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p:sldMasterIdLst>
    <p:sldMasterId id="2147483656" r:id="rId1"/>
  </p:sldMasterIdLst>
  <p:notesMasterIdLst>
    <p:notesMasterId r:id="rId68"/>
  </p:notesMasterIdLst>
  <p:handoutMasterIdLst>
    <p:handoutMasterId r:id="rId69"/>
  </p:handoutMasterIdLst>
  <p:sldIdLst>
    <p:sldId id="257" r:id="rId2"/>
    <p:sldId id="345" r:id="rId3"/>
    <p:sldId id="346" r:id="rId4"/>
    <p:sldId id="535" r:id="rId5"/>
    <p:sldId id="350" r:id="rId6"/>
    <p:sldId id="536" r:id="rId7"/>
    <p:sldId id="347" r:id="rId8"/>
    <p:sldId id="259" r:id="rId9"/>
    <p:sldId id="537" r:id="rId10"/>
    <p:sldId id="538" r:id="rId11"/>
    <p:sldId id="539" r:id="rId12"/>
    <p:sldId id="540" r:id="rId13"/>
    <p:sldId id="321" r:id="rId14"/>
    <p:sldId id="348" r:id="rId15"/>
    <p:sldId id="349" r:id="rId16"/>
    <p:sldId id="265" r:id="rId17"/>
    <p:sldId id="541" r:id="rId18"/>
    <p:sldId id="542" r:id="rId19"/>
    <p:sldId id="543" r:id="rId20"/>
    <p:sldId id="544" r:id="rId21"/>
    <p:sldId id="545" r:id="rId22"/>
    <p:sldId id="546" r:id="rId23"/>
    <p:sldId id="547" r:id="rId24"/>
    <p:sldId id="323" r:id="rId25"/>
    <p:sldId id="548" r:id="rId26"/>
    <p:sldId id="549" r:id="rId27"/>
    <p:sldId id="325" r:id="rId28"/>
    <p:sldId id="550" r:id="rId29"/>
    <p:sldId id="551" r:id="rId30"/>
    <p:sldId id="552" r:id="rId31"/>
    <p:sldId id="553" r:id="rId32"/>
    <p:sldId id="554" r:id="rId33"/>
    <p:sldId id="331" r:id="rId34"/>
    <p:sldId id="332" r:id="rId35"/>
    <p:sldId id="555" r:id="rId36"/>
    <p:sldId id="556" r:id="rId37"/>
    <p:sldId id="557" r:id="rId38"/>
    <p:sldId id="558" r:id="rId39"/>
    <p:sldId id="353" r:id="rId40"/>
    <p:sldId id="337" r:id="rId41"/>
    <p:sldId id="338" r:id="rId42"/>
    <p:sldId id="339" r:id="rId43"/>
    <p:sldId id="352" r:id="rId44"/>
    <p:sldId id="288" r:id="rId45"/>
    <p:sldId id="289" r:id="rId46"/>
    <p:sldId id="320" r:id="rId47"/>
    <p:sldId id="290" r:id="rId48"/>
    <p:sldId id="340" r:id="rId49"/>
    <p:sldId id="341" r:id="rId50"/>
    <p:sldId id="292" r:id="rId51"/>
    <p:sldId id="293" r:id="rId52"/>
    <p:sldId id="315" r:id="rId53"/>
    <p:sldId id="297" r:id="rId54"/>
    <p:sldId id="302" r:id="rId55"/>
    <p:sldId id="303" r:id="rId56"/>
    <p:sldId id="304" r:id="rId57"/>
    <p:sldId id="342" r:id="rId58"/>
    <p:sldId id="305" r:id="rId59"/>
    <p:sldId id="306" r:id="rId60"/>
    <p:sldId id="307" r:id="rId61"/>
    <p:sldId id="298" r:id="rId62"/>
    <p:sldId id="559" r:id="rId63"/>
    <p:sldId id="560" r:id="rId64"/>
    <p:sldId id="561" r:id="rId65"/>
    <p:sldId id="562" r:id="rId66"/>
    <p:sldId id="563" r:id="rId67"/>
  </p:sldIdLst>
  <p:sldSz cx="9144000" cy="6858000" type="screen4x3"/>
  <p:notesSz cx="6856413" cy="9083675"/>
  <p:embeddedFontLst>
    <p:embeddedFont>
      <p:font typeface="Book Antiqua" panose="02040602050305030304" pitchFamily="18" charset="0"/>
      <p:regular r:id="rId70"/>
      <p:bold r:id="rId71"/>
      <p:italic r:id="rId72"/>
      <p:boldItalic r:id="rId73"/>
    </p:embeddedFont>
    <p:embeddedFont>
      <p:font typeface="Monotype Sorts" pitchFamily="2" charset="2"/>
      <p:regular r:id="rId74"/>
    </p:embeddedFont>
    <p:embeddedFont>
      <p:font typeface="MS Reference Serif" panose="02040502050405020303" pitchFamily="18" charset="0"/>
      <p:regular r:id="rId75"/>
      <p:bold r:id="rId76"/>
      <p:italic r:id="rId77"/>
      <p:boldItalic r:id="rId78"/>
    </p:embeddedFont>
    <p:embeddedFont>
      <p:font typeface="MT Extra" pitchFamily="2" charset="77"/>
      <p:regular r:id="rId79"/>
    </p:embeddedFont>
  </p:embeddedFontLst>
  <p:kinsoku lang="ja-JP" invalStChars="、。，．・：；？！゛゜ヽヾゝゞ々ー’”）〕］｝〉》」』】°‰′″℃￠％ぁぃぅぇぉっゃゅょゎァィゥェォッャュョヮヵヶ!%),.:;?]}｡｣､･ｧｨｩｪｫｬｭｮｯｰﾞﾟ" invalEndChars="‘“（〔［｛〈《「『【￥＄$([\{｢￡"/>
  <p:defaultTex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9pPr>
  </p:defaultTextStyle>
  <p:extLst>
    <p:ext uri="{EFAFB233-063F-42B5-8137-9DF3F51BA10A}">
      <p15:sldGuideLst xmlns:p15="http://schemas.microsoft.com/office/powerpoint/2012/main">
        <p15:guide id="1" orient="horz" pos="782">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B418"/>
    <a:srgbClr val="649612"/>
    <a:srgbClr val="708A10"/>
    <a:srgbClr val="558812"/>
    <a:srgbClr val="5F9814"/>
    <a:srgbClr val="68A616"/>
    <a:srgbClr val="6AA917"/>
    <a:srgbClr val="233D01"/>
    <a:srgbClr val="284501"/>
    <a:srgbClr val="264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1" autoAdjust="0"/>
    <p:restoredTop sz="95897" autoAdjust="0"/>
  </p:normalViewPr>
  <p:slideViewPr>
    <p:cSldViewPr snapToGrid="0">
      <p:cViewPr varScale="1">
        <p:scale>
          <a:sx n="109" d="100"/>
          <a:sy n="109" d="100"/>
        </p:scale>
        <p:origin x="1736" y="184"/>
      </p:cViewPr>
      <p:guideLst>
        <p:guide orient="horz" pos="782"/>
        <p:guide/>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 r:id="rId38" collapse="1"/>
      <p:sld r:id="rId39" collapse="1"/>
      <p:sld r:id="rId40" collapse="1"/>
      <p:sld r:id="rId41" collapse="1"/>
      <p:sld r:id="rId42" collapse="1"/>
      <p:sld r:id="rId43" collapse="1"/>
      <p:sld r:id="rId44" collapse="1"/>
      <p:sld r:id="rId45" collapse="1"/>
      <p:sld r:id="rId46" collapse="1"/>
      <p:sld r:id="rId47" collapse="1"/>
      <p:sld r:id="rId48" collapse="1"/>
      <p:sld r:id="rId49" collapse="1"/>
      <p:sld r:id="rId50"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font" Target="fonts/font5.fntdata"/><Relationship Id="rId79" Type="http://schemas.openxmlformats.org/officeDocument/2006/relationships/font" Target="fonts/font10.fntdata"/><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77" Type="http://schemas.openxmlformats.org/officeDocument/2006/relationships/font" Target="fonts/font8.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font" Target="fonts/font3.fntdata"/><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font" Target="fonts/font1.fntdata"/><Relationship Id="rId75" Type="http://schemas.openxmlformats.org/officeDocument/2006/relationships/font" Target="fonts/font6.fntdata"/><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font" Target="fonts/font4.fntdata"/><Relationship Id="rId78" Type="http://schemas.openxmlformats.org/officeDocument/2006/relationships/font" Target="fonts/font9.fntdata"/><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font" Target="fonts/font7.fntdata"/><Relationship Id="rId7" Type="http://schemas.openxmlformats.org/officeDocument/2006/relationships/slide" Target="slides/slide6.xml"/><Relationship Id="rId71" Type="http://schemas.openxmlformats.org/officeDocument/2006/relationships/font" Target="fonts/font2.fntdata"/><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_rels/viewProps.xml.rels><?xml version="1.0" encoding="UTF-8" standalone="yes"?>
<Relationships xmlns="http://schemas.openxmlformats.org/package/2006/relationships"><Relationship Id="rId13" Type="http://schemas.openxmlformats.org/officeDocument/2006/relationships/slide" Target="slides/slide18.xml"/><Relationship Id="rId18" Type="http://schemas.openxmlformats.org/officeDocument/2006/relationships/slide" Target="slides/slide26.xml"/><Relationship Id="rId26" Type="http://schemas.openxmlformats.org/officeDocument/2006/relationships/slide" Target="slides/slide35.xml"/><Relationship Id="rId39" Type="http://schemas.openxmlformats.org/officeDocument/2006/relationships/slide" Target="slides/slide50.xml"/><Relationship Id="rId21" Type="http://schemas.openxmlformats.org/officeDocument/2006/relationships/slide" Target="slides/slide29.xml"/><Relationship Id="rId34" Type="http://schemas.openxmlformats.org/officeDocument/2006/relationships/slide" Target="slides/slide45.xml"/><Relationship Id="rId42" Type="http://schemas.openxmlformats.org/officeDocument/2006/relationships/slide" Target="slides/slide53.xml"/><Relationship Id="rId47" Type="http://schemas.openxmlformats.org/officeDocument/2006/relationships/slide" Target="slides/slide58.xml"/><Relationship Id="rId50" Type="http://schemas.openxmlformats.org/officeDocument/2006/relationships/slide" Target="slides/slide61.xml"/><Relationship Id="rId7" Type="http://schemas.openxmlformats.org/officeDocument/2006/relationships/slide" Target="slides/slide9.xml"/><Relationship Id="rId2" Type="http://schemas.openxmlformats.org/officeDocument/2006/relationships/slide" Target="slides/slide2.xml"/><Relationship Id="rId16" Type="http://schemas.openxmlformats.org/officeDocument/2006/relationships/slide" Target="slides/slide23.xml"/><Relationship Id="rId29" Type="http://schemas.openxmlformats.org/officeDocument/2006/relationships/slide" Target="slides/slide38.xml"/><Relationship Id="rId11" Type="http://schemas.openxmlformats.org/officeDocument/2006/relationships/slide" Target="slides/slide14.xml"/><Relationship Id="rId24" Type="http://schemas.openxmlformats.org/officeDocument/2006/relationships/slide" Target="slides/slide33.xml"/><Relationship Id="rId32" Type="http://schemas.openxmlformats.org/officeDocument/2006/relationships/slide" Target="slides/slide42.xml"/><Relationship Id="rId37" Type="http://schemas.openxmlformats.org/officeDocument/2006/relationships/slide" Target="slides/slide48.xml"/><Relationship Id="rId40" Type="http://schemas.openxmlformats.org/officeDocument/2006/relationships/slide" Target="slides/slide51.xml"/><Relationship Id="rId45" Type="http://schemas.openxmlformats.org/officeDocument/2006/relationships/slide" Target="slides/slide56.xml"/><Relationship Id="rId5" Type="http://schemas.openxmlformats.org/officeDocument/2006/relationships/slide" Target="slides/slide7.xml"/><Relationship Id="rId15" Type="http://schemas.openxmlformats.org/officeDocument/2006/relationships/slide" Target="slides/slide22.xml"/><Relationship Id="rId23" Type="http://schemas.openxmlformats.org/officeDocument/2006/relationships/slide" Target="slides/slide32.xml"/><Relationship Id="rId28" Type="http://schemas.openxmlformats.org/officeDocument/2006/relationships/slide" Target="slides/slide37.xml"/><Relationship Id="rId36" Type="http://schemas.openxmlformats.org/officeDocument/2006/relationships/slide" Target="slides/slide47.xml"/><Relationship Id="rId49" Type="http://schemas.openxmlformats.org/officeDocument/2006/relationships/slide" Target="slides/slide60.xml"/><Relationship Id="rId10" Type="http://schemas.openxmlformats.org/officeDocument/2006/relationships/slide" Target="slides/slide13.xml"/><Relationship Id="rId19" Type="http://schemas.openxmlformats.org/officeDocument/2006/relationships/slide" Target="slides/slide27.xml"/><Relationship Id="rId31" Type="http://schemas.openxmlformats.org/officeDocument/2006/relationships/slide" Target="slides/slide41.xml"/><Relationship Id="rId44" Type="http://schemas.openxmlformats.org/officeDocument/2006/relationships/slide" Target="slides/slide55.xml"/><Relationship Id="rId4" Type="http://schemas.openxmlformats.org/officeDocument/2006/relationships/slide" Target="slides/slide6.xml"/><Relationship Id="rId9" Type="http://schemas.openxmlformats.org/officeDocument/2006/relationships/slide" Target="slides/slide11.xml"/><Relationship Id="rId14" Type="http://schemas.openxmlformats.org/officeDocument/2006/relationships/slide" Target="slides/slide20.xml"/><Relationship Id="rId22" Type="http://schemas.openxmlformats.org/officeDocument/2006/relationships/slide" Target="slides/slide31.xml"/><Relationship Id="rId27" Type="http://schemas.openxmlformats.org/officeDocument/2006/relationships/slide" Target="slides/slide36.xml"/><Relationship Id="rId30" Type="http://schemas.openxmlformats.org/officeDocument/2006/relationships/slide" Target="slides/slide40.xml"/><Relationship Id="rId35" Type="http://schemas.openxmlformats.org/officeDocument/2006/relationships/slide" Target="slides/slide46.xml"/><Relationship Id="rId43" Type="http://schemas.openxmlformats.org/officeDocument/2006/relationships/slide" Target="slides/slide54.xml"/><Relationship Id="rId48" Type="http://schemas.openxmlformats.org/officeDocument/2006/relationships/slide" Target="slides/slide59.xml"/><Relationship Id="rId8" Type="http://schemas.openxmlformats.org/officeDocument/2006/relationships/slide" Target="slides/slide10.xml"/><Relationship Id="rId3" Type="http://schemas.openxmlformats.org/officeDocument/2006/relationships/slide" Target="slides/slide5.xml"/><Relationship Id="rId12" Type="http://schemas.openxmlformats.org/officeDocument/2006/relationships/slide" Target="slides/slide16.xml"/><Relationship Id="rId17" Type="http://schemas.openxmlformats.org/officeDocument/2006/relationships/slide" Target="slides/slide24.xml"/><Relationship Id="rId25" Type="http://schemas.openxmlformats.org/officeDocument/2006/relationships/slide" Target="slides/slide34.xml"/><Relationship Id="rId33" Type="http://schemas.openxmlformats.org/officeDocument/2006/relationships/slide" Target="slides/slide44.xml"/><Relationship Id="rId38" Type="http://schemas.openxmlformats.org/officeDocument/2006/relationships/slide" Target="slides/slide49.xml"/><Relationship Id="rId46" Type="http://schemas.openxmlformats.org/officeDocument/2006/relationships/slide" Target="slides/slide57.xml"/><Relationship Id="rId20" Type="http://schemas.openxmlformats.org/officeDocument/2006/relationships/slide" Target="slides/slide28.xml"/><Relationship Id="rId41" Type="http://schemas.openxmlformats.org/officeDocument/2006/relationships/slide" Target="slides/slide52.xml"/><Relationship Id="rId1" Type="http://schemas.openxmlformats.org/officeDocument/2006/relationships/slide" Target="slides/slide1.xml"/><Relationship Id="rId6"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80163" y="8693150"/>
            <a:ext cx="406400" cy="298450"/>
          </a:xfrm>
          <a:prstGeom prst="rect">
            <a:avLst/>
          </a:prstGeom>
          <a:noFill/>
          <a:ln w="12700">
            <a:noFill/>
            <a:miter lim="800000"/>
            <a:headEnd/>
            <a:tailEnd/>
          </a:ln>
          <a:effectLst/>
        </p:spPr>
        <p:txBody>
          <a:bodyPr wrap="none" lIns="90135" tIns="44277" rIns="90135" bIns="44277" anchor="ctr">
            <a:spAutoFit/>
          </a:bodyPr>
          <a:lstStyle/>
          <a:p>
            <a:pPr algn="r" defTabSz="911225"/>
            <a:fld id="{49CF73E6-B5C3-4B47-A562-A645CE4146A9}" type="slidenum">
              <a:rPr lang="en-US" sz="1400">
                <a:effectLst/>
                <a:latin typeface="Book Antiqua" pitchFamily="18" charset="0"/>
              </a:rPr>
              <a:pPr algn="r" defTabSz="911225"/>
              <a:t>‹#›</a:t>
            </a:fld>
            <a:endParaRPr lang="en-US" sz="1400">
              <a:effectLst/>
              <a:latin typeface="Book Antiqua" pitchFamily="18" charset="0"/>
            </a:endParaRPr>
          </a:p>
        </p:txBody>
      </p:sp>
    </p:spTree>
    <p:extLst>
      <p:ext uri="{BB962C8B-B14F-4D97-AF65-F5344CB8AC3E}">
        <p14:creationId xmlns:p14="http://schemas.microsoft.com/office/powerpoint/2010/main" val="7508741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14825"/>
            <a:ext cx="5027613" cy="4087813"/>
          </a:xfrm>
          <a:prstGeom prst="rect">
            <a:avLst/>
          </a:prstGeom>
          <a:noFill/>
          <a:ln w="12700">
            <a:noFill/>
            <a:miter lim="800000"/>
            <a:headEnd/>
            <a:tailEnd/>
          </a:ln>
          <a:effectLst/>
        </p:spPr>
        <p:txBody>
          <a:bodyPr vert="horz" wrap="square" lIns="90135" tIns="44277" rIns="90135" bIns="44277" numCol="1" anchor="t" anchorCtr="0" compatLnSpc="1">
            <a:prstTxWarp prst="textNoShape">
              <a:avLst/>
            </a:prstTxWarp>
          </a:bodyPr>
          <a:lstStyle/>
          <a:p>
            <a:pPr lvl="0"/>
            <a:r>
              <a:rPr lang="en-US"/>
              <a:t>Click to edit Master notes styles</a:t>
            </a:r>
          </a:p>
          <a:p>
            <a:pPr lvl="0"/>
            <a:r>
              <a:rPr lang="en-US"/>
              <a:t>Second Level</a:t>
            </a:r>
          </a:p>
          <a:p>
            <a:pPr lvl="0"/>
            <a:r>
              <a:rPr lang="en-US"/>
              <a:t>Third Level</a:t>
            </a:r>
          </a:p>
          <a:p>
            <a:pPr lvl="0"/>
            <a:r>
              <a:rPr lang="en-US"/>
              <a:t>Fourth Level</a:t>
            </a:r>
          </a:p>
          <a:p>
            <a:pPr lvl="0"/>
            <a:r>
              <a:rPr lang="en-US"/>
              <a:t>Fifth Level</a:t>
            </a:r>
          </a:p>
        </p:txBody>
      </p:sp>
      <p:sp>
        <p:nvSpPr>
          <p:cNvPr id="2051" name="Rectangle 3"/>
          <p:cNvSpPr>
            <a:spLocks noGrp="1" noRot="1" noChangeAspect="1" noChangeArrowheads="1" noTextEdit="1"/>
          </p:cNvSpPr>
          <p:nvPr>
            <p:ph type="sldImg" idx="2"/>
          </p:nvPr>
        </p:nvSpPr>
        <p:spPr bwMode="auto">
          <a:xfrm>
            <a:off x="1165225" y="687388"/>
            <a:ext cx="4525963" cy="3394075"/>
          </a:xfrm>
          <a:prstGeom prst="rect">
            <a:avLst/>
          </a:prstGeom>
          <a:noFill/>
          <a:ln w="12700">
            <a:solidFill>
              <a:schemeClr val="tx1"/>
            </a:solidFill>
            <a:miter lim="800000"/>
            <a:headEnd/>
            <a:tailEnd/>
          </a:ln>
          <a:effectLst/>
        </p:spPr>
      </p:sp>
      <p:sp>
        <p:nvSpPr>
          <p:cNvPr id="2052" name="Rectangle 4"/>
          <p:cNvSpPr>
            <a:spLocks noChangeArrowheads="1"/>
          </p:cNvSpPr>
          <p:nvPr/>
        </p:nvSpPr>
        <p:spPr bwMode="auto">
          <a:xfrm>
            <a:off x="6380163" y="8693150"/>
            <a:ext cx="406400" cy="298450"/>
          </a:xfrm>
          <a:prstGeom prst="rect">
            <a:avLst/>
          </a:prstGeom>
          <a:noFill/>
          <a:ln w="12700">
            <a:noFill/>
            <a:miter lim="800000"/>
            <a:headEnd/>
            <a:tailEnd/>
          </a:ln>
          <a:effectLst/>
        </p:spPr>
        <p:txBody>
          <a:bodyPr wrap="none" lIns="90135" tIns="44277" rIns="90135" bIns="44277" anchor="ctr">
            <a:spAutoFit/>
          </a:bodyPr>
          <a:lstStyle/>
          <a:p>
            <a:pPr algn="r" defTabSz="911225"/>
            <a:fld id="{4AA3392E-9246-44AA-B22E-A55A1332CA7D}" type="slidenum">
              <a:rPr lang="en-US" sz="1400">
                <a:effectLst/>
                <a:latin typeface="Book Antiqua" pitchFamily="18" charset="0"/>
              </a:rPr>
              <a:pPr algn="r" defTabSz="911225"/>
              <a:t>‹#›</a:t>
            </a:fld>
            <a:endParaRPr lang="en-US" sz="1400">
              <a:effectLst/>
              <a:latin typeface="Book Antiqua" pitchFamily="18" charset="0"/>
            </a:endParaRPr>
          </a:p>
        </p:txBody>
      </p:sp>
    </p:spTree>
    <p:extLst>
      <p:ext uri="{BB962C8B-B14F-4D97-AF65-F5344CB8AC3E}">
        <p14:creationId xmlns:p14="http://schemas.microsoft.com/office/powerpoint/2010/main" val="24279295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1150938" y="692150"/>
            <a:ext cx="4556125" cy="3416300"/>
          </a:xfrm>
          <a:ln/>
        </p:spPr>
      </p:sp>
      <p:sp>
        <p:nvSpPr>
          <p:cNvPr id="460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683456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081347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136298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009899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a:ln/>
        </p:spPr>
      </p:sp>
      <p:sp>
        <p:nvSpPr>
          <p:cNvPr id="1443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28046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Rot="1" noChangeAspect="1" noChangeArrowheads="1" noTextEdit="1"/>
          </p:cNvSpPr>
          <p:nvPr>
            <p:ph type="sldImg"/>
          </p:nvPr>
        </p:nvSpPr>
        <p:spPr>
          <a:ln/>
        </p:spPr>
      </p:sp>
      <p:sp>
        <p:nvSpPr>
          <p:cNvPr id="2058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122114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Rot="1" noChangeAspect="1" noChangeArrowheads="1" noTextEdit="1"/>
          </p:cNvSpPr>
          <p:nvPr>
            <p:ph type="sldImg"/>
          </p:nvPr>
        </p:nvSpPr>
        <p:spPr>
          <a:ln/>
        </p:spPr>
      </p:sp>
      <p:sp>
        <p:nvSpPr>
          <p:cNvPr id="2068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501548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743485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095788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848709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961500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755924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0682042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00433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noChangeArrowheads="1" noTextEdit="1"/>
          </p:cNvSpPr>
          <p:nvPr>
            <p:ph type="sldImg"/>
          </p:nvPr>
        </p:nvSpPr>
        <p:spPr>
          <a:ln/>
        </p:spPr>
      </p:sp>
      <p:sp>
        <p:nvSpPr>
          <p:cNvPr id="1464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513389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3127298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spect="1" noChangeArrowheads="1" noTextEdit="1"/>
          </p:cNvSpPr>
          <p:nvPr>
            <p:ph type="sldImg"/>
          </p:nvPr>
        </p:nvSpPr>
        <p:spPr>
          <a:ln/>
        </p:spPr>
      </p:sp>
      <p:sp>
        <p:nvSpPr>
          <p:cNvPr id="1495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5346555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897012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223902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539940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38852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97149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spect="1" noChangeArrowheads="1" noTextEdit="1"/>
          </p:cNvSpPr>
          <p:nvPr>
            <p:ph type="sldImg"/>
          </p:nvPr>
        </p:nvSpPr>
        <p:spPr>
          <a:ln/>
        </p:spPr>
      </p:sp>
      <p:sp>
        <p:nvSpPr>
          <p:cNvPr id="2017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095187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208611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028484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966163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156203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207941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074322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954599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92074201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372847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Rot="1" noChangeAspect="1" noChangeArrowheads="1" noTextEdit="1"/>
          </p:cNvSpPr>
          <p:nvPr>
            <p:ph type="sldImg"/>
          </p:nvPr>
        </p:nvSpPr>
        <p:spPr>
          <a:ln/>
        </p:spPr>
      </p:sp>
      <p:sp>
        <p:nvSpPr>
          <p:cNvPr id="2140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72720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570992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5395745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spect="1" noChangeArrowheads="1" noTextEdit="1"/>
          </p:cNvSpPr>
          <p:nvPr>
            <p:ph type="sldImg"/>
          </p:nvPr>
        </p:nvSpPr>
        <p:spPr>
          <a:ln/>
        </p:spPr>
      </p:sp>
      <p:sp>
        <p:nvSpPr>
          <p:cNvPr id="181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4676028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Rot="1" noChangeAspect="1" noChangeArrowheads="1" noTextEdit="1"/>
          </p:cNvSpPr>
          <p:nvPr>
            <p:ph type="sldImg"/>
          </p:nvPr>
        </p:nvSpPr>
        <p:spPr>
          <a:ln/>
        </p:spPr>
      </p:sp>
      <p:sp>
        <p:nvSpPr>
          <p:cNvPr id="1822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415843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0779899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4641302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21675903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6601659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5633641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94660257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73427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9473474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spect="1" noChangeArrowheads="1" noTextEdit="1"/>
          </p:cNvSpPr>
          <p:nvPr>
            <p:ph type="sldImg"/>
          </p:nvPr>
        </p:nvSpPr>
        <p:spPr>
          <a:ln/>
        </p:spPr>
      </p:sp>
      <p:sp>
        <p:nvSpPr>
          <p:cNvPr id="188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8950652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044037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28192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5947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6688" y="52388"/>
            <a:ext cx="1943100" cy="5695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52388"/>
            <a:ext cx="5678488" cy="5695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7388" y="1104900"/>
            <a:ext cx="381000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9788" y="1104900"/>
            <a:ext cx="381000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70A8">
                <a:gamma/>
                <a:shade val="46275"/>
                <a:invGamma/>
              </a:srgbClr>
            </a:gs>
            <a:gs pos="50000">
              <a:srgbClr val="0070A8"/>
            </a:gs>
            <a:gs pos="100000">
              <a:srgbClr val="0070A8">
                <a:gamma/>
                <a:shade val="46275"/>
                <a:invGamma/>
              </a:srgbClr>
            </a:gs>
          </a:gsLst>
          <a:lin ang="5400000" scaled="1"/>
        </a:gradFill>
        <a:effectLst/>
      </p:bgPr>
    </p:bg>
    <p:spTree>
      <p:nvGrpSpPr>
        <p:cNvPr id="1" name=""/>
        <p:cNvGrpSpPr/>
        <p:nvPr/>
      </p:nvGrpSpPr>
      <p:grpSpPr>
        <a:xfrm>
          <a:off x="0" y="0"/>
          <a:ext cx="0" cy="0"/>
          <a:chOff x="0" y="0"/>
          <a:chExt cx="0" cy="0"/>
        </a:xfrm>
      </p:grpSpPr>
      <p:grpSp>
        <p:nvGrpSpPr>
          <p:cNvPr id="196610" name="Group 2"/>
          <p:cNvGrpSpPr>
            <a:grpSpLocks/>
          </p:cNvGrpSpPr>
          <p:nvPr/>
        </p:nvGrpSpPr>
        <p:grpSpPr bwMode="auto">
          <a:xfrm>
            <a:off x="457200" y="304800"/>
            <a:ext cx="8231188" cy="6183313"/>
            <a:chOff x="372" y="186"/>
            <a:chExt cx="5185" cy="3895"/>
          </a:xfrm>
        </p:grpSpPr>
        <p:grpSp>
          <p:nvGrpSpPr>
            <p:cNvPr id="196611" name="Group 3"/>
            <p:cNvGrpSpPr>
              <a:grpSpLocks/>
            </p:cNvGrpSpPr>
            <p:nvPr/>
          </p:nvGrpSpPr>
          <p:grpSpPr bwMode="auto">
            <a:xfrm>
              <a:off x="372" y="186"/>
              <a:ext cx="5185" cy="919"/>
              <a:chOff x="372" y="186"/>
              <a:chExt cx="5185" cy="919"/>
            </a:xfrm>
          </p:grpSpPr>
          <p:sp>
            <p:nvSpPr>
              <p:cNvPr id="196612" name="Freeform 4"/>
              <p:cNvSpPr>
                <a:spLocks/>
              </p:cNvSpPr>
              <p:nvPr/>
            </p:nvSpPr>
            <p:spPr bwMode="auto">
              <a:xfrm>
                <a:off x="372" y="192"/>
                <a:ext cx="86" cy="913"/>
              </a:xfrm>
              <a:custGeom>
                <a:avLst/>
                <a:gdLst/>
                <a:ahLst/>
                <a:cxnLst>
                  <a:cxn ang="0">
                    <a:pos x="0" y="0"/>
                  </a:cxn>
                  <a:cxn ang="0">
                    <a:pos x="85" y="96"/>
                  </a:cxn>
                  <a:cxn ang="0">
                    <a:pos x="85" y="816"/>
                  </a:cxn>
                  <a:cxn ang="0">
                    <a:pos x="0" y="912"/>
                  </a:cxn>
                  <a:cxn ang="0">
                    <a:pos x="0" y="0"/>
                  </a:cxn>
                </a:cxnLst>
                <a:rect l="0" t="0" r="r" b="b"/>
                <a:pathLst>
                  <a:path w="86" h="913">
                    <a:moveTo>
                      <a:pt x="0" y="0"/>
                    </a:moveTo>
                    <a:lnTo>
                      <a:pt x="85" y="96"/>
                    </a:lnTo>
                    <a:lnTo>
                      <a:pt x="85" y="816"/>
                    </a:lnTo>
                    <a:lnTo>
                      <a:pt x="0" y="912"/>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196613" name="Freeform 5"/>
              <p:cNvSpPr>
                <a:spLocks/>
              </p:cNvSpPr>
              <p:nvPr/>
            </p:nvSpPr>
            <p:spPr bwMode="auto">
              <a:xfrm>
                <a:off x="5470" y="186"/>
                <a:ext cx="87" cy="910"/>
              </a:xfrm>
              <a:custGeom>
                <a:avLst/>
                <a:gdLst/>
                <a:ahLst/>
                <a:cxnLst>
                  <a:cxn ang="0">
                    <a:pos x="86" y="0"/>
                  </a:cxn>
                  <a:cxn ang="0">
                    <a:pos x="0" y="93"/>
                  </a:cxn>
                  <a:cxn ang="0">
                    <a:pos x="0" y="813"/>
                  </a:cxn>
                  <a:cxn ang="0">
                    <a:pos x="86" y="909"/>
                  </a:cxn>
                  <a:cxn ang="0">
                    <a:pos x="86" y="0"/>
                  </a:cxn>
                </a:cxnLst>
                <a:rect l="0" t="0" r="r" b="b"/>
                <a:pathLst>
                  <a:path w="87" h="910">
                    <a:moveTo>
                      <a:pt x="86" y="0"/>
                    </a:moveTo>
                    <a:lnTo>
                      <a:pt x="0" y="93"/>
                    </a:lnTo>
                    <a:lnTo>
                      <a:pt x="0" y="813"/>
                    </a:lnTo>
                    <a:lnTo>
                      <a:pt x="86" y="909"/>
                    </a:lnTo>
                    <a:lnTo>
                      <a:pt x="86" y="0"/>
                    </a:lnTo>
                  </a:path>
                </a:pathLst>
              </a:custGeom>
              <a:noFill/>
              <a:ln w="12700" cap="rnd" cmpd="sng">
                <a:noFill/>
                <a:prstDash val="solid"/>
                <a:round/>
                <a:headEnd type="none" w="med" len="med"/>
                <a:tailEnd type="none" w="med" len="med"/>
              </a:ln>
              <a:effectLst/>
            </p:spPr>
            <p:txBody>
              <a:bodyPr/>
              <a:lstStyle/>
              <a:p>
                <a:endParaRPr lang="en-US"/>
              </a:p>
            </p:txBody>
          </p:sp>
          <p:sp>
            <p:nvSpPr>
              <p:cNvPr id="196614" name="Freeform 6"/>
              <p:cNvSpPr>
                <a:spLocks/>
              </p:cNvSpPr>
              <p:nvPr/>
            </p:nvSpPr>
            <p:spPr bwMode="auto">
              <a:xfrm>
                <a:off x="372" y="189"/>
                <a:ext cx="5185" cy="103"/>
              </a:xfrm>
              <a:custGeom>
                <a:avLst/>
                <a:gdLst/>
                <a:ahLst/>
                <a:cxnLst>
                  <a:cxn ang="0">
                    <a:pos x="0" y="0"/>
                  </a:cxn>
                  <a:cxn ang="0">
                    <a:pos x="5184" y="3"/>
                  </a:cxn>
                  <a:cxn ang="0">
                    <a:pos x="5093" y="102"/>
                  </a:cxn>
                  <a:cxn ang="0">
                    <a:pos x="88" y="102"/>
                  </a:cxn>
                  <a:cxn ang="0">
                    <a:pos x="0" y="0"/>
                  </a:cxn>
                </a:cxnLst>
                <a:rect l="0" t="0" r="r" b="b"/>
                <a:pathLst>
                  <a:path w="5185" h="103">
                    <a:moveTo>
                      <a:pt x="0" y="0"/>
                    </a:moveTo>
                    <a:lnTo>
                      <a:pt x="5184" y="3"/>
                    </a:lnTo>
                    <a:lnTo>
                      <a:pt x="5093" y="102"/>
                    </a:lnTo>
                    <a:lnTo>
                      <a:pt x="88" y="102"/>
                    </a:lnTo>
                    <a:lnTo>
                      <a:pt x="0" y="0"/>
                    </a:lnTo>
                  </a:path>
                </a:pathLst>
              </a:custGeom>
              <a:noFill/>
              <a:ln w="12700" cap="rnd" cmpd="sng">
                <a:noFill/>
                <a:prstDash val="solid"/>
                <a:round/>
                <a:headEnd type="none" w="med" len="med"/>
                <a:tailEnd type="none" w="med" len="med"/>
              </a:ln>
              <a:effectLst/>
            </p:spPr>
            <p:txBody>
              <a:bodyPr/>
              <a:lstStyle/>
              <a:p>
                <a:endParaRPr lang="en-US"/>
              </a:p>
            </p:txBody>
          </p:sp>
        </p:grpSp>
        <p:grpSp>
          <p:nvGrpSpPr>
            <p:cNvPr id="196615" name="Group 7"/>
            <p:cNvGrpSpPr>
              <a:grpSpLocks/>
            </p:cNvGrpSpPr>
            <p:nvPr/>
          </p:nvGrpSpPr>
          <p:grpSpPr bwMode="auto">
            <a:xfrm>
              <a:off x="372" y="291"/>
              <a:ext cx="5185" cy="3790"/>
              <a:chOff x="372" y="291"/>
              <a:chExt cx="5185" cy="3790"/>
            </a:xfrm>
          </p:grpSpPr>
          <p:sp>
            <p:nvSpPr>
              <p:cNvPr id="196616" name="Freeform 8"/>
              <p:cNvSpPr>
                <a:spLocks/>
              </p:cNvSpPr>
              <p:nvPr/>
            </p:nvSpPr>
            <p:spPr bwMode="auto">
              <a:xfrm>
                <a:off x="372" y="807"/>
                <a:ext cx="79" cy="3274"/>
              </a:xfrm>
              <a:custGeom>
                <a:avLst/>
                <a:gdLst/>
                <a:ahLst/>
                <a:cxnLst>
                  <a:cxn ang="0">
                    <a:pos x="0" y="0"/>
                  </a:cxn>
                  <a:cxn ang="0">
                    <a:pos x="78" y="107"/>
                  </a:cxn>
                  <a:cxn ang="0">
                    <a:pos x="78" y="3166"/>
                  </a:cxn>
                  <a:cxn ang="0">
                    <a:pos x="0" y="3273"/>
                  </a:cxn>
                  <a:cxn ang="0">
                    <a:pos x="0" y="0"/>
                  </a:cxn>
                </a:cxnLst>
                <a:rect l="0" t="0" r="r" b="b"/>
                <a:pathLst>
                  <a:path w="79" h="3274">
                    <a:moveTo>
                      <a:pt x="0" y="0"/>
                    </a:moveTo>
                    <a:lnTo>
                      <a:pt x="78" y="107"/>
                    </a:lnTo>
                    <a:lnTo>
                      <a:pt x="78" y="3166"/>
                    </a:lnTo>
                    <a:lnTo>
                      <a:pt x="0" y="3273"/>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196617" name="Freeform 9"/>
              <p:cNvSpPr>
                <a:spLocks/>
              </p:cNvSpPr>
              <p:nvPr/>
            </p:nvSpPr>
            <p:spPr bwMode="auto">
              <a:xfrm>
                <a:off x="5470" y="747"/>
                <a:ext cx="84" cy="3325"/>
              </a:xfrm>
              <a:custGeom>
                <a:avLst/>
                <a:gdLst/>
                <a:ahLst/>
                <a:cxnLst>
                  <a:cxn ang="0">
                    <a:pos x="83" y="0"/>
                  </a:cxn>
                  <a:cxn ang="0">
                    <a:pos x="3" y="109"/>
                  </a:cxn>
                  <a:cxn ang="0">
                    <a:pos x="0" y="3233"/>
                  </a:cxn>
                  <a:cxn ang="0">
                    <a:pos x="83" y="3324"/>
                  </a:cxn>
                  <a:cxn ang="0">
                    <a:pos x="83" y="0"/>
                  </a:cxn>
                </a:cxnLst>
                <a:rect l="0" t="0" r="r" b="b"/>
                <a:pathLst>
                  <a:path w="84" h="3325">
                    <a:moveTo>
                      <a:pt x="83" y="0"/>
                    </a:moveTo>
                    <a:lnTo>
                      <a:pt x="3" y="109"/>
                    </a:lnTo>
                    <a:lnTo>
                      <a:pt x="0" y="3233"/>
                    </a:lnTo>
                    <a:lnTo>
                      <a:pt x="83" y="3324"/>
                    </a:lnTo>
                    <a:lnTo>
                      <a:pt x="83" y="0"/>
                    </a:lnTo>
                  </a:path>
                </a:pathLst>
              </a:custGeom>
              <a:noFill/>
              <a:ln w="12700" cap="rnd" cmpd="sng">
                <a:noFill/>
                <a:prstDash val="solid"/>
                <a:round/>
                <a:headEnd type="none" w="med" len="med"/>
                <a:tailEnd type="none" w="med" len="med"/>
              </a:ln>
              <a:effectLst/>
            </p:spPr>
            <p:txBody>
              <a:bodyPr/>
              <a:lstStyle/>
              <a:p>
                <a:endParaRPr lang="en-US"/>
              </a:p>
            </p:txBody>
          </p:sp>
          <p:sp>
            <p:nvSpPr>
              <p:cNvPr id="196618" name="Freeform 10"/>
              <p:cNvSpPr>
                <a:spLocks/>
              </p:cNvSpPr>
              <p:nvPr/>
            </p:nvSpPr>
            <p:spPr bwMode="auto">
              <a:xfrm>
                <a:off x="372" y="3984"/>
                <a:ext cx="5185" cy="88"/>
              </a:xfrm>
              <a:custGeom>
                <a:avLst/>
                <a:gdLst/>
                <a:ahLst/>
                <a:cxnLst>
                  <a:cxn ang="0">
                    <a:pos x="0" y="87"/>
                  </a:cxn>
                  <a:cxn ang="0">
                    <a:pos x="5184" y="87"/>
                  </a:cxn>
                  <a:cxn ang="0">
                    <a:pos x="5095" y="0"/>
                  </a:cxn>
                  <a:cxn ang="0">
                    <a:pos x="89" y="0"/>
                  </a:cxn>
                  <a:cxn ang="0">
                    <a:pos x="0" y="87"/>
                  </a:cxn>
                </a:cxnLst>
                <a:rect l="0" t="0" r="r" b="b"/>
                <a:pathLst>
                  <a:path w="5185" h="88">
                    <a:moveTo>
                      <a:pt x="0" y="87"/>
                    </a:moveTo>
                    <a:lnTo>
                      <a:pt x="5184" y="87"/>
                    </a:lnTo>
                    <a:lnTo>
                      <a:pt x="5095" y="0"/>
                    </a:lnTo>
                    <a:lnTo>
                      <a:pt x="89" y="0"/>
                    </a:lnTo>
                    <a:lnTo>
                      <a:pt x="0" y="87"/>
                    </a:lnTo>
                  </a:path>
                </a:pathLst>
              </a:custGeom>
              <a:noFill/>
              <a:ln w="12700" cap="rnd" cmpd="sng">
                <a:noFill/>
                <a:prstDash val="solid"/>
                <a:round/>
                <a:headEnd type="none" w="med" len="med"/>
                <a:tailEnd type="none" w="med" len="med"/>
              </a:ln>
              <a:effectLst/>
            </p:spPr>
            <p:txBody>
              <a:bodyPr/>
              <a:lstStyle/>
              <a:p>
                <a:endParaRPr lang="en-US"/>
              </a:p>
            </p:txBody>
          </p:sp>
          <p:sp>
            <p:nvSpPr>
              <p:cNvPr id="196619" name="Rectangle 11"/>
              <p:cNvSpPr>
                <a:spLocks noChangeArrowheads="1"/>
              </p:cNvSpPr>
              <p:nvPr/>
            </p:nvSpPr>
            <p:spPr bwMode="auto">
              <a:xfrm>
                <a:off x="457" y="291"/>
                <a:ext cx="5013" cy="3690"/>
              </a:xfrm>
              <a:prstGeom prst="rect">
                <a:avLst/>
              </a:prstGeom>
              <a:noFill/>
              <a:ln w="12700">
                <a:noFill/>
                <a:miter lim="800000"/>
                <a:headEnd/>
                <a:tailEnd/>
              </a:ln>
              <a:effectLst/>
            </p:spPr>
            <p:txBody>
              <a:bodyPr wrap="none" anchor="ctr"/>
              <a:lstStyle/>
              <a:p>
                <a:endParaRPr lang="en-US"/>
              </a:p>
            </p:txBody>
          </p:sp>
        </p:grpSp>
      </p:grpSp>
      <p:sp>
        <p:nvSpPr>
          <p:cNvPr id="196620" name="Rectangle 12"/>
          <p:cNvSpPr>
            <a:spLocks noGrp="1" noChangeArrowheads="1"/>
          </p:cNvSpPr>
          <p:nvPr>
            <p:ph type="title"/>
          </p:nvPr>
        </p:nvSpPr>
        <p:spPr bwMode="auto">
          <a:xfrm>
            <a:off x="685800" y="52388"/>
            <a:ext cx="7772400" cy="814387"/>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96621" name="Rectangle 13"/>
          <p:cNvSpPr>
            <a:spLocks noGrp="1" noChangeArrowheads="1"/>
          </p:cNvSpPr>
          <p:nvPr>
            <p:ph type="body" idx="1"/>
          </p:nvPr>
        </p:nvSpPr>
        <p:spPr bwMode="auto">
          <a:xfrm>
            <a:off x="687388" y="1104900"/>
            <a:ext cx="7772400" cy="46434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7" name="Rectangle 14"/>
          <p:cNvSpPr>
            <a:spLocks noChangeArrowheads="1"/>
          </p:cNvSpPr>
          <p:nvPr userDrawn="1"/>
        </p:nvSpPr>
        <p:spPr bwMode="auto">
          <a:xfrm>
            <a:off x="8191500" y="6245225"/>
            <a:ext cx="544513" cy="3365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defRPr/>
            </a:pPr>
            <a:r>
              <a:rPr lang="en-US" sz="1600" dirty="0">
                <a:effectLst/>
                <a:latin typeface="Book Antiqua" pitchFamily="18" charset="0"/>
              </a:rPr>
              <a:t>  </a:t>
            </a:r>
            <a:fld id="{ACCBB94D-2D05-4074-A2A1-6ADB95F3FE9F}" type="slidenum">
              <a:rPr lang="en-US" sz="1600">
                <a:effectLst/>
                <a:latin typeface="Book Antiqua" pitchFamily="18" charset="0"/>
              </a:rPr>
              <a:pPr algn="l">
                <a:defRPr/>
              </a:pPr>
              <a:t>‹#›</a:t>
            </a:fld>
            <a:endParaRPr lang="en-US" sz="1600" dirty="0">
              <a:effectLst/>
              <a:latin typeface="Book Antiqua" pitchFamily="18" charset="0"/>
            </a:endParaRPr>
          </a:p>
        </p:txBody>
      </p:sp>
      <p:sp>
        <p:nvSpPr>
          <p:cNvPr id="18" name="Rectangle 15"/>
          <p:cNvSpPr>
            <a:spLocks noChangeArrowheads="1"/>
          </p:cNvSpPr>
          <p:nvPr userDrawn="1"/>
        </p:nvSpPr>
        <p:spPr bwMode="auto">
          <a:xfrm>
            <a:off x="7737475" y="5995988"/>
            <a:ext cx="831850" cy="582612"/>
          </a:xfrm>
          <a:prstGeom prst="rect">
            <a:avLst/>
          </a:prstGeom>
          <a:noFill/>
          <a:ln w="12700">
            <a:noFill/>
            <a:miter lim="800000"/>
            <a:headEnd/>
            <a:tailEnd/>
          </a:ln>
          <a:effectLst>
            <a:outerShdw dist="17961" dir="2700000" algn="ctr" rotWithShape="0">
              <a:srgbClr val="000000"/>
            </a:outerShdw>
          </a:effectLst>
        </p:spPr>
        <p:txBody>
          <a:bodyPr lIns="90488" tIns="44450" rIns="90488" bIns="44450">
            <a:spAutoFit/>
          </a:bodyPr>
          <a:lstStyle/>
          <a:p>
            <a:pPr algn="l">
              <a:defRPr/>
            </a:pPr>
            <a:r>
              <a:rPr lang="en-US" sz="1600" dirty="0">
                <a:effectLst/>
                <a:latin typeface="Book Antiqua" pitchFamily="18" charset="0"/>
              </a:rPr>
              <a:t>            Slide</a:t>
            </a:r>
          </a:p>
        </p:txBody>
      </p:sp>
      <p:sp>
        <p:nvSpPr>
          <p:cNvPr id="19" name="Rectangle 16"/>
          <p:cNvSpPr>
            <a:spLocks noChangeArrowheads="1"/>
          </p:cNvSpPr>
          <p:nvPr userDrawn="1"/>
        </p:nvSpPr>
        <p:spPr bwMode="auto">
          <a:xfrm>
            <a:off x="563563" y="6164263"/>
            <a:ext cx="6827837" cy="547687"/>
          </a:xfrm>
          <a:prstGeom prst="rect">
            <a:avLst/>
          </a:prstGeom>
          <a:noFill/>
          <a:ln w="12700">
            <a:noFill/>
            <a:miter lim="800000"/>
            <a:headEnd/>
            <a:tailEnd/>
          </a:ln>
          <a:effectLst/>
        </p:spPr>
        <p:txBody>
          <a:bodyPr wrap="none" lIns="90488" tIns="44450" rIns="90488" bIns="44450">
            <a:spAutoFit/>
          </a:bodyPr>
          <a:lstStyle/>
          <a:p>
            <a:pPr algn="l">
              <a:lnSpc>
                <a:spcPts val="1600"/>
              </a:lnSpc>
              <a:spcBef>
                <a:spcPct val="20000"/>
              </a:spcBef>
              <a:defRPr/>
            </a:pPr>
            <a:r>
              <a:rPr lang="en-US" sz="1500" dirty="0">
                <a:solidFill>
                  <a:srgbClr val="FFFFFF"/>
                </a:solidFill>
                <a:effectLst>
                  <a:outerShdw blurRad="38100" dist="38100" dir="2700000" algn="tl">
                    <a:srgbClr val="000000"/>
                  </a:outerShdw>
                </a:effectLst>
                <a:latin typeface="Book Antiqua" pitchFamily="18" charset="0"/>
              </a:rPr>
              <a:t>© 2014  Cengage Learning.  All Rights Reserved.  May not be scanned, copied</a:t>
            </a:r>
          </a:p>
          <a:p>
            <a:pPr algn="l">
              <a:lnSpc>
                <a:spcPts val="1600"/>
              </a:lnSpc>
              <a:spcBef>
                <a:spcPct val="20000"/>
              </a:spcBef>
              <a:defRPr/>
            </a:pPr>
            <a:r>
              <a:rPr lang="en-US" sz="1500" dirty="0">
                <a:solidFill>
                  <a:srgbClr val="FFFFFF"/>
                </a:solidFill>
                <a:effectLst>
                  <a:outerShdw blurRad="38100" dist="38100" dir="2700000" algn="tl">
                    <a:srgbClr val="000000"/>
                  </a:outerShdw>
                </a:effectLst>
                <a:latin typeface="Book Antiqua" pitchFamily="18" charset="0"/>
              </a:rPr>
              <a:t>    or duplicated, or posted to a publicly accessible website, in whole or in part.</a:t>
            </a:r>
          </a:p>
        </p:txBody>
      </p:sp>
    </p:spTree>
  </p:cSld>
  <p:clrMap bg1="dk2" tx1="lt1" bg2="dk1" tx2="lt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ransition>
    <p:zoom/>
  </p:transition>
  <p:txStyles>
    <p:title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oleObject" Target="../embeddings/oleObject3.bin"/></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7" Type="http://schemas.openxmlformats.org/officeDocument/2006/relationships/image" Target="../media/image5.e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5.bin"/><Relationship Id="rId5" Type="http://schemas.openxmlformats.org/officeDocument/2006/relationships/image" Target="../media/image4.emf"/><Relationship Id="rId4" Type="http://schemas.openxmlformats.org/officeDocument/2006/relationships/oleObject" Target="../embeddings/oleObject4.bin"/></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6.emf"/><Relationship Id="rId4" Type="http://schemas.openxmlformats.org/officeDocument/2006/relationships/oleObject" Target="../embeddings/oleObject6.bin"/></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7" Type="http://schemas.openxmlformats.org/officeDocument/2006/relationships/image" Target="../media/image8.e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8.bin"/><Relationship Id="rId5" Type="http://schemas.openxmlformats.org/officeDocument/2006/relationships/image" Target="../media/image7.emf"/><Relationship Id="rId4" Type="http://schemas.openxmlformats.org/officeDocument/2006/relationships/oleObject" Target="../embeddings/oleObject7.bin"/></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60.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9.emf"/><Relationship Id="rId4" Type="http://schemas.openxmlformats.org/officeDocument/2006/relationships/oleObject" Target="../embeddings/oleObject9.bin"/></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90563" y="219075"/>
            <a:ext cx="7772400" cy="700088"/>
          </a:xfrm>
          <a:noFill/>
          <a:ln/>
        </p:spPr>
        <p:txBody>
          <a:bodyPr/>
          <a:lstStyle/>
          <a:p>
            <a:r>
              <a:rPr lang="en-US" dirty="0"/>
              <a:t>Introduction to Probability</a:t>
            </a:r>
          </a:p>
        </p:txBody>
      </p:sp>
      <p:sp>
        <p:nvSpPr>
          <p:cNvPr id="5274" name="Rectangle 154"/>
          <p:cNvSpPr>
            <a:spLocks noChangeArrowheads="1"/>
          </p:cNvSpPr>
          <p:nvPr/>
        </p:nvSpPr>
        <p:spPr bwMode="auto">
          <a:xfrm>
            <a:off x="714375" y="1131888"/>
            <a:ext cx="6261100" cy="941387"/>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Experiments, Counting Rules, </a:t>
            </a:r>
          </a:p>
          <a:p>
            <a:pPr algn="l"/>
            <a:r>
              <a:rPr lang="en-US" sz="2400">
                <a:effectLst>
                  <a:outerShdw blurRad="38100" dist="38100" dir="2700000" algn="tl">
                    <a:srgbClr val="000000"/>
                  </a:outerShdw>
                </a:effectLst>
                <a:latin typeface="Book Antiqua" pitchFamily="18" charset="0"/>
              </a:rPr>
              <a:t>	and Assigning Probabilities</a:t>
            </a:r>
          </a:p>
        </p:txBody>
      </p:sp>
      <p:sp>
        <p:nvSpPr>
          <p:cNvPr id="5275" name="Rectangle 155"/>
          <p:cNvSpPr>
            <a:spLocks noChangeArrowheads="1"/>
          </p:cNvSpPr>
          <p:nvPr/>
        </p:nvSpPr>
        <p:spPr bwMode="auto">
          <a:xfrm>
            <a:off x="714375" y="1995488"/>
            <a:ext cx="6070600" cy="484187"/>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Events and Their Probability</a:t>
            </a:r>
          </a:p>
        </p:txBody>
      </p:sp>
      <p:sp>
        <p:nvSpPr>
          <p:cNvPr id="5276" name="Rectangle 156"/>
          <p:cNvSpPr>
            <a:spLocks noChangeArrowheads="1"/>
          </p:cNvSpPr>
          <p:nvPr/>
        </p:nvSpPr>
        <p:spPr bwMode="auto">
          <a:xfrm>
            <a:off x="714375" y="2471738"/>
            <a:ext cx="5822950" cy="922337"/>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Some Basic Relationships</a:t>
            </a:r>
          </a:p>
          <a:p>
            <a:pPr algn="l"/>
            <a:r>
              <a:rPr lang="en-US" sz="2400">
                <a:effectLst>
                  <a:outerShdw blurRad="38100" dist="38100" dir="2700000" algn="tl">
                    <a:srgbClr val="000000"/>
                  </a:outerShdw>
                </a:effectLst>
                <a:latin typeface="Book Antiqua" pitchFamily="18" charset="0"/>
              </a:rPr>
              <a:t>         	of Probability</a:t>
            </a:r>
          </a:p>
        </p:txBody>
      </p:sp>
      <p:sp>
        <p:nvSpPr>
          <p:cNvPr id="5279" name="AutoShape 159"/>
          <p:cNvSpPr>
            <a:spLocks noChangeArrowheads="1"/>
          </p:cNvSpPr>
          <p:nvPr/>
        </p:nvSpPr>
        <p:spPr bwMode="auto">
          <a:xfrm rot="5400000">
            <a:off x="515938" y="12604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280" name="AutoShape 160"/>
          <p:cNvSpPr>
            <a:spLocks noChangeArrowheads="1"/>
          </p:cNvSpPr>
          <p:nvPr/>
        </p:nvSpPr>
        <p:spPr bwMode="auto">
          <a:xfrm rot="5400000">
            <a:off x="515938" y="21240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281" name="AutoShape 161"/>
          <p:cNvSpPr>
            <a:spLocks noChangeArrowheads="1"/>
          </p:cNvSpPr>
          <p:nvPr/>
        </p:nvSpPr>
        <p:spPr bwMode="auto">
          <a:xfrm rot="5400000">
            <a:off x="515938" y="2600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22121555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279"/>
                                        </p:tgtEl>
                                        <p:attrNameLst>
                                          <p:attrName>style.visibility</p:attrName>
                                        </p:attrNameLst>
                                      </p:cBhvr>
                                      <p:to>
                                        <p:strVal val="visible"/>
                                      </p:to>
                                    </p:set>
                                    <p:animEffect transition="in" filter="slide(fromLeft)">
                                      <p:cBhvr>
                                        <p:cTn id="7" dur="500"/>
                                        <p:tgtEl>
                                          <p:spTgt spid="5279"/>
                                        </p:tgtEl>
                                      </p:cBhvr>
                                    </p:animEffect>
                                  </p:childTnLst>
                                  <p:subTnLst>
                                    <p:set>
                                      <p:cBhvr override="childStyle">
                                        <p:cTn dur="1" fill="hold" display="0" masterRel="nextClick" afterEffect="1"/>
                                        <p:tgtEl>
                                          <p:spTgt spid="527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274"/>
                                        </p:tgtEl>
                                        <p:attrNameLst>
                                          <p:attrName>style.visibility</p:attrName>
                                        </p:attrNameLst>
                                      </p:cBhvr>
                                      <p:to>
                                        <p:strVal val="visible"/>
                                      </p:to>
                                    </p:set>
                                    <p:animEffect transition="in" filter="blinds(horizontal)">
                                      <p:cBhvr>
                                        <p:cTn id="12" dur="500"/>
                                        <p:tgtEl>
                                          <p:spTgt spid="5274"/>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5280"/>
                                        </p:tgtEl>
                                        <p:attrNameLst>
                                          <p:attrName>style.visibility</p:attrName>
                                        </p:attrNameLst>
                                      </p:cBhvr>
                                      <p:to>
                                        <p:strVal val="visible"/>
                                      </p:to>
                                    </p:set>
                                    <p:animEffect transition="in" filter="slide(fromLeft)">
                                      <p:cBhvr>
                                        <p:cTn id="16" dur="500"/>
                                        <p:tgtEl>
                                          <p:spTgt spid="5280"/>
                                        </p:tgtEl>
                                      </p:cBhvr>
                                    </p:animEffect>
                                  </p:childTnLst>
                                  <p:subTnLst>
                                    <p:set>
                                      <p:cBhvr override="childStyle">
                                        <p:cTn dur="1" fill="hold" display="0" masterRel="nextClick" afterEffect="1"/>
                                        <p:tgtEl>
                                          <p:spTgt spid="5280"/>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5275"/>
                                        </p:tgtEl>
                                        <p:attrNameLst>
                                          <p:attrName>style.visibility</p:attrName>
                                        </p:attrNameLst>
                                      </p:cBhvr>
                                      <p:to>
                                        <p:strVal val="visible"/>
                                      </p:to>
                                    </p:set>
                                    <p:animEffect transition="in" filter="blinds(horizontal)">
                                      <p:cBhvr>
                                        <p:cTn id="21" dur="500"/>
                                        <p:tgtEl>
                                          <p:spTgt spid="5275"/>
                                        </p:tgtEl>
                                      </p:cBhvr>
                                    </p:animEffect>
                                  </p:childTnLst>
                                </p:cTn>
                              </p:par>
                            </p:childTnLst>
                          </p:cTn>
                        </p:par>
                        <p:par>
                          <p:cTn id="22" fill="hold">
                            <p:stCondLst>
                              <p:cond delay="500"/>
                            </p:stCondLst>
                            <p:childTnLst>
                              <p:par>
                                <p:cTn id="23" presetID="12" presetClass="entr" presetSubtype="8" fill="hold" grpId="0" nodeType="afterEffect">
                                  <p:stCondLst>
                                    <p:cond delay="1000"/>
                                  </p:stCondLst>
                                  <p:childTnLst>
                                    <p:set>
                                      <p:cBhvr>
                                        <p:cTn id="24" dur="1" fill="hold">
                                          <p:stCondLst>
                                            <p:cond delay="0"/>
                                          </p:stCondLst>
                                        </p:cTn>
                                        <p:tgtEl>
                                          <p:spTgt spid="5281"/>
                                        </p:tgtEl>
                                        <p:attrNameLst>
                                          <p:attrName>style.visibility</p:attrName>
                                        </p:attrNameLst>
                                      </p:cBhvr>
                                      <p:to>
                                        <p:strVal val="visible"/>
                                      </p:to>
                                    </p:set>
                                    <p:animEffect transition="in" filter="slide(fromLeft)">
                                      <p:cBhvr>
                                        <p:cTn id="25" dur="500"/>
                                        <p:tgtEl>
                                          <p:spTgt spid="5281"/>
                                        </p:tgtEl>
                                      </p:cBhvr>
                                    </p:animEffect>
                                  </p:childTnLst>
                                  <p:subTnLst>
                                    <p:set>
                                      <p:cBhvr override="childStyle">
                                        <p:cTn dur="1" fill="hold" display="0" masterRel="nextClick" afterEffect="1"/>
                                        <p:tgtEl>
                                          <p:spTgt spid="5281"/>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5276"/>
                                        </p:tgtEl>
                                        <p:attrNameLst>
                                          <p:attrName>style.visibility</p:attrName>
                                        </p:attrNameLst>
                                      </p:cBhvr>
                                      <p:to>
                                        <p:strVal val="visible"/>
                                      </p:to>
                                    </p:set>
                                    <p:animEffect transition="in" filter="blinds(horizontal)">
                                      <p:cBhvr>
                                        <p:cTn id="30" dur="500"/>
                                        <p:tgtEl>
                                          <p:spTgt spid="5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74" grpId="0" autoUpdateAnimBg="0"/>
      <p:bldP spid="5275" grpId="0" autoUpdateAnimBg="0"/>
      <p:bldP spid="5276" grpId="0" autoUpdateAnimBg="0"/>
      <p:bldP spid="5279" grpId="0" animBg="1"/>
      <p:bldP spid="5280" grpId="0" animBg="1"/>
      <p:bldP spid="528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52" name="Rectangle 36"/>
          <p:cNvSpPr>
            <a:spLocks noChangeArrowheads="1"/>
          </p:cNvSpPr>
          <p:nvPr/>
        </p:nvSpPr>
        <p:spPr bwMode="auto">
          <a:xfrm>
            <a:off x="1485900" y="2838450"/>
            <a:ext cx="6134100" cy="20383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9219" name="Rectangle 3"/>
          <p:cNvSpPr>
            <a:spLocks noGrp="1" noChangeArrowheads="1"/>
          </p:cNvSpPr>
          <p:nvPr>
            <p:ph type="body" idx="1"/>
          </p:nvPr>
        </p:nvSpPr>
        <p:spPr>
          <a:xfrm>
            <a:off x="1041400" y="1498600"/>
            <a:ext cx="7505700" cy="1358900"/>
          </a:xfrm>
          <a:noFill/>
          <a:ln/>
        </p:spPr>
        <p:txBody>
          <a:bodyPr/>
          <a:lstStyle/>
          <a:p>
            <a:pPr>
              <a:lnSpc>
                <a:spcPct val="90000"/>
              </a:lnSpc>
              <a:buFont typeface="Monotype Sorts" pitchFamily="2" charset="2"/>
              <a:buNone/>
            </a:pPr>
            <a:r>
              <a:rPr lang="en-US">
                <a:solidFill>
                  <a:schemeClr val="tx2"/>
                </a:solidFill>
              </a:rPr>
              <a:t>     </a:t>
            </a:r>
            <a:r>
              <a:rPr lang="en-US"/>
              <a:t>Bradley Investments can be viewed as a two-step</a:t>
            </a:r>
          </a:p>
          <a:p>
            <a:pPr>
              <a:lnSpc>
                <a:spcPct val="90000"/>
              </a:lnSpc>
              <a:buFont typeface="Monotype Sorts" pitchFamily="2" charset="2"/>
              <a:buNone/>
            </a:pPr>
            <a:r>
              <a:rPr lang="en-US"/>
              <a:t>experiment.  It involves two stocks, each with a set of</a:t>
            </a:r>
          </a:p>
          <a:p>
            <a:pPr>
              <a:lnSpc>
                <a:spcPct val="90000"/>
              </a:lnSpc>
              <a:buFont typeface="Monotype Sorts" pitchFamily="2" charset="2"/>
              <a:buNone/>
            </a:pPr>
            <a:r>
              <a:rPr lang="en-US"/>
              <a:t>experimental outcomes.</a:t>
            </a:r>
          </a:p>
        </p:txBody>
      </p:sp>
      <p:sp>
        <p:nvSpPr>
          <p:cNvPr id="9253" name="AutoShape 37"/>
          <p:cNvSpPr>
            <a:spLocks noChangeArrowheads="1"/>
          </p:cNvSpPr>
          <p:nvPr/>
        </p:nvSpPr>
        <p:spPr bwMode="auto">
          <a:xfrm rot="5400000">
            <a:off x="1220788" y="37496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254" name="Rectangle 38"/>
          <p:cNvSpPr>
            <a:spLocks noChangeArrowheads="1"/>
          </p:cNvSpPr>
          <p:nvPr/>
        </p:nvSpPr>
        <p:spPr bwMode="auto">
          <a:xfrm>
            <a:off x="1600200" y="2914650"/>
            <a:ext cx="5334000" cy="60960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Markley Oil:			</a:t>
            </a:r>
            <a:r>
              <a:rPr lang="en-US" sz="2400" i="1">
                <a:effectLst>
                  <a:outerShdw blurRad="38100" dist="38100" dir="2700000" algn="tl">
                    <a:srgbClr val="000000"/>
                  </a:outerShdw>
                </a:effectLst>
                <a:latin typeface="Book Antiqua" pitchFamily="18" charset="0"/>
              </a:rPr>
              <a:t>n</a:t>
            </a:r>
            <a:r>
              <a:rPr lang="en-US" sz="2400" baseline="-25000">
                <a:effectLst>
                  <a:outerShdw blurRad="38100" dist="38100" dir="2700000" algn="tl">
                    <a:srgbClr val="000000"/>
                  </a:outerShdw>
                </a:effectLst>
                <a:latin typeface="Book Antiqua" pitchFamily="18" charset="0"/>
              </a:rPr>
              <a:t>1</a:t>
            </a:r>
            <a:r>
              <a:rPr lang="en-US" sz="2400">
                <a:effectLst>
                  <a:outerShdw blurRad="38100" dist="38100" dir="2700000" algn="tl">
                    <a:srgbClr val="000000"/>
                  </a:outerShdw>
                </a:effectLst>
                <a:latin typeface="Book Antiqua" pitchFamily="18" charset="0"/>
              </a:rPr>
              <a:t> = 4</a:t>
            </a:r>
          </a:p>
        </p:txBody>
      </p:sp>
      <p:sp>
        <p:nvSpPr>
          <p:cNvPr id="9255" name="Rectangle 39"/>
          <p:cNvSpPr>
            <a:spLocks noChangeArrowheads="1"/>
          </p:cNvSpPr>
          <p:nvPr/>
        </p:nvSpPr>
        <p:spPr bwMode="auto">
          <a:xfrm>
            <a:off x="1600200" y="3390900"/>
            <a:ext cx="5314950" cy="53340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Collins Mining:		</a:t>
            </a:r>
            <a:r>
              <a:rPr lang="en-US" sz="2400" i="1">
                <a:effectLst>
                  <a:outerShdw blurRad="38100" dist="38100" dir="2700000" algn="tl">
                    <a:srgbClr val="000000"/>
                  </a:outerShdw>
                </a:effectLst>
                <a:latin typeface="Book Antiqua" pitchFamily="18" charset="0"/>
              </a:rPr>
              <a:t>n</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 2</a:t>
            </a:r>
          </a:p>
        </p:txBody>
      </p:sp>
      <p:sp>
        <p:nvSpPr>
          <p:cNvPr id="9256" name="Rectangle 40"/>
          <p:cNvSpPr>
            <a:spLocks noChangeArrowheads="1"/>
          </p:cNvSpPr>
          <p:nvPr/>
        </p:nvSpPr>
        <p:spPr bwMode="auto">
          <a:xfrm>
            <a:off x="1600200" y="3829050"/>
            <a:ext cx="6019800" cy="9144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Total Number of </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Experimental Outcomes:	</a:t>
            </a:r>
            <a:r>
              <a:rPr lang="en-US" sz="2400" i="1">
                <a:effectLst>
                  <a:outerShdw blurRad="38100" dist="38100" dir="2700000" algn="tl">
                    <a:srgbClr val="000000"/>
                  </a:outerShdw>
                </a:effectLst>
                <a:latin typeface="Book Antiqua" pitchFamily="18" charset="0"/>
              </a:rPr>
              <a:t>n</a:t>
            </a:r>
            <a:r>
              <a:rPr lang="en-US" sz="2400" baseline="-25000">
                <a:effectLst>
                  <a:outerShdw blurRad="38100" dist="38100" dir="2700000" algn="tl">
                    <a:srgbClr val="000000"/>
                  </a:outerShdw>
                </a:effectLst>
                <a:latin typeface="Book Antiqua" pitchFamily="18" charset="0"/>
              </a:rPr>
              <a:t>1</a:t>
            </a:r>
            <a:r>
              <a:rPr lang="en-US" sz="2400" i="1">
                <a:effectLst>
                  <a:outerShdw blurRad="38100" dist="38100" dir="2700000" algn="tl">
                    <a:srgbClr val="000000"/>
                  </a:outerShdw>
                </a:effectLst>
                <a:latin typeface="Book Antiqua" pitchFamily="18" charset="0"/>
              </a:rPr>
              <a:t>n</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 (4)(2) = 8</a:t>
            </a:r>
          </a:p>
        </p:txBody>
      </p:sp>
      <p:sp>
        <p:nvSpPr>
          <p:cNvPr id="9258" name="Rectangle 42"/>
          <p:cNvSpPr>
            <a:spLocks noGrp="1" noChangeArrowheads="1"/>
          </p:cNvSpPr>
          <p:nvPr>
            <p:ph type="title"/>
          </p:nvPr>
        </p:nvSpPr>
        <p:spPr>
          <a:xfrm>
            <a:off x="685800" y="168275"/>
            <a:ext cx="7772400" cy="769938"/>
          </a:xfrm>
          <a:noFill/>
          <a:ln/>
        </p:spPr>
        <p:txBody>
          <a:bodyPr/>
          <a:lstStyle/>
          <a:p>
            <a:r>
              <a:rPr lang="en-US"/>
              <a:t>A Counting Rule for </a:t>
            </a:r>
            <a:br>
              <a:rPr lang="en-US"/>
            </a:br>
            <a:r>
              <a:rPr lang="en-US"/>
              <a:t>Multiple-Step Experiments</a:t>
            </a:r>
          </a:p>
        </p:txBody>
      </p:sp>
      <p:sp>
        <p:nvSpPr>
          <p:cNvPr id="9259" name="Rectangle 43"/>
          <p:cNvSpPr>
            <a:spLocks noChangeArrowheads="1"/>
          </p:cNvSpPr>
          <p:nvPr/>
        </p:nvSpPr>
        <p:spPr bwMode="auto">
          <a:xfrm>
            <a:off x="712788" y="1016000"/>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Example:  Bradley Investments</a:t>
            </a:r>
          </a:p>
        </p:txBody>
      </p:sp>
    </p:spTree>
    <p:extLst>
      <p:ext uri="{BB962C8B-B14F-4D97-AF65-F5344CB8AC3E}">
        <p14:creationId xmlns:p14="http://schemas.microsoft.com/office/powerpoint/2010/main" val="162128855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2000"/>
                                  </p:stCondLst>
                                  <p:childTnLst>
                                    <p:set>
                                      <p:cBhvr>
                                        <p:cTn id="6" dur="1" fill="hold">
                                          <p:stCondLst>
                                            <p:cond delay="0"/>
                                          </p:stCondLst>
                                        </p:cTn>
                                        <p:tgtEl>
                                          <p:spTgt spid="9253"/>
                                        </p:tgtEl>
                                        <p:attrNameLst>
                                          <p:attrName>style.visibility</p:attrName>
                                        </p:attrNameLst>
                                      </p:cBhvr>
                                      <p:to>
                                        <p:strVal val="visible"/>
                                      </p:to>
                                    </p:set>
                                    <p:animEffect transition="in" filter="slide(fromLeft)">
                                      <p:cBhvr>
                                        <p:cTn id="7" dur="500"/>
                                        <p:tgtEl>
                                          <p:spTgt spid="9253"/>
                                        </p:tgtEl>
                                      </p:cBhvr>
                                    </p:animEffect>
                                  </p:childTnLst>
                                  <p:subTnLst>
                                    <p:set>
                                      <p:cBhvr override="childStyle">
                                        <p:cTn dur="1" fill="hold" display="0" masterRel="nextClick" afterEffect="1"/>
                                        <p:tgtEl>
                                          <p:spTgt spid="925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52"/>
                                        </p:tgtEl>
                                        <p:attrNameLst>
                                          <p:attrName>style.visibility</p:attrName>
                                        </p:attrNameLst>
                                      </p:cBhvr>
                                      <p:to>
                                        <p:strVal val="visible"/>
                                      </p:to>
                                    </p:set>
                                    <p:animEffect transition="in" filter="dissolve">
                                      <p:cBhvr>
                                        <p:cTn id="12" dur="500"/>
                                        <p:tgtEl>
                                          <p:spTgt spid="9252"/>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9254"/>
                                        </p:tgtEl>
                                        <p:attrNameLst>
                                          <p:attrName>style.visibility</p:attrName>
                                        </p:attrNameLst>
                                      </p:cBhvr>
                                      <p:to>
                                        <p:strVal val="visible"/>
                                      </p:to>
                                    </p:set>
                                    <p:animEffect transition="in" filter="slide(fromTop)">
                                      <p:cBhvr>
                                        <p:cTn id="16" dur="500"/>
                                        <p:tgtEl>
                                          <p:spTgt spid="9254"/>
                                        </p:tgtEl>
                                      </p:cBhvr>
                                    </p:animEffect>
                                  </p:childTnLst>
                                </p:cTn>
                              </p:par>
                            </p:childTnLst>
                          </p:cTn>
                        </p:par>
                        <p:par>
                          <p:cTn id="17" fill="hold">
                            <p:stCondLst>
                              <p:cond delay="2000"/>
                            </p:stCondLst>
                            <p:childTnLst>
                              <p:par>
                                <p:cTn id="18" presetID="12" presetClass="entr" presetSubtype="1" fill="hold" grpId="0" nodeType="afterEffect">
                                  <p:stCondLst>
                                    <p:cond delay="2000"/>
                                  </p:stCondLst>
                                  <p:childTnLst>
                                    <p:set>
                                      <p:cBhvr>
                                        <p:cTn id="19" dur="1" fill="hold">
                                          <p:stCondLst>
                                            <p:cond delay="0"/>
                                          </p:stCondLst>
                                        </p:cTn>
                                        <p:tgtEl>
                                          <p:spTgt spid="9255"/>
                                        </p:tgtEl>
                                        <p:attrNameLst>
                                          <p:attrName>style.visibility</p:attrName>
                                        </p:attrNameLst>
                                      </p:cBhvr>
                                      <p:to>
                                        <p:strVal val="visible"/>
                                      </p:to>
                                    </p:set>
                                    <p:animEffect transition="in" filter="slide(fromTop)">
                                      <p:cBhvr>
                                        <p:cTn id="20" dur="500"/>
                                        <p:tgtEl>
                                          <p:spTgt spid="9255"/>
                                        </p:tgtEl>
                                      </p:cBhvr>
                                    </p:animEffect>
                                  </p:childTnLst>
                                </p:cTn>
                              </p:par>
                            </p:childTnLst>
                          </p:cTn>
                        </p:par>
                        <p:par>
                          <p:cTn id="21" fill="hold">
                            <p:stCondLst>
                              <p:cond delay="4500"/>
                            </p:stCondLst>
                            <p:childTnLst>
                              <p:par>
                                <p:cTn id="22" presetID="12" presetClass="entr" presetSubtype="1" fill="hold" grpId="0" nodeType="afterEffect">
                                  <p:stCondLst>
                                    <p:cond delay="2000"/>
                                  </p:stCondLst>
                                  <p:childTnLst>
                                    <p:set>
                                      <p:cBhvr>
                                        <p:cTn id="23" dur="1" fill="hold">
                                          <p:stCondLst>
                                            <p:cond delay="0"/>
                                          </p:stCondLst>
                                        </p:cTn>
                                        <p:tgtEl>
                                          <p:spTgt spid="9256"/>
                                        </p:tgtEl>
                                        <p:attrNameLst>
                                          <p:attrName>style.visibility</p:attrName>
                                        </p:attrNameLst>
                                      </p:cBhvr>
                                      <p:to>
                                        <p:strVal val="visible"/>
                                      </p:to>
                                    </p:set>
                                    <p:animEffect transition="in" filter="slide(fromTop)">
                                      <p:cBhvr>
                                        <p:cTn id="24" dur="500"/>
                                        <p:tgtEl>
                                          <p:spTgt spid="92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52" grpId="0" animBg="1"/>
      <p:bldP spid="9253" grpId="0" animBg="1"/>
      <p:bldP spid="9254" grpId="0" autoUpdateAnimBg="0"/>
      <p:bldP spid="9255" grpId="0" autoUpdateAnimBg="0"/>
      <p:bldP spid="9256"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9" name="Rectangle 39"/>
          <p:cNvSpPr>
            <a:spLocks noChangeArrowheads="1"/>
          </p:cNvSpPr>
          <p:nvPr/>
        </p:nvSpPr>
        <p:spPr bwMode="auto">
          <a:xfrm>
            <a:off x="1150938" y="1538288"/>
            <a:ext cx="7272337" cy="4614862"/>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0242" name="Rectangle 2"/>
          <p:cNvSpPr>
            <a:spLocks noGrp="1" noChangeArrowheads="1"/>
          </p:cNvSpPr>
          <p:nvPr>
            <p:ph type="title"/>
          </p:nvPr>
        </p:nvSpPr>
        <p:spPr>
          <a:xfrm>
            <a:off x="685800" y="127000"/>
            <a:ext cx="7772400" cy="674688"/>
          </a:xfrm>
          <a:noFill/>
          <a:ln/>
        </p:spPr>
        <p:txBody>
          <a:bodyPr/>
          <a:lstStyle/>
          <a:p>
            <a:r>
              <a:rPr lang="en-US"/>
              <a:t>Tree Diagram</a:t>
            </a:r>
          </a:p>
        </p:txBody>
      </p:sp>
      <p:sp>
        <p:nvSpPr>
          <p:cNvPr id="10244" name="Line 4"/>
          <p:cNvSpPr>
            <a:spLocks noChangeShapeType="1"/>
          </p:cNvSpPr>
          <p:nvPr/>
        </p:nvSpPr>
        <p:spPr bwMode="auto">
          <a:xfrm>
            <a:off x="1411288" y="2187575"/>
            <a:ext cx="0" cy="3835400"/>
          </a:xfrm>
          <a:prstGeom prst="line">
            <a:avLst/>
          </a:prstGeom>
          <a:noFill/>
          <a:ln w="19050">
            <a:solidFill>
              <a:srgbClr val="33CCCC"/>
            </a:solidFill>
            <a:prstDash val="lgDash"/>
            <a:round/>
            <a:headEnd/>
            <a:tailEnd/>
          </a:ln>
          <a:effectLst>
            <a:outerShdw dist="17961" dir="2700000" algn="ctr" rotWithShape="0">
              <a:srgbClr val="000000"/>
            </a:outerShdw>
          </a:effectLst>
        </p:spPr>
        <p:txBody>
          <a:bodyPr wrap="none" anchor="ctr"/>
          <a:lstStyle/>
          <a:p>
            <a:endParaRPr lang="en-US"/>
          </a:p>
        </p:txBody>
      </p:sp>
      <p:sp>
        <p:nvSpPr>
          <p:cNvPr id="10245" name="Line 5"/>
          <p:cNvSpPr>
            <a:spLocks noChangeShapeType="1"/>
          </p:cNvSpPr>
          <p:nvPr/>
        </p:nvSpPr>
        <p:spPr bwMode="auto">
          <a:xfrm>
            <a:off x="3468688" y="2206625"/>
            <a:ext cx="0" cy="3835400"/>
          </a:xfrm>
          <a:prstGeom prst="line">
            <a:avLst/>
          </a:prstGeom>
          <a:noFill/>
          <a:ln w="19050">
            <a:solidFill>
              <a:srgbClr val="33CCCC"/>
            </a:solidFill>
            <a:prstDash val="lgDash"/>
            <a:round/>
            <a:headEnd/>
            <a:tailEnd/>
          </a:ln>
          <a:effectLst>
            <a:outerShdw dist="17961" dir="2700000" algn="ctr" rotWithShape="0">
              <a:srgbClr val="000000"/>
            </a:outerShdw>
          </a:effectLst>
        </p:spPr>
        <p:txBody>
          <a:bodyPr wrap="none" anchor="ctr"/>
          <a:lstStyle/>
          <a:p>
            <a:endParaRPr lang="en-US"/>
          </a:p>
        </p:txBody>
      </p:sp>
      <p:sp>
        <p:nvSpPr>
          <p:cNvPr id="10246" name="Line 6"/>
          <p:cNvSpPr>
            <a:spLocks noChangeShapeType="1"/>
          </p:cNvSpPr>
          <p:nvPr/>
        </p:nvSpPr>
        <p:spPr bwMode="auto">
          <a:xfrm flipV="1">
            <a:off x="1474788" y="2827338"/>
            <a:ext cx="1984375" cy="1360487"/>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47" name="Line 7"/>
          <p:cNvSpPr>
            <a:spLocks noChangeShapeType="1"/>
          </p:cNvSpPr>
          <p:nvPr/>
        </p:nvSpPr>
        <p:spPr bwMode="auto">
          <a:xfrm>
            <a:off x="1474788" y="4273550"/>
            <a:ext cx="1984375" cy="127635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48" name="Line 8"/>
          <p:cNvSpPr>
            <a:spLocks noChangeShapeType="1"/>
          </p:cNvSpPr>
          <p:nvPr/>
        </p:nvSpPr>
        <p:spPr bwMode="auto">
          <a:xfrm flipV="1">
            <a:off x="1479550" y="3708400"/>
            <a:ext cx="1985963" cy="51752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49" name="Line 9"/>
          <p:cNvSpPr>
            <a:spLocks noChangeShapeType="1"/>
          </p:cNvSpPr>
          <p:nvPr/>
        </p:nvSpPr>
        <p:spPr bwMode="auto">
          <a:xfrm>
            <a:off x="1489075" y="4254500"/>
            <a:ext cx="1979613" cy="40322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50" name="Line 10"/>
          <p:cNvSpPr>
            <a:spLocks noChangeShapeType="1"/>
          </p:cNvSpPr>
          <p:nvPr/>
        </p:nvSpPr>
        <p:spPr bwMode="auto">
          <a:xfrm flipV="1">
            <a:off x="3546475" y="5392738"/>
            <a:ext cx="1982788" cy="15240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51" name="Line 11"/>
          <p:cNvSpPr>
            <a:spLocks noChangeShapeType="1"/>
          </p:cNvSpPr>
          <p:nvPr/>
        </p:nvSpPr>
        <p:spPr bwMode="auto">
          <a:xfrm flipV="1">
            <a:off x="3494088" y="4448175"/>
            <a:ext cx="2044700" cy="21590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52" name="Line 12"/>
          <p:cNvSpPr>
            <a:spLocks noChangeShapeType="1"/>
          </p:cNvSpPr>
          <p:nvPr/>
        </p:nvSpPr>
        <p:spPr bwMode="auto">
          <a:xfrm flipV="1">
            <a:off x="3522663" y="3494088"/>
            <a:ext cx="2001837" cy="19367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53" name="Line 13"/>
          <p:cNvSpPr>
            <a:spLocks noChangeShapeType="1"/>
          </p:cNvSpPr>
          <p:nvPr/>
        </p:nvSpPr>
        <p:spPr bwMode="auto">
          <a:xfrm flipV="1">
            <a:off x="3532188" y="2565400"/>
            <a:ext cx="2001837" cy="23177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54" name="Line 14"/>
          <p:cNvSpPr>
            <a:spLocks noChangeShapeType="1"/>
          </p:cNvSpPr>
          <p:nvPr/>
        </p:nvSpPr>
        <p:spPr bwMode="auto">
          <a:xfrm>
            <a:off x="3527425" y="2835275"/>
            <a:ext cx="2011363" cy="15875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55" name="Oval 15"/>
          <p:cNvSpPr>
            <a:spLocks noChangeArrowheads="1"/>
          </p:cNvSpPr>
          <p:nvPr/>
        </p:nvSpPr>
        <p:spPr bwMode="auto">
          <a:xfrm>
            <a:off x="1350963" y="4168775"/>
            <a:ext cx="123825" cy="120650"/>
          </a:xfrm>
          <a:prstGeom prst="ellipse">
            <a:avLst/>
          </a:prstGeom>
          <a:solidFill>
            <a:srgbClr val="993366"/>
          </a:solid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56" name="Oval 16"/>
          <p:cNvSpPr>
            <a:spLocks noChangeArrowheads="1"/>
          </p:cNvSpPr>
          <p:nvPr/>
        </p:nvSpPr>
        <p:spPr bwMode="auto">
          <a:xfrm>
            <a:off x="3408363" y="3654425"/>
            <a:ext cx="123825" cy="120650"/>
          </a:xfrm>
          <a:prstGeom prst="ellipse">
            <a:avLst/>
          </a:prstGeom>
          <a:solidFill>
            <a:srgbClr val="993366"/>
          </a:solid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60" name="Line 20"/>
          <p:cNvSpPr>
            <a:spLocks noChangeShapeType="1"/>
          </p:cNvSpPr>
          <p:nvPr/>
        </p:nvSpPr>
        <p:spPr bwMode="auto">
          <a:xfrm>
            <a:off x="3541713" y="3740150"/>
            <a:ext cx="1982787" cy="188913"/>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61" name="Line 21"/>
          <p:cNvSpPr>
            <a:spLocks noChangeShapeType="1"/>
          </p:cNvSpPr>
          <p:nvPr/>
        </p:nvSpPr>
        <p:spPr bwMode="auto">
          <a:xfrm>
            <a:off x="3536950" y="4678363"/>
            <a:ext cx="1992313" cy="25082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62" name="Line 22"/>
          <p:cNvSpPr>
            <a:spLocks noChangeShapeType="1"/>
          </p:cNvSpPr>
          <p:nvPr/>
        </p:nvSpPr>
        <p:spPr bwMode="auto">
          <a:xfrm>
            <a:off x="3522663" y="5588000"/>
            <a:ext cx="2011362" cy="296863"/>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63" name="Line 23"/>
          <p:cNvSpPr>
            <a:spLocks noChangeShapeType="1"/>
          </p:cNvSpPr>
          <p:nvPr/>
        </p:nvSpPr>
        <p:spPr bwMode="auto">
          <a:xfrm>
            <a:off x="5535613" y="2195513"/>
            <a:ext cx="0" cy="3865562"/>
          </a:xfrm>
          <a:prstGeom prst="line">
            <a:avLst/>
          </a:prstGeom>
          <a:noFill/>
          <a:ln w="19050">
            <a:solidFill>
              <a:srgbClr val="33CCCC"/>
            </a:solidFill>
            <a:prstDash val="lgDash"/>
            <a:round/>
            <a:headEnd/>
            <a:tailEnd/>
          </a:ln>
          <a:effectLst>
            <a:outerShdw dist="17961" dir="2700000" algn="ctr" rotWithShape="0">
              <a:srgbClr val="000000"/>
            </a:outerShdw>
          </a:effectLst>
        </p:spPr>
        <p:txBody>
          <a:bodyPr wrap="none" anchor="ctr"/>
          <a:lstStyle/>
          <a:p>
            <a:endParaRPr lang="en-US"/>
          </a:p>
        </p:txBody>
      </p:sp>
      <p:sp>
        <p:nvSpPr>
          <p:cNvPr id="10264" name="Oval 24"/>
          <p:cNvSpPr>
            <a:spLocks noChangeArrowheads="1"/>
          </p:cNvSpPr>
          <p:nvPr/>
        </p:nvSpPr>
        <p:spPr bwMode="auto">
          <a:xfrm>
            <a:off x="3411538" y="2754313"/>
            <a:ext cx="117475" cy="120650"/>
          </a:xfrm>
          <a:prstGeom prst="ellipse">
            <a:avLst/>
          </a:prstGeom>
          <a:solidFill>
            <a:srgbClr val="993366"/>
          </a:solid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265" name="Rectangle 25"/>
          <p:cNvSpPr>
            <a:spLocks noChangeArrowheads="1"/>
          </p:cNvSpPr>
          <p:nvPr/>
        </p:nvSpPr>
        <p:spPr bwMode="auto">
          <a:xfrm>
            <a:off x="2540000" y="3927475"/>
            <a:ext cx="91440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Gain 5</a:t>
            </a:r>
          </a:p>
        </p:txBody>
      </p:sp>
      <p:sp>
        <p:nvSpPr>
          <p:cNvPr id="10266" name="Rectangle 26"/>
          <p:cNvSpPr>
            <a:spLocks noChangeArrowheads="1"/>
          </p:cNvSpPr>
          <p:nvPr/>
        </p:nvSpPr>
        <p:spPr bwMode="auto">
          <a:xfrm>
            <a:off x="3568700" y="5127625"/>
            <a:ext cx="91440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Gain 8</a:t>
            </a:r>
          </a:p>
        </p:txBody>
      </p:sp>
      <p:sp>
        <p:nvSpPr>
          <p:cNvPr id="10267" name="Rectangle 27"/>
          <p:cNvSpPr>
            <a:spLocks noChangeArrowheads="1"/>
          </p:cNvSpPr>
          <p:nvPr/>
        </p:nvSpPr>
        <p:spPr bwMode="auto">
          <a:xfrm>
            <a:off x="4502150" y="2241550"/>
            <a:ext cx="91440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Gain 8</a:t>
            </a:r>
          </a:p>
        </p:txBody>
      </p:sp>
      <p:sp>
        <p:nvSpPr>
          <p:cNvPr id="10268" name="Rectangle 28"/>
          <p:cNvSpPr>
            <a:spLocks noChangeArrowheads="1"/>
          </p:cNvSpPr>
          <p:nvPr/>
        </p:nvSpPr>
        <p:spPr bwMode="auto">
          <a:xfrm>
            <a:off x="1625600" y="3089275"/>
            <a:ext cx="104140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Gain 10</a:t>
            </a:r>
          </a:p>
        </p:txBody>
      </p:sp>
      <p:sp>
        <p:nvSpPr>
          <p:cNvPr id="10269" name="Rectangle 29"/>
          <p:cNvSpPr>
            <a:spLocks noChangeArrowheads="1"/>
          </p:cNvSpPr>
          <p:nvPr/>
        </p:nvSpPr>
        <p:spPr bwMode="auto">
          <a:xfrm>
            <a:off x="4502150" y="4098925"/>
            <a:ext cx="91440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Gain 8</a:t>
            </a:r>
          </a:p>
        </p:txBody>
      </p:sp>
      <p:sp>
        <p:nvSpPr>
          <p:cNvPr id="10270" name="Rectangle 30"/>
          <p:cNvSpPr>
            <a:spLocks noChangeArrowheads="1"/>
          </p:cNvSpPr>
          <p:nvPr/>
        </p:nvSpPr>
        <p:spPr bwMode="auto">
          <a:xfrm>
            <a:off x="3559175" y="3241675"/>
            <a:ext cx="91440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Gain 8</a:t>
            </a:r>
          </a:p>
        </p:txBody>
      </p:sp>
      <p:sp>
        <p:nvSpPr>
          <p:cNvPr id="10271" name="Rectangle 31"/>
          <p:cNvSpPr>
            <a:spLocks noChangeArrowheads="1"/>
          </p:cNvSpPr>
          <p:nvPr/>
        </p:nvSpPr>
        <p:spPr bwMode="auto">
          <a:xfrm>
            <a:off x="1644650" y="4965700"/>
            <a:ext cx="102235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Lose 20</a:t>
            </a:r>
          </a:p>
        </p:txBody>
      </p:sp>
      <p:sp>
        <p:nvSpPr>
          <p:cNvPr id="10272" name="Rectangle 32"/>
          <p:cNvSpPr>
            <a:spLocks noChangeArrowheads="1"/>
          </p:cNvSpPr>
          <p:nvPr/>
        </p:nvSpPr>
        <p:spPr bwMode="auto">
          <a:xfrm>
            <a:off x="3578225" y="5680075"/>
            <a:ext cx="89535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Lose 2</a:t>
            </a:r>
          </a:p>
        </p:txBody>
      </p:sp>
      <p:sp>
        <p:nvSpPr>
          <p:cNvPr id="10273" name="Rectangle 33"/>
          <p:cNvSpPr>
            <a:spLocks noChangeArrowheads="1"/>
          </p:cNvSpPr>
          <p:nvPr/>
        </p:nvSpPr>
        <p:spPr bwMode="auto">
          <a:xfrm>
            <a:off x="4521200" y="4884738"/>
            <a:ext cx="89535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Lose 2</a:t>
            </a:r>
          </a:p>
        </p:txBody>
      </p:sp>
      <p:sp>
        <p:nvSpPr>
          <p:cNvPr id="10274" name="Rectangle 34"/>
          <p:cNvSpPr>
            <a:spLocks noChangeArrowheads="1"/>
          </p:cNvSpPr>
          <p:nvPr/>
        </p:nvSpPr>
        <p:spPr bwMode="auto">
          <a:xfrm>
            <a:off x="3578225" y="3803650"/>
            <a:ext cx="89535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Lose 2</a:t>
            </a:r>
          </a:p>
        </p:txBody>
      </p:sp>
      <p:sp>
        <p:nvSpPr>
          <p:cNvPr id="10275" name="Rectangle 35"/>
          <p:cNvSpPr>
            <a:spLocks noChangeArrowheads="1"/>
          </p:cNvSpPr>
          <p:nvPr/>
        </p:nvSpPr>
        <p:spPr bwMode="auto">
          <a:xfrm>
            <a:off x="4540250" y="2994025"/>
            <a:ext cx="89535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Lose 2</a:t>
            </a:r>
          </a:p>
        </p:txBody>
      </p:sp>
      <p:sp>
        <p:nvSpPr>
          <p:cNvPr id="10276" name="Rectangle 36"/>
          <p:cNvSpPr>
            <a:spLocks noChangeArrowheads="1"/>
          </p:cNvSpPr>
          <p:nvPr/>
        </p:nvSpPr>
        <p:spPr bwMode="auto">
          <a:xfrm>
            <a:off x="2597150" y="4556125"/>
            <a:ext cx="749300" cy="3937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000">
                <a:effectLst/>
                <a:latin typeface="Book Antiqua" pitchFamily="18" charset="0"/>
              </a:rPr>
              <a:t>Even</a:t>
            </a:r>
          </a:p>
        </p:txBody>
      </p:sp>
      <p:sp>
        <p:nvSpPr>
          <p:cNvPr id="10312" name="Rectangle 72"/>
          <p:cNvSpPr>
            <a:spLocks noChangeArrowheads="1"/>
          </p:cNvSpPr>
          <p:nvPr/>
        </p:nvSpPr>
        <p:spPr bwMode="auto">
          <a:xfrm>
            <a:off x="1435100" y="1431925"/>
            <a:ext cx="2019300" cy="990600"/>
          </a:xfrm>
          <a:prstGeom prst="rect">
            <a:avLst/>
          </a:prstGeom>
          <a:noFill/>
          <a:ln w="12700">
            <a:noFill/>
            <a:miter lim="800000"/>
            <a:headEnd/>
            <a:tailEnd/>
          </a:ln>
          <a:effectLst/>
        </p:spPr>
        <p:txBody>
          <a:bodyPr wrap="none" anchor="ctr"/>
          <a:lstStyle/>
          <a:p>
            <a:pPr>
              <a:lnSpc>
                <a:spcPct val="90000"/>
              </a:lnSpc>
            </a:pPr>
            <a:r>
              <a:rPr lang="en-US">
                <a:effectLst>
                  <a:outerShdw blurRad="38100" dist="38100" dir="2700000" algn="tl">
                    <a:srgbClr val="000000"/>
                  </a:outerShdw>
                </a:effectLst>
                <a:latin typeface="Book Antiqua" pitchFamily="18" charset="0"/>
              </a:rPr>
              <a:t>Markley Oil</a:t>
            </a:r>
          </a:p>
          <a:p>
            <a:pPr>
              <a:lnSpc>
                <a:spcPct val="90000"/>
              </a:lnSpc>
            </a:pPr>
            <a:r>
              <a:rPr lang="en-US">
                <a:effectLst>
                  <a:outerShdw blurRad="38100" dist="38100" dir="2700000" algn="tl">
                    <a:srgbClr val="000000"/>
                  </a:outerShdw>
                </a:effectLst>
                <a:latin typeface="Book Antiqua" pitchFamily="18" charset="0"/>
              </a:rPr>
              <a:t>(Stage 1)</a:t>
            </a:r>
          </a:p>
        </p:txBody>
      </p:sp>
      <p:sp>
        <p:nvSpPr>
          <p:cNvPr id="10313" name="Rectangle 73"/>
          <p:cNvSpPr>
            <a:spLocks noChangeArrowheads="1"/>
          </p:cNvSpPr>
          <p:nvPr/>
        </p:nvSpPr>
        <p:spPr bwMode="auto">
          <a:xfrm>
            <a:off x="3359150" y="1412875"/>
            <a:ext cx="2286000" cy="1009650"/>
          </a:xfrm>
          <a:prstGeom prst="rect">
            <a:avLst/>
          </a:prstGeom>
          <a:noFill/>
          <a:ln w="12700">
            <a:noFill/>
            <a:miter lim="800000"/>
            <a:headEnd/>
            <a:tailEnd/>
          </a:ln>
          <a:effectLst/>
        </p:spPr>
        <p:txBody>
          <a:bodyPr wrap="none" anchor="ctr"/>
          <a:lstStyle/>
          <a:p>
            <a:pPr>
              <a:lnSpc>
                <a:spcPct val="90000"/>
              </a:lnSpc>
            </a:pPr>
            <a:r>
              <a:rPr lang="en-US">
                <a:effectLst>
                  <a:outerShdw blurRad="38100" dist="38100" dir="2700000" algn="tl">
                    <a:srgbClr val="000000"/>
                  </a:outerShdw>
                </a:effectLst>
                <a:latin typeface="Book Antiqua" pitchFamily="18" charset="0"/>
              </a:rPr>
              <a:t>Collins Mining</a:t>
            </a:r>
          </a:p>
          <a:p>
            <a:pPr>
              <a:lnSpc>
                <a:spcPct val="90000"/>
              </a:lnSpc>
            </a:pPr>
            <a:r>
              <a:rPr lang="en-US">
                <a:effectLst>
                  <a:outerShdw blurRad="38100" dist="38100" dir="2700000" algn="tl">
                    <a:srgbClr val="000000"/>
                  </a:outerShdw>
                </a:effectLst>
                <a:latin typeface="Book Antiqua" pitchFamily="18" charset="0"/>
              </a:rPr>
              <a:t>(Stage 2)</a:t>
            </a:r>
          </a:p>
        </p:txBody>
      </p:sp>
      <p:sp>
        <p:nvSpPr>
          <p:cNvPr id="10314" name="Rectangle 74"/>
          <p:cNvSpPr>
            <a:spLocks noChangeArrowheads="1"/>
          </p:cNvSpPr>
          <p:nvPr/>
        </p:nvSpPr>
        <p:spPr bwMode="auto">
          <a:xfrm>
            <a:off x="5816600" y="1431925"/>
            <a:ext cx="2349500" cy="971550"/>
          </a:xfrm>
          <a:prstGeom prst="rect">
            <a:avLst/>
          </a:prstGeom>
          <a:noFill/>
          <a:ln w="12700">
            <a:noFill/>
            <a:miter lim="800000"/>
            <a:headEnd/>
            <a:tailEnd/>
          </a:ln>
          <a:effectLst/>
        </p:spPr>
        <p:txBody>
          <a:bodyPr wrap="none" anchor="ctr"/>
          <a:lstStyle/>
          <a:p>
            <a:pPr>
              <a:lnSpc>
                <a:spcPct val="90000"/>
              </a:lnSpc>
            </a:pPr>
            <a:r>
              <a:rPr lang="en-US">
                <a:effectLst>
                  <a:outerShdw blurRad="38100" dist="38100" dir="2700000" algn="tl">
                    <a:srgbClr val="000000"/>
                  </a:outerShdw>
                </a:effectLst>
                <a:latin typeface="Book Antiqua" pitchFamily="18" charset="0"/>
              </a:rPr>
              <a:t>Experimental</a:t>
            </a:r>
          </a:p>
          <a:p>
            <a:pPr>
              <a:lnSpc>
                <a:spcPct val="90000"/>
              </a:lnSpc>
            </a:pPr>
            <a:r>
              <a:rPr lang="en-US">
                <a:effectLst>
                  <a:outerShdw blurRad="38100" dist="38100" dir="2700000" algn="tl">
                    <a:srgbClr val="000000"/>
                  </a:outerShdw>
                </a:effectLst>
                <a:latin typeface="Book Antiqua" pitchFamily="18" charset="0"/>
              </a:rPr>
              <a:t>Outcomes</a:t>
            </a:r>
          </a:p>
        </p:txBody>
      </p:sp>
      <p:sp>
        <p:nvSpPr>
          <p:cNvPr id="10315" name="AutoShape 75"/>
          <p:cNvSpPr>
            <a:spLocks noChangeArrowheads="1"/>
          </p:cNvSpPr>
          <p:nvPr/>
        </p:nvSpPr>
        <p:spPr bwMode="auto">
          <a:xfrm rot="10800000">
            <a:off x="4422775" y="14017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317" name="AutoShape 77"/>
          <p:cNvSpPr>
            <a:spLocks noChangeArrowheads="1"/>
          </p:cNvSpPr>
          <p:nvPr/>
        </p:nvSpPr>
        <p:spPr bwMode="auto">
          <a:xfrm rot="10800000">
            <a:off x="6918325" y="14065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318" name="AutoShape 78"/>
          <p:cNvSpPr>
            <a:spLocks noChangeArrowheads="1"/>
          </p:cNvSpPr>
          <p:nvPr/>
        </p:nvSpPr>
        <p:spPr bwMode="auto">
          <a:xfrm rot="5400000">
            <a:off x="865188" y="4146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319" name="Rectangle 79"/>
          <p:cNvSpPr>
            <a:spLocks noChangeArrowheads="1"/>
          </p:cNvSpPr>
          <p:nvPr/>
        </p:nvSpPr>
        <p:spPr bwMode="auto">
          <a:xfrm>
            <a:off x="5607050" y="2308225"/>
            <a:ext cx="2743200" cy="476250"/>
          </a:xfrm>
          <a:prstGeom prst="rect">
            <a:avLst/>
          </a:prstGeom>
          <a:noFill/>
          <a:ln w="12700">
            <a:noFill/>
            <a:miter lim="800000"/>
            <a:headEnd/>
            <a:tailEnd/>
          </a:ln>
          <a:effectLst/>
        </p:spPr>
        <p:txBody>
          <a:bodyPr wrap="none" anchor="ctr"/>
          <a:lstStyle/>
          <a:p>
            <a:pPr algn="l"/>
            <a:r>
              <a:rPr lang="en-US" sz="2000">
                <a:effectLst>
                  <a:outerShdw blurRad="38100" dist="38100" dir="2700000" algn="tl">
                    <a:srgbClr val="000000"/>
                  </a:outerShdw>
                </a:effectLst>
                <a:latin typeface="Book Antiqua" pitchFamily="18" charset="0"/>
              </a:rPr>
              <a:t>(10, 8)   	 Gain   $18,000</a:t>
            </a:r>
          </a:p>
        </p:txBody>
      </p:sp>
      <p:sp>
        <p:nvSpPr>
          <p:cNvPr id="10320" name="Rectangle 80"/>
          <p:cNvSpPr>
            <a:spLocks noChangeArrowheads="1"/>
          </p:cNvSpPr>
          <p:nvPr/>
        </p:nvSpPr>
        <p:spPr bwMode="auto">
          <a:xfrm>
            <a:off x="5607050" y="2765425"/>
            <a:ext cx="2724150" cy="438150"/>
          </a:xfrm>
          <a:prstGeom prst="rect">
            <a:avLst/>
          </a:prstGeom>
          <a:noFill/>
          <a:ln w="12700">
            <a:noFill/>
            <a:miter lim="800000"/>
            <a:headEnd/>
            <a:tailEnd/>
          </a:ln>
          <a:effectLst/>
        </p:spPr>
        <p:txBody>
          <a:bodyPr wrap="none" anchor="ctr"/>
          <a:lstStyle/>
          <a:p>
            <a:pPr algn="l"/>
            <a:r>
              <a:rPr lang="en-US" sz="2000">
                <a:effectLst>
                  <a:outerShdw blurRad="38100" dist="38100" dir="2700000" algn="tl">
                    <a:srgbClr val="000000"/>
                  </a:outerShdw>
                </a:effectLst>
                <a:latin typeface="Book Antiqua" pitchFamily="18" charset="0"/>
              </a:rPr>
              <a:t>(10, -2)  	 Gain     $8,000</a:t>
            </a:r>
          </a:p>
        </p:txBody>
      </p:sp>
      <p:sp>
        <p:nvSpPr>
          <p:cNvPr id="10321" name="Rectangle 81"/>
          <p:cNvSpPr>
            <a:spLocks noChangeArrowheads="1"/>
          </p:cNvSpPr>
          <p:nvPr/>
        </p:nvSpPr>
        <p:spPr bwMode="auto">
          <a:xfrm>
            <a:off x="5607050" y="3222625"/>
            <a:ext cx="2705100" cy="476250"/>
          </a:xfrm>
          <a:prstGeom prst="rect">
            <a:avLst/>
          </a:prstGeom>
          <a:noFill/>
          <a:ln w="12700">
            <a:noFill/>
            <a:miter lim="800000"/>
            <a:headEnd/>
            <a:tailEnd/>
          </a:ln>
          <a:effectLst/>
        </p:spPr>
        <p:txBody>
          <a:bodyPr wrap="none" anchor="ctr"/>
          <a:lstStyle/>
          <a:p>
            <a:pPr algn="l"/>
            <a:r>
              <a:rPr lang="en-US" sz="2000">
                <a:effectLst>
                  <a:outerShdw blurRad="38100" dist="38100" dir="2700000" algn="tl">
                    <a:srgbClr val="000000"/>
                  </a:outerShdw>
                </a:effectLst>
                <a:latin typeface="Book Antiqua" pitchFamily="18" charset="0"/>
              </a:rPr>
              <a:t>(5, 8) 	 Gain   $13,000</a:t>
            </a:r>
          </a:p>
        </p:txBody>
      </p:sp>
      <p:sp>
        <p:nvSpPr>
          <p:cNvPr id="10322" name="Rectangle 82"/>
          <p:cNvSpPr>
            <a:spLocks noChangeArrowheads="1"/>
          </p:cNvSpPr>
          <p:nvPr/>
        </p:nvSpPr>
        <p:spPr bwMode="auto">
          <a:xfrm>
            <a:off x="5607050" y="3698875"/>
            <a:ext cx="2686050" cy="495300"/>
          </a:xfrm>
          <a:prstGeom prst="rect">
            <a:avLst/>
          </a:prstGeom>
          <a:noFill/>
          <a:ln w="12700">
            <a:noFill/>
            <a:miter lim="800000"/>
            <a:headEnd/>
            <a:tailEnd/>
          </a:ln>
          <a:effectLst/>
        </p:spPr>
        <p:txBody>
          <a:bodyPr wrap="none" anchor="ctr"/>
          <a:lstStyle/>
          <a:p>
            <a:pPr algn="l"/>
            <a:r>
              <a:rPr lang="en-US" sz="2000">
                <a:effectLst>
                  <a:outerShdw blurRad="38100" dist="38100" dir="2700000" algn="tl">
                    <a:srgbClr val="000000"/>
                  </a:outerShdw>
                </a:effectLst>
                <a:latin typeface="Book Antiqua" pitchFamily="18" charset="0"/>
              </a:rPr>
              <a:t>(5, -2)   	 Gain     $3,000</a:t>
            </a:r>
          </a:p>
        </p:txBody>
      </p:sp>
      <p:sp>
        <p:nvSpPr>
          <p:cNvPr id="10323" name="Rectangle 83"/>
          <p:cNvSpPr>
            <a:spLocks noChangeArrowheads="1"/>
          </p:cNvSpPr>
          <p:nvPr/>
        </p:nvSpPr>
        <p:spPr bwMode="auto">
          <a:xfrm>
            <a:off x="5613400" y="4194175"/>
            <a:ext cx="2667000" cy="476250"/>
          </a:xfrm>
          <a:prstGeom prst="rect">
            <a:avLst/>
          </a:prstGeom>
          <a:noFill/>
          <a:ln w="12700">
            <a:noFill/>
            <a:miter lim="800000"/>
            <a:headEnd/>
            <a:tailEnd/>
          </a:ln>
          <a:effectLst/>
        </p:spPr>
        <p:txBody>
          <a:bodyPr wrap="none" anchor="ctr"/>
          <a:lstStyle/>
          <a:p>
            <a:pPr algn="l"/>
            <a:r>
              <a:rPr lang="en-US" sz="2000">
                <a:effectLst>
                  <a:outerShdw blurRad="38100" dist="38100" dir="2700000" algn="tl">
                    <a:srgbClr val="000000"/>
                  </a:outerShdw>
                </a:effectLst>
                <a:latin typeface="Book Antiqua" pitchFamily="18" charset="0"/>
              </a:rPr>
              <a:t>(0, 8)    	 Gain     $8,000</a:t>
            </a:r>
          </a:p>
        </p:txBody>
      </p:sp>
      <p:sp>
        <p:nvSpPr>
          <p:cNvPr id="10324" name="Rectangle 84"/>
          <p:cNvSpPr>
            <a:spLocks noChangeArrowheads="1"/>
          </p:cNvSpPr>
          <p:nvPr/>
        </p:nvSpPr>
        <p:spPr bwMode="auto">
          <a:xfrm>
            <a:off x="5607050" y="4670425"/>
            <a:ext cx="2755900" cy="476250"/>
          </a:xfrm>
          <a:prstGeom prst="rect">
            <a:avLst/>
          </a:prstGeom>
          <a:noFill/>
          <a:ln w="12700">
            <a:noFill/>
            <a:miter lim="800000"/>
            <a:headEnd/>
            <a:tailEnd/>
          </a:ln>
          <a:effectLst/>
        </p:spPr>
        <p:txBody>
          <a:bodyPr wrap="none" anchor="ctr"/>
          <a:lstStyle/>
          <a:p>
            <a:pPr algn="l"/>
            <a:r>
              <a:rPr lang="en-US" sz="2000">
                <a:effectLst>
                  <a:outerShdw blurRad="38100" dist="38100" dir="2700000" algn="tl">
                    <a:srgbClr val="000000"/>
                  </a:outerShdw>
                </a:effectLst>
                <a:latin typeface="Book Antiqua" pitchFamily="18" charset="0"/>
              </a:rPr>
              <a:t>(0, -2)   	 Lose     </a:t>
            </a:r>
            <a:r>
              <a:rPr lang="en-US" sz="1000">
                <a:effectLst>
                  <a:outerShdw blurRad="38100" dist="38100" dir="2700000" algn="tl">
                    <a:srgbClr val="000000"/>
                  </a:outerShdw>
                </a:effectLst>
                <a:latin typeface="Book Antiqua" pitchFamily="18" charset="0"/>
              </a:rPr>
              <a:t> </a:t>
            </a:r>
            <a:r>
              <a:rPr lang="en-US" sz="2000">
                <a:effectLst>
                  <a:outerShdw blurRad="38100" dist="38100" dir="2700000" algn="tl">
                    <a:srgbClr val="000000"/>
                  </a:outerShdw>
                </a:effectLst>
                <a:latin typeface="Book Antiqua" pitchFamily="18" charset="0"/>
              </a:rPr>
              <a:t>$2,000</a:t>
            </a:r>
          </a:p>
        </p:txBody>
      </p:sp>
      <p:sp>
        <p:nvSpPr>
          <p:cNvPr id="10325" name="Rectangle 85"/>
          <p:cNvSpPr>
            <a:spLocks noChangeArrowheads="1"/>
          </p:cNvSpPr>
          <p:nvPr/>
        </p:nvSpPr>
        <p:spPr bwMode="auto">
          <a:xfrm>
            <a:off x="5607050" y="5127625"/>
            <a:ext cx="2647950" cy="514350"/>
          </a:xfrm>
          <a:prstGeom prst="rect">
            <a:avLst/>
          </a:prstGeom>
          <a:noFill/>
          <a:ln w="12700">
            <a:noFill/>
            <a:miter lim="800000"/>
            <a:headEnd/>
            <a:tailEnd/>
          </a:ln>
          <a:effectLst/>
        </p:spPr>
        <p:txBody>
          <a:bodyPr wrap="none" anchor="ctr"/>
          <a:lstStyle/>
          <a:p>
            <a:pPr algn="l"/>
            <a:r>
              <a:rPr lang="en-US" sz="2000">
                <a:effectLst>
                  <a:outerShdw blurRad="38100" dist="38100" dir="2700000" algn="tl">
                    <a:srgbClr val="000000"/>
                  </a:outerShdw>
                </a:effectLst>
                <a:latin typeface="Book Antiqua" pitchFamily="18" charset="0"/>
              </a:rPr>
              <a:t>(-20, 8) 	 Lose   </a:t>
            </a:r>
            <a:r>
              <a:rPr lang="en-US" sz="1000">
                <a:effectLst>
                  <a:outerShdw blurRad="38100" dist="38100" dir="2700000" algn="tl">
                    <a:srgbClr val="000000"/>
                  </a:outerShdw>
                </a:effectLst>
                <a:latin typeface="Book Antiqua" pitchFamily="18" charset="0"/>
              </a:rPr>
              <a:t> </a:t>
            </a:r>
            <a:r>
              <a:rPr lang="en-US" sz="2000">
                <a:effectLst>
                  <a:outerShdw blurRad="38100" dist="38100" dir="2700000" algn="tl">
                    <a:srgbClr val="000000"/>
                  </a:outerShdw>
                </a:effectLst>
                <a:latin typeface="Book Antiqua" pitchFamily="18" charset="0"/>
              </a:rPr>
              <a:t>$12,000</a:t>
            </a:r>
          </a:p>
        </p:txBody>
      </p:sp>
      <p:sp>
        <p:nvSpPr>
          <p:cNvPr id="10326" name="Rectangle 86"/>
          <p:cNvSpPr>
            <a:spLocks noChangeArrowheads="1"/>
          </p:cNvSpPr>
          <p:nvPr/>
        </p:nvSpPr>
        <p:spPr bwMode="auto">
          <a:xfrm>
            <a:off x="5607050" y="5641975"/>
            <a:ext cx="2647950" cy="457200"/>
          </a:xfrm>
          <a:prstGeom prst="rect">
            <a:avLst/>
          </a:prstGeom>
          <a:noFill/>
          <a:ln w="12700">
            <a:noFill/>
            <a:miter lim="800000"/>
            <a:headEnd/>
            <a:tailEnd/>
          </a:ln>
          <a:effectLst/>
        </p:spPr>
        <p:txBody>
          <a:bodyPr wrap="none" anchor="ctr"/>
          <a:lstStyle/>
          <a:p>
            <a:pPr algn="l">
              <a:spcBef>
                <a:spcPct val="20000"/>
              </a:spcBef>
              <a:buClr>
                <a:srgbClr val="FFFF00"/>
              </a:buClr>
              <a:buSzPct val="80000"/>
              <a:buFont typeface="Monotype Sorts" pitchFamily="2" charset="2"/>
              <a:buNone/>
            </a:pPr>
            <a:r>
              <a:rPr lang="en-US" sz="2000">
                <a:effectLst>
                  <a:outerShdw blurRad="38100" dist="38100" dir="2700000" algn="tl">
                    <a:srgbClr val="000000"/>
                  </a:outerShdw>
                </a:effectLst>
                <a:latin typeface="Book Antiqua" pitchFamily="18" charset="0"/>
              </a:rPr>
              <a:t>(-20, -2)	 Lose   </a:t>
            </a:r>
            <a:r>
              <a:rPr lang="en-US" sz="1000">
                <a:effectLst>
                  <a:outerShdw blurRad="38100" dist="38100" dir="2700000" algn="tl">
                    <a:srgbClr val="000000"/>
                  </a:outerShdw>
                </a:effectLst>
                <a:latin typeface="Book Antiqua" pitchFamily="18" charset="0"/>
              </a:rPr>
              <a:t> </a:t>
            </a:r>
            <a:r>
              <a:rPr lang="en-US" sz="2000">
                <a:effectLst>
                  <a:outerShdw blurRad="38100" dist="38100" dir="2700000" algn="tl">
                    <a:srgbClr val="000000"/>
                  </a:outerShdw>
                </a:effectLst>
                <a:latin typeface="Book Antiqua" pitchFamily="18" charset="0"/>
              </a:rPr>
              <a:t>$22,000</a:t>
            </a:r>
            <a:endParaRPr lang="en-US">
              <a:effectLst>
                <a:outerShdw blurRad="38100" dist="38100" dir="2700000" algn="tl">
                  <a:srgbClr val="000000"/>
                </a:outerShdw>
              </a:effectLst>
              <a:latin typeface="Book Antiqua" pitchFamily="18" charset="0"/>
            </a:endParaRPr>
          </a:p>
        </p:txBody>
      </p:sp>
      <p:sp>
        <p:nvSpPr>
          <p:cNvPr id="10327" name="Oval 87"/>
          <p:cNvSpPr>
            <a:spLocks noChangeArrowheads="1"/>
          </p:cNvSpPr>
          <p:nvPr/>
        </p:nvSpPr>
        <p:spPr bwMode="auto">
          <a:xfrm>
            <a:off x="3408363" y="4592638"/>
            <a:ext cx="123825" cy="120650"/>
          </a:xfrm>
          <a:prstGeom prst="ellipse">
            <a:avLst/>
          </a:prstGeom>
          <a:solidFill>
            <a:srgbClr val="993366"/>
          </a:solid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329" name="Oval 89"/>
          <p:cNvSpPr>
            <a:spLocks noChangeArrowheads="1"/>
          </p:cNvSpPr>
          <p:nvPr/>
        </p:nvSpPr>
        <p:spPr bwMode="auto">
          <a:xfrm>
            <a:off x="3408363" y="5492750"/>
            <a:ext cx="123825" cy="120650"/>
          </a:xfrm>
          <a:prstGeom prst="ellipse">
            <a:avLst/>
          </a:prstGeom>
          <a:solidFill>
            <a:srgbClr val="993366"/>
          </a:solid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0331" name="AutoShape 91"/>
          <p:cNvSpPr>
            <a:spLocks noChangeArrowheads="1"/>
          </p:cNvSpPr>
          <p:nvPr/>
        </p:nvSpPr>
        <p:spPr bwMode="auto">
          <a:xfrm rot="16200000" flipH="1">
            <a:off x="8326438" y="2895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332" name="AutoShape 92"/>
          <p:cNvSpPr>
            <a:spLocks noChangeArrowheads="1"/>
          </p:cNvSpPr>
          <p:nvPr/>
        </p:nvSpPr>
        <p:spPr bwMode="auto">
          <a:xfrm rot="16200000" flipH="1">
            <a:off x="8326438" y="3371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333" name="AutoShape 93"/>
          <p:cNvSpPr>
            <a:spLocks noChangeArrowheads="1"/>
          </p:cNvSpPr>
          <p:nvPr/>
        </p:nvSpPr>
        <p:spPr bwMode="auto">
          <a:xfrm rot="16200000" flipH="1">
            <a:off x="8326438" y="3848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334" name="AutoShape 94"/>
          <p:cNvSpPr>
            <a:spLocks noChangeArrowheads="1"/>
          </p:cNvSpPr>
          <p:nvPr/>
        </p:nvSpPr>
        <p:spPr bwMode="auto">
          <a:xfrm rot="16200000" flipH="1">
            <a:off x="8326438" y="4324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335" name="AutoShape 95"/>
          <p:cNvSpPr>
            <a:spLocks noChangeArrowheads="1"/>
          </p:cNvSpPr>
          <p:nvPr/>
        </p:nvSpPr>
        <p:spPr bwMode="auto">
          <a:xfrm rot="16200000" flipH="1">
            <a:off x="8326438" y="4819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336" name="AutoShape 96"/>
          <p:cNvSpPr>
            <a:spLocks noChangeArrowheads="1"/>
          </p:cNvSpPr>
          <p:nvPr/>
        </p:nvSpPr>
        <p:spPr bwMode="auto">
          <a:xfrm rot="16200000" flipH="1">
            <a:off x="8326438" y="5295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337" name="AutoShape 97"/>
          <p:cNvSpPr>
            <a:spLocks noChangeArrowheads="1"/>
          </p:cNvSpPr>
          <p:nvPr/>
        </p:nvSpPr>
        <p:spPr bwMode="auto">
          <a:xfrm rot="16200000" flipH="1">
            <a:off x="8326438" y="5772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339" name="Rectangle 99"/>
          <p:cNvSpPr>
            <a:spLocks noChangeArrowheads="1"/>
          </p:cNvSpPr>
          <p:nvPr/>
        </p:nvSpPr>
        <p:spPr bwMode="auto">
          <a:xfrm>
            <a:off x="712788" y="1016000"/>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dirty="0">
                <a:solidFill>
                  <a:srgbClr val="66FFFF"/>
                </a:solidFill>
                <a:effectLst>
                  <a:outerShdw blurRad="38100" dist="38100" dir="2700000" algn="tl">
                    <a:srgbClr val="000000"/>
                  </a:outerShdw>
                </a:effectLst>
                <a:latin typeface="Book Antiqua" pitchFamily="18" charset="0"/>
              </a:rPr>
              <a:t>Example:  Bradley Investments</a:t>
            </a:r>
          </a:p>
        </p:txBody>
      </p:sp>
    </p:spTree>
    <p:extLst>
      <p:ext uri="{BB962C8B-B14F-4D97-AF65-F5344CB8AC3E}">
        <p14:creationId xmlns:p14="http://schemas.microsoft.com/office/powerpoint/2010/main" val="376846053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0318"/>
                                        </p:tgtEl>
                                        <p:attrNameLst>
                                          <p:attrName>style.visibility</p:attrName>
                                        </p:attrNameLst>
                                      </p:cBhvr>
                                      <p:to>
                                        <p:strVal val="visible"/>
                                      </p:to>
                                    </p:set>
                                    <p:animEffect transition="in" filter="slide(fromLeft)">
                                      <p:cBhvr>
                                        <p:cTn id="7" dur="500"/>
                                        <p:tgtEl>
                                          <p:spTgt spid="10318"/>
                                        </p:tgtEl>
                                      </p:cBhvr>
                                    </p:animEffect>
                                  </p:childTnLst>
                                  <p:subTnLst>
                                    <p:set>
                                      <p:cBhvr override="childStyle">
                                        <p:cTn dur="1" fill="hold" display="0" masterRel="nextClick" afterEffect="1"/>
                                        <p:tgtEl>
                                          <p:spTgt spid="1031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279"/>
                                        </p:tgtEl>
                                        <p:attrNameLst>
                                          <p:attrName>style.visibility</p:attrName>
                                        </p:attrNameLst>
                                      </p:cBhvr>
                                      <p:to>
                                        <p:strVal val="visible"/>
                                      </p:to>
                                    </p:set>
                                    <p:animEffect transition="in" filter="dissolve">
                                      <p:cBhvr>
                                        <p:cTn id="12" dur="500"/>
                                        <p:tgtEl>
                                          <p:spTgt spid="10279"/>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10244"/>
                                        </p:tgtEl>
                                        <p:attrNameLst>
                                          <p:attrName>style.visibility</p:attrName>
                                        </p:attrNameLst>
                                      </p:cBhvr>
                                      <p:to>
                                        <p:strVal val="visible"/>
                                      </p:to>
                                    </p:set>
                                    <p:animEffect transition="in" filter="slide(fromTop)">
                                      <p:cBhvr>
                                        <p:cTn id="16" dur="500"/>
                                        <p:tgtEl>
                                          <p:spTgt spid="10244"/>
                                        </p:tgtEl>
                                      </p:cBhvr>
                                    </p:animEffect>
                                  </p:childTnLst>
                                </p:cTn>
                              </p:par>
                            </p:childTnLst>
                          </p:cTn>
                        </p:par>
                        <p:par>
                          <p:cTn id="17" fill="hold">
                            <p:stCondLst>
                              <p:cond delay="2000"/>
                            </p:stCondLst>
                            <p:childTnLst>
                              <p:par>
                                <p:cTn id="18" presetID="12" presetClass="entr" presetSubtype="1" fill="hold" grpId="0" nodeType="afterEffect">
                                  <p:stCondLst>
                                    <p:cond delay="1000"/>
                                  </p:stCondLst>
                                  <p:childTnLst>
                                    <p:set>
                                      <p:cBhvr>
                                        <p:cTn id="19" dur="1" fill="hold">
                                          <p:stCondLst>
                                            <p:cond delay="0"/>
                                          </p:stCondLst>
                                        </p:cTn>
                                        <p:tgtEl>
                                          <p:spTgt spid="10312"/>
                                        </p:tgtEl>
                                        <p:attrNameLst>
                                          <p:attrName>style.visibility</p:attrName>
                                        </p:attrNameLst>
                                      </p:cBhvr>
                                      <p:to>
                                        <p:strVal val="visible"/>
                                      </p:to>
                                    </p:set>
                                    <p:animEffect transition="in" filter="slide(fromTop)">
                                      <p:cBhvr>
                                        <p:cTn id="20" dur="500"/>
                                        <p:tgtEl>
                                          <p:spTgt spid="10312"/>
                                        </p:tgtEl>
                                      </p:cBhvr>
                                    </p:animEffect>
                                  </p:childTnLst>
                                </p:cTn>
                              </p:par>
                            </p:childTnLst>
                          </p:cTn>
                        </p:par>
                        <p:par>
                          <p:cTn id="21" fill="hold">
                            <p:stCondLst>
                              <p:cond delay="3500"/>
                            </p:stCondLst>
                            <p:childTnLst>
                              <p:par>
                                <p:cTn id="22" presetID="12" presetClass="entr" presetSubtype="1" fill="hold" grpId="0" nodeType="afterEffect">
                                  <p:stCondLst>
                                    <p:cond delay="1000"/>
                                  </p:stCondLst>
                                  <p:childTnLst>
                                    <p:set>
                                      <p:cBhvr>
                                        <p:cTn id="23" dur="1" fill="hold">
                                          <p:stCondLst>
                                            <p:cond delay="0"/>
                                          </p:stCondLst>
                                        </p:cTn>
                                        <p:tgtEl>
                                          <p:spTgt spid="10245"/>
                                        </p:tgtEl>
                                        <p:attrNameLst>
                                          <p:attrName>style.visibility</p:attrName>
                                        </p:attrNameLst>
                                      </p:cBhvr>
                                      <p:to>
                                        <p:strVal val="visible"/>
                                      </p:to>
                                    </p:set>
                                    <p:animEffect transition="in" filter="slide(fromTop)">
                                      <p:cBhvr>
                                        <p:cTn id="24" dur="500"/>
                                        <p:tgtEl>
                                          <p:spTgt spid="10245"/>
                                        </p:tgtEl>
                                      </p:cBhvr>
                                    </p:animEffect>
                                  </p:childTnLst>
                                </p:cTn>
                              </p:par>
                            </p:childTnLst>
                          </p:cTn>
                        </p:par>
                        <p:par>
                          <p:cTn id="25" fill="hold">
                            <p:stCondLst>
                              <p:cond delay="5000"/>
                            </p:stCondLst>
                            <p:childTnLst>
                              <p:par>
                                <p:cTn id="26" presetID="12" presetClass="entr" presetSubtype="8" fill="hold" grpId="0" nodeType="afterEffect">
                                  <p:stCondLst>
                                    <p:cond delay="1000"/>
                                  </p:stCondLst>
                                  <p:childTnLst>
                                    <p:set>
                                      <p:cBhvr>
                                        <p:cTn id="27" dur="1" fill="hold">
                                          <p:stCondLst>
                                            <p:cond delay="0"/>
                                          </p:stCondLst>
                                        </p:cTn>
                                        <p:tgtEl>
                                          <p:spTgt spid="10255"/>
                                        </p:tgtEl>
                                        <p:attrNameLst>
                                          <p:attrName>style.visibility</p:attrName>
                                        </p:attrNameLst>
                                      </p:cBhvr>
                                      <p:to>
                                        <p:strVal val="visible"/>
                                      </p:to>
                                    </p:set>
                                    <p:animEffect transition="in" filter="slide(fromLeft)">
                                      <p:cBhvr>
                                        <p:cTn id="28" dur="500"/>
                                        <p:tgtEl>
                                          <p:spTgt spid="10255"/>
                                        </p:tgtEl>
                                      </p:cBhvr>
                                    </p:animEffect>
                                  </p:childTnLst>
                                </p:cTn>
                              </p:par>
                            </p:childTnLst>
                          </p:cTn>
                        </p:par>
                        <p:par>
                          <p:cTn id="29" fill="hold">
                            <p:stCondLst>
                              <p:cond delay="6500"/>
                            </p:stCondLst>
                            <p:childTnLst>
                              <p:par>
                                <p:cTn id="30" presetID="17" presetClass="entr" presetSubtype="8" fill="hold" grpId="0" nodeType="afterEffect">
                                  <p:stCondLst>
                                    <p:cond delay="1000"/>
                                  </p:stCondLst>
                                  <p:childTnLst>
                                    <p:set>
                                      <p:cBhvr>
                                        <p:cTn id="31" dur="1" fill="hold">
                                          <p:stCondLst>
                                            <p:cond delay="0"/>
                                          </p:stCondLst>
                                        </p:cTn>
                                        <p:tgtEl>
                                          <p:spTgt spid="10246"/>
                                        </p:tgtEl>
                                        <p:attrNameLst>
                                          <p:attrName>style.visibility</p:attrName>
                                        </p:attrNameLst>
                                      </p:cBhvr>
                                      <p:to>
                                        <p:strVal val="visible"/>
                                      </p:to>
                                    </p:set>
                                    <p:anim calcmode="lin" valueType="num">
                                      <p:cBhvr>
                                        <p:cTn id="32" dur="500" fill="hold"/>
                                        <p:tgtEl>
                                          <p:spTgt spid="10246"/>
                                        </p:tgtEl>
                                        <p:attrNameLst>
                                          <p:attrName>ppt_x</p:attrName>
                                        </p:attrNameLst>
                                      </p:cBhvr>
                                      <p:tavLst>
                                        <p:tav tm="0">
                                          <p:val>
                                            <p:strVal val="#ppt_x-#ppt_w/2"/>
                                          </p:val>
                                        </p:tav>
                                        <p:tav tm="100000">
                                          <p:val>
                                            <p:strVal val="#ppt_x"/>
                                          </p:val>
                                        </p:tav>
                                      </p:tavLst>
                                    </p:anim>
                                    <p:anim calcmode="lin" valueType="num">
                                      <p:cBhvr>
                                        <p:cTn id="33" dur="500" fill="hold"/>
                                        <p:tgtEl>
                                          <p:spTgt spid="10246"/>
                                        </p:tgtEl>
                                        <p:attrNameLst>
                                          <p:attrName>ppt_y</p:attrName>
                                        </p:attrNameLst>
                                      </p:cBhvr>
                                      <p:tavLst>
                                        <p:tav tm="0">
                                          <p:val>
                                            <p:strVal val="#ppt_y"/>
                                          </p:val>
                                        </p:tav>
                                        <p:tav tm="100000">
                                          <p:val>
                                            <p:strVal val="#ppt_y"/>
                                          </p:val>
                                        </p:tav>
                                      </p:tavLst>
                                    </p:anim>
                                    <p:anim calcmode="lin" valueType="num">
                                      <p:cBhvr>
                                        <p:cTn id="34" dur="500" fill="hold"/>
                                        <p:tgtEl>
                                          <p:spTgt spid="10246"/>
                                        </p:tgtEl>
                                        <p:attrNameLst>
                                          <p:attrName>ppt_w</p:attrName>
                                        </p:attrNameLst>
                                      </p:cBhvr>
                                      <p:tavLst>
                                        <p:tav tm="0">
                                          <p:val>
                                            <p:fltVal val="0"/>
                                          </p:val>
                                        </p:tav>
                                        <p:tav tm="100000">
                                          <p:val>
                                            <p:strVal val="#ppt_w"/>
                                          </p:val>
                                        </p:tav>
                                      </p:tavLst>
                                    </p:anim>
                                    <p:anim calcmode="lin" valueType="num">
                                      <p:cBhvr>
                                        <p:cTn id="35" dur="500" fill="hold"/>
                                        <p:tgtEl>
                                          <p:spTgt spid="10246"/>
                                        </p:tgtEl>
                                        <p:attrNameLst>
                                          <p:attrName>ppt_h</p:attrName>
                                        </p:attrNameLst>
                                      </p:cBhvr>
                                      <p:tavLst>
                                        <p:tav tm="0">
                                          <p:val>
                                            <p:strVal val="#ppt_h"/>
                                          </p:val>
                                        </p:tav>
                                        <p:tav tm="100000">
                                          <p:val>
                                            <p:strVal val="#ppt_h"/>
                                          </p:val>
                                        </p:tav>
                                      </p:tavLst>
                                    </p:anim>
                                  </p:childTnLst>
                                </p:cTn>
                              </p:par>
                            </p:childTnLst>
                          </p:cTn>
                        </p:par>
                        <p:par>
                          <p:cTn id="36" fill="hold">
                            <p:stCondLst>
                              <p:cond delay="8000"/>
                            </p:stCondLst>
                            <p:childTnLst>
                              <p:par>
                                <p:cTn id="37" presetID="12" presetClass="entr" presetSubtype="4" fill="hold" grpId="0" nodeType="afterEffect">
                                  <p:stCondLst>
                                    <p:cond delay="1000"/>
                                  </p:stCondLst>
                                  <p:childTnLst>
                                    <p:set>
                                      <p:cBhvr>
                                        <p:cTn id="38" dur="1" fill="hold">
                                          <p:stCondLst>
                                            <p:cond delay="0"/>
                                          </p:stCondLst>
                                        </p:cTn>
                                        <p:tgtEl>
                                          <p:spTgt spid="10268"/>
                                        </p:tgtEl>
                                        <p:attrNameLst>
                                          <p:attrName>style.visibility</p:attrName>
                                        </p:attrNameLst>
                                      </p:cBhvr>
                                      <p:to>
                                        <p:strVal val="visible"/>
                                      </p:to>
                                    </p:set>
                                    <p:animEffect transition="in" filter="slide(fromBottom)">
                                      <p:cBhvr>
                                        <p:cTn id="39" dur="500"/>
                                        <p:tgtEl>
                                          <p:spTgt spid="10268"/>
                                        </p:tgtEl>
                                      </p:cBhvr>
                                    </p:animEffect>
                                  </p:childTnLst>
                                </p:cTn>
                              </p:par>
                            </p:childTnLst>
                          </p:cTn>
                        </p:par>
                        <p:par>
                          <p:cTn id="40" fill="hold">
                            <p:stCondLst>
                              <p:cond delay="9500"/>
                            </p:stCondLst>
                            <p:childTnLst>
                              <p:par>
                                <p:cTn id="41" presetID="17" presetClass="entr" presetSubtype="8" fill="hold" grpId="0" nodeType="afterEffect">
                                  <p:stCondLst>
                                    <p:cond delay="1000"/>
                                  </p:stCondLst>
                                  <p:childTnLst>
                                    <p:set>
                                      <p:cBhvr>
                                        <p:cTn id="42" dur="1" fill="hold">
                                          <p:stCondLst>
                                            <p:cond delay="0"/>
                                          </p:stCondLst>
                                        </p:cTn>
                                        <p:tgtEl>
                                          <p:spTgt spid="10248"/>
                                        </p:tgtEl>
                                        <p:attrNameLst>
                                          <p:attrName>style.visibility</p:attrName>
                                        </p:attrNameLst>
                                      </p:cBhvr>
                                      <p:to>
                                        <p:strVal val="visible"/>
                                      </p:to>
                                    </p:set>
                                    <p:anim calcmode="lin" valueType="num">
                                      <p:cBhvr>
                                        <p:cTn id="43" dur="500" fill="hold"/>
                                        <p:tgtEl>
                                          <p:spTgt spid="10248"/>
                                        </p:tgtEl>
                                        <p:attrNameLst>
                                          <p:attrName>ppt_x</p:attrName>
                                        </p:attrNameLst>
                                      </p:cBhvr>
                                      <p:tavLst>
                                        <p:tav tm="0">
                                          <p:val>
                                            <p:strVal val="#ppt_x-#ppt_w/2"/>
                                          </p:val>
                                        </p:tav>
                                        <p:tav tm="100000">
                                          <p:val>
                                            <p:strVal val="#ppt_x"/>
                                          </p:val>
                                        </p:tav>
                                      </p:tavLst>
                                    </p:anim>
                                    <p:anim calcmode="lin" valueType="num">
                                      <p:cBhvr>
                                        <p:cTn id="44" dur="500" fill="hold"/>
                                        <p:tgtEl>
                                          <p:spTgt spid="10248"/>
                                        </p:tgtEl>
                                        <p:attrNameLst>
                                          <p:attrName>ppt_y</p:attrName>
                                        </p:attrNameLst>
                                      </p:cBhvr>
                                      <p:tavLst>
                                        <p:tav tm="0">
                                          <p:val>
                                            <p:strVal val="#ppt_y"/>
                                          </p:val>
                                        </p:tav>
                                        <p:tav tm="100000">
                                          <p:val>
                                            <p:strVal val="#ppt_y"/>
                                          </p:val>
                                        </p:tav>
                                      </p:tavLst>
                                    </p:anim>
                                    <p:anim calcmode="lin" valueType="num">
                                      <p:cBhvr>
                                        <p:cTn id="45" dur="500" fill="hold"/>
                                        <p:tgtEl>
                                          <p:spTgt spid="10248"/>
                                        </p:tgtEl>
                                        <p:attrNameLst>
                                          <p:attrName>ppt_w</p:attrName>
                                        </p:attrNameLst>
                                      </p:cBhvr>
                                      <p:tavLst>
                                        <p:tav tm="0">
                                          <p:val>
                                            <p:fltVal val="0"/>
                                          </p:val>
                                        </p:tav>
                                        <p:tav tm="100000">
                                          <p:val>
                                            <p:strVal val="#ppt_w"/>
                                          </p:val>
                                        </p:tav>
                                      </p:tavLst>
                                    </p:anim>
                                    <p:anim calcmode="lin" valueType="num">
                                      <p:cBhvr>
                                        <p:cTn id="46" dur="500" fill="hold"/>
                                        <p:tgtEl>
                                          <p:spTgt spid="10248"/>
                                        </p:tgtEl>
                                        <p:attrNameLst>
                                          <p:attrName>ppt_h</p:attrName>
                                        </p:attrNameLst>
                                      </p:cBhvr>
                                      <p:tavLst>
                                        <p:tav tm="0">
                                          <p:val>
                                            <p:strVal val="#ppt_h"/>
                                          </p:val>
                                        </p:tav>
                                        <p:tav tm="100000">
                                          <p:val>
                                            <p:strVal val="#ppt_h"/>
                                          </p:val>
                                        </p:tav>
                                      </p:tavLst>
                                    </p:anim>
                                  </p:childTnLst>
                                </p:cTn>
                              </p:par>
                            </p:childTnLst>
                          </p:cTn>
                        </p:par>
                        <p:par>
                          <p:cTn id="47" fill="hold">
                            <p:stCondLst>
                              <p:cond delay="11000"/>
                            </p:stCondLst>
                            <p:childTnLst>
                              <p:par>
                                <p:cTn id="48" presetID="12" presetClass="entr" presetSubtype="1" fill="hold" grpId="0" nodeType="afterEffect">
                                  <p:stCondLst>
                                    <p:cond delay="1000"/>
                                  </p:stCondLst>
                                  <p:childTnLst>
                                    <p:set>
                                      <p:cBhvr>
                                        <p:cTn id="49" dur="1" fill="hold">
                                          <p:stCondLst>
                                            <p:cond delay="0"/>
                                          </p:stCondLst>
                                        </p:cTn>
                                        <p:tgtEl>
                                          <p:spTgt spid="10265"/>
                                        </p:tgtEl>
                                        <p:attrNameLst>
                                          <p:attrName>style.visibility</p:attrName>
                                        </p:attrNameLst>
                                      </p:cBhvr>
                                      <p:to>
                                        <p:strVal val="visible"/>
                                      </p:to>
                                    </p:set>
                                    <p:animEffect transition="in" filter="slide(fromTop)">
                                      <p:cBhvr>
                                        <p:cTn id="50" dur="500"/>
                                        <p:tgtEl>
                                          <p:spTgt spid="10265"/>
                                        </p:tgtEl>
                                      </p:cBhvr>
                                    </p:animEffect>
                                  </p:childTnLst>
                                </p:cTn>
                              </p:par>
                            </p:childTnLst>
                          </p:cTn>
                        </p:par>
                        <p:par>
                          <p:cTn id="51" fill="hold">
                            <p:stCondLst>
                              <p:cond delay="12500"/>
                            </p:stCondLst>
                            <p:childTnLst>
                              <p:par>
                                <p:cTn id="52" presetID="17" presetClass="entr" presetSubtype="8" fill="hold" grpId="0" nodeType="afterEffect">
                                  <p:stCondLst>
                                    <p:cond delay="1000"/>
                                  </p:stCondLst>
                                  <p:childTnLst>
                                    <p:set>
                                      <p:cBhvr>
                                        <p:cTn id="53" dur="1" fill="hold">
                                          <p:stCondLst>
                                            <p:cond delay="0"/>
                                          </p:stCondLst>
                                        </p:cTn>
                                        <p:tgtEl>
                                          <p:spTgt spid="10249"/>
                                        </p:tgtEl>
                                        <p:attrNameLst>
                                          <p:attrName>style.visibility</p:attrName>
                                        </p:attrNameLst>
                                      </p:cBhvr>
                                      <p:to>
                                        <p:strVal val="visible"/>
                                      </p:to>
                                    </p:set>
                                    <p:anim calcmode="lin" valueType="num">
                                      <p:cBhvr>
                                        <p:cTn id="54" dur="500" fill="hold"/>
                                        <p:tgtEl>
                                          <p:spTgt spid="10249"/>
                                        </p:tgtEl>
                                        <p:attrNameLst>
                                          <p:attrName>ppt_x</p:attrName>
                                        </p:attrNameLst>
                                      </p:cBhvr>
                                      <p:tavLst>
                                        <p:tav tm="0">
                                          <p:val>
                                            <p:strVal val="#ppt_x-#ppt_w/2"/>
                                          </p:val>
                                        </p:tav>
                                        <p:tav tm="100000">
                                          <p:val>
                                            <p:strVal val="#ppt_x"/>
                                          </p:val>
                                        </p:tav>
                                      </p:tavLst>
                                    </p:anim>
                                    <p:anim calcmode="lin" valueType="num">
                                      <p:cBhvr>
                                        <p:cTn id="55" dur="500" fill="hold"/>
                                        <p:tgtEl>
                                          <p:spTgt spid="10249"/>
                                        </p:tgtEl>
                                        <p:attrNameLst>
                                          <p:attrName>ppt_y</p:attrName>
                                        </p:attrNameLst>
                                      </p:cBhvr>
                                      <p:tavLst>
                                        <p:tav tm="0">
                                          <p:val>
                                            <p:strVal val="#ppt_y"/>
                                          </p:val>
                                        </p:tav>
                                        <p:tav tm="100000">
                                          <p:val>
                                            <p:strVal val="#ppt_y"/>
                                          </p:val>
                                        </p:tav>
                                      </p:tavLst>
                                    </p:anim>
                                    <p:anim calcmode="lin" valueType="num">
                                      <p:cBhvr>
                                        <p:cTn id="56" dur="500" fill="hold"/>
                                        <p:tgtEl>
                                          <p:spTgt spid="10249"/>
                                        </p:tgtEl>
                                        <p:attrNameLst>
                                          <p:attrName>ppt_w</p:attrName>
                                        </p:attrNameLst>
                                      </p:cBhvr>
                                      <p:tavLst>
                                        <p:tav tm="0">
                                          <p:val>
                                            <p:fltVal val="0"/>
                                          </p:val>
                                        </p:tav>
                                        <p:tav tm="100000">
                                          <p:val>
                                            <p:strVal val="#ppt_w"/>
                                          </p:val>
                                        </p:tav>
                                      </p:tavLst>
                                    </p:anim>
                                    <p:anim calcmode="lin" valueType="num">
                                      <p:cBhvr>
                                        <p:cTn id="57" dur="500" fill="hold"/>
                                        <p:tgtEl>
                                          <p:spTgt spid="10249"/>
                                        </p:tgtEl>
                                        <p:attrNameLst>
                                          <p:attrName>ppt_h</p:attrName>
                                        </p:attrNameLst>
                                      </p:cBhvr>
                                      <p:tavLst>
                                        <p:tav tm="0">
                                          <p:val>
                                            <p:strVal val="#ppt_h"/>
                                          </p:val>
                                        </p:tav>
                                        <p:tav tm="100000">
                                          <p:val>
                                            <p:strVal val="#ppt_h"/>
                                          </p:val>
                                        </p:tav>
                                      </p:tavLst>
                                    </p:anim>
                                  </p:childTnLst>
                                </p:cTn>
                              </p:par>
                            </p:childTnLst>
                          </p:cTn>
                        </p:par>
                        <p:par>
                          <p:cTn id="58" fill="hold">
                            <p:stCondLst>
                              <p:cond delay="14000"/>
                            </p:stCondLst>
                            <p:childTnLst>
                              <p:par>
                                <p:cTn id="59" presetID="12" presetClass="entr" presetSubtype="1" fill="hold" grpId="0" nodeType="afterEffect">
                                  <p:stCondLst>
                                    <p:cond delay="1000"/>
                                  </p:stCondLst>
                                  <p:childTnLst>
                                    <p:set>
                                      <p:cBhvr>
                                        <p:cTn id="60" dur="1" fill="hold">
                                          <p:stCondLst>
                                            <p:cond delay="0"/>
                                          </p:stCondLst>
                                        </p:cTn>
                                        <p:tgtEl>
                                          <p:spTgt spid="10276"/>
                                        </p:tgtEl>
                                        <p:attrNameLst>
                                          <p:attrName>style.visibility</p:attrName>
                                        </p:attrNameLst>
                                      </p:cBhvr>
                                      <p:to>
                                        <p:strVal val="visible"/>
                                      </p:to>
                                    </p:set>
                                    <p:animEffect transition="in" filter="slide(fromTop)">
                                      <p:cBhvr>
                                        <p:cTn id="61" dur="500"/>
                                        <p:tgtEl>
                                          <p:spTgt spid="10276"/>
                                        </p:tgtEl>
                                      </p:cBhvr>
                                    </p:animEffect>
                                  </p:childTnLst>
                                </p:cTn>
                              </p:par>
                            </p:childTnLst>
                          </p:cTn>
                        </p:par>
                        <p:par>
                          <p:cTn id="62" fill="hold">
                            <p:stCondLst>
                              <p:cond delay="15500"/>
                            </p:stCondLst>
                            <p:childTnLst>
                              <p:par>
                                <p:cTn id="63" presetID="17" presetClass="entr" presetSubtype="8" fill="hold" grpId="0" nodeType="afterEffect">
                                  <p:stCondLst>
                                    <p:cond delay="1000"/>
                                  </p:stCondLst>
                                  <p:childTnLst>
                                    <p:set>
                                      <p:cBhvr>
                                        <p:cTn id="64" dur="1" fill="hold">
                                          <p:stCondLst>
                                            <p:cond delay="0"/>
                                          </p:stCondLst>
                                        </p:cTn>
                                        <p:tgtEl>
                                          <p:spTgt spid="10247"/>
                                        </p:tgtEl>
                                        <p:attrNameLst>
                                          <p:attrName>style.visibility</p:attrName>
                                        </p:attrNameLst>
                                      </p:cBhvr>
                                      <p:to>
                                        <p:strVal val="visible"/>
                                      </p:to>
                                    </p:set>
                                    <p:anim calcmode="lin" valueType="num">
                                      <p:cBhvr>
                                        <p:cTn id="65" dur="500" fill="hold"/>
                                        <p:tgtEl>
                                          <p:spTgt spid="10247"/>
                                        </p:tgtEl>
                                        <p:attrNameLst>
                                          <p:attrName>ppt_x</p:attrName>
                                        </p:attrNameLst>
                                      </p:cBhvr>
                                      <p:tavLst>
                                        <p:tav tm="0">
                                          <p:val>
                                            <p:strVal val="#ppt_x-#ppt_w/2"/>
                                          </p:val>
                                        </p:tav>
                                        <p:tav tm="100000">
                                          <p:val>
                                            <p:strVal val="#ppt_x"/>
                                          </p:val>
                                        </p:tav>
                                      </p:tavLst>
                                    </p:anim>
                                    <p:anim calcmode="lin" valueType="num">
                                      <p:cBhvr>
                                        <p:cTn id="66" dur="500" fill="hold"/>
                                        <p:tgtEl>
                                          <p:spTgt spid="10247"/>
                                        </p:tgtEl>
                                        <p:attrNameLst>
                                          <p:attrName>ppt_y</p:attrName>
                                        </p:attrNameLst>
                                      </p:cBhvr>
                                      <p:tavLst>
                                        <p:tav tm="0">
                                          <p:val>
                                            <p:strVal val="#ppt_y"/>
                                          </p:val>
                                        </p:tav>
                                        <p:tav tm="100000">
                                          <p:val>
                                            <p:strVal val="#ppt_y"/>
                                          </p:val>
                                        </p:tav>
                                      </p:tavLst>
                                    </p:anim>
                                    <p:anim calcmode="lin" valueType="num">
                                      <p:cBhvr>
                                        <p:cTn id="67" dur="500" fill="hold"/>
                                        <p:tgtEl>
                                          <p:spTgt spid="10247"/>
                                        </p:tgtEl>
                                        <p:attrNameLst>
                                          <p:attrName>ppt_w</p:attrName>
                                        </p:attrNameLst>
                                      </p:cBhvr>
                                      <p:tavLst>
                                        <p:tav tm="0">
                                          <p:val>
                                            <p:fltVal val="0"/>
                                          </p:val>
                                        </p:tav>
                                        <p:tav tm="100000">
                                          <p:val>
                                            <p:strVal val="#ppt_w"/>
                                          </p:val>
                                        </p:tav>
                                      </p:tavLst>
                                    </p:anim>
                                    <p:anim calcmode="lin" valueType="num">
                                      <p:cBhvr>
                                        <p:cTn id="68" dur="500" fill="hold"/>
                                        <p:tgtEl>
                                          <p:spTgt spid="10247"/>
                                        </p:tgtEl>
                                        <p:attrNameLst>
                                          <p:attrName>ppt_h</p:attrName>
                                        </p:attrNameLst>
                                      </p:cBhvr>
                                      <p:tavLst>
                                        <p:tav tm="0">
                                          <p:val>
                                            <p:strVal val="#ppt_h"/>
                                          </p:val>
                                        </p:tav>
                                        <p:tav tm="100000">
                                          <p:val>
                                            <p:strVal val="#ppt_h"/>
                                          </p:val>
                                        </p:tav>
                                      </p:tavLst>
                                    </p:anim>
                                  </p:childTnLst>
                                </p:cTn>
                              </p:par>
                            </p:childTnLst>
                          </p:cTn>
                        </p:par>
                        <p:par>
                          <p:cTn id="69" fill="hold">
                            <p:stCondLst>
                              <p:cond delay="17000"/>
                            </p:stCondLst>
                            <p:childTnLst>
                              <p:par>
                                <p:cTn id="70" presetID="12" presetClass="entr" presetSubtype="1" fill="hold" grpId="0" nodeType="afterEffect">
                                  <p:stCondLst>
                                    <p:cond delay="1000"/>
                                  </p:stCondLst>
                                  <p:childTnLst>
                                    <p:set>
                                      <p:cBhvr>
                                        <p:cTn id="71" dur="1" fill="hold">
                                          <p:stCondLst>
                                            <p:cond delay="0"/>
                                          </p:stCondLst>
                                        </p:cTn>
                                        <p:tgtEl>
                                          <p:spTgt spid="10271"/>
                                        </p:tgtEl>
                                        <p:attrNameLst>
                                          <p:attrName>style.visibility</p:attrName>
                                        </p:attrNameLst>
                                      </p:cBhvr>
                                      <p:to>
                                        <p:strVal val="visible"/>
                                      </p:to>
                                    </p:set>
                                    <p:animEffect transition="in" filter="slide(fromTop)">
                                      <p:cBhvr>
                                        <p:cTn id="72" dur="500"/>
                                        <p:tgtEl>
                                          <p:spTgt spid="10271"/>
                                        </p:tgtEl>
                                      </p:cBhvr>
                                    </p:animEffect>
                                  </p:childTnLst>
                                </p:cTn>
                              </p:par>
                            </p:childTnLst>
                          </p:cTn>
                        </p:par>
                        <p:par>
                          <p:cTn id="73" fill="hold">
                            <p:stCondLst>
                              <p:cond delay="18500"/>
                            </p:stCondLst>
                            <p:childTnLst>
                              <p:par>
                                <p:cTn id="74" presetID="12" presetClass="entr" presetSubtype="1" fill="hold" grpId="0" nodeType="afterEffect">
                                  <p:stCondLst>
                                    <p:cond delay="2000"/>
                                  </p:stCondLst>
                                  <p:childTnLst>
                                    <p:set>
                                      <p:cBhvr>
                                        <p:cTn id="75" dur="1" fill="hold">
                                          <p:stCondLst>
                                            <p:cond delay="0"/>
                                          </p:stCondLst>
                                        </p:cTn>
                                        <p:tgtEl>
                                          <p:spTgt spid="10315"/>
                                        </p:tgtEl>
                                        <p:attrNameLst>
                                          <p:attrName>style.visibility</p:attrName>
                                        </p:attrNameLst>
                                      </p:cBhvr>
                                      <p:to>
                                        <p:strVal val="visible"/>
                                      </p:to>
                                    </p:set>
                                    <p:animEffect transition="in" filter="slide(fromTop)">
                                      <p:cBhvr>
                                        <p:cTn id="76" dur="500"/>
                                        <p:tgtEl>
                                          <p:spTgt spid="10315"/>
                                        </p:tgtEl>
                                      </p:cBhvr>
                                    </p:animEffect>
                                  </p:childTnLst>
                                  <p:subTnLst>
                                    <p:set>
                                      <p:cBhvr override="childStyle">
                                        <p:cTn dur="1" fill="hold" display="0" masterRel="nextClick" afterEffect="1"/>
                                        <p:tgtEl>
                                          <p:spTgt spid="10315"/>
                                        </p:tgtEl>
                                        <p:attrNameLst>
                                          <p:attrName>style.visibility</p:attrName>
                                        </p:attrNameLst>
                                      </p:cBhvr>
                                      <p:to>
                                        <p:strVal val="hidden"/>
                                      </p:to>
                                    </p:set>
                                  </p:subTnLst>
                                </p:cTn>
                              </p:par>
                            </p:childTnLst>
                          </p:cTn>
                        </p:par>
                      </p:childTnLst>
                    </p:cTn>
                  </p:par>
                  <p:par>
                    <p:cTn id="77" fill="hold">
                      <p:stCondLst>
                        <p:cond delay="indefinite"/>
                      </p:stCondLst>
                      <p:childTnLst>
                        <p:par>
                          <p:cTn id="78" fill="hold">
                            <p:stCondLst>
                              <p:cond delay="0"/>
                            </p:stCondLst>
                            <p:childTnLst>
                              <p:par>
                                <p:cTn id="79" presetID="12" presetClass="entr" presetSubtype="1" fill="hold" grpId="0" nodeType="clickEffect">
                                  <p:stCondLst>
                                    <p:cond delay="0"/>
                                  </p:stCondLst>
                                  <p:childTnLst>
                                    <p:set>
                                      <p:cBhvr>
                                        <p:cTn id="80" dur="1" fill="hold">
                                          <p:stCondLst>
                                            <p:cond delay="0"/>
                                          </p:stCondLst>
                                        </p:cTn>
                                        <p:tgtEl>
                                          <p:spTgt spid="10313"/>
                                        </p:tgtEl>
                                        <p:attrNameLst>
                                          <p:attrName>style.visibility</p:attrName>
                                        </p:attrNameLst>
                                      </p:cBhvr>
                                      <p:to>
                                        <p:strVal val="visible"/>
                                      </p:to>
                                    </p:set>
                                    <p:animEffect transition="in" filter="slide(fromTop)">
                                      <p:cBhvr>
                                        <p:cTn id="81" dur="500"/>
                                        <p:tgtEl>
                                          <p:spTgt spid="10313"/>
                                        </p:tgtEl>
                                      </p:cBhvr>
                                    </p:animEffect>
                                  </p:childTnLst>
                                </p:cTn>
                              </p:par>
                            </p:childTnLst>
                          </p:cTn>
                        </p:par>
                        <p:par>
                          <p:cTn id="82" fill="hold">
                            <p:stCondLst>
                              <p:cond delay="500"/>
                            </p:stCondLst>
                            <p:childTnLst>
                              <p:par>
                                <p:cTn id="83" presetID="12" presetClass="entr" presetSubtype="1" fill="hold" grpId="0" nodeType="afterEffect">
                                  <p:stCondLst>
                                    <p:cond delay="1000"/>
                                  </p:stCondLst>
                                  <p:childTnLst>
                                    <p:set>
                                      <p:cBhvr>
                                        <p:cTn id="84" dur="1" fill="hold">
                                          <p:stCondLst>
                                            <p:cond delay="0"/>
                                          </p:stCondLst>
                                        </p:cTn>
                                        <p:tgtEl>
                                          <p:spTgt spid="10263"/>
                                        </p:tgtEl>
                                        <p:attrNameLst>
                                          <p:attrName>style.visibility</p:attrName>
                                        </p:attrNameLst>
                                      </p:cBhvr>
                                      <p:to>
                                        <p:strVal val="visible"/>
                                      </p:to>
                                    </p:set>
                                    <p:animEffect transition="in" filter="slide(fromTop)">
                                      <p:cBhvr>
                                        <p:cTn id="85" dur="500"/>
                                        <p:tgtEl>
                                          <p:spTgt spid="10263"/>
                                        </p:tgtEl>
                                      </p:cBhvr>
                                    </p:animEffect>
                                  </p:childTnLst>
                                </p:cTn>
                              </p:par>
                            </p:childTnLst>
                          </p:cTn>
                        </p:par>
                        <p:par>
                          <p:cTn id="86" fill="hold">
                            <p:stCondLst>
                              <p:cond delay="2000"/>
                            </p:stCondLst>
                            <p:childTnLst>
                              <p:par>
                                <p:cTn id="87" presetID="12" presetClass="entr" presetSubtype="8" fill="hold" grpId="0" nodeType="afterEffect">
                                  <p:stCondLst>
                                    <p:cond delay="1000"/>
                                  </p:stCondLst>
                                  <p:childTnLst>
                                    <p:set>
                                      <p:cBhvr>
                                        <p:cTn id="88" dur="1" fill="hold">
                                          <p:stCondLst>
                                            <p:cond delay="0"/>
                                          </p:stCondLst>
                                        </p:cTn>
                                        <p:tgtEl>
                                          <p:spTgt spid="10264"/>
                                        </p:tgtEl>
                                        <p:attrNameLst>
                                          <p:attrName>style.visibility</p:attrName>
                                        </p:attrNameLst>
                                      </p:cBhvr>
                                      <p:to>
                                        <p:strVal val="visible"/>
                                      </p:to>
                                    </p:set>
                                    <p:animEffect transition="in" filter="slide(fromLeft)">
                                      <p:cBhvr>
                                        <p:cTn id="89" dur="500"/>
                                        <p:tgtEl>
                                          <p:spTgt spid="10264"/>
                                        </p:tgtEl>
                                      </p:cBhvr>
                                    </p:animEffect>
                                  </p:childTnLst>
                                </p:cTn>
                              </p:par>
                            </p:childTnLst>
                          </p:cTn>
                        </p:par>
                        <p:par>
                          <p:cTn id="90" fill="hold">
                            <p:stCondLst>
                              <p:cond delay="3500"/>
                            </p:stCondLst>
                            <p:childTnLst>
                              <p:par>
                                <p:cTn id="91" presetID="17" presetClass="entr" presetSubtype="8" fill="hold" grpId="0" nodeType="afterEffect">
                                  <p:stCondLst>
                                    <p:cond delay="1000"/>
                                  </p:stCondLst>
                                  <p:childTnLst>
                                    <p:set>
                                      <p:cBhvr>
                                        <p:cTn id="92" dur="1" fill="hold">
                                          <p:stCondLst>
                                            <p:cond delay="0"/>
                                          </p:stCondLst>
                                        </p:cTn>
                                        <p:tgtEl>
                                          <p:spTgt spid="10253"/>
                                        </p:tgtEl>
                                        <p:attrNameLst>
                                          <p:attrName>style.visibility</p:attrName>
                                        </p:attrNameLst>
                                      </p:cBhvr>
                                      <p:to>
                                        <p:strVal val="visible"/>
                                      </p:to>
                                    </p:set>
                                    <p:anim calcmode="lin" valueType="num">
                                      <p:cBhvr>
                                        <p:cTn id="93" dur="500" fill="hold"/>
                                        <p:tgtEl>
                                          <p:spTgt spid="10253"/>
                                        </p:tgtEl>
                                        <p:attrNameLst>
                                          <p:attrName>ppt_x</p:attrName>
                                        </p:attrNameLst>
                                      </p:cBhvr>
                                      <p:tavLst>
                                        <p:tav tm="0">
                                          <p:val>
                                            <p:strVal val="#ppt_x-#ppt_w/2"/>
                                          </p:val>
                                        </p:tav>
                                        <p:tav tm="100000">
                                          <p:val>
                                            <p:strVal val="#ppt_x"/>
                                          </p:val>
                                        </p:tav>
                                      </p:tavLst>
                                    </p:anim>
                                    <p:anim calcmode="lin" valueType="num">
                                      <p:cBhvr>
                                        <p:cTn id="94" dur="500" fill="hold"/>
                                        <p:tgtEl>
                                          <p:spTgt spid="10253"/>
                                        </p:tgtEl>
                                        <p:attrNameLst>
                                          <p:attrName>ppt_y</p:attrName>
                                        </p:attrNameLst>
                                      </p:cBhvr>
                                      <p:tavLst>
                                        <p:tav tm="0">
                                          <p:val>
                                            <p:strVal val="#ppt_y"/>
                                          </p:val>
                                        </p:tav>
                                        <p:tav tm="100000">
                                          <p:val>
                                            <p:strVal val="#ppt_y"/>
                                          </p:val>
                                        </p:tav>
                                      </p:tavLst>
                                    </p:anim>
                                    <p:anim calcmode="lin" valueType="num">
                                      <p:cBhvr>
                                        <p:cTn id="95" dur="500" fill="hold"/>
                                        <p:tgtEl>
                                          <p:spTgt spid="10253"/>
                                        </p:tgtEl>
                                        <p:attrNameLst>
                                          <p:attrName>ppt_w</p:attrName>
                                        </p:attrNameLst>
                                      </p:cBhvr>
                                      <p:tavLst>
                                        <p:tav tm="0">
                                          <p:val>
                                            <p:fltVal val="0"/>
                                          </p:val>
                                        </p:tav>
                                        <p:tav tm="100000">
                                          <p:val>
                                            <p:strVal val="#ppt_w"/>
                                          </p:val>
                                        </p:tav>
                                      </p:tavLst>
                                    </p:anim>
                                    <p:anim calcmode="lin" valueType="num">
                                      <p:cBhvr>
                                        <p:cTn id="96" dur="500" fill="hold"/>
                                        <p:tgtEl>
                                          <p:spTgt spid="10253"/>
                                        </p:tgtEl>
                                        <p:attrNameLst>
                                          <p:attrName>ppt_h</p:attrName>
                                        </p:attrNameLst>
                                      </p:cBhvr>
                                      <p:tavLst>
                                        <p:tav tm="0">
                                          <p:val>
                                            <p:strVal val="#ppt_h"/>
                                          </p:val>
                                        </p:tav>
                                        <p:tav tm="100000">
                                          <p:val>
                                            <p:strVal val="#ppt_h"/>
                                          </p:val>
                                        </p:tav>
                                      </p:tavLst>
                                    </p:anim>
                                  </p:childTnLst>
                                </p:cTn>
                              </p:par>
                            </p:childTnLst>
                          </p:cTn>
                        </p:par>
                        <p:par>
                          <p:cTn id="97" fill="hold">
                            <p:stCondLst>
                              <p:cond delay="5000"/>
                            </p:stCondLst>
                            <p:childTnLst>
                              <p:par>
                                <p:cTn id="98" presetID="12" presetClass="entr" presetSubtype="4" fill="hold" grpId="0" nodeType="afterEffect">
                                  <p:stCondLst>
                                    <p:cond delay="1000"/>
                                  </p:stCondLst>
                                  <p:childTnLst>
                                    <p:set>
                                      <p:cBhvr>
                                        <p:cTn id="99" dur="1" fill="hold">
                                          <p:stCondLst>
                                            <p:cond delay="0"/>
                                          </p:stCondLst>
                                        </p:cTn>
                                        <p:tgtEl>
                                          <p:spTgt spid="10267"/>
                                        </p:tgtEl>
                                        <p:attrNameLst>
                                          <p:attrName>style.visibility</p:attrName>
                                        </p:attrNameLst>
                                      </p:cBhvr>
                                      <p:to>
                                        <p:strVal val="visible"/>
                                      </p:to>
                                    </p:set>
                                    <p:animEffect transition="in" filter="slide(fromBottom)">
                                      <p:cBhvr>
                                        <p:cTn id="100" dur="500"/>
                                        <p:tgtEl>
                                          <p:spTgt spid="10267"/>
                                        </p:tgtEl>
                                      </p:cBhvr>
                                    </p:animEffect>
                                  </p:childTnLst>
                                </p:cTn>
                              </p:par>
                            </p:childTnLst>
                          </p:cTn>
                        </p:par>
                        <p:par>
                          <p:cTn id="101" fill="hold">
                            <p:stCondLst>
                              <p:cond delay="6500"/>
                            </p:stCondLst>
                            <p:childTnLst>
                              <p:par>
                                <p:cTn id="102" presetID="17" presetClass="entr" presetSubtype="8" fill="hold" grpId="0" nodeType="afterEffect">
                                  <p:stCondLst>
                                    <p:cond delay="1000"/>
                                  </p:stCondLst>
                                  <p:childTnLst>
                                    <p:set>
                                      <p:cBhvr>
                                        <p:cTn id="103" dur="1" fill="hold">
                                          <p:stCondLst>
                                            <p:cond delay="0"/>
                                          </p:stCondLst>
                                        </p:cTn>
                                        <p:tgtEl>
                                          <p:spTgt spid="10254"/>
                                        </p:tgtEl>
                                        <p:attrNameLst>
                                          <p:attrName>style.visibility</p:attrName>
                                        </p:attrNameLst>
                                      </p:cBhvr>
                                      <p:to>
                                        <p:strVal val="visible"/>
                                      </p:to>
                                    </p:set>
                                    <p:anim calcmode="lin" valueType="num">
                                      <p:cBhvr>
                                        <p:cTn id="104" dur="500" fill="hold"/>
                                        <p:tgtEl>
                                          <p:spTgt spid="10254"/>
                                        </p:tgtEl>
                                        <p:attrNameLst>
                                          <p:attrName>ppt_x</p:attrName>
                                        </p:attrNameLst>
                                      </p:cBhvr>
                                      <p:tavLst>
                                        <p:tav tm="0">
                                          <p:val>
                                            <p:strVal val="#ppt_x-#ppt_w/2"/>
                                          </p:val>
                                        </p:tav>
                                        <p:tav tm="100000">
                                          <p:val>
                                            <p:strVal val="#ppt_x"/>
                                          </p:val>
                                        </p:tav>
                                      </p:tavLst>
                                    </p:anim>
                                    <p:anim calcmode="lin" valueType="num">
                                      <p:cBhvr>
                                        <p:cTn id="105" dur="500" fill="hold"/>
                                        <p:tgtEl>
                                          <p:spTgt spid="10254"/>
                                        </p:tgtEl>
                                        <p:attrNameLst>
                                          <p:attrName>ppt_y</p:attrName>
                                        </p:attrNameLst>
                                      </p:cBhvr>
                                      <p:tavLst>
                                        <p:tav tm="0">
                                          <p:val>
                                            <p:strVal val="#ppt_y"/>
                                          </p:val>
                                        </p:tav>
                                        <p:tav tm="100000">
                                          <p:val>
                                            <p:strVal val="#ppt_y"/>
                                          </p:val>
                                        </p:tav>
                                      </p:tavLst>
                                    </p:anim>
                                    <p:anim calcmode="lin" valueType="num">
                                      <p:cBhvr>
                                        <p:cTn id="106" dur="500" fill="hold"/>
                                        <p:tgtEl>
                                          <p:spTgt spid="10254"/>
                                        </p:tgtEl>
                                        <p:attrNameLst>
                                          <p:attrName>ppt_w</p:attrName>
                                        </p:attrNameLst>
                                      </p:cBhvr>
                                      <p:tavLst>
                                        <p:tav tm="0">
                                          <p:val>
                                            <p:fltVal val="0"/>
                                          </p:val>
                                        </p:tav>
                                        <p:tav tm="100000">
                                          <p:val>
                                            <p:strVal val="#ppt_w"/>
                                          </p:val>
                                        </p:tav>
                                      </p:tavLst>
                                    </p:anim>
                                    <p:anim calcmode="lin" valueType="num">
                                      <p:cBhvr>
                                        <p:cTn id="107" dur="500" fill="hold"/>
                                        <p:tgtEl>
                                          <p:spTgt spid="10254"/>
                                        </p:tgtEl>
                                        <p:attrNameLst>
                                          <p:attrName>ppt_h</p:attrName>
                                        </p:attrNameLst>
                                      </p:cBhvr>
                                      <p:tavLst>
                                        <p:tav tm="0">
                                          <p:val>
                                            <p:strVal val="#ppt_h"/>
                                          </p:val>
                                        </p:tav>
                                        <p:tav tm="100000">
                                          <p:val>
                                            <p:strVal val="#ppt_h"/>
                                          </p:val>
                                        </p:tav>
                                      </p:tavLst>
                                    </p:anim>
                                  </p:childTnLst>
                                </p:cTn>
                              </p:par>
                            </p:childTnLst>
                          </p:cTn>
                        </p:par>
                        <p:par>
                          <p:cTn id="108" fill="hold">
                            <p:stCondLst>
                              <p:cond delay="8000"/>
                            </p:stCondLst>
                            <p:childTnLst>
                              <p:par>
                                <p:cTn id="109" presetID="12" presetClass="entr" presetSubtype="1" fill="hold" grpId="0" nodeType="afterEffect">
                                  <p:stCondLst>
                                    <p:cond delay="1000"/>
                                  </p:stCondLst>
                                  <p:childTnLst>
                                    <p:set>
                                      <p:cBhvr>
                                        <p:cTn id="110" dur="1" fill="hold">
                                          <p:stCondLst>
                                            <p:cond delay="0"/>
                                          </p:stCondLst>
                                        </p:cTn>
                                        <p:tgtEl>
                                          <p:spTgt spid="10275"/>
                                        </p:tgtEl>
                                        <p:attrNameLst>
                                          <p:attrName>style.visibility</p:attrName>
                                        </p:attrNameLst>
                                      </p:cBhvr>
                                      <p:to>
                                        <p:strVal val="visible"/>
                                      </p:to>
                                    </p:set>
                                    <p:animEffect transition="in" filter="slide(fromTop)">
                                      <p:cBhvr>
                                        <p:cTn id="111" dur="500"/>
                                        <p:tgtEl>
                                          <p:spTgt spid="10275"/>
                                        </p:tgtEl>
                                      </p:cBhvr>
                                    </p:animEffect>
                                  </p:childTnLst>
                                </p:cTn>
                              </p:par>
                            </p:childTnLst>
                          </p:cTn>
                        </p:par>
                        <p:par>
                          <p:cTn id="112" fill="hold">
                            <p:stCondLst>
                              <p:cond delay="9500"/>
                            </p:stCondLst>
                            <p:childTnLst>
                              <p:par>
                                <p:cTn id="113" presetID="12" presetClass="entr" presetSubtype="8" fill="hold" grpId="0" nodeType="afterEffect">
                                  <p:stCondLst>
                                    <p:cond delay="1000"/>
                                  </p:stCondLst>
                                  <p:childTnLst>
                                    <p:set>
                                      <p:cBhvr>
                                        <p:cTn id="114" dur="1" fill="hold">
                                          <p:stCondLst>
                                            <p:cond delay="0"/>
                                          </p:stCondLst>
                                        </p:cTn>
                                        <p:tgtEl>
                                          <p:spTgt spid="10256"/>
                                        </p:tgtEl>
                                        <p:attrNameLst>
                                          <p:attrName>style.visibility</p:attrName>
                                        </p:attrNameLst>
                                      </p:cBhvr>
                                      <p:to>
                                        <p:strVal val="visible"/>
                                      </p:to>
                                    </p:set>
                                    <p:animEffect transition="in" filter="slide(fromLeft)">
                                      <p:cBhvr>
                                        <p:cTn id="115" dur="500"/>
                                        <p:tgtEl>
                                          <p:spTgt spid="10256"/>
                                        </p:tgtEl>
                                      </p:cBhvr>
                                    </p:animEffect>
                                  </p:childTnLst>
                                </p:cTn>
                              </p:par>
                            </p:childTnLst>
                          </p:cTn>
                        </p:par>
                        <p:par>
                          <p:cTn id="116" fill="hold">
                            <p:stCondLst>
                              <p:cond delay="11000"/>
                            </p:stCondLst>
                            <p:childTnLst>
                              <p:par>
                                <p:cTn id="117" presetID="17" presetClass="entr" presetSubtype="8" fill="hold" grpId="0" nodeType="afterEffect">
                                  <p:stCondLst>
                                    <p:cond delay="1000"/>
                                  </p:stCondLst>
                                  <p:childTnLst>
                                    <p:set>
                                      <p:cBhvr>
                                        <p:cTn id="118" dur="1" fill="hold">
                                          <p:stCondLst>
                                            <p:cond delay="0"/>
                                          </p:stCondLst>
                                        </p:cTn>
                                        <p:tgtEl>
                                          <p:spTgt spid="10252"/>
                                        </p:tgtEl>
                                        <p:attrNameLst>
                                          <p:attrName>style.visibility</p:attrName>
                                        </p:attrNameLst>
                                      </p:cBhvr>
                                      <p:to>
                                        <p:strVal val="visible"/>
                                      </p:to>
                                    </p:set>
                                    <p:anim calcmode="lin" valueType="num">
                                      <p:cBhvr>
                                        <p:cTn id="119" dur="500" fill="hold"/>
                                        <p:tgtEl>
                                          <p:spTgt spid="10252"/>
                                        </p:tgtEl>
                                        <p:attrNameLst>
                                          <p:attrName>ppt_x</p:attrName>
                                        </p:attrNameLst>
                                      </p:cBhvr>
                                      <p:tavLst>
                                        <p:tav tm="0">
                                          <p:val>
                                            <p:strVal val="#ppt_x-#ppt_w/2"/>
                                          </p:val>
                                        </p:tav>
                                        <p:tav tm="100000">
                                          <p:val>
                                            <p:strVal val="#ppt_x"/>
                                          </p:val>
                                        </p:tav>
                                      </p:tavLst>
                                    </p:anim>
                                    <p:anim calcmode="lin" valueType="num">
                                      <p:cBhvr>
                                        <p:cTn id="120" dur="500" fill="hold"/>
                                        <p:tgtEl>
                                          <p:spTgt spid="10252"/>
                                        </p:tgtEl>
                                        <p:attrNameLst>
                                          <p:attrName>ppt_y</p:attrName>
                                        </p:attrNameLst>
                                      </p:cBhvr>
                                      <p:tavLst>
                                        <p:tav tm="0">
                                          <p:val>
                                            <p:strVal val="#ppt_y"/>
                                          </p:val>
                                        </p:tav>
                                        <p:tav tm="100000">
                                          <p:val>
                                            <p:strVal val="#ppt_y"/>
                                          </p:val>
                                        </p:tav>
                                      </p:tavLst>
                                    </p:anim>
                                    <p:anim calcmode="lin" valueType="num">
                                      <p:cBhvr>
                                        <p:cTn id="121" dur="500" fill="hold"/>
                                        <p:tgtEl>
                                          <p:spTgt spid="10252"/>
                                        </p:tgtEl>
                                        <p:attrNameLst>
                                          <p:attrName>ppt_w</p:attrName>
                                        </p:attrNameLst>
                                      </p:cBhvr>
                                      <p:tavLst>
                                        <p:tav tm="0">
                                          <p:val>
                                            <p:fltVal val="0"/>
                                          </p:val>
                                        </p:tav>
                                        <p:tav tm="100000">
                                          <p:val>
                                            <p:strVal val="#ppt_w"/>
                                          </p:val>
                                        </p:tav>
                                      </p:tavLst>
                                    </p:anim>
                                    <p:anim calcmode="lin" valueType="num">
                                      <p:cBhvr>
                                        <p:cTn id="122" dur="500" fill="hold"/>
                                        <p:tgtEl>
                                          <p:spTgt spid="10252"/>
                                        </p:tgtEl>
                                        <p:attrNameLst>
                                          <p:attrName>ppt_h</p:attrName>
                                        </p:attrNameLst>
                                      </p:cBhvr>
                                      <p:tavLst>
                                        <p:tav tm="0">
                                          <p:val>
                                            <p:strVal val="#ppt_h"/>
                                          </p:val>
                                        </p:tav>
                                        <p:tav tm="100000">
                                          <p:val>
                                            <p:strVal val="#ppt_h"/>
                                          </p:val>
                                        </p:tav>
                                      </p:tavLst>
                                    </p:anim>
                                  </p:childTnLst>
                                </p:cTn>
                              </p:par>
                            </p:childTnLst>
                          </p:cTn>
                        </p:par>
                        <p:par>
                          <p:cTn id="123" fill="hold">
                            <p:stCondLst>
                              <p:cond delay="12500"/>
                            </p:stCondLst>
                            <p:childTnLst>
                              <p:par>
                                <p:cTn id="124" presetID="12" presetClass="entr" presetSubtype="4" fill="hold" grpId="0" nodeType="afterEffect">
                                  <p:stCondLst>
                                    <p:cond delay="1000"/>
                                  </p:stCondLst>
                                  <p:childTnLst>
                                    <p:set>
                                      <p:cBhvr>
                                        <p:cTn id="125" dur="1" fill="hold">
                                          <p:stCondLst>
                                            <p:cond delay="0"/>
                                          </p:stCondLst>
                                        </p:cTn>
                                        <p:tgtEl>
                                          <p:spTgt spid="10270"/>
                                        </p:tgtEl>
                                        <p:attrNameLst>
                                          <p:attrName>style.visibility</p:attrName>
                                        </p:attrNameLst>
                                      </p:cBhvr>
                                      <p:to>
                                        <p:strVal val="visible"/>
                                      </p:to>
                                    </p:set>
                                    <p:animEffect transition="in" filter="slide(fromBottom)">
                                      <p:cBhvr>
                                        <p:cTn id="126" dur="500"/>
                                        <p:tgtEl>
                                          <p:spTgt spid="10270"/>
                                        </p:tgtEl>
                                      </p:cBhvr>
                                    </p:animEffect>
                                  </p:childTnLst>
                                </p:cTn>
                              </p:par>
                            </p:childTnLst>
                          </p:cTn>
                        </p:par>
                        <p:par>
                          <p:cTn id="127" fill="hold">
                            <p:stCondLst>
                              <p:cond delay="14000"/>
                            </p:stCondLst>
                            <p:childTnLst>
                              <p:par>
                                <p:cTn id="128" presetID="17" presetClass="entr" presetSubtype="8" fill="hold" grpId="0" nodeType="afterEffect">
                                  <p:stCondLst>
                                    <p:cond delay="1000"/>
                                  </p:stCondLst>
                                  <p:childTnLst>
                                    <p:set>
                                      <p:cBhvr>
                                        <p:cTn id="129" dur="1" fill="hold">
                                          <p:stCondLst>
                                            <p:cond delay="0"/>
                                          </p:stCondLst>
                                        </p:cTn>
                                        <p:tgtEl>
                                          <p:spTgt spid="10260"/>
                                        </p:tgtEl>
                                        <p:attrNameLst>
                                          <p:attrName>style.visibility</p:attrName>
                                        </p:attrNameLst>
                                      </p:cBhvr>
                                      <p:to>
                                        <p:strVal val="visible"/>
                                      </p:to>
                                    </p:set>
                                    <p:anim calcmode="lin" valueType="num">
                                      <p:cBhvr>
                                        <p:cTn id="130" dur="500" fill="hold"/>
                                        <p:tgtEl>
                                          <p:spTgt spid="10260"/>
                                        </p:tgtEl>
                                        <p:attrNameLst>
                                          <p:attrName>ppt_x</p:attrName>
                                        </p:attrNameLst>
                                      </p:cBhvr>
                                      <p:tavLst>
                                        <p:tav tm="0">
                                          <p:val>
                                            <p:strVal val="#ppt_x-#ppt_w/2"/>
                                          </p:val>
                                        </p:tav>
                                        <p:tav tm="100000">
                                          <p:val>
                                            <p:strVal val="#ppt_x"/>
                                          </p:val>
                                        </p:tav>
                                      </p:tavLst>
                                    </p:anim>
                                    <p:anim calcmode="lin" valueType="num">
                                      <p:cBhvr>
                                        <p:cTn id="131" dur="500" fill="hold"/>
                                        <p:tgtEl>
                                          <p:spTgt spid="10260"/>
                                        </p:tgtEl>
                                        <p:attrNameLst>
                                          <p:attrName>ppt_y</p:attrName>
                                        </p:attrNameLst>
                                      </p:cBhvr>
                                      <p:tavLst>
                                        <p:tav tm="0">
                                          <p:val>
                                            <p:strVal val="#ppt_y"/>
                                          </p:val>
                                        </p:tav>
                                        <p:tav tm="100000">
                                          <p:val>
                                            <p:strVal val="#ppt_y"/>
                                          </p:val>
                                        </p:tav>
                                      </p:tavLst>
                                    </p:anim>
                                    <p:anim calcmode="lin" valueType="num">
                                      <p:cBhvr>
                                        <p:cTn id="132" dur="500" fill="hold"/>
                                        <p:tgtEl>
                                          <p:spTgt spid="10260"/>
                                        </p:tgtEl>
                                        <p:attrNameLst>
                                          <p:attrName>ppt_w</p:attrName>
                                        </p:attrNameLst>
                                      </p:cBhvr>
                                      <p:tavLst>
                                        <p:tav tm="0">
                                          <p:val>
                                            <p:fltVal val="0"/>
                                          </p:val>
                                        </p:tav>
                                        <p:tav tm="100000">
                                          <p:val>
                                            <p:strVal val="#ppt_w"/>
                                          </p:val>
                                        </p:tav>
                                      </p:tavLst>
                                    </p:anim>
                                    <p:anim calcmode="lin" valueType="num">
                                      <p:cBhvr>
                                        <p:cTn id="133" dur="500" fill="hold"/>
                                        <p:tgtEl>
                                          <p:spTgt spid="10260"/>
                                        </p:tgtEl>
                                        <p:attrNameLst>
                                          <p:attrName>ppt_h</p:attrName>
                                        </p:attrNameLst>
                                      </p:cBhvr>
                                      <p:tavLst>
                                        <p:tav tm="0">
                                          <p:val>
                                            <p:strVal val="#ppt_h"/>
                                          </p:val>
                                        </p:tav>
                                        <p:tav tm="100000">
                                          <p:val>
                                            <p:strVal val="#ppt_h"/>
                                          </p:val>
                                        </p:tav>
                                      </p:tavLst>
                                    </p:anim>
                                  </p:childTnLst>
                                </p:cTn>
                              </p:par>
                            </p:childTnLst>
                          </p:cTn>
                        </p:par>
                        <p:par>
                          <p:cTn id="134" fill="hold">
                            <p:stCondLst>
                              <p:cond delay="15500"/>
                            </p:stCondLst>
                            <p:childTnLst>
                              <p:par>
                                <p:cTn id="135" presetID="12" presetClass="entr" presetSubtype="1" fill="hold" grpId="0" nodeType="afterEffect">
                                  <p:stCondLst>
                                    <p:cond delay="1000"/>
                                  </p:stCondLst>
                                  <p:childTnLst>
                                    <p:set>
                                      <p:cBhvr>
                                        <p:cTn id="136" dur="1" fill="hold">
                                          <p:stCondLst>
                                            <p:cond delay="0"/>
                                          </p:stCondLst>
                                        </p:cTn>
                                        <p:tgtEl>
                                          <p:spTgt spid="10274"/>
                                        </p:tgtEl>
                                        <p:attrNameLst>
                                          <p:attrName>style.visibility</p:attrName>
                                        </p:attrNameLst>
                                      </p:cBhvr>
                                      <p:to>
                                        <p:strVal val="visible"/>
                                      </p:to>
                                    </p:set>
                                    <p:animEffect transition="in" filter="slide(fromTop)">
                                      <p:cBhvr>
                                        <p:cTn id="137" dur="500"/>
                                        <p:tgtEl>
                                          <p:spTgt spid="10274"/>
                                        </p:tgtEl>
                                      </p:cBhvr>
                                    </p:animEffect>
                                  </p:childTnLst>
                                </p:cTn>
                              </p:par>
                            </p:childTnLst>
                          </p:cTn>
                        </p:par>
                        <p:par>
                          <p:cTn id="138" fill="hold">
                            <p:stCondLst>
                              <p:cond delay="17000"/>
                            </p:stCondLst>
                            <p:childTnLst>
                              <p:par>
                                <p:cTn id="139" presetID="12" presetClass="entr" presetSubtype="8" fill="hold" grpId="0" nodeType="afterEffect">
                                  <p:stCondLst>
                                    <p:cond delay="1000"/>
                                  </p:stCondLst>
                                  <p:childTnLst>
                                    <p:set>
                                      <p:cBhvr>
                                        <p:cTn id="140" dur="1" fill="hold">
                                          <p:stCondLst>
                                            <p:cond delay="0"/>
                                          </p:stCondLst>
                                        </p:cTn>
                                        <p:tgtEl>
                                          <p:spTgt spid="10327"/>
                                        </p:tgtEl>
                                        <p:attrNameLst>
                                          <p:attrName>style.visibility</p:attrName>
                                        </p:attrNameLst>
                                      </p:cBhvr>
                                      <p:to>
                                        <p:strVal val="visible"/>
                                      </p:to>
                                    </p:set>
                                    <p:animEffect transition="in" filter="slide(fromLeft)">
                                      <p:cBhvr>
                                        <p:cTn id="141" dur="500"/>
                                        <p:tgtEl>
                                          <p:spTgt spid="10327"/>
                                        </p:tgtEl>
                                      </p:cBhvr>
                                    </p:animEffect>
                                  </p:childTnLst>
                                </p:cTn>
                              </p:par>
                            </p:childTnLst>
                          </p:cTn>
                        </p:par>
                        <p:par>
                          <p:cTn id="142" fill="hold">
                            <p:stCondLst>
                              <p:cond delay="18500"/>
                            </p:stCondLst>
                            <p:childTnLst>
                              <p:par>
                                <p:cTn id="143" presetID="17" presetClass="entr" presetSubtype="8" fill="hold" grpId="0" nodeType="afterEffect">
                                  <p:stCondLst>
                                    <p:cond delay="1000"/>
                                  </p:stCondLst>
                                  <p:childTnLst>
                                    <p:set>
                                      <p:cBhvr>
                                        <p:cTn id="144" dur="1" fill="hold">
                                          <p:stCondLst>
                                            <p:cond delay="0"/>
                                          </p:stCondLst>
                                        </p:cTn>
                                        <p:tgtEl>
                                          <p:spTgt spid="10251"/>
                                        </p:tgtEl>
                                        <p:attrNameLst>
                                          <p:attrName>style.visibility</p:attrName>
                                        </p:attrNameLst>
                                      </p:cBhvr>
                                      <p:to>
                                        <p:strVal val="visible"/>
                                      </p:to>
                                    </p:set>
                                    <p:anim calcmode="lin" valueType="num">
                                      <p:cBhvr>
                                        <p:cTn id="145" dur="500" fill="hold"/>
                                        <p:tgtEl>
                                          <p:spTgt spid="10251"/>
                                        </p:tgtEl>
                                        <p:attrNameLst>
                                          <p:attrName>ppt_x</p:attrName>
                                        </p:attrNameLst>
                                      </p:cBhvr>
                                      <p:tavLst>
                                        <p:tav tm="0">
                                          <p:val>
                                            <p:strVal val="#ppt_x-#ppt_w/2"/>
                                          </p:val>
                                        </p:tav>
                                        <p:tav tm="100000">
                                          <p:val>
                                            <p:strVal val="#ppt_x"/>
                                          </p:val>
                                        </p:tav>
                                      </p:tavLst>
                                    </p:anim>
                                    <p:anim calcmode="lin" valueType="num">
                                      <p:cBhvr>
                                        <p:cTn id="146" dur="500" fill="hold"/>
                                        <p:tgtEl>
                                          <p:spTgt spid="10251"/>
                                        </p:tgtEl>
                                        <p:attrNameLst>
                                          <p:attrName>ppt_y</p:attrName>
                                        </p:attrNameLst>
                                      </p:cBhvr>
                                      <p:tavLst>
                                        <p:tav tm="0">
                                          <p:val>
                                            <p:strVal val="#ppt_y"/>
                                          </p:val>
                                        </p:tav>
                                        <p:tav tm="100000">
                                          <p:val>
                                            <p:strVal val="#ppt_y"/>
                                          </p:val>
                                        </p:tav>
                                      </p:tavLst>
                                    </p:anim>
                                    <p:anim calcmode="lin" valueType="num">
                                      <p:cBhvr>
                                        <p:cTn id="147" dur="500" fill="hold"/>
                                        <p:tgtEl>
                                          <p:spTgt spid="10251"/>
                                        </p:tgtEl>
                                        <p:attrNameLst>
                                          <p:attrName>ppt_w</p:attrName>
                                        </p:attrNameLst>
                                      </p:cBhvr>
                                      <p:tavLst>
                                        <p:tav tm="0">
                                          <p:val>
                                            <p:fltVal val="0"/>
                                          </p:val>
                                        </p:tav>
                                        <p:tav tm="100000">
                                          <p:val>
                                            <p:strVal val="#ppt_w"/>
                                          </p:val>
                                        </p:tav>
                                      </p:tavLst>
                                    </p:anim>
                                    <p:anim calcmode="lin" valueType="num">
                                      <p:cBhvr>
                                        <p:cTn id="148" dur="500" fill="hold"/>
                                        <p:tgtEl>
                                          <p:spTgt spid="10251"/>
                                        </p:tgtEl>
                                        <p:attrNameLst>
                                          <p:attrName>ppt_h</p:attrName>
                                        </p:attrNameLst>
                                      </p:cBhvr>
                                      <p:tavLst>
                                        <p:tav tm="0">
                                          <p:val>
                                            <p:strVal val="#ppt_h"/>
                                          </p:val>
                                        </p:tav>
                                        <p:tav tm="100000">
                                          <p:val>
                                            <p:strVal val="#ppt_h"/>
                                          </p:val>
                                        </p:tav>
                                      </p:tavLst>
                                    </p:anim>
                                  </p:childTnLst>
                                </p:cTn>
                              </p:par>
                            </p:childTnLst>
                          </p:cTn>
                        </p:par>
                        <p:par>
                          <p:cTn id="149" fill="hold">
                            <p:stCondLst>
                              <p:cond delay="20000"/>
                            </p:stCondLst>
                            <p:childTnLst>
                              <p:par>
                                <p:cTn id="150" presetID="12" presetClass="entr" presetSubtype="4" fill="hold" grpId="0" nodeType="afterEffect">
                                  <p:stCondLst>
                                    <p:cond delay="1000"/>
                                  </p:stCondLst>
                                  <p:childTnLst>
                                    <p:set>
                                      <p:cBhvr>
                                        <p:cTn id="151" dur="1" fill="hold">
                                          <p:stCondLst>
                                            <p:cond delay="0"/>
                                          </p:stCondLst>
                                        </p:cTn>
                                        <p:tgtEl>
                                          <p:spTgt spid="10269"/>
                                        </p:tgtEl>
                                        <p:attrNameLst>
                                          <p:attrName>style.visibility</p:attrName>
                                        </p:attrNameLst>
                                      </p:cBhvr>
                                      <p:to>
                                        <p:strVal val="visible"/>
                                      </p:to>
                                    </p:set>
                                    <p:animEffect transition="in" filter="slide(fromBottom)">
                                      <p:cBhvr>
                                        <p:cTn id="152" dur="500"/>
                                        <p:tgtEl>
                                          <p:spTgt spid="10269"/>
                                        </p:tgtEl>
                                      </p:cBhvr>
                                    </p:animEffect>
                                  </p:childTnLst>
                                </p:cTn>
                              </p:par>
                            </p:childTnLst>
                          </p:cTn>
                        </p:par>
                        <p:par>
                          <p:cTn id="153" fill="hold">
                            <p:stCondLst>
                              <p:cond delay="21500"/>
                            </p:stCondLst>
                            <p:childTnLst>
                              <p:par>
                                <p:cTn id="154" presetID="17" presetClass="entr" presetSubtype="8" fill="hold" grpId="0" nodeType="afterEffect">
                                  <p:stCondLst>
                                    <p:cond delay="1000"/>
                                  </p:stCondLst>
                                  <p:childTnLst>
                                    <p:set>
                                      <p:cBhvr>
                                        <p:cTn id="155" dur="1" fill="hold">
                                          <p:stCondLst>
                                            <p:cond delay="0"/>
                                          </p:stCondLst>
                                        </p:cTn>
                                        <p:tgtEl>
                                          <p:spTgt spid="10261"/>
                                        </p:tgtEl>
                                        <p:attrNameLst>
                                          <p:attrName>style.visibility</p:attrName>
                                        </p:attrNameLst>
                                      </p:cBhvr>
                                      <p:to>
                                        <p:strVal val="visible"/>
                                      </p:to>
                                    </p:set>
                                    <p:anim calcmode="lin" valueType="num">
                                      <p:cBhvr>
                                        <p:cTn id="156" dur="500" fill="hold"/>
                                        <p:tgtEl>
                                          <p:spTgt spid="10261"/>
                                        </p:tgtEl>
                                        <p:attrNameLst>
                                          <p:attrName>ppt_x</p:attrName>
                                        </p:attrNameLst>
                                      </p:cBhvr>
                                      <p:tavLst>
                                        <p:tav tm="0">
                                          <p:val>
                                            <p:strVal val="#ppt_x-#ppt_w/2"/>
                                          </p:val>
                                        </p:tav>
                                        <p:tav tm="100000">
                                          <p:val>
                                            <p:strVal val="#ppt_x"/>
                                          </p:val>
                                        </p:tav>
                                      </p:tavLst>
                                    </p:anim>
                                    <p:anim calcmode="lin" valueType="num">
                                      <p:cBhvr>
                                        <p:cTn id="157" dur="500" fill="hold"/>
                                        <p:tgtEl>
                                          <p:spTgt spid="10261"/>
                                        </p:tgtEl>
                                        <p:attrNameLst>
                                          <p:attrName>ppt_y</p:attrName>
                                        </p:attrNameLst>
                                      </p:cBhvr>
                                      <p:tavLst>
                                        <p:tav tm="0">
                                          <p:val>
                                            <p:strVal val="#ppt_y"/>
                                          </p:val>
                                        </p:tav>
                                        <p:tav tm="100000">
                                          <p:val>
                                            <p:strVal val="#ppt_y"/>
                                          </p:val>
                                        </p:tav>
                                      </p:tavLst>
                                    </p:anim>
                                    <p:anim calcmode="lin" valueType="num">
                                      <p:cBhvr>
                                        <p:cTn id="158" dur="500" fill="hold"/>
                                        <p:tgtEl>
                                          <p:spTgt spid="10261"/>
                                        </p:tgtEl>
                                        <p:attrNameLst>
                                          <p:attrName>ppt_w</p:attrName>
                                        </p:attrNameLst>
                                      </p:cBhvr>
                                      <p:tavLst>
                                        <p:tav tm="0">
                                          <p:val>
                                            <p:fltVal val="0"/>
                                          </p:val>
                                        </p:tav>
                                        <p:tav tm="100000">
                                          <p:val>
                                            <p:strVal val="#ppt_w"/>
                                          </p:val>
                                        </p:tav>
                                      </p:tavLst>
                                    </p:anim>
                                    <p:anim calcmode="lin" valueType="num">
                                      <p:cBhvr>
                                        <p:cTn id="159" dur="500" fill="hold"/>
                                        <p:tgtEl>
                                          <p:spTgt spid="10261"/>
                                        </p:tgtEl>
                                        <p:attrNameLst>
                                          <p:attrName>ppt_h</p:attrName>
                                        </p:attrNameLst>
                                      </p:cBhvr>
                                      <p:tavLst>
                                        <p:tav tm="0">
                                          <p:val>
                                            <p:strVal val="#ppt_h"/>
                                          </p:val>
                                        </p:tav>
                                        <p:tav tm="100000">
                                          <p:val>
                                            <p:strVal val="#ppt_h"/>
                                          </p:val>
                                        </p:tav>
                                      </p:tavLst>
                                    </p:anim>
                                  </p:childTnLst>
                                </p:cTn>
                              </p:par>
                            </p:childTnLst>
                          </p:cTn>
                        </p:par>
                        <p:par>
                          <p:cTn id="160" fill="hold">
                            <p:stCondLst>
                              <p:cond delay="23000"/>
                            </p:stCondLst>
                            <p:childTnLst>
                              <p:par>
                                <p:cTn id="161" presetID="12" presetClass="entr" presetSubtype="1" fill="hold" grpId="0" nodeType="afterEffect">
                                  <p:stCondLst>
                                    <p:cond delay="1000"/>
                                  </p:stCondLst>
                                  <p:childTnLst>
                                    <p:set>
                                      <p:cBhvr>
                                        <p:cTn id="162" dur="1" fill="hold">
                                          <p:stCondLst>
                                            <p:cond delay="0"/>
                                          </p:stCondLst>
                                        </p:cTn>
                                        <p:tgtEl>
                                          <p:spTgt spid="10273"/>
                                        </p:tgtEl>
                                        <p:attrNameLst>
                                          <p:attrName>style.visibility</p:attrName>
                                        </p:attrNameLst>
                                      </p:cBhvr>
                                      <p:to>
                                        <p:strVal val="visible"/>
                                      </p:to>
                                    </p:set>
                                    <p:animEffect transition="in" filter="slide(fromTop)">
                                      <p:cBhvr>
                                        <p:cTn id="163" dur="500"/>
                                        <p:tgtEl>
                                          <p:spTgt spid="10273"/>
                                        </p:tgtEl>
                                      </p:cBhvr>
                                    </p:animEffect>
                                  </p:childTnLst>
                                </p:cTn>
                              </p:par>
                            </p:childTnLst>
                          </p:cTn>
                        </p:par>
                        <p:par>
                          <p:cTn id="164" fill="hold">
                            <p:stCondLst>
                              <p:cond delay="24500"/>
                            </p:stCondLst>
                            <p:childTnLst>
                              <p:par>
                                <p:cTn id="165" presetID="12" presetClass="entr" presetSubtype="8" fill="hold" grpId="0" nodeType="afterEffect">
                                  <p:stCondLst>
                                    <p:cond delay="1000"/>
                                  </p:stCondLst>
                                  <p:childTnLst>
                                    <p:set>
                                      <p:cBhvr>
                                        <p:cTn id="166" dur="1" fill="hold">
                                          <p:stCondLst>
                                            <p:cond delay="0"/>
                                          </p:stCondLst>
                                        </p:cTn>
                                        <p:tgtEl>
                                          <p:spTgt spid="10329"/>
                                        </p:tgtEl>
                                        <p:attrNameLst>
                                          <p:attrName>style.visibility</p:attrName>
                                        </p:attrNameLst>
                                      </p:cBhvr>
                                      <p:to>
                                        <p:strVal val="visible"/>
                                      </p:to>
                                    </p:set>
                                    <p:animEffect transition="in" filter="slide(fromLeft)">
                                      <p:cBhvr>
                                        <p:cTn id="167" dur="500"/>
                                        <p:tgtEl>
                                          <p:spTgt spid="10329"/>
                                        </p:tgtEl>
                                      </p:cBhvr>
                                    </p:animEffect>
                                  </p:childTnLst>
                                </p:cTn>
                              </p:par>
                            </p:childTnLst>
                          </p:cTn>
                        </p:par>
                        <p:par>
                          <p:cTn id="168" fill="hold">
                            <p:stCondLst>
                              <p:cond delay="26000"/>
                            </p:stCondLst>
                            <p:childTnLst>
                              <p:par>
                                <p:cTn id="169" presetID="17" presetClass="entr" presetSubtype="8" fill="hold" grpId="0" nodeType="afterEffect">
                                  <p:stCondLst>
                                    <p:cond delay="1000"/>
                                  </p:stCondLst>
                                  <p:childTnLst>
                                    <p:set>
                                      <p:cBhvr>
                                        <p:cTn id="170" dur="1" fill="hold">
                                          <p:stCondLst>
                                            <p:cond delay="0"/>
                                          </p:stCondLst>
                                        </p:cTn>
                                        <p:tgtEl>
                                          <p:spTgt spid="10250"/>
                                        </p:tgtEl>
                                        <p:attrNameLst>
                                          <p:attrName>style.visibility</p:attrName>
                                        </p:attrNameLst>
                                      </p:cBhvr>
                                      <p:to>
                                        <p:strVal val="visible"/>
                                      </p:to>
                                    </p:set>
                                    <p:anim calcmode="lin" valueType="num">
                                      <p:cBhvr>
                                        <p:cTn id="171" dur="500" fill="hold"/>
                                        <p:tgtEl>
                                          <p:spTgt spid="10250"/>
                                        </p:tgtEl>
                                        <p:attrNameLst>
                                          <p:attrName>ppt_x</p:attrName>
                                        </p:attrNameLst>
                                      </p:cBhvr>
                                      <p:tavLst>
                                        <p:tav tm="0">
                                          <p:val>
                                            <p:strVal val="#ppt_x-#ppt_w/2"/>
                                          </p:val>
                                        </p:tav>
                                        <p:tav tm="100000">
                                          <p:val>
                                            <p:strVal val="#ppt_x"/>
                                          </p:val>
                                        </p:tav>
                                      </p:tavLst>
                                    </p:anim>
                                    <p:anim calcmode="lin" valueType="num">
                                      <p:cBhvr>
                                        <p:cTn id="172" dur="500" fill="hold"/>
                                        <p:tgtEl>
                                          <p:spTgt spid="10250"/>
                                        </p:tgtEl>
                                        <p:attrNameLst>
                                          <p:attrName>ppt_y</p:attrName>
                                        </p:attrNameLst>
                                      </p:cBhvr>
                                      <p:tavLst>
                                        <p:tav tm="0">
                                          <p:val>
                                            <p:strVal val="#ppt_y"/>
                                          </p:val>
                                        </p:tav>
                                        <p:tav tm="100000">
                                          <p:val>
                                            <p:strVal val="#ppt_y"/>
                                          </p:val>
                                        </p:tav>
                                      </p:tavLst>
                                    </p:anim>
                                    <p:anim calcmode="lin" valueType="num">
                                      <p:cBhvr>
                                        <p:cTn id="173" dur="500" fill="hold"/>
                                        <p:tgtEl>
                                          <p:spTgt spid="10250"/>
                                        </p:tgtEl>
                                        <p:attrNameLst>
                                          <p:attrName>ppt_w</p:attrName>
                                        </p:attrNameLst>
                                      </p:cBhvr>
                                      <p:tavLst>
                                        <p:tav tm="0">
                                          <p:val>
                                            <p:fltVal val="0"/>
                                          </p:val>
                                        </p:tav>
                                        <p:tav tm="100000">
                                          <p:val>
                                            <p:strVal val="#ppt_w"/>
                                          </p:val>
                                        </p:tav>
                                      </p:tavLst>
                                    </p:anim>
                                    <p:anim calcmode="lin" valueType="num">
                                      <p:cBhvr>
                                        <p:cTn id="174" dur="500" fill="hold"/>
                                        <p:tgtEl>
                                          <p:spTgt spid="10250"/>
                                        </p:tgtEl>
                                        <p:attrNameLst>
                                          <p:attrName>ppt_h</p:attrName>
                                        </p:attrNameLst>
                                      </p:cBhvr>
                                      <p:tavLst>
                                        <p:tav tm="0">
                                          <p:val>
                                            <p:strVal val="#ppt_h"/>
                                          </p:val>
                                        </p:tav>
                                        <p:tav tm="100000">
                                          <p:val>
                                            <p:strVal val="#ppt_h"/>
                                          </p:val>
                                        </p:tav>
                                      </p:tavLst>
                                    </p:anim>
                                  </p:childTnLst>
                                </p:cTn>
                              </p:par>
                            </p:childTnLst>
                          </p:cTn>
                        </p:par>
                        <p:par>
                          <p:cTn id="175" fill="hold">
                            <p:stCondLst>
                              <p:cond delay="27500"/>
                            </p:stCondLst>
                            <p:childTnLst>
                              <p:par>
                                <p:cTn id="176" presetID="12" presetClass="entr" presetSubtype="4" fill="hold" grpId="0" nodeType="afterEffect">
                                  <p:stCondLst>
                                    <p:cond delay="1000"/>
                                  </p:stCondLst>
                                  <p:childTnLst>
                                    <p:set>
                                      <p:cBhvr>
                                        <p:cTn id="177" dur="1" fill="hold">
                                          <p:stCondLst>
                                            <p:cond delay="0"/>
                                          </p:stCondLst>
                                        </p:cTn>
                                        <p:tgtEl>
                                          <p:spTgt spid="10266"/>
                                        </p:tgtEl>
                                        <p:attrNameLst>
                                          <p:attrName>style.visibility</p:attrName>
                                        </p:attrNameLst>
                                      </p:cBhvr>
                                      <p:to>
                                        <p:strVal val="visible"/>
                                      </p:to>
                                    </p:set>
                                    <p:animEffect transition="in" filter="slide(fromBottom)">
                                      <p:cBhvr>
                                        <p:cTn id="178" dur="500"/>
                                        <p:tgtEl>
                                          <p:spTgt spid="10266"/>
                                        </p:tgtEl>
                                      </p:cBhvr>
                                    </p:animEffect>
                                  </p:childTnLst>
                                </p:cTn>
                              </p:par>
                            </p:childTnLst>
                          </p:cTn>
                        </p:par>
                        <p:par>
                          <p:cTn id="179" fill="hold">
                            <p:stCondLst>
                              <p:cond delay="29000"/>
                            </p:stCondLst>
                            <p:childTnLst>
                              <p:par>
                                <p:cTn id="180" presetID="17" presetClass="entr" presetSubtype="8" fill="hold" grpId="0" nodeType="afterEffect">
                                  <p:stCondLst>
                                    <p:cond delay="1000"/>
                                  </p:stCondLst>
                                  <p:childTnLst>
                                    <p:set>
                                      <p:cBhvr>
                                        <p:cTn id="181" dur="1" fill="hold">
                                          <p:stCondLst>
                                            <p:cond delay="0"/>
                                          </p:stCondLst>
                                        </p:cTn>
                                        <p:tgtEl>
                                          <p:spTgt spid="10262"/>
                                        </p:tgtEl>
                                        <p:attrNameLst>
                                          <p:attrName>style.visibility</p:attrName>
                                        </p:attrNameLst>
                                      </p:cBhvr>
                                      <p:to>
                                        <p:strVal val="visible"/>
                                      </p:to>
                                    </p:set>
                                    <p:anim calcmode="lin" valueType="num">
                                      <p:cBhvr>
                                        <p:cTn id="182" dur="500" fill="hold"/>
                                        <p:tgtEl>
                                          <p:spTgt spid="10262"/>
                                        </p:tgtEl>
                                        <p:attrNameLst>
                                          <p:attrName>ppt_x</p:attrName>
                                        </p:attrNameLst>
                                      </p:cBhvr>
                                      <p:tavLst>
                                        <p:tav tm="0">
                                          <p:val>
                                            <p:strVal val="#ppt_x-#ppt_w/2"/>
                                          </p:val>
                                        </p:tav>
                                        <p:tav tm="100000">
                                          <p:val>
                                            <p:strVal val="#ppt_x"/>
                                          </p:val>
                                        </p:tav>
                                      </p:tavLst>
                                    </p:anim>
                                    <p:anim calcmode="lin" valueType="num">
                                      <p:cBhvr>
                                        <p:cTn id="183" dur="500" fill="hold"/>
                                        <p:tgtEl>
                                          <p:spTgt spid="10262"/>
                                        </p:tgtEl>
                                        <p:attrNameLst>
                                          <p:attrName>ppt_y</p:attrName>
                                        </p:attrNameLst>
                                      </p:cBhvr>
                                      <p:tavLst>
                                        <p:tav tm="0">
                                          <p:val>
                                            <p:strVal val="#ppt_y"/>
                                          </p:val>
                                        </p:tav>
                                        <p:tav tm="100000">
                                          <p:val>
                                            <p:strVal val="#ppt_y"/>
                                          </p:val>
                                        </p:tav>
                                      </p:tavLst>
                                    </p:anim>
                                    <p:anim calcmode="lin" valueType="num">
                                      <p:cBhvr>
                                        <p:cTn id="184" dur="500" fill="hold"/>
                                        <p:tgtEl>
                                          <p:spTgt spid="10262"/>
                                        </p:tgtEl>
                                        <p:attrNameLst>
                                          <p:attrName>ppt_w</p:attrName>
                                        </p:attrNameLst>
                                      </p:cBhvr>
                                      <p:tavLst>
                                        <p:tav tm="0">
                                          <p:val>
                                            <p:fltVal val="0"/>
                                          </p:val>
                                        </p:tav>
                                        <p:tav tm="100000">
                                          <p:val>
                                            <p:strVal val="#ppt_w"/>
                                          </p:val>
                                        </p:tav>
                                      </p:tavLst>
                                    </p:anim>
                                    <p:anim calcmode="lin" valueType="num">
                                      <p:cBhvr>
                                        <p:cTn id="185" dur="500" fill="hold"/>
                                        <p:tgtEl>
                                          <p:spTgt spid="10262"/>
                                        </p:tgtEl>
                                        <p:attrNameLst>
                                          <p:attrName>ppt_h</p:attrName>
                                        </p:attrNameLst>
                                      </p:cBhvr>
                                      <p:tavLst>
                                        <p:tav tm="0">
                                          <p:val>
                                            <p:strVal val="#ppt_h"/>
                                          </p:val>
                                        </p:tav>
                                        <p:tav tm="100000">
                                          <p:val>
                                            <p:strVal val="#ppt_h"/>
                                          </p:val>
                                        </p:tav>
                                      </p:tavLst>
                                    </p:anim>
                                  </p:childTnLst>
                                </p:cTn>
                              </p:par>
                            </p:childTnLst>
                          </p:cTn>
                        </p:par>
                        <p:par>
                          <p:cTn id="186" fill="hold">
                            <p:stCondLst>
                              <p:cond delay="30500"/>
                            </p:stCondLst>
                            <p:childTnLst>
                              <p:par>
                                <p:cTn id="187" presetID="12" presetClass="entr" presetSubtype="1" fill="hold" grpId="0" nodeType="afterEffect">
                                  <p:stCondLst>
                                    <p:cond delay="1000"/>
                                  </p:stCondLst>
                                  <p:childTnLst>
                                    <p:set>
                                      <p:cBhvr>
                                        <p:cTn id="188" dur="1" fill="hold">
                                          <p:stCondLst>
                                            <p:cond delay="0"/>
                                          </p:stCondLst>
                                        </p:cTn>
                                        <p:tgtEl>
                                          <p:spTgt spid="10272"/>
                                        </p:tgtEl>
                                        <p:attrNameLst>
                                          <p:attrName>style.visibility</p:attrName>
                                        </p:attrNameLst>
                                      </p:cBhvr>
                                      <p:to>
                                        <p:strVal val="visible"/>
                                      </p:to>
                                    </p:set>
                                    <p:animEffect transition="in" filter="slide(fromTop)">
                                      <p:cBhvr>
                                        <p:cTn id="189" dur="500"/>
                                        <p:tgtEl>
                                          <p:spTgt spid="10272"/>
                                        </p:tgtEl>
                                      </p:cBhvr>
                                    </p:animEffect>
                                  </p:childTnLst>
                                </p:cTn>
                              </p:par>
                            </p:childTnLst>
                          </p:cTn>
                        </p:par>
                        <p:par>
                          <p:cTn id="190" fill="hold">
                            <p:stCondLst>
                              <p:cond delay="32000"/>
                            </p:stCondLst>
                            <p:childTnLst>
                              <p:par>
                                <p:cTn id="191" presetID="12" presetClass="entr" presetSubtype="1" fill="hold" grpId="0" nodeType="afterEffect">
                                  <p:stCondLst>
                                    <p:cond delay="2000"/>
                                  </p:stCondLst>
                                  <p:childTnLst>
                                    <p:set>
                                      <p:cBhvr>
                                        <p:cTn id="192" dur="1" fill="hold">
                                          <p:stCondLst>
                                            <p:cond delay="0"/>
                                          </p:stCondLst>
                                        </p:cTn>
                                        <p:tgtEl>
                                          <p:spTgt spid="10317"/>
                                        </p:tgtEl>
                                        <p:attrNameLst>
                                          <p:attrName>style.visibility</p:attrName>
                                        </p:attrNameLst>
                                      </p:cBhvr>
                                      <p:to>
                                        <p:strVal val="visible"/>
                                      </p:to>
                                    </p:set>
                                    <p:animEffect transition="in" filter="slide(fromTop)">
                                      <p:cBhvr>
                                        <p:cTn id="193" dur="500"/>
                                        <p:tgtEl>
                                          <p:spTgt spid="10317"/>
                                        </p:tgtEl>
                                      </p:cBhvr>
                                    </p:animEffect>
                                  </p:childTnLst>
                                  <p:subTnLst>
                                    <p:set>
                                      <p:cBhvr override="childStyle">
                                        <p:cTn dur="1" fill="hold" display="0" masterRel="nextClick" afterEffect="1"/>
                                        <p:tgtEl>
                                          <p:spTgt spid="10317"/>
                                        </p:tgtEl>
                                        <p:attrNameLst>
                                          <p:attrName>style.visibility</p:attrName>
                                        </p:attrNameLst>
                                      </p:cBhvr>
                                      <p:to>
                                        <p:strVal val="hidden"/>
                                      </p:to>
                                    </p:set>
                                  </p:subTnLst>
                                </p:cTn>
                              </p:par>
                            </p:childTnLst>
                          </p:cTn>
                        </p:par>
                      </p:childTnLst>
                    </p:cTn>
                  </p:par>
                  <p:par>
                    <p:cTn id="194" fill="hold">
                      <p:stCondLst>
                        <p:cond delay="indefinite"/>
                      </p:stCondLst>
                      <p:childTnLst>
                        <p:par>
                          <p:cTn id="195" fill="hold">
                            <p:stCondLst>
                              <p:cond delay="0"/>
                            </p:stCondLst>
                            <p:childTnLst>
                              <p:par>
                                <p:cTn id="196" presetID="12" presetClass="entr" presetSubtype="1" fill="hold" grpId="0" nodeType="clickEffect">
                                  <p:stCondLst>
                                    <p:cond delay="0"/>
                                  </p:stCondLst>
                                  <p:childTnLst>
                                    <p:set>
                                      <p:cBhvr>
                                        <p:cTn id="197" dur="1" fill="hold">
                                          <p:stCondLst>
                                            <p:cond delay="0"/>
                                          </p:stCondLst>
                                        </p:cTn>
                                        <p:tgtEl>
                                          <p:spTgt spid="10314"/>
                                        </p:tgtEl>
                                        <p:attrNameLst>
                                          <p:attrName>style.visibility</p:attrName>
                                        </p:attrNameLst>
                                      </p:cBhvr>
                                      <p:to>
                                        <p:strVal val="visible"/>
                                      </p:to>
                                    </p:set>
                                    <p:animEffect transition="in" filter="slide(fromTop)">
                                      <p:cBhvr>
                                        <p:cTn id="198" dur="500"/>
                                        <p:tgtEl>
                                          <p:spTgt spid="10314"/>
                                        </p:tgtEl>
                                      </p:cBhvr>
                                    </p:animEffect>
                                  </p:childTnLst>
                                </p:cTn>
                              </p:par>
                            </p:childTnLst>
                          </p:cTn>
                        </p:par>
                        <p:par>
                          <p:cTn id="199" fill="hold">
                            <p:stCondLst>
                              <p:cond delay="500"/>
                            </p:stCondLst>
                            <p:childTnLst>
                              <p:par>
                                <p:cTn id="200" presetID="12" presetClass="entr" presetSubtype="8" fill="hold" grpId="0" nodeType="afterEffect">
                                  <p:stCondLst>
                                    <p:cond delay="1000"/>
                                  </p:stCondLst>
                                  <p:childTnLst>
                                    <p:set>
                                      <p:cBhvr>
                                        <p:cTn id="201" dur="1" fill="hold">
                                          <p:stCondLst>
                                            <p:cond delay="0"/>
                                          </p:stCondLst>
                                        </p:cTn>
                                        <p:tgtEl>
                                          <p:spTgt spid="10319"/>
                                        </p:tgtEl>
                                        <p:attrNameLst>
                                          <p:attrName>style.visibility</p:attrName>
                                        </p:attrNameLst>
                                      </p:cBhvr>
                                      <p:to>
                                        <p:strVal val="visible"/>
                                      </p:to>
                                    </p:set>
                                    <p:animEffect transition="in" filter="slide(fromLeft)">
                                      <p:cBhvr>
                                        <p:cTn id="202" dur="500"/>
                                        <p:tgtEl>
                                          <p:spTgt spid="10319"/>
                                        </p:tgtEl>
                                      </p:cBhvr>
                                    </p:animEffect>
                                  </p:childTnLst>
                                </p:cTn>
                              </p:par>
                            </p:childTnLst>
                          </p:cTn>
                        </p:par>
                        <p:par>
                          <p:cTn id="203" fill="hold">
                            <p:stCondLst>
                              <p:cond delay="2000"/>
                            </p:stCondLst>
                            <p:childTnLst>
                              <p:par>
                                <p:cTn id="204" presetID="12" presetClass="entr" presetSubtype="2" fill="hold" grpId="0" nodeType="afterEffect">
                                  <p:stCondLst>
                                    <p:cond delay="2000"/>
                                  </p:stCondLst>
                                  <p:childTnLst>
                                    <p:set>
                                      <p:cBhvr>
                                        <p:cTn id="205" dur="1" fill="hold">
                                          <p:stCondLst>
                                            <p:cond delay="0"/>
                                          </p:stCondLst>
                                        </p:cTn>
                                        <p:tgtEl>
                                          <p:spTgt spid="10331"/>
                                        </p:tgtEl>
                                        <p:attrNameLst>
                                          <p:attrName>style.visibility</p:attrName>
                                        </p:attrNameLst>
                                      </p:cBhvr>
                                      <p:to>
                                        <p:strVal val="visible"/>
                                      </p:to>
                                    </p:set>
                                    <p:animEffect transition="in" filter="slide(fromRight)">
                                      <p:cBhvr>
                                        <p:cTn id="206" dur="500"/>
                                        <p:tgtEl>
                                          <p:spTgt spid="10331"/>
                                        </p:tgtEl>
                                      </p:cBhvr>
                                    </p:animEffect>
                                  </p:childTnLst>
                                  <p:subTnLst>
                                    <p:set>
                                      <p:cBhvr override="childStyle">
                                        <p:cTn dur="1" fill="hold" display="0" masterRel="nextClick" afterEffect="1"/>
                                        <p:tgtEl>
                                          <p:spTgt spid="10331"/>
                                        </p:tgtEl>
                                        <p:attrNameLst>
                                          <p:attrName>style.visibility</p:attrName>
                                        </p:attrNameLst>
                                      </p:cBhvr>
                                      <p:to>
                                        <p:strVal val="hidden"/>
                                      </p:to>
                                    </p:set>
                                  </p:subTnLst>
                                </p:cTn>
                              </p:par>
                            </p:childTnLst>
                          </p:cTn>
                        </p:par>
                      </p:childTnLst>
                    </p:cTn>
                  </p:par>
                  <p:par>
                    <p:cTn id="207" fill="hold">
                      <p:stCondLst>
                        <p:cond delay="indefinite"/>
                      </p:stCondLst>
                      <p:childTnLst>
                        <p:par>
                          <p:cTn id="208" fill="hold">
                            <p:stCondLst>
                              <p:cond delay="0"/>
                            </p:stCondLst>
                            <p:childTnLst>
                              <p:par>
                                <p:cTn id="209" presetID="12" presetClass="entr" presetSubtype="8" fill="hold" grpId="0" nodeType="clickEffect">
                                  <p:stCondLst>
                                    <p:cond delay="0"/>
                                  </p:stCondLst>
                                  <p:childTnLst>
                                    <p:set>
                                      <p:cBhvr>
                                        <p:cTn id="210" dur="1" fill="hold">
                                          <p:stCondLst>
                                            <p:cond delay="0"/>
                                          </p:stCondLst>
                                        </p:cTn>
                                        <p:tgtEl>
                                          <p:spTgt spid="10320"/>
                                        </p:tgtEl>
                                        <p:attrNameLst>
                                          <p:attrName>style.visibility</p:attrName>
                                        </p:attrNameLst>
                                      </p:cBhvr>
                                      <p:to>
                                        <p:strVal val="visible"/>
                                      </p:to>
                                    </p:set>
                                    <p:animEffect transition="in" filter="slide(fromLeft)">
                                      <p:cBhvr>
                                        <p:cTn id="211" dur="500"/>
                                        <p:tgtEl>
                                          <p:spTgt spid="10320"/>
                                        </p:tgtEl>
                                      </p:cBhvr>
                                    </p:animEffect>
                                  </p:childTnLst>
                                </p:cTn>
                              </p:par>
                            </p:childTnLst>
                          </p:cTn>
                        </p:par>
                        <p:par>
                          <p:cTn id="212" fill="hold">
                            <p:stCondLst>
                              <p:cond delay="500"/>
                            </p:stCondLst>
                            <p:childTnLst>
                              <p:par>
                                <p:cTn id="213" presetID="12" presetClass="entr" presetSubtype="2" fill="hold" grpId="0" nodeType="afterEffect">
                                  <p:stCondLst>
                                    <p:cond delay="2000"/>
                                  </p:stCondLst>
                                  <p:childTnLst>
                                    <p:set>
                                      <p:cBhvr>
                                        <p:cTn id="214" dur="1" fill="hold">
                                          <p:stCondLst>
                                            <p:cond delay="0"/>
                                          </p:stCondLst>
                                        </p:cTn>
                                        <p:tgtEl>
                                          <p:spTgt spid="10332"/>
                                        </p:tgtEl>
                                        <p:attrNameLst>
                                          <p:attrName>style.visibility</p:attrName>
                                        </p:attrNameLst>
                                      </p:cBhvr>
                                      <p:to>
                                        <p:strVal val="visible"/>
                                      </p:to>
                                    </p:set>
                                    <p:animEffect transition="in" filter="slide(fromRight)">
                                      <p:cBhvr>
                                        <p:cTn id="215" dur="500"/>
                                        <p:tgtEl>
                                          <p:spTgt spid="10332"/>
                                        </p:tgtEl>
                                      </p:cBhvr>
                                    </p:animEffect>
                                  </p:childTnLst>
                                  <p:subTnLst>
                                    <p:set>
                                      <p:cBhvr override="childStyle">
                                        <p:cTn dur="1" fill="hold" display="0" masterRel="nextClick" afterEffect="1"/>
                                        <p:tgtEl>
                                          <p:spTgt spid="10332"/>
                                        </p:tgtEl>
                                        <p:attrNameLst>
                                          <p:attrName>style.visibility</p:attrName>
                                        </p:attrNameLst>
                                      </p:cBhvr>
                                      <p:to>
                                        <p:strVal val="hidden"/>
                                      </p:to>
                                    </p:set>
                                  </p:subTnLst>
                                </p:cTn>
                              </p:par>
                            </p:childTnLst>
                          </p:cTn>
                        </p:par>
                      </p:childTnLst>
                    </p:cTn>
                  </p:par>
                  <p:par>
                    <p:cTn id="216" fill="hold">
                      <p:stCondLst>
                        <p:cond delay="indefinite"/>
                      </p:stCondLst>
                      <p:childTnLst>
                        <p:par>
                          <p:cTn id="217" fill="hold">
                            <p:stCondLst>
                              <p:cond delay="0"/>
                            </p:stCondLst>
                            <p:childTnLst>
                              <p:par>
                                <p:cTn id="218" presetID="12" presetClass="entr" presetSubtype="8" fill="hold" grpId="0" nodeType="clickEffect">
                                  <p:stCondLst>
                                    <p:cond delay="0"/>
                                  </p:stCondLst>
                                  <p:childTnLst>
                                    <p:set>
                                      <p:cBhvr>
                                        <p:cTn id="219" dur="1" fill="hold">
                                          <p:stCondLst>
                                            <p:cond delay="0"/>
                                          </p:stCondLst>
                                        </p:cTn>
                                        <p:tgtEl>
                                          <p:spTgt spid="10321"/>
                                        </p:tgtEl>
                                        <p:attrNameLst>
                                          <p:attrName>style.visibility</p:attrName>
                                        </p:attrNameLst>
                                      </p:cBhvr>
                                      <p:to>
                                        <p:strVal val="visible"/>
                                      </p:to>
                                    </p:set>
                                    <p:animEffect transition="in" filter="slide(fromLeft)">
                                      <p:cBhvr>
                                        <p:cTn id="220" dur="500"/>
                                        <p:tgtEl>
                                          <p:spTgt spid="10321"/>
                                        </p:tgtEl>
                                      </p:cBhvr>
                                    </p:animEffect>
                                  </p:childTnLst>
                                </p:cTn>
                              </p:par>
                            </p:childTnLst>
                          </p:cTn>
                        </p:par>
                        <p:par>
                          <p:cTn id="221" fill="hold">
                            <p:stCondLst>
                              <p:cond delay="500"/>
                            </p:stCondLst>
                            <p:childTnLst>
                              <p:par>
                                <p:cTn id="222" presetID="12" presetClass="entr" presetSubtype="2" fill="hold" grpId="0" nodeType="afterEffect">
                                  <p:stCondLst>
                                    <p:cond delay="2000"/>
                                  </p:stCondLst>
                                  <p:childTnLst>
                                    <p:set>
                                      <p:cBhvr>
                                        <p:cTn id="223" dur="1" fill="hold">
                                          <p:stCondLst>
                                            <p:cond delay="0"/>
                                          </p:stCondLst>
                                        </p:cTn>
                                        <p:tgtEl>
                                          <p:spTgt spid="10333"/>
                                        </p:tgtEl>
                                        <p:attrNameLst>
                                          <p:attrName>style.visibility</p:attrName>
                                        </p:attrNameLst>
                                      </p:cBhvr>
                                      <p:to>
                                        <p:strVal val="visible"/>
                                      </p:to>
                                    </p:set>
                                    <p:animEffect transition="in" filter="slide(fromRight)">
                                      <p:cBhvr>
                                        <p:cTn id="224" dur="500"/>
                                        <p:tgtEl>
                                          <p:spTgt spid="10333"/>
                                        </p:tgtEl>
                                      </p:cBhvr>
                                    </p:animEffect>
                                  </p:childTnLst>
                                  <p:subTnLst>
                                    <p:set>
                                      <p:cBhvr override="childStyle">
                                        <p:cTn dur="1" fill="hold" display="0" masterRel="nextClick" afterEffect="1"/>
                                        <p:tgtEl>
                                          <p:spTgt spid="10333"/>
                                        </p:tgtEl>
                                        <p:attrNameLst>
                                          <p:attrName>style.visibility</p:attrName>
                                        </p:attrNameLst>
                                      </p:cBhvr>
                                      <p:to>
                                        <p:strVal val="hidden"/>
                                      </p:to>
                                    </p:set>
                                  </p:subTnLst>
                                </p:cTn>
                              </p:par>
                            </p:childTnLst>
                          </p:cTn>
                        </p:par>
                      </p:childTnLst>
                    </p:cTn>
                  </p:par>
                  <p:par>
                    <p:cTn id="225" fill="hold">
                      <p:stCondLst>
                        <p:cond delay="indefinite"/>
                      </p:stCondLst>
                      <p:childTnLst>
                        <p:par>
                          <p:cTn id="226" fill="hold">
                            <p:stCondLst>
                              <p:cond delay="0"/>
                            </p:stCondLst>
                            <p:childTnLst>
                              <p:par>
                                <p:cTn id="227" presetID="12" presetClass="entr" presetSubtype="8" fill="hold" grpId="0" nodeType="clickEffect">
                                  <p:stCondLst>
                                    <p:cond delay="0"/>
                                  </p:stCondLst>
                                  <p:childTnLst>
                                    <p:set>
                                      <p:cBhvr>
                                        <p:cTn id="228" dur="1" fill="hold">
                                          <p:stCondLst>
                                            <p:cond delay="0"/>
                                          </p:stCondLst>
                                        </p:cTn>
                                        <p:tgtEl>
                                          <p:spTgt spid="10322"/>
                                        </p:tgtEl>
                                        <p:attrNameLst>
                                          <p:attrName>style.visibility</p:attrName>
                                        </p:attrNameLst>
                                      </p:cBhvr>
                                      <p:to>
                                        <p:strVal val="visible"/>
                                      </p:to>
                                    </p:set>
                                    <p:animEffect transition="in" filter="slide(fromLeft)">
                                      <p:cBhvr>
                                        <p:cTn id="229" dur="500"/>
                                        <p:tgtEl>
                                          <p:spTgt spid="10322"/>
                                        </p:tgtEl>
                                      </p:cBhvr>
                                    </p:animEffect>
                                  </p:childTnLst>
                                </p:cTn>
                              </p:par>
                            </p:childTnLst>
                          </p:cTn>
                        </p:par>
                        <p:par>
                          <p:cTn id="230" fill="hold">
                            <p:stCondLst>
                              <p:cond delay="500"/>
                            </p:stCondLst>
                            <p:childTnLst>
                              <p:par>
                                <p:cTn id="231" presetID="12" presetClass="entr" presetSubtype="2" fill="hold" grpId="0" nodeType="afterEffect">
                                  <p:stCondLst>
                                    <p:cond delay="1000"/>
                                  </p:stCondLst>
                                  <p:childTnLst>
                                    <p:set>
                                      <p:cBhvr>
                                        <p:cTn id="232" dur="1" fill="hold">
                                          <p:stCondLst>
                                            <p:cond delay="0"/>
                                          </p:stCondLst>
                                        </p:cTn>
                                        <p:tgtEl>
                                          <p:spTgt spid="10334"/>
                                        </p:tgtEl>
                                        <p:attrNameLst>
                                          <p:attrName>style.visibility</p:attrName>
                                        </p:attrNameLst>
                                      </p:cBhvr>
                                      <p:to>
                                        <p:strVal val="visible"/>
                                      </p:to>
                                    </p:set>
                                    <p:animEffect transition="in" filter="slide(fromRight)">
                                      <p:cBhvr>
                                        <p:cTn id="233" dur="500"/>
                                        <p:tgtEl>
                                          <p:spTgt spid="10334"/>
                                        </p:tgtEl>
                                      </p:cBhvr>
                                    </p:animEffect>
                                  </p:childTnLst>
                                  <p:subTnLst>
                                    <p:set>
                                      <p:cBhvr override="childStyle">
                                        <p:cTn dur="1" fill="hold" display="0" masterRel="nextClick" afterEffect="1"/>
                                        <p:tgtEl>
                                          <p:spTgt spid="10334"/>
                                        </p:tgtEl>
                                        <p:attrNameLst>
                                          <p:attrName>style.visibility</p:attrName>
                                        </p:attrNameLst>
                                      </p:cBhvr>
                                      <p:to>
                                        <p:strVal val="hidden"/>
                                      </p:to>
                                    </p:set>
                                  </p:subTnLst>
                                </p:cTn>
                              </p:par>
                            </p:childTnLst>
                          </p:cTn>
                        </p:par>
                      </p:childTnLst>
                    </p:cTn>
                  </p:par>
                  <p:par>
                    <p:cTn id="234" fill="hold">
                      <p:stCondLst>
                        <p:cond delay="indefinite"/>
                      </p:stCondLst>
                      <p:childTnLst>
                        <p:par>
                          <p:cTn id="235" fill="hold">
                            <p:stCondLst>
                              <p:cond delay="0"/>
                            </p:stCondLst>
                            <p:childTnLst>
                              <p:par>
                                <p:cTn id="236" presetID="12" presetClass="entr" presetSubtype="8" fill="hold" grpId="0" nodeType="clickEffect">
                                  <p:stCondLst>
                                    <p:cond delay="0"/>
                                  </p:stCondLst>
                                  <p:childTnLst>
                                    <p:set>
                                      <p:cBhvr>
                                        <p:cTn id="237" dur="1" fill="hold">
                                          <p:stCondLst>
                                            <p:cond delay="0"/>
                                          </p:stCondLst>
                                        </p:cTn>
                                        <p:tgtEl>
                                          <p:spTgt spid="10323"/>
                                        </p:tgtEl>
                                        <p:attrNameLst>
                                          <p:attrName>style.visibility</p:attrName>
                                        </p:attrNameLst>
                                      </p:cBhvr>
                                      <p:to>
                                        <p:strVal val="visible"/>
                                      </p:to>
                                    </p:set>
                                    <p:animEffect transition="in" filter="slide(fromLeft)">
                                      <p:cBhvr>
                                        <p:cTn id="238" dur="500"/>
                                        <p:tgtEl>
                                          <p:spTgt spid="10323"/>
                                        </p:tgtEl>
                                      </p:cBhvr>
                                    </p:animEffect>
                                  </p:childTnLst>
                                </p:cTn>
                              </p:par>
                            </p:childTnLst>
                          </p:cTn>
                        </p:par>
                        <p:par>
                          <p:cTn id="239" fill="hold">
                            <p:stCondLst>
                              <p:cond delay="500"/>
                            </p:stCondLst>
                            <p:childTnLst>
                              <p:par>
                                <p:cTn id="240" presetID="12" presetClass="entr" presetSubtype="2" fill="hold" grpId="0" nodeType="afterEffect">
                                  <p:stCondLst>
                                    <p:cond delay="1000"/>
                                  </p:stCondLst>
                                  <p:childTnLst>
                                    <p:set>
                                      <p:cBhvr>
                                        <p:cTn id="241" dur="1" fill="hold">
                                          <p:stCondLst>
                                            <p:cond delay="0"/>
                                          </p:stCondLst>
                                        </p:cTn>
                                        <p:tgtEl>
                                          <p:spTgt spid="10335"/>
                                        </p:tgtEl>
                                        <p:attrNameLst>
                                          <p:attrName>style.visibility</p:attrName>
                                        </p:attrNameLst>
                                      </p:cBhvr>
                                      <p:to>
                                        <p:strVal val="visible"/>
                                      </p:to>
                                    </p:set>
                                    <p:animEffect transition="in" filter="slide(fromRight)">
                                      <p:cBhvr>
                                        <p:cTn id="242" dur="500"/>
                                        <p:tgtEl>
                                          <p:spTgt spid="10335"/>
                                        </p:tgtEl>
                                      </p:cBhvr>
                                    </p:animEffect>
                                  </p:childTnLst>
                                  <p:subTnLst>
                                    <p:set>
                                      <p:cBhvr override="childStyle">
                                        <p:cTn dur="1" fill="hold" display="0" masterRel="nextClick" afterEffect="1"/>
                                        <p:tgtEl>
                                          <p:spTgt spid="10335"/>
                                        </p:tgtEl>
                                        <p:attrNameLst>
                                          <p:attrName>style.visibility</p:attrName>
                                        </p:attrNameLst>
                                      </p:cBhvr>
                                      <p:to>
                                        <p:strVal val="hidden"/>
                                      </p:to>
                                    </p:set>
                                  </p:subTnLst>
                                </p:cTn>
                              </p:par>
                            </p:childTnLst>
                          </p:cTn>
                        </p:par>
                      </p:childTnLst>
                    </p:cTn>
                  </p:par>
                  <p:par>
                    <p:cTn id="243" fill="hold">
                      <p:stCondLst>
                        <p:cond delay="indefinite"/>
                      </p:stCondLst>
                      <p:childTnLst>
                        <p:par>
                          <p:cTn id="244" fill="hold">
                            <p:stCondLst>
                              <p:cond delay="0"/>
                            </p:stCondLst>
                            <p:childTnLst>
                              <p:par>
                                <p:cTn id="245" presetID="12" presetClass="entr" presetSubtype="8" fill="hold" grpId="0" nodeType="clickEffect">
                                  <p:stCondLst>
                                    <p:cond delay="0"/>
                                  </p:stCondLst>
                                  <p:childTnLst>
                                    <p:set>
                                      <p:cBhvr>
                                        <p:cTn id="246" dur="1" fill="hold">
                                          <p:stCondLst>
                                            <p:cond delay="0"/>
                                          </p:stCondLst>
                                        </p:cTn>
                                        <p:tgtEl>
                                          <p:spTgt spid="10324"/>
                                        </p:tgtEl>
                                        <p:attrNameLst>
                                          <p:attrName>style.visibility</p:attrName>
                                        </p:attrNameLst>
                                      </p:cBhvr>
                                      <p:to>
                                        <p:strVal val="visible"/>
                                      </p:to>
                                    </p:set>
                                    <p:animEffect transition="in" filter="slide(fromLeft)">
                                      <p:cBhvr>
                                        <p:cTn id="247" dur="500"/>
                                        <p:tgtEl>
                                          <p:spTgt spid="10324"/>
                                        </p:tgtEl>
                                      </p:cBhvr>
                                    </p:animEffect>
                                  </p:childTnLst>
                                </p:cTn>
                              </p:par>
                            </p:childTnLst>
                          </p:cTn>
                        </p:par>
                        <p:par>
                          <p:cTn id="248" fill="hold">
                            <p:stCondLst>
                              <p:cond delay="500"/>
                            </p:stCondLst>
                            <p:childTnLst>
                              <p:par>
                                <p:cTn id="249" presetID="12" presetClass="entr" presetSubtype="2" fill="hold" grpId="0" nodeType="afterEffect">
                                  <p:stCondLst>
                                    <p:cond delay="1000"/>
                                  </p:stCondLst>
                                  <p:childTnLst>
                                    <p:set>
                                      <p:cBhvr>
                                        <p:cTn id="250" dur="1" fill="hold">
                                          <p:stCondLst>
                                            <p:cond delay="0"/>
                                          </p:stCondLst>
                                        </p:cTn>
                                        <p:tgtEl>
                                          <p:spTgt spid="10336"/>
                                        </p:tgtEl>
                                        <p:attrNameLst>
                                          <p:attrName>style.visibility</p:attrName>
                                        </p:attrNameLst>
                                      </p:cBhvr>
                                      <p:to>
                                        <p:strVal val="visible"/>
                                      </p:to>
                                    </p:set>
                                    <p:animEffect transition="in" filter="slide(fromRight)">
                                      <p:cBhvr>
                                        <p:cTn id="251" dur="500"/>
                                        <p:tgtEl>
                                          <p:spTgt spid="10336"/>
                                        </p:tgtEl>
                                      </p:cBhvr>
                                    </p:animEffect>
                                  </p:childTnLst>
                                  <p:subTnLst>
                                    <p:set>
                                      <p:cBhvr override="childStyle">
                                        <p:cTn dur="1" fill="hold" display="0" masterRel="nextClick" afterEffect="1"/>
                                        <p:tgtEl>
                                          <p:spTgt spid="10336"/>
                                        </p:tgtEl>
                                        <p:attrNameLst>
                                          <p:attrName>style.visibility</p:attrName>
                                        </p:attrNameLst>
                                      </p:cBhvr>
                                      <p:to>
                                        <p:strVal val="hidden"/>
                                      </p:to>
                                    </p:set>
                                  </p:subTnLst>
                                </p:cTn>
                              </p:par>
                            </p:childTnLst>
                          </p:cTn>
                        </p:par>
                      </p:childTnLst>
                    </p:cTn>
                  </p:par>
                  <p:par>
                    <p:cTn id="252" fill="hold">
                      <p:stCondLst>
                        <p:cond delay="indefinite"/>
                      </p:stCondLst>
                      <p:childTnLst>
                        <p:par>
                          <p:cTn id="253" fill="hold">
                            <p:stCondLst>
                              <p:cond delay="0"/>
                            </p:stCondLst>
                            <p:childTnLst>
                              <p:par>
                                <p:cTn id="254" presetID="12" presetClass="entr" presetSubtype="8" fill="hold" grpId="0" nodeType="clickEffect">
                                  <p:stCondLst>
                                    <p:cond delay="0"/>
                                  </p:stCondLst>
                                  <p:childTnLst>
                                    <p:set>
                                      <p:cBhvr>
                                        <p:cTn id="255" dur="1" fill="hold">
                                          <p:stCondLst>
                                            <p:cond delay="0"/>
                                          </p:stCondLst>
                                        </p:cTn>
                                        <p:tgtEl>
                                          <p:spTgt spid="10325"/>
                                        </p:tgtEl>
                                        <p:attrNameLst>
                                          <p:attrName>style.visibility</p:attrName>
                                        </p:attrNameLst>
                                      </p:cBhvr>
                                      <p:to>
                                        <p:strVal val="visible"/>
                                      </p:to>
                                    </p:set>
                                    <p:animEffect transition="in" filter="slide(fromLeft)">
                                      <p:cBhvr>
                                        <p:cTn id="256" dur="500"/>
                                        <p:tgtEl>
                                          <p:spTgt spid="10325"/>
                                        </p:tgtEl>
                                      </p:cBhvr>
                                    </p:animEffect>
                                  </p:childTnLst>
                                </p:cTn>
                              </p:par>
                            </p:childTnLst>
                          </p:cTn>
                        </p:par>
                        <p:par>
                          <p:cTn id="257" fill="hold">
                            <p:stCondLst>
                              <p:cond delay="500"/>
                            </p:stCondLst>
                            <p:childTnLst>
                              <p:par>
                                <p:cTn id="258" presetID="12" presetClass="entr" presetSubtype="2" fill="hold" grpId="0" nodeType="afterEffect">
                                  <p:stCondLst>
                                    <p:cond delay="1000"/>
                                  </p:stCondLst>
                                  <p:childTnLst>
                                    <p:set>
                                      <p:cBhvr>
                                        <p:cTn id="259" dur="1" fill="hold">
                                          <p:stCondLst>
                                            <p:cond delay="0"/>
                                          </p:stCondLst>
                                        </p:cTn>
                                        <p:tgtEl>
                                          <p:spTgt spid="10337"/>
                                        </p:tgtEl>
                                        <p:attrNameLst>
                                          <p:attrName>style.visibility</p:attrName>
                                        </p:attrNameLst>
                                      </p:cBhvr>
                                      <p:to>
                                        <p:strVal val="visible"/>
                                      </p:to>
                                    </p:set>
                                    <p:animEffect transition="in" filter="slide(fromRight)">
                                      <p:cBhvr>
                                        <p:cTn id="260" dur="500"/>
                                        <p:tgtEl>
                                          <p:spTgt spid="10337"/>
                                        </p:tgtEl>
                                      </p:cBhvr>
                                    </p:animEffect>
                                  </p:childTnLst>
                                  <p:subTnLst>
                                    <p:set>
                                      <p:cBhvr override="childStyle">
                                        <p:cTn dur="1" fill="hold" display="0" masterRel="nextClick" afterEffect="1"/>
                                        <p:tgtEl>
                                          <p:spTgt spid="10337"/>
                                        </p:tgtEl>
                                        <p:attrNameLst>
                                          <p:attrName>style.visibility</p:attrName>
                                        </p:attrNameLst>
                                      </p:cBhvr>
                                      <p:to>
                                        <p:strVal val="hidden"/>
                                      </p:to>
                                    </p:set>
                                  </p:subTnLst>
                                </p:cTn>
                              </p:par>
                            </p:childTnLst>
                          </p:cTn>
                        </p:par>
                      </p:childTnLst>
                    </p:cTn>
                  </p:par>
                  <p:par>
                    <p:cTn id="261" fill="hold">
                      <p:stCondLst>
                        <p:cond delay="indefinite"/>
                      </p:stCondLst>
                      <p:childTnLst>
                        <p:par>
                          <p:cTn id="262" fill="hold">
                            <p:stCondLst>
                              <p:cond delay="0"/>
                            </p:stCondLst>
                            <p:childTnLst>
                              <p:par>
                                <p:cTn id="263" presetID="12" presetClass="entr" presetSubtype="8" fill="hold" grpId="0" nodeType="clickEffect">
                                  <p:stCondLst>
                                    <p:cond delay="0"/>
                                  </p:stCondLst>
                                  <p:childTnLst>
                                    <p:set>
                                      <p:cBhvr>
                                        <p:cTn id="264" dur="1" fill="hold">
                                          <p:stCondLst>
                                            <p:cond delay="0"/>
                                          </p:stCondLst>
                                        </p:cTn>
                                        <p:tgtEl>
                                          <p:spTgt spid="10326"/>
                                        </p:tgtEl>
                                        <p:attrNameLst>
                                          <p:attrName>style.visibility</p:attrName>
                                        </p:attrNameLst>
                                      </p:cBhvr>
                                      <p:to>
                                        <p:strVal val="visible"/>
                                      </p:to>
                                    </p:set>
                                    <p:animEffect transition="in" filter="slide(fromLeft)">
                                      <p:cBhvr>
                                        <p:cTn id="265" dur="500"/>
                                        <p:tgtEl>
                                          <p:spTgt spid="103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9" grpId="0" animBg="1"/>
      <p:bldP spid="10244" grpId="0" animBg="1"/>
      <p:bldP spid="10245" grpId="0" animBg="1"/>
      <p:bldP spid="10246" grpId="0" animBg="1"/>
      <p:bldP spid="10247" grpId="0" animBg="1"/>
      <p:bldP spid="10248" grpId="0" animBg="1"/>
      <p:bldP spid="10249" grpId="0" animBg="1"/>
      <p:bldP spid="10250" grpId="0" animBg="1"/>
      <p:bldP spid="10251" grpId="0" animBg="1"/>
      <p:bldP spid="10252" grpId="0" animBg="1"/>
      <p:bldP spid="10253" grpId="0" animBg="1"/>
      <p:bldP spid="10254" grpId="0" animBg="1"/>
      <p:bldP spid="10255" grpId="0" animBg="1"/>
      <p:bldP spid="10256" grpId="0" animBg="1"/>
      <p:bldP spid="10260" grpId="0" animBg="1"/>
      <p:bldP spid="10261" grpId="0" animBg="1"/>
      <p:bldP spid="10262" grpId="0" animBg="1"/>
      <p:bldP spid="10263" grpId="0" animBg="1"/>
      <p:bldP spid="10264" grpId="0" animBg="1"/>
      <p:bldP spid="10265" grpId="0" autoUpdateAnimBg="0"/>
      <p:bldP spid="10266" grpId="0" autoUpdateAnimBg="0"/>
      <p:bldP spid="10267" grpId="0" autoUpdateAnimBg="0"/>
      <p:bldP spid="10268" grpId="0" autoUpdateAnimBg="0"/>
      <p:bldP spid="10269" grpId="0" autoUpdateAnimBg="0"/>
      <p:bldP spid="10270" grpId="0" autoUpdateAnimBg="0"/>
      <p:bldP spid="10271" grpId="0" autoUpdateAnimBg="0"/>
      <p:bldP spid="10272" grpId="0" autoUpdateAnimBg="0"/>
      <p:bldP spid="10273" grpId="0" autoUpdateAnimBg="0"/>
      <p:bldP spid="10274" grpId="0" autoUpdateAnimBg="0"/>
      <p:bldP spid="10275" grpId="0" autoUpdateAnimBg="0"/>
      <p:bldP spid="10276" grpId="0" autoUpdateAnimBg="0"/>
      <p:bldP spid="10312" grpId="0" autoUpdateAnimBg="0"/>
      <p:bldP spid="10313" grpId="0" autoUpdateAnimBg="0"/>
      <p:bldP spid="10314" grpId="0" autoUpdateAnimBg="0"/>
      <p:bldP spid="10315" grpId="0" animBg="1"/>
      <p:bldP spid="10317" grpId="0" animBg="1"/>
      <p:bldP spid="10318" grpId="0" animBg="1"/>
      <p:bldP spid="10319" grpId="0" autoUpdateAnimBg="0"/>
      <p:bldP spid="10320" grpId="0" autoUpdateAnimBg="0"/>
      <p:bldP spid="10321" grpId="0" autoUpdateAnimBg="0"/>
      <p:bldP spid="10322" grpId="0" autoUpdateAnimBg="0"/>
      <p:bldP spid="10323" grpId="0" autoUpdateAnimBg="0"/>
      <p:bldP spid="10324" grpId="0" autoUpdateAnimBg="0"/>
      <p:bldP spid="10325" grpId="0" autoUpdateAnimBg="0"/>
      <p:bldP spid="10326" grpId="0" autoUpdateAnimBg="0"/>
      <p:bldP spid="10327" grpId="0" animBg="1"/>
      <p:bldP spid="10329" grpId="0" animBg="1"/>
      <p:bldP spid="10331" grpId="0" animBg="1"/>
      <p:bldP spid="10332" grpId="0" animBg="1"/>
      <p:bldP spid="10333" grpId="0" animBg="1"/>
      <p:bldP spid="10334" grpId="0" animBg="1"/>
      <p:bldP spid="10335" grpId="0" animBg="1"/>
      <p:bldP spid="10336" grpId="0" animBg="1"/>
      <p:bldP spid="10337"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1143000" y="1819275"/>
            <a:ext cx="7467600" cy="1343025"/>
          </a:xfrm>
          <a:noFill/>
          <a:ln/>
        </p:spPr>
        <p:txBody>
          <a:bodyPr/>
          <a:lstStyle/>
          <a:p>
            <a:pPr>
              <a:lnSpc>
                <a:spcPct val="90000"/>
              </a:lnSpc>
              <a:buFont typeface="Monotype Sorts" pitchFamily="2" charset="2"/>
              <a:buNone/>
            </a:pPr>
            <a:r>
              <a:rPr lang="en-US"/>
              <a:t>     A second useful counting rule enables us to count</a:t>
            </a:r>
          </a:p>
          <a:p>
            <a:pPr>
              <a:lnSpc>
                <a:spcPct val="90000"/>
              </a:lnSpc>
              <a:buFont typeface="Monotype Sorts" pitchFamily="2" charset="2"/>
              <a:buNone/>
            </a:pPr>
            <a:r>
              <a:rPr lang="en-US"/>
              <a:t>the number of experimental outcomes when </a:t>
            </a:r>
            <a:r>
              <a:rPr lang="en-US" i="1"/>
              <a:t>n </a:t>
            </a:r>
            <a:r>
              <a:rPr lang="en-US"/>
              <a:t>objects</a:t>
            </a:r>
          </a:p>
          <a:p>
            <a:pPr>
              <a:lnSpc>
                <a:spcPct val="90000"/>
              </a:lnSpc>
              <a:buFont typeface="Monotype Sorts" pitchFamily="2" charset="2"/>
              <a:buNone/>
            </a:pPr>
            <a:r>
              <a:rPr lang="en-US"/>
              <a:t>are to be selected from a set of </a:t>
            </a:r>
            <a:r>
              <a:rPr lang="en-US" i="1"/>
              <a:t>N</a:t>
            </a:r>
            <a:r>
              <a:rPr lang="en-US"/>
              <a:t> objects.</a:t>
            </a:r>
          </a:p>
        </p:txBody>
      </p:sp>
      <p:sp>
        <p:nvSpPr>
          <p:cNvPr id="11269" name="Rectangle 5"/>
          <p:cNvSpPr>
            <a:spLocks noChangeArrowheads="1"/>
          </p:cNvSpPr>
          <p:nvPr/>
        </p:nvSpPr>
        <p:spPr bwMode="auto">
          <a:xfrm>
            <a:off x="2881313" y="3190875"/>
            <a:ext cx="3471862" cy="1169988"/>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1266" name="Rectangle 2"/>
          <p:cNvSpPr>
            <a:spLocks noGrp="1" noChangeArrowheads="1"/>
          </p:cNvSpPr>
          <p:nvPr>
            <p:ph type="title"/>
          </p:nvPr>
        </p:nvSpPr>
        <p:spPr>
          <a:xfrm>
            <a:off x="690563" y="115888"/>
            <a:ext cx="7772400" cy="674687"/>
          </a:xfrm>
          <a:noFill/>
          <a:ln/>
        </p:spPr>
        <p:txBody>
          <a:bodyPr/>
          <a:lstStyle/>
          <a:p>
            <a:r>
              <a:rPr lang="en-US"/>
              <a:t>Counting Rule for Combinations</a:t>
            </a:r>
          </a:p>
        </p:txBody>
      </p:sp>
      <p:graphicFrame>
        <p:nvGraphicFramePr>
          <p:cNvPr id="11268" name="Object 4">
            <a:hlinkClick r:id="" action="ppaction://ole?verb=0"/>
          </p:cNvPr>
          <p:cNvGraphicFramePr>
            <a:graphicFrameLocks/>
          </p:cNvGraphicFramePr>
          <p:nvPr/>
        </p:nvGraphicFramePr>
        <p:xfrm>
          <a:off x="3095625" y="3351213"/>
          <a:ext cx="3602038" cy="1157287"/>
        </p:xfrm>
        <a:graphic>
          <a:graphicData uri="http://schemas.openxmlformats.org/presentationml/2006/ole">
            <mc:AlternateContent xmlns:mc="http://schemas.openxmlformats.org/markup-compatibility/2006">
              <mc:Choice xmlns:v="urn:schemas-microsoft-com:vml" Requires="v">
                <p:oleObj spid="_x0000_s102404" name="Equation" r:id="rId4" imgW="3611520" imgH="1166760" progId="Equation.DSMT4">
                  <p:embed/>
                </p:oleObj>
              </mc:Choice>
              <mc:Fallback>
                <p:oleObj name="Equation" r:id="rId4" imgW="3611520" imgH="1166760" progId="Equation.DSMT4">
                  <p:embed/>
                  <p:pic>
                    <p:nvPicPr>
                      <p:cNvPr id="11268" name="Object 4">
                        <a:hlinkClick r:id="" action="ppaction://ole?verb=0"/>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5625" y="3351213"/>
                        <a:ext cx="3602038" cy="11572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1270" name="Rectangle 6"/>
          <p:cNvSpPr>
            <a:spLocks noChangeArrowheads="1"/>
          </p:cNvSpPr>
          <p:nvPr/>
        </p:nvSpPr>
        <p:spPr bwMode="auto">
          <a:xfrm>
            <a:off x="711200" y="1054100"/>
            <a:ext cx="6375400" cy="736600"/>
          </a:xfrm>
          <a:prstGeom prst="rect">
            <a:avLst/>
          </a:prstGeom>
          <a:noFill/>
          <a:ln w="12700">
            <a:noFill/>
            <a:miter lim="800000"/>
            <a:headEnd/>
            <a:tailEnd/>
          </a:ln>
          <a:effectLst/>
        </p:spPr>
        <p:txBody>
          <a:bodyPr wrap="none" anchor="ctr"/>
          <a:lstStyle/>
          <a:p>
            <a:pPr algn="l">
              <a:buFont typeface="Wingdings" pitchFamily="2" charset="2"/>
              <a:buChar char="n"/>
            </a:pPr>
            <a:r>
              <a:rPr lang="en-US" sz="2400" dirty="0">
                <a:solidFill>
                  <a:srgbClr val="66FFFF"/>
                </a:solidFill>
                <a:effectLst>
                  <a:outerShdw blurRad="38100" dist="38100" dir="2700000" algn="tl">
                    <a:srgbClr val="000000"/>
                  </a:outerShdw>
                </a:effectLst>
                <a:latin typeface="Book Antiqua" pitchFamily="18" charset="0"/>
              </a:rPr>
              <a:t>  Number of </a:t>
            </a:r>
            <a:r>
              <a:rPr lang="en-US" sz="2400" u="sng" dirty="0">
                <a:solidFill>
                  <a:srgbClr val="66FFFF"/>
                </a:solidFill>
                <a:effectLst>
                  <a:outerShdw blurRad="38100" dist="38100" dir="2700000" algn="tl">
                    <a:srgbClr val="000000"/>
                  </a:outerShdw>
                </a:effectLst>
                <a:latin typeface="Book Antiqua" pitchFamily="18" charset="0"/>
              </a:rPr>
              <a:t>Combinations</a:t>
            </a:r>
            <a:r>
              <a:rPr lang="en-US" sz="2400" dirty="0">
                <a:solidFill>
                  <a:srgbClr val="66FFFF"/>
                </a:solidFill>
                <a:effectLst>
                  <a:outerShdw blurRad="38100" dist="38100" dir="2700000" algn="tl">
                    <a:srgbClr val="000000"/>
                  </a:outerShdw>
                </a:effectLst>
                <a:latin typeface="Book Antiqua" pitchFamily="18" charset="0"/>
              </a:rPr>
              <a:t> of </a:t>
            </a:r>
            <a:r>
              <a:rPr lang="en-US" sz="2400" i="1" dirty="0">
                <a:solidFill>
                  <a:srgbClr val="66FFFF"/>
                </a:solidFill>
                <a:effectLst>
                  <a:outerShdw blurRad="38100" dist="38100" dir="2700000" algn="tl">
                    <a:srgbClr val="000000"/>
                  </a:outerShdw>
                </a:effectLst>
                <a:latin typeface="Book Antiqua" pitchFamily="18" charset="0"/>
              </a:rPr>
              <a:t>N</a:t>
            </a:r>
            <a:r>
              <a:rPr lang="en-US" sz="2400" dirty="0">
                <a:solidFill>
                  <a:srgbClr val="66FFFF"/>
                </a:solidFill>
                <a:effectLst>
                  <a:outerShdw blurRad="38100" dist="38100" dir="2700000" algn="tl">
                    <a:srgbClr val="000000"/>
                  </a:outerShdw>
                </a:effectLst>
                <a:latin typeface="Book Antiqua" pitchFamily="18" charset="0"/>
              </a:rPr>
              <a:t> Objects</a:t>
            </a:r>
          </a:p>
          <a:p>
            <a:pPr algn="l"/>
            <a:r>
              <a:rPr lang="en-US" sz="2400" dirty="0">
                <a:solidFill>
                  <a:srgbClr val="66FFFF"/>
                </a:solidFill>
                <a:effectLst>
                  <a:outerShdw blurRad="38100" dist="38100" dir="2700000" algn="tl">
                    <a:srgbClr val="000000"/>
                  </a:outerShdw>
                </a:effectLst>
                <a:latin typeface="Book Antiqua" pitchFamily="18" charset="0"/>
              </a:rPr>
              <a:t>     Taken </a:t>
            </a:r>
            <a:r>
              <a:rPr lang="en-US" sz="2400" i="1" dirty="0">
                <a:solidFill>
                  <a:srgbClr val="66FFFF"/>
                </a:solidFill>
                <a:effectLst>
                  <a:outerShdw blurRad="38100" dist="38100" dir="2700000" algn="tl">
                    <a:srgbClr val="000000"/>
                  </a:outerShdw>
                </a:effectLst>
                <a:latin typeface="Book Antiqua" pitchFamily="18" charset="0"/>
              </a:rPr>
              <a:t>n</a:t>
            </a:r>
            <a:r>
              <a:rPr lang="en-US" sz="2400" dirty="0">
                <a:solidFill>
                  <a:srgbClr val="66FFFF"/>
                </a:solidFill>
                <a:effectLst>
                  <a:outerShdw blurRad="38100" dist="38100" dir="2700000" algn="tl">
                    <a:srgbClr val="000000"/>
                  </a:outerShdw>
                </a:effectLst>
                <a:latin typeface="Book Antiqua" pitchFamily="18" charset="0"/>
              </a:rPr>
              <a:t> at a Time</a:t>
            </a:r>
          </a:p>
        </p:txBody>
      </p:sp>
      <p:sp>
        <p:nvSpPr>
          <p:cNvPr id="11271" name="Rectangle 7"/>
          <p:cNvSpPr>
            <a:spLocks noChangeArrowheads="1"/>
          </p:cNvSpPr>
          <p:nvPr/>
        </p:nvSpPr>
        <p:spPr bwMode="auto">
          <a:xfrm>
            <a:off x="1428750" y="4432300"/>
            <a:ext cx="5581650" cy="13335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where: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1)(</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2) . . . (2)(1)</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1)(</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2) . . . (2)(1)</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0! = 1</a:t>
            </a:r>
            <a:endParaRPr lang="en-US">
              <a:effectLst>
                <a:outerShdw blurRad="38100" dist="38100" dir="2700000" algn="tl">
                  <a:srgbClr val="000000"/>
                </a:outerShdw>
              </a:effectLst>
              <a:latin typeface="Book Antiqua" pitchFamily="18" charset="0"/>
            </a:endParaRPr>
          </a:p>
        </p:txBody>
      </p:sp>
      <p:sp>
        <p:nvSpPr>
          <p:cNvPr id="11272" name="AutoShape 8"/>
          <p:cNvSpPr>
            <a:spLocks noChangeArrowheads="1"/>
          </p:cNvSpPr>
          <p:nvPr/>
        </p:nvSpPr>
        <p:spPr bwMode="auto">
          <a:xfrm rot="5400000">
            <a:off x="776288" y="19462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1273" name="AutoShape 9"/>
          <p:cNvSpPr>
            <a:spLocks noChangeArrowheads="1"/>
          </p:cNvSpPr>
          <p:nvPr/>
        </p:nvSpPr>
        <p:spPr bwMode="auto">
          <a:xfrm rot="5400000">
            <a:off x="2579688" y="3616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111609491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2000"/>
                                  </p:stCondLst>
                                  <p:childTnLst>
                                    <p:set>
                                      <p:cBhvr>
                                        <p:cTn id="6" dur="1" fill="hold">
                                          <p:stCondLst>
                                            <p:cond delay="0"/>
                                          </p:stCondLst>
                                        </p:cTn>
                                        <p:tgtEl>
                                          <p:spTgt spid="11272"/>
                                        </p:tgtEl>
                                        <p:attrNameLst>
                                          <p:attrName>style.visibility</p:attrName>
                                        </p:attrNameLst>
                                      </p:cBhvr>
                                      <p:to>
                                        <p:strVal val="visible"/>
                                      </p:to>
                                    </p:set>
                                    <p:animEffect transition="in" filter="slide(fromLeft)">
                                      <p:cBhvr>
                                        <p:cTn id="7" dur="500"/>
                                        <p:tgtEl>
                                          <p:spTgt spid="11272"/>
                                        </p:tgtEl>
                                      </p:cBhvr>
                                    </p:animEffect>
                                  </p:childTnLst>
                                  <p:subTnLst>
                                    <p:set>
                                      <p:cBhvr override="childStyle">
                                        <p:cTn dur="1" fill="hold" display="0" masterRel="nextClick" afterEffect="1"/>
                                        <p:tgtEl>
                                          <p:spTgt spid="1127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267"/>
                                        </p:tgtEl>
                                        <p:attrNameLst>
                                          <p:attrName>style.visibility</p:attrName>
                                        </p:attrNameLst>
                                      </p:cBhvr>
                                      <p:to>
                                        <p:strVal val="visible"/>
                                      </p:to>
                                    </p:set>
                                    <p:animEffect transition="in" filter="blinds(horizontal)">
                                      <p:cBhvr>
                                        <p:cTn id="12" dur="500"/>
                                        <p:tgtEl>
                                          <p:spTgt spid="11267"/>
                                        </p:tgtEl>
                                      </p:cBhvr>
                                    </p:animEffect>
                                  </p:childTnLst>
                                </p:cTn>
                              </p:par>
                            </p:childTnLst>
                          </p:cTn>
                        </p:par>
                        <p:par>
                          <p:cTn id="13" fill="hold">
                            <p:stCondLst>
                              <p:cond delay="500"/>
                            </p:stCondLst>
                            <p:childTnLst>
                              <p:par>
                                <p:cTn id="14" presetID="12" presetClass="entr" presetSubtype="8" fill="hold" grpId="0" nodeType="afterEffect">
                                  <p:stCondLst>
                                    <p:cond delay="4000"/>
                                  </p:stCondLst>
                                  <p:childTnLst>
                                    <p:set>
                                      <p:cBhvr>
                                        <p:cTn id="15" dur="1" fill="hold">
                                          <p:stCondLst>
                                            <p:cond delay="0"/>
                                          </p:stCondLst>
                                        </p:cTn>
                                        <p:tgtEl>
                                          <p:spTgt spid="11273"/>
                                        </p:tgtEl>
                                        <p:attrNameLst>
                                          <p:attrName>style.visibility</p:attrName>
                                        </p:attrNameLst>
                                      </p:cBhvr>
                                      <p:to>
                                        <p:strVal val="visible"/>
                                      </p:to>
                                    </p:set>
                                    <p:animEffect transition="in" filter="slide(fromLeft)">
                                      <p:cBhvr>
                                        <p:cTn id="16" dur="500"/>
                                        <p:tgtEl>
                                          <p:spTgt spid="11273"/>
                                        </p:tgtEl>
                                      </p:cBhvr>
                                    </p:animEffect>
                                  </p:childTnLst>
                                  <p:subTnLst>
                                    <p:set>
                                      <p:cBhvr override="childStyle">
                                        <p:cTn dur="1" fill="hold" display="0" masterRel="nextClick" afterEffect="1"/>
                                        <p:tgtEl>
                                          <p:spTgt spid="11273"/>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1269"/>
                                        </p:tgtEl>
                                        <p:attrNameLst>
                                          <p:attrName>style.visibility</p:attrName>
                                        </p:attrNameLst>
                                      </p:cBhvr>
                                      <p:to>
                                        <p:strVal val="visible"/>
                                      </p:to>
                                    </p:set>
                                    <p:animEffect transition="in" filter="dissolve">
                                      <p:cBhvr>
                                        <p:cTn id="21" dur="500"/>
                                        <p:tgtEl>
                                          <p:spTgt spid="11269"/>
                                        </p:tgtEl>
                                      </p:cBhvr>
                                    </p:animEffect>
                                  </p:childTnLst>
                                </p:cTn>
                              </p:par>
                            </p:childTnLst>
                          </p:cTn>
                        </p:par>
                        <p:par>
                          <p:cTn id="22" fill="hold">
                            <p:stCondLst>
                              <p:cond delay="500"/>
                            </p:stCondLst>
                            <p:childTnLst>
                              <p:par>
                                <p:cTn id="23" presetID="23" presetClass="entr" presetSubtype="272" fill="hold" nodeType="afterEffect">
                                  <p:stCondLst>
                                    <p:cond delay="1000"/>
                                  </p:stCondLst>
                                  <p:childTnLst>
                                    <p:set>
                                      <p:cBhvr>
                                        <p:cTn id="24" dur="1" fill="hold">
                                          <p:stCondLst>
                                            <p:cond delay="0"/>
                                          </p:stCondLst>
                                        </p:cTn>
                                        <p:tgtEl>
                                          <p:spTgt spid="11268"/>
                                        </p:tgtEl>
                                        <p:attrNameLst>
                                          <p:attrName>style.visibility</p:attrName>
                                        </p:attrNameLst>
                                      </p:cBhvr>
                                      <p:to>
                                        <p:strVal val="visible"/>
                                      </p:to>
                                    </p:set>
                                    <p:anim calcmode="lin" valueType="num">
                                      <p:cBhvr>
                                        <p:cTn id="25" dur="500" fill="hold"/>
                                        <p:tgtEl>
                                          <p:spTgt spid="11268"/>
                                        </p:tgtEl>
                                        <p:attrNameLst>
                                          <p:attrName>ppt_w</p:attrName>
                                        </p:attrNameLst>
                                      </p:cBhvr>
                                      <p:tavLst>
                                        <p:tav tm="0">
                                          <p:val>
                                            <p:strVal val="2/3*#ppt_w"/>
                                          </p:val>
                                        </p:tav>
                                        <p:tav tm="100000">
                                          <p:val>
                                            <p:strVal val="#ppt_w"/>
                                          </p:val>
                                        </p:tav>
                                      </p:tavLst>
                                    </p:anim>
                                    <p:anim calcmode="lin" valueType="num">
                                      <p:cBhvr>
                                        <p:cTn id="26" dur="500" fill="hold"/>
                                        <p:tgtEl>
                                          <p:spTgt spid="11268"/>
                                        </p:tgtEl>
                                        <p:attrNameLst>
                                          <p:attrName>ppt_h</p:attrName>
                                        </p:attrNameLst>
                                      </p:cBhvr>
                                      <p:tavLst>
                                        <p:tav tm="0">
                                          <p:val>
                                            <p:strVal val="2/3*#ppt_h"/>
                                          </p:val>
                                        </p:tav>
                                        <p:tav tm="100000">
                                          <p:val>
                                            <p:strVal val="#ppt_h"/>
                                          </p:val>
                                        </p:tav>
                                      </p:tavLst>
                                    </p:anim>
                                  </p:childTnLst>
                                </p:cTn>
                              </p:par>
                            </p:childTnLst>
                          </p:cTn>
                        </p:par>
                        <p:par>
                          <p:cTn id="27" fill="hold">
                            <p:stCondLst>
                              <p:cond delay="2000"/>
                            </p:stCondLst>
                            <p:childTnLst>
                              <p:par>
                                <p:cTn id="28" presetID="12" presetClass="entr" presetSubtype="1" fill="hold" grpId="0" nodeType="afterEffect">
                                  <p:stCondLst>
                                    <p:cond delay="2000"/>
                                  </p:stCondLst>
                                  <p:childTnLst>
                                    <p:set>
                                      <p:cBhvr>
                                        <p:cTn id="29" dur="1" fill="hold">
                                          <p:stCondLst>
                                            <p:cond delay="0"/>
                                          </p:stCondLst>
                                        </p:cTn>
                                        <p:tgtEl>
                                          <p:spTgt spid="11271"/>
                                        </p:tgtEl>
                                        <p:attrNameLst>
                                          <p:attrName>style.visibility</p:attrName>
                                        </p:attrNameLst>
                                      </p:cBhvr>
                                      <p:to>
                                        <p:strVal val="visible"/>
                                      </p:to>
                                    </p:set>
                                    <p:animEffect transition="in" filter="slide(fromTop)">
                                      <p:cBhvr>
                                        <p:cTn id="30" dur="500"/>
                                        <p:tgtEl>
                                          <p:spTgt spid="11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utoUpdateAnimBg="0"/>
      <p:bldP spid="11269" grpId="0" animBg="1"/>
      <p:bldP spid="11271" grpId="0" autoUpdateAnimBg="0"/>
      <p:bldP spid="11272" grpId="0" animBg="1"/>
      <p:bldP spid="1127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ChangeArrowheads="1"/>
          </p:cNvSpPr>
          <p:nvPr/>
        </p:nvSpPr>
        <p:spPr bwMode="auto">
          <a:xfrm>
            <a:off x="2894013" y="3562350"/>
            <a:ext cx="3471862" cy="1169988"/>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43364" name="Rectangle 4"/>
          <p:cNvSpPr>
            <a:spLocks noChangeArrowheads="1"/>
          </p:cNvSpPr>
          <p:nvPr/>
        </p:nvSpPr>
        <p:spPr bwMode="auto">
          <a:xfrm>
            <a:off x="711200" y="1063625"/>
            <a:ext cx="6184900" cy="723900"/>
          </a:xfrm>
          <a:prstGeom prst="rect">
            <a:avLst/>
          </a:prstGeom>
          <a:noFill/>
          <a:ln w="12700">
            <a:noFill/>
            <a:miter lim="800000"/>
            <a:headEnd/>
            <a:tailEnd/>
          </a:ln>
          <a:effectLst/>
        </p:spPr>
        <p:txBody>
          <a:bodyPr wrap="none" anchor="ctr"/>
          <a:lstStyle/>
          <a:p>
            <a:pPr algn="l">
              <a:buFont typeface="Wingdings" pitchFamily="2" charset="2"/>
              <a:buChar char="n"/>
            </a:pPr>
            <a:r>
              <a:rPr lang="en-US" sz="2400" dirty="0">
                <a:solidFill>
                  <a:srgbClr val="66FFFF"/>
                </a:solidFill>
                <a:effectLst>
                  <a:outerShdw blurRad="38100" dist="38100" dir="2700000" algn="tl">
                    <a:srgbClr val="000000"/>
                  </a:outerShdw>
                </a:effectLst>
                <a:latin typeface="Book Antiqua" pitchFamily="18" charset="0"/>
              </a:rPr>
              <a:t>  Number of </a:t>
            </a:r>
            <a:r>
              <a:rPr lang="en-US" sz="2400" u="sng" dirty="0">
                <a:solidFill>
                  <a:srgbClr val="66FFFF"/>
                </a:solidFill>
                <a:effectLst>
                  <a:outerShdw blurRad="38100" dist="38100" dir="2700000" algn="tl">
                    <a:srgbClr val="000000"/>
                  </a:outerShdw>
                </a:effectLst>
                <a:latin typeface="Book Antiqua" pitchFamily="18" charset="0"/>
              </a:rPr>
              <a:t>Permutations</a:t>
            </a:r>
            <a:r>
              <a:rPr lang="en-US" sz="2400" dirty="0">
                <a:solidFill>
                  <a:srgbClr val="66FFFF"/>
                </a:solidFill>
                <a:effectLst>
                  <a:outerShdw blurRad="38100" dist="38100" dir="2700000" algn="tl">
                    <a:srgbClr val="000000"/>
                  </a:outerShdw>
                </a:effectLst>
                <a:latin typeface="Book Antiqua" pitchFamily="18" charset="0"/>
              </a:rPr>
              <a:t> of </a:t>
            </a:r>
            <a:r>
              <a:rPr lang="en-US" sz="2400" i="1" dirty="0">
                <a:solidFill>
                  <a:srgbClr val="66FFFF"/>
                </a:solidFill>
                <a:effectLst>
                  <a:outerShdw blurRad="38100" dist="38100" dir="2700000" algn="tl">
                    <a:srgbClr val="000000"/>
                  </a:outerShdw>
                </a:effectLst>
                <a:latin typeface="Book Antiqua" pitchFamily="18" charset="0"/>
              </a:rPr>
              <a:t>N</a:t>
            </a:r>
            <a:r>
              <a:rPr lang="en-US" sz="2400" dirty="0">
                <a:solidFill>
                  <a:srgbClr val="66FFFF"/>
                </a:solidFill>
                <a:effectLst>
                  <a:outerShdw blurRad="38100" dist="38100" dir="2700000" algn="tl">
                    <a:srgbClr val="000000"/>
                  </a:outerShdw>
                </a:effectLst>
                <a:latin typeface="Book Antiqua" pitchFamily="18" charset="0"/>
              </a:rPr>
              <a:t> Objects</a:t>
            </a:r>
          </a:p>
          <a:p>
            <a:pPr algn="l">
              <a:buFont typeface="Wingdings" pitchFamily="2" charset="2"/>
              <a:buNone/>
            </a:pPr>
            <a:r>
              <a:rPr lang="en-US" sz="2400" dirty="0">
                <a:solidFill>
                  <a:srgbClr val="66FFFF"/>
                </a:solidFill>
                <a:effectLst>
                  <a:outerShdw blurRad="38100" dist="38100" dir="2700000" algn="tl">
                    <a:srgbClr val="000000"/>
                  </a:outerShdw>
                </a:effectLst>
                <a:latin typeface="Book Antiqua" pitchFamily="18" charset="0"/>
              </a:rPr>
              <a:t>     Taken </a:t>
            </a:r>
            <a:r>
              <a:rPr lang="en-US" sz="2400" i="1" dirty="0">
                <a:solidFill>
                  <a:srgbClr val="66FFFF"/>
                </a:solidFill>
                <a:effectLst>
                  <a:outerShdw blurRad="38100" dist="38100" dir="2700000" algn="tl">
                    <a:srgbClr val="000000"/>
                  </a:outerShdw>
                </a:effectLst>
                <a:latin typeface="Book Antiqua" pitchFamily="18" charset="0"/>
              </a:rPr>
              <a:t>n</a:t>
            </a:r>
            <a:r>
              <a:rPr lang="en-US" sz="2400" dirty="0">
                <a:solidFill>
                  <a:srgbClr val="66FFFF"/>
                </a:solidFill>
                <a:effectLst>
                  <a:outerShdw blurRad="38100" dist="38100" dir="2700000" algn="tl">
                    <a:srgbClr val="000000"/>
                  </a:outerShdw>
                </a:effectLst>
                <a:latin typeface="Book Antiqua" pitchFamily="18" charset="0"/>
              </a:rPr>
              <a:t> at a Time</a:t>
            </a:r>
          </a:p>
        </p:txBody>
      </p:sp>
      <p:sp>
        <p:nvSpPr>
          <p:cNvPr id="143365" name="Rectangle 5"/>
          <p:cNvSpPr>
            <a:spLocks noChangeArrowheads="1"/>
          </p:cNvSpPr>
          <p:nvPr/>
        </p:nvSpPr>
        <p:spPr bwMode="auto">
          <a:xfrm>
            <a:off x="1479550" y="4803775"/>
            <a:ext cx="5581650" cy="13335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where: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1)(</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2) . . . (2)(1)</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1)(</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2) . . . (2)(1)</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0! = 1</a:t>
            </a:r>
            <a:endParaRPr lang="en-US">
              <a:effectLst>
                <a:outerShdw blurRad="38100" dist="38100" dir="2700000" algn="tl">
                  <a:srgbClr val="000000"/>
                </a:outerShdw>
              </a:effectLst>
              <a:latin typeface="Book Antiqua" pitchFamily="18" charset="0"/>
            </a:endParaRPr>
          </a:p>
        </p:txBody>
      </p:sp>
      <p:sp>
        <p:nvSpPr>
          <p:cNvPr id="143366" name="AutoShape 6"/>
          <p:cNvSpPr>
            <a:spLocks noChangeArrowheads="1"/>
          </p:cNvSpPr>
          <p:nvPr/>
        </p:nvSpPr>
        <p:spPr bwMode="auto">
          <a:xfrm rot="5400000">
            <a:off x="781050" y="1917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aphicFrame>
        <p:nvGraphicFramePr>
          <p:cNvPr id="143367" name="Object 7">
            <a:hlinkClick r:id="" action="ppaction://ole?verb=0"/>
          </p:cNvPr>
          <p:cNvGraphicFramePr>
            <a:graphicFrameLocks/>
          </p:cNvGraphicFramePr>
          <p:nvPr/>
        </p:nvGraphicFramePr>
        <p:xfrm>
          <a:off x="3132138" y="3713163"/>
          <a:ext cx="3600450" cy="1157287"/>
        </p:xfrm>
        <a:graphic>
          <a:graphicData uri="http://schemas.openxmlformats.org/presentationml/2006/ole">
            <mc:AlternateContent xmlns:mc="http://schemas.openxmlformats.org/markup-compatibility/2006">
              <mc:Choice xmlns:v="urn:schemas-microsoft-com:vml" Requires="v">
                <p:oleObj spid="_x0000_s103428" name="Equation" r:id="rId4" imgW="3609720" imgH="1166760" progId="Equation.DSMT4">
                  <p:embed/>
                </p:oleObj>
              </mc:Choice>
              <mc:Fallback>
                <p:oleObj name="Equation" r:id="rId4" imgW="3609720" imgH="1166760" progId="Equation.DSMT4">
                  <p:embed/>
                  <p:pic>
                    <p:nvPicPr>
                      <p:cNvPr id="143367" name="Object 7">
                        <a:hlinkClick r:id="" action="ppaction://ole?verb=0"/>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2138" y="3713163"/>
                        <a:ext cx="3600450" cy="1157287"/>
                      </a:xfrm>
                      <a:prstGeom prst="rect">
                        <a:avLst/>
                      </a:prstGeom>
                      <a:noFill/>
                      <a:ln>
                        <a:noFill/>
                      </a:ln>
                      <a:effectLst>
                        <a:outerShdw dist="3592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43368" name="Rectangle 8"/>
          <p:cNvSpPr>
            <a:spLocks noChangeArrowheads="1"/>
          </p:cNvSpPr>
          <p:nvPr/>
        </p:nvSpPr>
        <p:spPr bwMode="auto">
          <a:xfrm>
            <a:off x="685800" y="93663"/>
            <a:ext cx="7772400" cy="7318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Counting Rule for Permutations</a:t>
            </a:r>
          </a:p>
        </p:txBody>
      </p:sp>
      <p:sp>
        <p:nvSpPr>
          <p:cNvPr id="143369" name="Rectangle 9"/>
          <p:cNvSpPr>
            <a:spLocks noChangeArrowheads="1"/>
          </p:cNvSpPr>
          <p:nvPr/>
        </p:nvSpPr>
        <p:spPr bwMode="auto">
          <a:xfrm>
            <a:off x="1117600" y="1803400"/>
            <a:ext cx="7391400" cy="1546225"/>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 third useful counting rule enables us to count</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 number of experimental outcomes when </a:t>
            </a:r>
            <a:r>
              <a:rPr lang="en-US" sz="2400" i="1">
                <a:effectLst>
                  <a:outerShdw blurRad="38100" dist="38100" dir="2700000" algn="tl">
                    <a:srgbClr val="000000"/>
                  </a:outerShdw>
                </a:effectLst>
                <a:latin typeface="Book Antiqua" pitchFamily="18" charset="0"/>
              </a:rPr>
              <a:t>n </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objects are to be selected from a set of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objects,</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where the order of selection is important.</a:t>
            </a:r>
          </a:p>
        </p:txBody>
      </p:sp>
      <p:sp>
        <p:nvSpPr>
          <p:cNvPr id="143370" name="AutoShape 10"/>
          <p:cNvSpPr>
            <a:spLocks noChangeArrowheads="1"/>
          </p:cNvSpPr>
          <p:nvPr/>
        </p:nvSpPr>
        <p:spPr bwMode="auto">
          <a:xfrm rot="5400000">
            <a:off x="2516188" y="4070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414062460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2000"/>
                                  </p:stCondLst>
                                  <p:childTnLst>
                                    <p:set>
                                      <p:cBhvr>
                                        <p:cTn id="6" dur="1" fill="hold">
                                          <p:stCondLst>
                                            <p:cond delay="0"/>
                                          </p:stCondLst>
                                        </p:cTn>
                                        <p:tgtEl>
                                          <p:spTgt spid="143366"/>
                                        </p:tgtEl>
                                        <p:attrNameLst>
                                          <p:attrName>style.visibility</p:attrName>
                                        </p:attrNameLst>
                                      </p:cBhvr>
                                      <p:to>
                                        <p:strVal val="visible"/>
                                      </p:to>
                                    </p:set>
                                    <p:animEffect transition="in" filter="slide(fromLeft)">
                                      <p:cBhvr>
                                        <p:cTn id="7" dur="500"/>
                                        <p:tgtEl>
                                          <p:spTgt spid="143366"/>
                                        </p:tgtEl>
                                      </p:cBhvr>
                                    </p:animEffect>
                                  </p:childTnLst>
                                  <p:subTnLst>
                                    <p:set>
                                      <p:cBhvr override="childStyle">
                                        <p:cTn dur="1" fill="hold" display="0" masterRel="nextClick" afterEffect="1"/>
                                        <p:tgtEl>
                                          <p:spTgt spid="14336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3369"/>
                                        </p:tgtEl>
                                        <p:attrNameLst>
                                          <p:attrName>style.visibility</p:attrName>
                                        </p:attrNameLst>
                                      </p:cBhvr>
                                      <p:to>
                                        <p:strVal val="visible"/>
                                      </p:to>
                                    </p:set>
                                    <p:animEffect transition="in" filter="blinds(horizontal)">
                                      <p:cBhvr>
                                        <p:cTn id="12" dur="500"/>
                                        <p:tgtEl>
                                          <p:spTgt spid="143369"/>
                                        </p:tgtEl>
                                      </p:cBhvr>
                                    </p:animEffect>
                                  </p:childTnLst>
                                </p:cTn>
                              </p:par>
                            </p:childTnLst>
                          </p:cTn>
                        </p:par>
                        <p:par>
                          <p:cTn id="13" fill="hold">
                            <p:stCondLst>
                              <p:cond delay="500"/>
                            </p:stCondLst>
                            <p:childTnLst>
                              <p:par>
                                <p:cTn id="14" presetID="12" presetClass="entr" presetSubtype="8" fill="hold" grpId="0" nodeType="afterEffect">
                                  <p:stCondLst>
                                    <p:cond delay="5000"/>
                                  </p:stCondLst>
                                  <p:childTnLst>
                                    <p:set>
                                      <p:cBhvr>
                                        <p:cTn id="15" dur="1" fill="hold">
                                          <p:stCondLst>
                                            <p:cond delay="0"/>
                                          </p:stCondLst>
                                        </p:cTn>
                                        <p:tgtEl>
                                          <p:spTgt spid="143370"/>
                                        </p:tgtEl>
                                        <p:attrNameLst>
                                          <p:attrName>style.visibility</p:attrName>
                                        </p:attrNameLst>
                                      </p:cBhvr>
                                      <p:to>
                                        <p:strVal val="visible"/>
                                      </p:to>
                                    </p:set>
                                    <p:animEffect transition="in" filter="slide(fromLeft)">
                                      <p:cBhvr>
                                        <p:cTn id="16" dur="500"/>
                                        <p:tgtEl>
                                          <p:spTgt spid="143370"/>
                                        </p:tgtEl>
                                      </p:cBhvr>
                                    </p:animEffect>
                                  </p:childTnLst>
                                  <p:subTnLst>
                                    <p:set>
                                      <p:cBhvr override="childStyle">
                                        <p:cTn dur="1" fill="hold" display="0" masterRel="nextClick" afterEffect="1"/>
                                        <p:tgtEl>
                                          <p:spTgt spid="143370"/>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43362"/>
                                        </p:tgtEl>
                                        <p:attrNameLst>
                                          <p:attrName>style.visibility</p:attrName>
                                        </p:attrNameLst>
                                      </p:cBhvr>
                                      <p:to>
                                        <p:strVal val="visible"/>
                                      </p:to>
                                    </p:set>
                                    <p:animEffect transition="in" filter="dissolve">
                                      <p:cBhvr>
                                        <p:cTn id="21" dur="500"/>
                                        <p:tgtEl>
                                          <p:spTgt spid="143362"/>
                                        </p:tgtEl>
                                      </p:cBhvr>
                                    </p:animEffect>
                                  </p:childTnLst>
                                </p:cTn>
                              </p:par>
                            </p:childTnLst>
                          </p:cTn>
                        </p:par>
                        <p:par>
                          <p:cTn id="22" fill="hold">
                            <p:stCondLst>
                              <p:cond delay="500"/>
                            </p:stCondLst>
                            <p:childTnLst>
                              <p:par>
                                <p:cTn id="23" presetID="23" presetClass="entr" presetSubtype="272" fill="hold" nodeType="afterEffect">
                                  <p:stCondLst>
                                    <p:cond delay="1000"/>
                                  </p:stCondLst>
                                  <p:childTnLst>
                                    <p:set>
                                      <p:cBhvr>
                                        <p:cTn id="24" dur="1" fill="hold">
                                          <p:stCondLst>
                                            <p:cond delay="0"/>
                                          </p:stCondLst>
                                        </p:cTn>
                                        <p:tgtEl>
                                          <p:spTgt spid="143367"/>
                                        </p:tgtEl>
                                        <p:attrNameLst>
                                          <p:attrName>style.visibility</p:attrName>
                                        </p:attrNameLst>
                                      </p:cBhvr>
                                      <p:to>
                                        <p:strVal val="visible"/>
                                      </p:to>
                                    </p:set>
                                    <p:anim calcmode="lin" valueType="num">
                                      <p:cBhvr>
                                        <p:cTn id="25" dur="500" fill="hold"/>
                                        <p:tgtEl>
                                          <p:spTgt spid="143367"/>
                                        </p:tgtEl>
                                        <p:attrNameLst>
                                          <p:attrName>ppt_w</p:attrName>
                                        </p:attrNameLst>
                                      </p:cBhvr>
                                      <p:tavLst>
                                        <p:tav tm="0">
                                          <p:val>
                                            <p:strVal val="2/3*#ppt_w"/>
                                          </p:val>
                                        </p:tav>
                                        <p:tav tm="100000">
                                          <p:val>
                                            <p:strVal val="#ppt_w"/>
                                          </p:val>
                                        </p:tav>
                                      </p:tavLst>
                                    </p:anim>
                                    <p:anim calcmode="lin" valueType="num">
                                      <p:cBhvr>
                                        <p:cTn id="26" dur="500" fill="hold"/>
                                        <p:tgtEl>
                                          <p:spTgt spid="143367"/>
                                        </p:tgtEl>
                                        <p:attrNameLst>
                                          <p:attrName>ppt_h</p:attrName>
                                        </p:attrNameLst>
                                      </p:cBhvr>
                                      <p:tavLst>
                                        <p:tav tm="0">
                                          <p:val>
                                            <p:strVal val="2/3*#ppt_h"/>
                                          </p:val>
                                        </p:tav>
                                        <p:tav tm="100000">
                                          <p:val>
                                            <p:strVal val="#ppt_h"/>
                                          </p:val>
                                        </p:tav>
                                      </p:tavLst>
                                    </p:anim>
                                  </p:childTnLst>
                                </p:cTn>
                              </p:par>
                            </p:childTnLst>
                          </p:cTn>
                        </p:par>
                        <p:par>
                          <p:cTn id="27" fill="hold">
                            <p:stCondLst>
                              <p:cond delay="2000"/>
                            </p:stCondLst>
                            <p:childTnLst>
                              <p:par>
                                <p:cTn id="28" presetID="12" presetClass="entr" presetSubtype="1" fill="hold" grpId="0" nodeType="afterEffect">
                                  <p:stCondLst>
                                    <p:cond delay="2000"/>
                                  </p:stCondLst>
                                  <p:childTnLst>
                                    <p:set>
                                      <p:cBhvr>
                                        <p:cTn id="29" dur="1" fill="hold">
                                          <p:stCondLst>
                                            <p:cond delay="0"/>
                                          </p:stCondLst>
                                        </p:cTn>
                                        <p:tgtEl>
                                          <p:spTgt spid="143365"/>
                                        </p:tgtEl>
                                        <p:attrNameLst>
                                          <p:attrName>style.visibility</p:attrName>
                                        </p:attrNameLst>
                                      </p:cBhvr>
                                      <p:to>
                                        <p:strVal val="visible"/>
                                      </p:to>
                                    </p:set>
                                    <p:animEffect transition="in" filter="slide(fromTop)">
                                      <p:cBhvr>
                                        <p:cTn id="30" dur="500"/>
                                        <p:tgtEl>
                                          <p:spTgt spid="1433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2" grpId="0" animBg="1"/>
      <p:bldP spid="143365" grpId="0" autoUpdateAnimBg="0"/>
      <p:bldP spid="143366" grpId="0" animBg="1"/>
      <p:bldP spid="143369" grpId="0" autoUpdateAnimBg="0"/>
      <p:bldP spid="14337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ChangeArrowheads="1"/>
          </p:cNvSpPr>
          <p:nvPr/>
        </p:nvSpPr>
        <p:spPr bwMode="auto">
          <a:xfrm>
            <a:off x="690563" y="55563"/>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Assigning Probabilities</a:t>
            </a:r>
          </a:p>
        </p:txBody>
      </p:sp>
      <p:sp>
        <p:nvSpPr>
          <p:cNvPr id="203779" name="Rectangle 3"/>
          <p:cNvSpPr>
            <a:spLocks noChangeArrowheads="1"/>
          </p:cNvSpPr>
          <p:nvPr/>
        </p:nvSpPr>
        <p:spPr bwMode="auto">
          <a:xfrm>
            <a:off x="711200" y="882650"/>
            <a:ext cx="7137400" cy="723900"/>
          </a:xfrm>
          <a:prstGeom prst="rect">
            <a:avLst/>
          </a:prstGeom>
          <a:noFill/>
          <a:ln w="12700">
            <a:noFill/>
            <a:miter lim="800000"/>
            <a:headEnd/>
            <a:tailEnd/>
          </a:ln>
          <a:effectLst/>
        </p:spPr>
        <p:txBody>
          <a:bodyPr wrap="none" anchor="ctr"/>
          <a:lstStyle/>
          <a:p>
            <a:pPr algn="l">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Basic Requirements for Assigning Probabilities</a:t>
            </a:r>
          </a:p>
        </p:txBody>
      </p:sp>
      <p:sp>
        <p:nvSpPr>
          <p:cNvPr id="203780" name="Rectangle 4"/>
          <p:cNvSpPr>
            <a:spLocks noChangeArrowheads="1"/>
          </p:cNvSpPr>
          <p:nvPr/>
        </p:nvSpPr>
        <p:spPr bwMode="auto">
          <a:xfrm>
            <a:off x="1193800" y="1549400"/>
            <a:ext cx="7270750" cy="10287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1.  The probability assigned to each experimental</a:t>
            </a:r>
          </a:p>
          <a:p>
            <a:pPr algn="l"/>
            <a:r>
              <a:rPr lang="en-US" sz="2400">
                <a:effectLst>
                  <a:outerShdw blurRad="38100" dist="38100" dir="2700000" algn="tl">
                    <a:srgbClr val="000000"/>
                  </a:outerShdw>
                </a:effectLst>
                <a:latin typeface="Book Antiqua" pitchFamily="18" charset="0"/>
              </a:rPr>
              <a:t>      outcome must be between 0 and 1, inclusively.</a:t>
            </a:r>
          </a:p>
        </p:txBody>
      </p:sp>
      <p:sp>
        <p:nvSpPr>
          <p:cNvPr id="203782" name="AutoShape 6"/>
          <p:cNvSpPr>
            <a:spLocks noChangeArrowheads="1"/>
          </p:cNvSpPr>
          <p:nvPr/>
        </p:nvSpPr>
        <p:spPr bwMode="auto">
          <a:xfrm rot="5400000">
            <a:off x="776288" y="1965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3783" name="AutoShape 7"/>
          <p:cNvSpPr>
            <a:spLocks noChangeArrowheads="1"/>
          </p:cNvSpPr>
          <p:nvPr/>
        </p:nvSpPr>
        <p:spPr bwMode="auto">
          <a:xfrm rot="5400000">
            <a:off x="2757488" y="30575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03786" name="Group 10"/>
          <p:cNvGrpSpPr>
            <a:grpSpLocks/>
          </p:cNvGrpSpPr>
          <p:nvPr/>
        </p:nvGrpSpPr>
        <p:grpSpPr bwMode="auto">
          <a:xfrm>
            <a:off x="3060700" y="2838450"/>
            <a:ext cx="3086100" cy="596900"/>
            <a:chOff x="1872" y="2048"/>
            <a:chExt cx="1944" cy="376"/>
          </a:xfrm>
          <a:scene3d>
            <a:camera prst="orthographicFront">
              <a:rot lat="0" lon="0" rev="0"/>
            </a:camera>
            <a:lightRig rig="balanced" dir="t">
              <a:rot lat="0" lon="0" rev="8700000"/>
            </a:lightRig>
          </a:scene3d>
        </p:grpSpPr>
        <p:sp>
          <p:nvSpPr>
            <p:cNvPr id="203785" name="Rectangle 9"/>
            <p:cNvSpPr>
              <a:spLocks noChangeArrowheads="1"/>
            </p:cNvSpPr>
            <p:nvPr/>
          </p:nvSpPr>
          <p:spPr bwMode="auto">
            <a:xfrm>
              <a:off x="1872" y="2048"/>
              <a:ext cx="1944" cy="376"/>
            </a:xfrm>
            <a:prstGeom prst="rect">
              <a:avLst/>
            </a:prstGeom>
            <a:gradFill rotWithShape="0">
              <a:gsLst>
                <a:gs pos="0">
                  <a:srgbClr val="336699">
                    <a:gamma/>
                    <a:shade val="46275"/>
                    <a:invGamma/>
                  </a:srgbClr>
                </a:gs>
                <a:gs pos="50000">
                  <a:srgbClr val="336699"/>
                </a:gs>
                <a:gs pos="100000">
                  <a:srgbClr val="33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203784" name="Text Box 8"/>
            <p:cNvSpPr txBox="1">
              <a:spLocks noChangeArrowheads="1"/>
            </p:cNvSpPr>
            <p:nvPr/>
          </p:nvSpPr>
          <p:spPr bwMode="auto">
            <a:xfrm>
              <a:off x="1924" y="2081"/>
              <a:ext cx="1828" cy="288"/>
            </a:xfrm>
            <a:prstGeom prst="rect">
              <a:avLst/>
            </a:prstGeom>
            <a:noFill/>
            <a:ln w="12700">
              <a:noFill/>
              <a:miter lim="800000"/>
              <a:headEnd/>
              <a:tailEnd/>
            </a:ln>
            <a:effectLst>
              <a:outerShdw blurRad="44450" dist="27940" dir="5400000" algn="ctr">
                <a:srgbClr val="000000">
                  <a:alpha val="32000"/>
                </a:srgbClr>
              </a:outerShdw>
            </a:effectLst>
            <a:sp3d>
              <a:bevelT w="190500" h="38100"/>
            </a:sp3d>
          </p:spPr>
          <p:txBody>
            <a:bodyPr wrap="none">
              <a:spAutoFit/>
            </a:bodyPr>
            <a:lstStyle/>
            <a:p>
              <a:pPr algn="l"/>
              <a:r>
                <a:rPr lang="en-US" sz="2400">
                  <a:effectLst>
                    <a:outerShdw blurRad="38100" dist="38100" dir="2700000" algn="tl">
                      <a:srgbClr val="000000"/>
                    </a:outerShdw>
                  </a:effectLst>
                  <a:latin typeface="Book Antiqua" pitchFamily="18" charset="0"/>
                </a:rPr>
                <a:t>0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E</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1  for all </a:t>
              </a:r>
              <a:r>
                <a:rPr lang="en-US" sz="2400" i="1">
                  <a:effectLst>
                    <a:outerShdw blurRad="38100" dist="38100" dir="2700000" algn="tl">
                      <a:srgbClr val="000000"/>
                    </a:outerShdw>
                  </a:effectLst>
                  <a:latin typeface="Book Antiqua" pitchFamily="18" charset="0"/>
                </a:rPr>
                <a:t>i</a:t>
              </a:r>
            </a:p>
          </p:txBody>
        </p:sp>
      </p:grpSp>
      <p:sp>
        <p:nvSpPr>
          <p:cNvPr id="203787" name="Text Box 11"/>
          <p:cNvSpPr txBox="1">
            <a:spLocks noChangeArrowheads="1"/>
          </p:cNvSpPr>
          <p:nvPr/>
        </p:nvSpPr>
        <p:spPr bwMode="auto">
          <a:xfrm>
            <a:off x="2201863" y="3576638"/>
            <a:ext cx="5289550" cy="118745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where:</a:t>
            </a:r>
          </a:p>
          <a:p>
            <a:pPr algn="l"/>
            <a:r>
              <a:rPr lang="en-US" sz="2400" i="1">
                <a:effectLst>
                  <a:outerShdw blurRad="38100" dist="38100" dir="2700000" algn="tl">
                    <a:srgbClr val="000000"/>
                  </a:outerShdw>
                </a:effectLst>
                <a:latin typeface="Book Antiqua" pitchFamily="18" charset="0"/>
              </a:rPr>
              <a:t>	E</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  is the </a:t>
            </a:r>
            <a:r>
              <a:rPr lang="en-US" sz="2400" i="1">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th experimental outcome</a:t>
            </a:r>
          </a:p>
          <a:p>
            <a:pPr algn="l"/>
            <a:r>
              <a:rPr lang="en-US" sz="2400">
                <a:effectLst>
                  <a:outerShdw blurRad="38100" dist="38100" dir="2700000" algn="tl">
                    <a:srgbClr val="000000"/>
                  </a:outerShdw>
                </a:effectLst>
                <a:latin typeface="Book Antiqua" pitchFamily="18" charset="0"/>
              </a:rPr>
              <a:t>      and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E</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  is its probability</a:t>
            </a:r>
            <a:endParaRPr lang="en-US" sz="2400" u="sng">
              <a:effectLst>
                <a:outerShdw blurRad="38100" dist="38100" dir="2700000" algn="tl">
                  <a:srgbClr val="000000"/>
                </a:outerShdw>
              </a:effectLst>
              <a:latin typeface="Book Antiqua" pitchFamily="18" charset="0"/>
            </a:endParaRPr>
          </a:p>
        </p:txBody>
      </p:sp>
    </p:spTree>
    <p:extLst>
      <p:ext uri="{BB962C8B-B14F-4D97-AF65-F5344CB8AC3E}">
        <p14:creationId xmlns:p14="http://schemas.microsoft.com/office/powerpoint/2010/main" val="288322369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03782"/>
                                        </p:tgtEl>
                                        <p:attrNameLst>
                                          <p:attrName>style.visibility</p:attrName>
                                        </p:attrNameLst>
                                      </p:cBhvr>
                                      <p:to>
                                        <p:strVal val="visible"/>
                                      </p:to>
                                    </p:set>
                                    <p:animEffect transition="in" filter="slide(fromLeft)">
                                      <p:cBhvr>
                                        <p:cTn id="7" dur="500"/>
                                        <p:tgtEl>
                                          <p:spTgt spid="203782"/>
                                        </p:tgtEl>
                                      </p:cBhvr>
                                    </p:animEffect>
                                  </p:childTnLst>
                                  <p:subTnLst>
                                    <p:set>
                                      <p:cBhvr override="childStyle">
                                        <p:cTn dur="1" fill="hold" display="0" masterRel="nextClick" afterEffect="1"/>
                                        <p:tgtEl>
                                          <p:spTgt spid="20378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203780"/>
                                        </p:tgtEl>
                                        <p:attrNameLst>
                                          <p:attrName>style.visibility</p:attrName>
                                        </p:attrNameLst>
                                      </p:cBhvr>
                                      <p:to>
                                        <p:strVal val="visible"/>
                                      </p:to>
                                    </p:set>
                                    <p:anim calcmode="lin" valueType="num">
                                      <p:cBhvr>
                                        <p:cTn id="12" dur="500" fill="hold"/>
                                        <p:tgtEl>
                                          <p:spTgt spid="203780"/>
                                        </p:tgtEl>
                                        <p:attrNameLst>
                                          <p:attrName>ppt_w</p:attrName>
                                        </p:attrNameLst>
                                      </p:cBhvr>
                                      <p:tavLst>
                                        <p:tav tm="0">
                                          <p:val>
                                            <p:strVal val="2/3*#ppt_w"/>
                                          </p:val>
                                        </p:tav>
                                        <p:tav tm="100000">
                                          <p:val>
                                            <p:strVal val="#ppt_w"/>
                                          </p:val>
                                        </p:tav>
                                      </p:tavLst>
                                    </p:anim>
                                    <p:anim calcmode="lin" valueType="num">
                                      <p:cBhvr>
                                        <p:cTn id="13" dur="500" fill="hold"/>
                                        <p:tgtEl>
                                          <p:spTgt spid="203780"/>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203783"/>
                                        </p:tgtEl>
                                        <p:attrNameLst>
                                          <p:attrName>style.visibility</p:attrName>
                                        </p:attrNameLst>
                                      </p:cBhvr>
                                      <p:to>
                                        <p:strVal val="visible"/>
                                      </p:to>
                                    </p:set>
                                    <p:animEffect transition="in" filter="slide(fromLeft)">
                                      <p:cBhvr>
                                        <p:cTn id="17" dur="500"/>
                                        <p:tgtEl>
                                          <p:spTgt spid="203783"/>
                                        </p:tgtEl>
                                      </p:cBhvr>
                                    </p:animEffect>
                                  </p:childTnLst>
                                  <p:subTnLst>
                                    <p:set>
                                      <p:cBhvr override="childStyle">
                                        <p:cTn dur="1" fill="hold" display="0" masterRel="nextClick" afterEffect="1"/>
                                        <p:tgtEl>
                                          <p:spTgt spid="203783"/>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3786"/>
                                        </p:tgtEl>
                                        <p:attrNameLst>
                                          <p:attrName>style.visibility</p:attrName>
                                        </p:attrNameLst>
                                      </p:cBhvr>
                                      <p:to>
                                        <p:strVal val="visible"/>
                                      </p:to>
                                    </p:set>
                                    <p:animEffect transition="in" filter="dissolve">
                                      <p:cBhvr>
                                        <p:cTn id="22" dur="500"/>
                                        <p:tgtEl>
                                          <p:spTgt spid="203786"/>
                                        </p:tgtEl>
                                      </p:cBhvr>
                                    </p:animEffect>
                                  </p:childTnLst>
                                </p:cTn>
                              </p:par>
                            </p:childTnLst>
                          </p:cTn>
                        </p:par>
                        <p:par>
                          <p:cTn id="23" fill="hold">
                            <p:stCondLst>
                              <p:cond delay="500"/>
                            </p:stCondLst>
                            <p:childTnLst>
                              <p:par>
                                <p:cTn id="24" presetID="3" presetClass="entr" presetSubtype="10" fill="hold" grpId="0" nodeType="afterEffect">
                                  <p:stCondLst>
                                    <p:cond delay="2000"/>
                                  </p:stCondLst>
                                  <p:childTnLst>
                                    <p:set>
                                      <p:cBhvr>
                                        <p:cTn id="25" dur="1" fill="hold">
                                          <p:stCondLst>
                                            <p:cond delay="0"/>
                                          </p:stCondLst>
                                        </p:cTn>
                                        <p:tgtEl>
                                          <p:spTgt spid="203787"/>
                                        </p:tgtEl>
                                        <p:attrNameLst>
                                          <p:attrName>style.visibility</p:attrName>
                                        </p:attrNameLst>
                                      </p:cBhvr>
                                      <p:to>
                                        <p:strVal val="visible"/>
                                      </p:to>
                                    </p:set>
                                    <p:animEffect transition="in" filter="blinds(horizontal)">
                                      <p:cBhvr>
                                        <p:cTn id="26" dur="500"/>
                                        <p:tgtEl>
                                          <p:spTgt spid="2037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80" grpId="0" animBg="1" autoUpdateAnimBg="0"/>
      <p:bldP spid="203782" grpId="0" animBg="1"/>
      <p:bldP spid="203783" grpId="0" animBg="1"/>
      <p:bldP spid="203787"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ChangeArrowheads="1"/>
          </p:cNvSpPr>
          <p:nvPr/>
        </p:nvSpPr>
        <p:spPr bwMode="auto">
          <a:xfrm>
            <a:off x="690563" y="55563"/>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Assigning Probabilities</a:t>
            </a:r>
          </a:p>
        </p:txBody>
      </p:sp>
      <p:sp>
        <p:nvSpPr>
          <p:cNvPr id="204803" name="Rectangle 3"/>
          <p:cNvSpPr>
            <a:spLocks noChangeArrowheads="1"/>
          </p:cNvSpPr>
          <p:nvPr/>
        </p:nvSpPr>
        <p:spPr bwMode="auto">
          <a:xfrm>
            <a:off x="711200" y="882650"/>
            <a:ext cx="7137400" cy="723900"/>
          </a:xfrm>
          <a:prstGeom prst="rect">
            <a:avLst/>
          </a:prstGeom>
          <a:noFill/>
          <a:ln w="12700">
            <a:noFill/>
            <a:miter lim="800000"/>
            <a:headEnd/>
            <a:tailEnd/>
          </a:ln>
          <a:effectLst/>
        </p:spPr>
        <p:txBody>
          <a:bodyPr wrap="none" anchor="ctr"/>
          <a:lstStyle/>
          <a:p>
            <a:pPr algn="l">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  Basic Requirements for Assigning Probabilities</a:t>
            </a:r>
          </a:p>
        </p:txBody>
      </p:sp>
      <p:sp>
        <p:nvSpPr>
          <p:cNvPr id="204804" name="Rectangle 4"/>
          <p:cNvSpPr>
            <a:spLocks noChangeArrowheads="1"/>
          </p:cNvSpPr>
          <p:nvPr/>
        </p:nvSpPr>
        <p:spPr bwMode="auto">
          <a:xfrm>
            <a:off x="1193800" y="1549400"/>
            <a:ext cx="7264400" cy="10287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2.  The sum of the probabilities for all experimental</a:t>
            </a:r>
          </a:p>
          <a:p>
            <a:pPr algn="l"/>
            <a:r>
              <a:rPr lang="en-US" sz="2400">
                <a:effectLst>
                  <a:outerShdw blurRad="38100" dist="38100" dir="2700000" algn="tl">
                    <a:srgbClr val="000000"/>
                  </a:outerShdw>
                </a:effectLst>
                <a:latin typeface="Book Antiqua" pitchFamily="18" charset="0"/>
              </a:rPr>
              <a:t>      outcomes must equal 1.</a:t>
            </a:r>
          </a:p>
        </p:txBody>
      </p:sp>
      <p:sp>
        <p:nvSpPr>
          <p:cNvPr id="204805" name="AutoShape 5"/>
          <p:cNvSpPr>
            <a:spLocks noChangeArrowheads="1"/>
          </p:cNvSpPr>
          <p:nvPr/>
        </p:nvSpPr>
        <p:spPr bwMode="auto">
          <a:xfrm rot="5400000">
            <a:off x="776288" y="1965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4806" name="AutoShape 6"/>
          <p:cNvSpPr>
            <a:spLocks noChangeArrowheads="1"/>
          </p:cNvSpPr>
          <p:nvPr/>
        </p:nvSpPr>
        <p:spPr bwMode="auto">
          <a:xfrm rot="5400000">
            <a:off x="2224088" y="30575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04811" name="Group 11"/>
          <p:cNvGrpSpPr>
            <a:grpSpLocks/>
          </p:cNvGrpSpPr>
          <p:nvPr/>
        </p:nvGrpSpPr>
        <p:grpSpPr bwMode="auto">
          <a:xfrm>
            <a:off x="2527300" y="2838450"/>
            <a:ext cx="4267200" cy="596900"/>
            <a:chOff x="1928" y="2048"/>
            <a:chExt cx="2688" cy="376"/>
          </a:xfrm>
          <a:scene3d>
            <a:camera prst="orthographicFront">
              <a:rot lat="0" lon="0" rev="0"/>
            </a:camera>
            <a:lightRig rig="balanced" dir="t">
              <a:rot lat="0" lon="0" rev="8700000"/>
            </a:lightRig>
          </a:scene3d>
        </p:grpSpPr>
        <p:sp>
          <p:nvSpPr>
            <p:cNvPr id="204808" name="Rectangle 8"/>
            <p:cNvSpPr>
              <a:spLocks noChangeArrowheads="1"/>
            </p:cNvSpPr>
            <p:nvPr/>
          </p:nvSpPr>
          <p:spPr bwMode="auto">
            <a:xfrm>
              <a:off x="1928" y="2048"/>
              <a:ext cx="2688" cy="376"/>
            </a:xfrm>
            <a:prstGeom prst="rect">
              <a:avLst/>
            </a:prstGeom>
            <a:gradFill rotWithShape="0">
              <a:gsLst>
                <a:gs pos="0">
                  <a:srgbClr val="336699">
                    <a:gamma/>
                    <a:shade val="46275"/>
                    <a:invGamma/>
                  </a:srgbClr>
                </a:gs>
                <a:gs pos="50000">
                  <a:srgbClr val="336699"/>
                </a:gs>
                <a:gs pos="100000">
                  <a:srgbClr val="33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204809" name="Text Box 9"/>
            <p:cNvSpPr txBox="1">
              <a:spLocks noChangeArrowheads="1"/>
            </p:cNvSpPr>
            <p:nvPr/>
          </p:nvSpPr>
          <p:spPr bwMode="auto">
            <a:xfrm>
              <a:off x="1980" y="2081"/>
              <a:ext cx="2585" cy="288"/>
            </a:xfrm>
            <a:prstGeom prst="rect">
              <a:avLst/>
            </a:prstGeom>
            <a:noFill/>
            <a:ln w="12700">
              <a:noFill/>
              <a:miter lim="800000"/>
              <a:headEnd/>
              <a:tailEnd/>
            </a:ln>
            <a:effectLst>
              <a:outerShdw blurRad="44450" dist="27940" dir="5400000" algn="ctr">
                <a:srgbClr val="000000">
                  <a:alpha val="32000"/>
                </a:srgbClr>
              </a:outerShdw>
            </a:effectLst>
            <a:sp3d>
              <a:bevelT w="190500" h="38100"/>
            </a:sp3d>
          </p:spPr>
          <p:txBody>
            <a:bodyPr wrap="none">
              <a:spAutoFit/>
            </a:bodyPr>
            <a:lstStyle/>
            <a:p>
              <a:pPr algn="l"/>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E</a:t>
              </a:r>
              <a:r>
                <a:rPr lang="en-US" sz="2400" baseline="-25000">
                  <a:effectLst>
                    <a:outerShdw blurRad="38100" dist="38100" dir="2700000" algn="tl">
                      <a:srgbClr val="000000"/>
                    </a:outerShdw>
                  </a:effectLst>
                  <a:latin typeface="Book Antiqua" pitchFamily="18" charset="0"/>
                </a:rPr>
                <a:t>1</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E</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 . . .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E</a:t>
              </a:r>
              <a:r>
                <a:rPr lang="en-US" sz="2400" i="1" baseline="-25000">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1</a:t>
              </a:r>
              <a:endParaRPr lang="en-US" sz="2400" i="1">
                <a:effectLst>
                  <a:outerShdw blurRad="38100" dist="38100" dir="2700000" algn="tl">
                    <a:srgbClr val="000000"/>
                  </a:outerShdw>
                </a:effectLst>
                <a:latin typeface="Book Antiqua" pitchFamily="18" charset="0"/>
              </a:endParaRPr>
            </a:p>
          </p:txBody>
        </p:sp>
      </p:grpSp>
      <p:sp>
        <p:nvSpPr>
          <p:cNvPr id="204810" name="Text Box 10"/>
          <p:cNvSpPr txBox="1">
            <a:spLocks noChangeArrowheads="1"/>
          </p:cNvSpPr>
          <p:nvPr/>
        </p:nvSpPr>
        <p:spPr bwMode="auto">
          <a:xfrm>
            <a:off x="1414463" y="3576638"/>
            <a:ext cx="6318250" cy="822325"/>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where:</a:t>
            </a:r>
          </a:p>
          <a:p>
            <a:pPr algn="l"/>
            <a:r>
              <a:rPr lang="en-US" sz="2400" i="1">
                <a:effectLst>
                  <a:outerShdw blurRad="38100" dist="38100" dir="2700000" algn="tl">
                    <a:srgbClr val="000000"/>
                  </a:outerShdw>
                </a:effectLst>
                <a:latin typeface="Book Antiqua" pitchFamily="18" charset="0"/>
              </a:rPr>
              <a:t>	n</a:t>
            </a:r>
            <a:r>
              <a:rPr lang="en-US" sz="2400">
                <a:effectLst>
                  <a:outerShdw blurRad="38100" dist="38100" dir="2700000" algn="tl">
                    <a:srgbClr val="000000"/>
                  </a:outerShdw>
                </a:effectLst>
                <a:latin typeface="Book Antiqua" pitchFamily="18" charset="0"/>
              </a:rPr>
              <a:t> is the number of experimental outcomes</a:t>
            </a:r>
            <a:endParaRPr lang="en-US" sz="2400" u="sng">
              <a:effectLst>
                <a:outerShdw blurRad="38100" dist="38100" dir="2700000" algn="tl">
                  <a:srgbClr val="000000"/>
                </a:outerShdw>
              </a:effectLst>
              <a:latin typeface="Book Antiqua" pitchFamily="18" charset="0"/>
            </a:endParaRPr>
          </a:p>
        </p:txBody>
      </p:sp>
    </p:spTree>
    <p:extLst>
      <p:ext uri="{BB962C8B-B14F-4D97-AF65-F5344CB8AC3E}">
        <p14:creationId xmlns:p14="http://schemas.microsoft.com/office/powerpoint/2010/main" val="211731927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04805"/>
                                        </p:tgtEl>
                                        <p:attrNameLst>
                                          <p:attrName>style.visibility</p:attrName>
                                        </p:attrNameLst>
                                      </p:cBhvr>
                                      <p:to>
                                        <p:strVal val="visible"/>
                                      </p:to>
                                    </p:set>
                                    <p:animEffect transition="in" filter="slide(fromLeft)">
                                      <p:cBhvr>
                                        <p:cTn id="7" dur="500"/>
                                        <p:tgtEl>
                                          <p:spTgt spid="204805"/>
                                        </p:tgtEl>
                                      </p:cBhvr>
                                    </p:animEffect>
                                  </p:childTnLst>
                                  <p:subTnLst>
                                    <p:set>
                                      <p:cBhvr override="childStyle">
                                        <p:cTn dur="1" fill="hold" display="0" masterRel="nextClick" afterEffect="1"/>
                                        <p:tgtEl>
                                          <p:spTgt spid="20480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204804"/>
                                        </p:tgtEl>
                                        <p:attrNameLst>
                                          <p:attrName>style.visibility</p:attrName>
                                        </p:attrNameLst>
                                      </p:cBhvr>
                                      <p:to>
                                        <p:strVal val="visible"/>
                                      </p:to>
                                    </p:set>
                                    <p:anim calcmode="lin" valueType="num">
                                      <p:cBhvr>
                                        <p:cTn id="12" dur="500" fill="hold"/>
                                        <p:tgtEl>
                                          <p:spTgt spid="204804"/>
                                        </p:tgtEl>
                                        <p:attrNameLst>
                                          <p:attrName>ppt_w</p:attrName>
                                        </p:attrNameLst>
                                      </p:cBhvr>
                                      <p:tavLst>
                                        <p:tav tm="0">
                                          <p:val>
                                            <p:strVal val="2/3*#ppt_w"/>
                                          </p:val>
                                        </p:tav>
                                        <p:tav tm="100000">
                                          <p:val>
                                            <p:strVal val="#ppt_w"/>
                                          </p:val>
                                        </p:tav>
                                      </p:tavLst>
                                    </p:anim>
                                    <p:anim calcmode="lin" valueType="num">
                                      <p:cBhvr>
                                        <p:cTn id="13" dur="500" fill="hold"/>
                                        <p:tgtEl>
                                          <p:spTgt spid="204804"/>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204806"/>
                                        </p:tgtEl>
                                        <p:attrNameLst>
                                          <p:attrName>style.visibility</p:attrName>
                                        </p:attrNameLst>
                                      </p:cBhvr>
                                      <p:to>
                                        <p:strVal val="visible"/>
                                      </p:to>
                                    </p:set>
                                    <p:animEffect transition="in" filter="slide(fromLeft)">
                                      <p:cBhvr>
                                        <p:cTn id="17" dur="500"/>
                                        <p:tgtEl>
                                          <p:spTgt spid="204806"/>
                                        </p:tgtEl>
                                      </p:cBhvr>
                                    </p:animEffect>
                                  </p:childTnLst>
                                  <p:subTnLst>
                                    <p:set>
                                      <p:cBhvr override="childStyle">
                                        <p:cTn dur="1" fill="hold" display="0" masterRel="nextClick" afterEffect="1"/>
                                        <p:tgtEl>
                                          <p:spTgt spid="204806"/>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4811"/>
                                        </p:tgtEl>
                                        <p:attrNameLst>
                                          <p:attrName>style.visibility</p:attrName>
                                        </p:attrNameLst>
                                      </p:cBhvr>
                                      <p:to>
                                        <p:strVal val="visible"/>
                                      </p:to>
                                    </p:set>
                                    <p:animEffect transition="in" filter="dissolve">
                                      <p:cBhvr>
                                        <p:cTn id="22" dur="500"/>
                                        <p:tgtEl>
                                          <p:spTgt spid="204811"/>
                                        </p:tgtEl>
                                      </p:cBhvr>
                                    </p:animEffect>
                                  </p:childTnLst>
                                </p:cTn>
                              </p:par>
                            </p:childTnLst>
                          </p:cTn>
                        </p:par>
                        <p:par>
                          <p:cTn id="23" fill="hold">
                            <p:stCondLst>
                              <p:cond delay="500"/>
                            </p:stCondLst>
                            <p:childTnLst>
                              <p:par>
                                <p:cTn id="24" presetID="3" presetClass="entr" presetSubtype="10" fill="hold" grpId="0" nodeType="afterEffect">
                                  <p:stCondLst>
                                    <p:cond delay="2000"/>
                                  </p:stCondLst>
                                  <p:childTnLst>
                                    <p:set>
                                      <p:cBhvr>
                                        <p:cTn id="25" dur="1" fill="hold">
                                          <p:stCondLst>
                                            <p:cond delay="0"/>
                                          </p:stCondLst>
                                        </p:cTn>
                                        <p:tgtEl>
                                          <p:spTgt spid="204810"/>
                                        </p:tgtEl>
                                        <p:attrNameLst>
                                          <p:attrName>style.visibility</p:attrName>
                                        </p:attrNameLst>
                                      </p:cBhvr>
                                      <p:to>
                                        <p:strVal val="visible"/>
                                      </p:to>
                                    </p:set>
                                    <p:animEffect transition="in" filter="blinds(horizontal)">
                                      <p:cBhvr>
                                        <p:cTn id="26" dur="500"/>
                                        <p:tgtEl>
                                          <p:spTgt spid="2048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4" grpId="0" animBg="1" autoUpdateAnimBg="0"/>
      <p:bldP spid="204805" grpId="0" animBg="1"/>
      <p:bldP spid="204806" grpId="0" animBg="1"/>
      <p:bldP spid="204810"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90563" y="55563"/>
            <a:ext cx="7772400" cy="814387"/>
          </a:xfrm>
          <a:noFill/>
          <a:ln/>
        </p:spPr>
        <p:txBody>
          <a:bodyPr/>
          <a:lstStyle/>
          <a:p>
            <a:r>
              <a:rPr lang="en-US"/>
              <a:t>Assigning Probabilities</a:t>
            </a:r>
          </a:p>
        </p:txBody>
      </p:sp>
      <p:sp>
        <p:nvSpPr>
          <p:cNvPr id="13316" name="Rectangle 4"/>
          <p:cNvSpPr>
            <a:spLocks noChangeArrowheads="1"/>
          </p:cNvSpPr>
          <p:nvPr/>
        </p:nvSpPr>
        <p:spPr bwMode="auto">
          <a:xfrm>
            <a:off x="895350" y="1139825"/>
            <a:ext cx="2819400" cy="5905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dirty="0">
                <a:effectLst>
                  <a:outerShdw blurRad="38100" dist="38100" dir="2700000" algn="tl">
                    <a:srgbClr val="000000"/>
                  </a:outerShdw>
                </a:effectLst>
                <a:latin typeface="Book Antiqua" pitchFamily="18" charset="0"/>
              </a:rPr>
              <a:t>Classical Method</a:t>
            </a:r>
          </a:p>
        </p:txBody>
      </p:sp>
      <p:sp>
        <p:nvSpPr>
          <p:cNvPr id="13317" name="Rectangle 5"/>
          <p:cNvSpPr>
            <a:spLocks noChangeArrowheads="1"/>
          </p:cNvSpPr>
          <p:nvPr/>
        </p:nvSpPr>
        <p:spPr bwMode="auto">
          <a:xfrm>
            <a:off x="895350" y="2720975"/>
            <a:ext cx="4191000" cy="6096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Relative Frequency Method</a:t>
            </a:r>
          </a:p>
        </p:txBody>
      </p:sp>
      <p:sp>
        <p:nvSpPr>
          <p:cNvPr id="13318" name="Rectangle 6"/>
          <p:cNvSpPr>
            <a:spLocks noChangeArrowheads="1"/>
          </p:cNvSpPr>
          <p:nvPr/>
        </p:nvSpPr>
        <p:spPr bwMode="auto">
          <a:xfrm>
            <a:off x="895350" y="4321175"/>
            <a:ext cx="2952750" cy="6096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Subjective Method</a:t>
            </a:r>
          </a:p>
        </p:txBody>
      </p:sp>
      <p:sp>
        <p:nvSpPr>
          <p:cNvPr id="13319" name="Rectangle 7"/>
          <p:cNvSpPr>
            <a:spLocks noChangeArrowheads="1"/>
          </p:cNvSpPr>
          <p:nvPr/>
        </p:nvSpPr>
        <p:spPr bwMode="auto">
          <a:xfrm>
            <a:off x="1371600" y="1654175"/>
            <a:ext cx="6896100" cy="99060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 Assigning probabilities based on the assumption</a:t>
            </a:r>
          </a:p>
          <a:p>
            <a:pPr algn="l"/>
            <a:r>
              <a:rPr lang="en-US" sz="2400">
                <a:effectLst>
                  <a:outerShdw blurRad="38100" dist="38100" dir="2700000" algn="tl">
                    <a:srgbClr val="000000"/>
                  </a:outerShdw>
                </a:effectLst>
                <a:latin typeface="Book Antiqua" pitchFamily="18" charset="0"/>
              </a:rPr>
              <a:t> of </a:t>
            </a:r>
            <a:r>
              <a:rPr lang="en-US" sz="2400" u="sng">
                <a:effectLst>
                  <a:outerShdw blurRad="38100" dist="38100" dir="2700000" algn="tl">
                    <a:srgbClr val="000000"/>
                  </a:outerShdw>
                </a:effectLst>
                <a:latin typeface="Book Antiqua" pitchFamily="18" charset="0"/>
              </a:rPr>
              <a:t>equally likely outcomes</a:t>
            </a:r>
            <a:endParaRPr lang="en-US" sz="2400">
              <a:effectLst>
                <a:outerShdw blurRad="38100" dist="38100" dir="2700000" algn="tl">
                  <a:srgbClr val="000000"/>
                </a:outerShdw>
              </a:effectLst>
              <a:latin typeface="Book Antiqua" pitchFamily="18" charset="0"/>
            </a:endParaRPr>
          </a:p>
        </p:txBody>
      </p:sp>
      <p:sp>
        <p:nvSpPr>
          <p:cNvPr id="13320" name="Rectangle 8"/>
          <p:cNvSpPr>
            <a:spLocks noChangeArrowheads="1"/>
          </p:cNvSpPr>
          <p:nvPr/>
        </p:nvSpPr>
        <p:spPr bwMode="auto">
          <a:xfrm>
            <a:off x="1371600" y="3273425"/>
            <a:ext cx="7086600" cy="9334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 Assigning probabilities based on </a:t>
            </a:r>
            <a:r>
              <a:rPr lang="en-US" sz="2400" u="sng">
                <a:effectLst>
                  <a:outerShdw blurRad="38100" dist="38100" dir="2700000" algn="tl">
                    <a:srgbClr val="000000"/>
                  </a:outerShdw>
                </a:effectLst>
                <a:latin typeface="Book Antiqua" pitchFamily="18" charset="0"/>
              </a:rPr>
              <a:t>experimentation</a:t>
            </a:r>
          </a:p>
          <a:p>
            <a:pPr algn="l"/>
            <a:r>
              <a:rPr lang="en-US" sz="2400" u="sng">
                <a:effectLst>
                  <a:outerShdw blurRad="38100" dist="38100" dir="2700000" algn="tl">
                    <a:srgbClr val="000000"/>
                  </a:outerShdw>
                </a:effectLst>
                <a:latin typeface="Book Antiqua" pitchFamily="18" charset="0"/>
              </a:rPr>
              <a:t> or historical data</a:t>
            </a:r>
            <a:endParaRPr lang="en-US" sz="2400">
              <a:effectLst>
                <a:outerShdw blurRad="38100" dist="38100" dir="2700000" algn="tl">
                  <a:srgbClr val="000000"/>
                </a:outerShdw>
              </a:effectLst>
              <a:latin typeface="Book Antiqua" pitchFamily="18" charset="0"/>
            </a:endParaRPr>
          </a:p>
        </p:txBody>
      </p:sp>
      <p:sp>
        <p:nvSpPr>
          <p:cNvPr id="13321" name="Rectangle 9"/>
          <p:cNvSpPr>
            <a:spLocks noChangeArrowheads="1"/>
          </p:cNvSpPr>
          <p:nvPr/>
        </p:nvSpPr>
        <p:spPr bwMode="auto">
          <a:xfrm>
            <a:off x="1390650" y="4778375"/>
            <a:ext cx="6838950" cy="80010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 Assigning probabilities based on </a:t>
            </a:r>
            <a:r>
              <a:rPr lang="en-US" sz="2400" u="sng">
                <a:effectLst>
                  <a:outerShdw blurRad="38100" dist="38100" dir="2700000" algn="tl">
                    <a:srgbClr val="000000"/>
                  </a:outerShdw>
                </a:effectLst>
                <a:latin typeface="Book Antiqua" pitchFamily="18" charset="0"/>
              </a:rPr>
              <a:t>judgment</a:t>
            </a:r>
            <a:endParaRPr lang="en-US" sz="2400">
              <a:effectLst>
                <a:outerShdw blurRad="38100" dist="38100" dir="2700000" algn="tl">
                  <a:srgbClr val="000000"/>
                </a:outerShdw>
              </a:effectLst>
              <a:latin typeface="Book Antiqua" pitchFamily="18" charset="0"/>
            </a:endParaRPr>
          </a:p>
        </p:txBody>
      </p:sp>
      <p:sp>
        <p:nvSpPr>
          <p:cNvPr id="13324" name="AutoShape 12"/>
          <p:cNvSpPr>
            <a:spLocks noChangeArrowheads="1"/>
          </p:cNvSpPr>
          <p:nvPr/>
        </p:nvSpPr>
        <p:spPr bwMode="auto">
          <a:xfrm rot="5400000">
            <a:off x="611188" y="1346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325" name="AutoShape 13"/>
          <p:cNvSpPr>
            <a:spLocks noChangeArrowheads="1"/>
          </p:cNvSpPr>
          <p:nvPr/>
        </p:nvSpPr>
        <p:spPr bwMode="auto">
          <a:xfrm rot="5400000">
            <a:off x="611188" y="2946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326" name="AutoShape 14"/>
          <p:cNvSpPr>
            <a:spLocks noChangeArrowheads="1"/>
          </p:cNvSpPr>
          <p:nvPr/>
        </p:nvSpPr>
        <p:spPr bwMode="auto">
          <a:xfrm rot="5400000">
            <a:off x="611188" y="4565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175518012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3324"/>
                                        </p:tgtEl>
                                        <p:attrNameLst>
                                          <p:attrName>style.visibility</p:attrName>
                                        </p:attrNameLst>
                                      </p:cBhvr>
                                      <p:to>
                                        <p:strVal val="visible"/>
                                      </p:to>
                                    </p:set>
                                    <p:animEffect transition="in" filter="slide(fromLeft)">
                                      <p:cBhvr>
                                        <p:cTn id="7" dur="500"/>
                                        <p:tgtEl>
                                          <p:spTgt spid="13324"/>
                                        </p:tgtEl>
                                      </p:cBhvr>
                                    </p:animEffect>
                                  </p:childTnLst>
                                  <p:subTnLst>
                                    <p:set>
                                      <p:cBhvr override="childStyle">
                                        <p:cTn dur="1" fill="hold" display="0" masterRel="nextClick" afterEffect="1"/>
                                        <p:tgtEl>
                                          <p:spTgt spid="1332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13316"/>
                                        </p:tgtEl>
                                        <p:attrNameLst>
                                          <p:attrName>style.visibility</p:attrName>
                                        </p:attrNameLst>
                                      </p:cBhvr>
                                      <p:to>
                                        <p:strVal val="visible"/>
                                      </p:to>
                                    </p:set>
                                    <p:anim calcmode="lin" valueType="num">
                                      <p:cBhvr>
                                        <p:cTn id="12" dur="500" fill="hold"/>
                                        <p:tgtEl>
                                          <p:spTgt spid="13316"/>
                                        </p:tgtEl>
                                        <p:attrNameLst>
                                          <p:attrName>ppt_w</p:attrName>
                                        </p:attrNameLst>
                                      </p:cBhvr>
                                      <p:tavLst>
                                        <p:tav tm="0">
                                          <p:val>
                                            <p:fltVal val="0"/>
                                          </p:val>
                                        </p:tav>
                                        <p:tav tm="100000">
                                          <p:val>
                                            <p:strVal val="#ppt_w"/>
                                          </p:val>
                                        </p:tav>
                                      </p:tavLst>
                                    </p:anim>
                                    <p:anim calcmode="lin" valueType="num">
                                      <p:cBhvr>
                                        <p:cTn id="13" dur="500" fill="hold"/>
                                        <p:tgtEl>
                                          <p:spTgt spid="13316"/>
                                        </p:tgtEl>
                                        <p:attrNameLst>
                                          <p:attrName>ppt_h</p:attrName>
                                        </p:attrNameLst>
                                      </p:cBhvr>
                                      <p:tavLst>
                                        <p:tav tm="0">
                                          <p:val>
                                            <p:fltVal val="0"/>
                                          </p:val>
                                        </p:tav>
                                        <p:tav tm="100000">
                                          <p:val>
                                            <p:strVal val="#ppt_h"/>
                                          </p:val>
                                        </p:tav>
                                      </p:tavLst>
                                    </p:anim>
                                  </p:childTnLst>
                                </p:cTn>
                              </p:par>
                            </p:childTnLst>
                          </p:cTn>
                        </p:par>
                        <p:par>
                          <p:cTn id="14" fill="hold">
                            <p:stCondLst>
                              <p:cond delay="500"/>
                            </p:stCondLst>
                            <p:childTnLst>
                              <p:par>
                                <p:cTn id="15" presetID="12" presetClass="entr" presetSubtype="1" fill="hold" grpId="0" nodeType="afterEffect">
                                  <p:stCondLst>
                                    <p:cond delay="2000"/>
                                  </p:stCondLst>
                                  <p:childTnLst>
                                    <p:set>
                                      <p:cBhvr>
                                        <p:cTn id="16" dur="1" fill="hold">
                                          <p:stCondLst>
                                            <p:cond delay="0"/>
                                          </p:stCondLst>
                                        </p:cTn>
                                        <p:tgtEl>
                                          <p:spTgt spid="13319"/>
                                        </p:tgtEl>
                                        <p:attrNameLst>
                                          <p:attrName>style.visibility</p:attrName>
                                        </p:attrNameLst>
                                      </p:cBhvr>
                                      <p:to>
                                        <p:strVal val="visible"/>
                                      </p:to>
                                    </p:set>
                                    <p:animEffect transition="in" filter="slide(fromTop)">
                                      <p:cBhvr>
                                        <p:cTn id="17" dur="500"/>
                                        <p:tgtEl>
                                          <p:spTgt spid="13319"/>
                                        </p:tgtEl>
                                      </p:cBhvr>
                                    </p:animEffect>
                                  </p:childTnLst>
                                </p:cTn>
                              </p:par>
                            </p:childTnLst>
                          </p:cTn>
                        </p:par>
                        <p:par>
                          <p:cTn id="18" fill="hold">
                            <p:stCondLst>
                              <p:cond delay="3000"/>
                            </p:stCondLst>
                            <p:childTnLst>
                              <p:par>
                                <p:cTn id="19" presetID="12" presetClass="entr" presetSubtype="8" fill="hold" grpId="0" nodeType="afterEffect">
                                  <p:stCondLst>
                                    <p:cond delay="2000"/>
                                  </p:stCondLst>
                                  <p:childTnLst>
                                    <p:set>
                                      <p:cBhvr>
                                        <p:cTn id="20" dur="1" fill="hold">
                                          <p:stCondLst>
                                            <p:cond delay="0"/>
                                          </p:stCondLst>
                                        </p:cTn>
                                        <p:tgtEl>
                                          <p:spTgt spid="13325"/>
                                        </p:tgtEl>
                                        <p:attrNameLst>
                                          <p:attrName>style.visibility</p:attrName>
                                        </p:attrNameLst>
                                      </p:cBhvr>
                                      <p:to>
                                        <p:strVal val="visible"/>
                                      </p:to>
                                    </p:set>
                                    <p:animEffect transition="in" filter="slide(fromLeft)">
                                      <p:cBhvr>
                                        <p:cTn id="21" dur="500"/>
                                        <p:tgtEl>
                                          <p:spTgt spid="13325"/>
                                        </p:tgtEl>
                                      </p:cBhvr>
                                    </p:animEffect>
                                  </p:childTnLst>
                                  <p:subTnLst>
                                    <p:set>
                                      <p:cBhvr override="childStyle">
                                        <p:cTn dur="1" fill="hold" display="0" masterRel="nextClick" afterEffect="1"/>
                                        <p:tgtEl>
                                          <p:spTgt spid="13325"/>
                                        </p:tgtEl>
                                        <p:attrNameLst>
                                          <p:attrName>style.visibility</p:attrName>
                                        </p:attrNameLst>
                                      </p:cBhvr>
                                      <p:to>
                                        <p:strVal val="hidden"/>
                                      </p:to>
                                    </p:set>
                                  </p:subTnLst>
                                </p:cTn>
                              </p:par>
                            </p:childTnLst>
                          </p:cTn>
                        </p:par>
                      </p:childTnLst>
                    </p:cTn>
                  </p:par>
                  <p:par>
                    <p:cTn id="22" fill="hold">
                      <p:stCondLst>
                        <p:cond delay="indefinite"/>
                      </p:stCondLst>
                      <p:childTnLst>
                        <p:par>
                          <p:cTn id="23" fill="hold">
                            <p:stCondLst>
                              <p:cond delay="0"/>
                            </p:stCondLst>
                            <p:childTnLst>
                              <p:par>
                                <p:cTn id="24" presetID="23" presetClass="entr" presetSubtype="16" fill="hold" grpId="0" nodeType="clickEffect">
                                  <p:stCondLst>
                                    <p:cond delay="0"/>
                                  </p:stCondLst>
                                  <p:childTnLst>
                                    <p:set>
                                      <p:cBhvr>
                                        <p:cTn id="25" dur="1" fill="hold">
                                          <p:stCondLst>
                                            <p:cond delay="0"/>
                                          </p:stCondLst>
                                        </p:cTn>
                                        <p:tgtEl>
                                          <p:spTgt spid="13317"/>
                                        </p:tgtEl>
                                        <p:attrNameLst>
                                          <p:attrName>style.visibility</p:attrName>
                                        </p:attrNameLst>
                                      </p:cBhvr>
                                      <p:to>
                                        <p:strVal val="visible"/>
                                      </p:to>
                                    </p:set>
                                    <p:anim calcmode="lin" valueType="num">
                                      <p:cBhvr>
                                        <p:cTn id="26" dur="500" fill="hold"/>
                                        <p:tgtEl>
                                          <p:spTgt spid="13317"/>
                                        </p:tgtEl>
                                        <p:attrNameLst>
                                          <p:attrName>ppt_w</p:attrName>
                                        </p:attrNameLst>
                                      </p:cBhvr>
                                      <p:tavLst>
                                        <p:tav tm="0">
                                          <p:val>
                                            <p:fltVal val="0"/>
                                          </p:val>
                                        </p:tav>
                                        <p:tav tm="100000">
                                          <p:val>
                                            <p:strVal val="#ppt_w"/>
                                          </p:val>
                                        </p:tav>
                                      </p:tavLst>
                                    </p:anim>
                                    <p:anim calcmode="lin" valueType="num">
                                      <p:cBhvr>
                                        <p:cTn id="27" dur="500" fill="hold"/>
                                        <p:tgtEl>
                                          <p:spTgt spid="13317"/>
                                        </p:tgtEl>
                                        <p:attrNameLst>
                                          <p:attrName>ppt_h</p:attrName>
                                        </p:attrNameLst>
                                      </p:cBhvr>
                                      <p:tavLst>
                                        <p:tav tm="0">
                                          <p:val>
                                            <p:fltVal val="0"/>
                                          </p:val>
                                        </p:tav>
                                        <p:tav tm="100000">
                                          <p:val>
                                            <p:strVal val="#ppt_h"/>
                                          </p:val>
                                        </p:tav>
                                      </p:tavLst>
                                    </p:anim>
                                  </p:childTnLst>
                                </p:cTn>
                              </p:par>
                            </p:childTnLst>
                          </p:cTn>
                        </p:par>
                        <p:par>
                          <p:cTn id="28" fill="hold">
                            <p:stCondLst>
                              <p:cond delay="500"/>
                            </p:stCondLst>
                            <p:childTnLst>
                              <p:par>
                                <p:cTn id="29" presetID="12" presetClass="entr" presetSubtype="1" fill="hold" grpId="0" nodeType="afterEffect">
                                  <p:stCondLst>
                                    <p:cond delay="2000"/>
                                  </p:stCondLst>
                                  <p:childTnLst>
                                    <p:set>
                                      <p:cBhvr>
                                        <p:cTn id="30" dur="1" fill="hold">
                                          <p:stCondLst>
                                            <p:cond delay="0"/>
                                          </p:stCondLst>
                                        </p:cTn>
                                        <p:tgtEl>
                                          <p:spTgt spid="13320"/>
                                        </p:tgtEl>
                                        <p:attrNameLst>
                                          <p:attrName>style.visibility</p:attrName>
                                        </p:attrNameLst>
                                      </p:cBhvr>
                                      <p:to>
                                        <p:strVal val="visible"/>
                                      </p:to>
                                    </p:set>
                                    <p:animEffect transition="in" filter="slide(fromTop)">
                                      <p:cBhvr>
                                        <p:cTn id="31" dur="500"/>
                                        <p:tgtEl>
                                          <p:spTgt spid="13320"/>
                                        </p:tgtEl>
                                      </p:cBhvr>
                                    </p:animEffect>
                                  </p:childTnLst>
                                </p:cTn>
                              </p:par>
                            </p:childTnLst>
                          </p:cTn>
                        </p:par>
                        <p:par>
                          <p:cTn id="32" fill="hold">
                            <p:stCondLst>
                              <p:cond delay="3000"/>
                            </p:stCondLst>
                            <p:childTnLst>
                              <p:par>
                                <p:cTn id="33" presetID="12" presetClass="entr" presetSubtype="8" fill="hold" grpId="0" nodeType="afterEffect">
                                  <p:stCondLst>
                                    <p:cond delay="2000"/>
                                  </p:stCondLst>
                                  <p:childTnLst>
                                    <p:set>
                                      <p:cBhvr>
                                        <p:cTn id="34" dur="1" fill="hold">
                                          <p:stCondLst>
                                            <p:cond delay="0"/>
                                          </p:stCondLst>
                                        </p:cTn>
                                        <p:tgtEl>
                                          <p:spTgt spid="13326"/>
                                        </p:tgtEl>
                                        <p:attrNameLst>
                                          <p:attrName>style.visibility</p:attrName>
                                        </p:attrNameLst>
                                      </p:cBhvr>
                                      <p:to>
                                        <p:strVal val="visible"/>
                                      </p:to>
                                    </p:set>
                                    <p:animEffect transition="in" filter="slide(fromLeft)">
                                      <p:cBhvr>
                                        <p:cTn id="35" dur="500"/>
                                        <p:tgtEl>
                                          <p:spTgt spid="13326"/>
                                        </p:tgtEl>
                                      </p:cBhvr>
                                    </p:animEffect>
                                  </p:childTnLst>
                                  <p:subTnLst>
                                    <p:set>
                                      <p:cBhvr override="childStyle">
                                        <p:cTn dur="1" fill="hold" display="0" masterRel="nextClick" afterEffect="1"/>
                                        <p:tgtEl>
                                          <p:spTgt spid="13326"/>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23" presetClass="entr" presetSubtype="16" fill="hold" grpId="0" nodeType="clickEffect">
                                  <p:stCondLst>
                                    <p:cond delay="0"/>
                                  </p:stCondLst>
                                  <p:childTnLst>
                                    <p:set>
                                      <p:cBhvr>
                                        <p:cTn id="39" dur="1" fill="hold">
                                          <p:stCondLst>
                                            <p:cond delay="0"/>
                                          </p:stCondLst>
                                        </p:cTn>
                                        <p:tgtEl>
                                          <p:spTgt spid="13318"/>
                                        </p:tgtEl>
                                        <p:attrNameLst>
                                          <p:attrName>style.visibility</p:attrName>
                                        </p:attrNameLst>
                                      </p:cBhvr>
                                      <p:to>
                                        <p:strVal val="visible"/>
                                      </p:to>
                                    </p:set>
                                    <p:anim calcmode="lin" valueType="num">
                                      <p:cBhvr>
                                        <p:cTn id="40" dur="500" fill="hold"/>
                                        <p:tgtEl>
                                          <p:spTgt spid="13318"/>
                                        </p:tgtEl>
                                        <p:attrNameLst>
                                          <p:attrName>ppt_w</p:attrName>
                                        </p:attrNameLst>
                                      </p:cBhvr>
                                      <p:tavLst>
                                        <p:tav tm="0">
                                          <p:val>
                                            <p:fltVal val="0"/>
                                          </p:val>
                                        </p:tav>
                                        <p:tav tm="100000">
                                          <p:val>
                                            <p:strVal val="#ppt_w"/>
                                          </p:val>
                                        </p:tav>
                                      </p:tavLst>
                                    </p:anim>
                                    <p:anim calcmode="lin" valueType="num">
                                      <p:cBhvr>
                                        <p:cTn id="41" dur="500" fill="hold"/>
                                        <p:tgtEl>
                                          <p:spTgt spid="13318"/>
                                        </p:tgtEl>
                                        <p:attrNameLst>
                                          <p:attrName>ppt_h</p:attrName>
                                        </p:attrNameLst>
                                      </p:cBhvr>
                                      <p:tavLst>
                                        <p:tav tm="0">
                                          <p:val>
                                            <p:fltVal val="0"/>
                                          </p:val>
                                        </p:tav>
                                        <p:tav tm="100000">
                                          <p:val>
                                            <p:strVal val="#ppt_h"/>
                                          </p:val>
                                        </p:tav>
                                      </p:tavLst>
                                    </p:anim>
                                  </p:childTnLst>
                                </p:cTn>
                              </p:par>
                            </p:childTnLst>
                          </p:cTn>
                        </p:par>
                        <p:par>
                          <p:cTn id="42" fill="hold">
                            <p:stCondLst>
                              <p:cond delay="500"/>
                            </p:stCondLst>
                            <p:childTnLst>
                              <p:par>
                                <p:cTn id="43" presetID="12" presetClass="entr" presetSubtype="1" fill="hold" grpId="0" nodeType="afterEffect">
                                  <p:stCondLst>
                                    <p:cond delay="2000"/>
                                  </p:stCondLst>
                                  <p:childTnLst>
                                    <p:set>
                                      <p:cBhvr>
                                        <p:cTn id="44" dur="1" fill="hold">
                                          <p:stCondLst>
                                            <p:cond delay="0"/>
                                          </p:stCondLst>
                                        </p:cTn>
                                        <p:tgtEl>
                                          <p:spTgt spid="13321"/>
                                        </p:tgtEl>
                                        <p:attrNameLst>
                                          <p:attrName>style.visibility</p:attrName>
                                        </p:attrNameLst>
                                      </p:cBhvr>
                                      <p:to>
                                        <p:strVal val="visible"/>
                                      </p:to>
                                    </p:set>
                                    <p:animEffect transition="in" filter="slide(fromTop)">
                                      <p:cBhvr>
                                        <p:cTn id="45" dur="500"/>
                                        <p:tgtEl>
                                          <p:spTgt spid="13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autoUpdateAnimBg="0"/>
      <p:bldP spid="13317" grpId="0" animBg="1" autoUpdateAnimBg="0"/>
      <p:bldP spid="13318" grpId="0" animBg="1" autoUpdateAnimBg="0"/>
      <p:bldP spid="13319" grpId="0" autoUpdateAnimBg="0"/>
      <p:bldP spid="13320" grpId="0" autoUpdateAnimBg="0"/>
      <p:bldP spid="13321" grpId="0" autoUpdateAnimBg="0"/>
      <p:bldP spid="13324" grpId="0" animBg="1"/>
      <p:bldP spid="13325" grpId="0" animBg="1"/>
      <p:bldP spid="13326"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90563" y="182563"/>
            <a:ext cx="7772400" cy="547687"/>
          </a:xfrm>
          <a:noFill/>
          <a:ln/>
        </p:spPr>
        <p:txBody>
          <a:bodyPr/>
          <a:lstStyle/>
          <a:p>
            <a:r>
              <a:rPr lang="en-US"/>
              <a:t>Classical Method</a:t>
            </a:r>
          </a:p>
        </p:txBody>
      </p:sp>
      <p:sp>
        <p:nvSpPr>
          <p:cNvPr id="14339" name="Rectangle 3"/>
          <p:cNvSpPr>
            <a:spLocks noGrp="1" noChangeArrowheads="1"/>
          </p:cNvSpPr>
          <p:nvPr>
            <p:ph type="body" idx="1"/>
          </p:nvPr>
        </p:nvSpPr>
        <p:spPr>
          <a:xfrm>
            <a:off x="1193800" y="1495425"/>
            <a:ext cx="7143750" cy="1143000"/>
          </a:xfrm>
          <a:noFill/>
          <a:ln/>
        </p:spPr>
        <p:txBody>
          <a:bodyPr/>
          <a:lstStyle/>
          <a:p>
            <a:pPr>
              <a:lnSpc>
                <a:spcPct val="90000"/>
              </a:lnSpc>
              <a:buFont typeface="Monotype Sorts" pitchFamily="2" charset="2"/>
              <a:buNone/>
            </a:pPr>
            <a:r>
              <a:rPr lang="en-US"/>
              <a:t>     If an experiment has </a:t>
            </a:r>
            <a:r>
              <a:rPr lang="en-US" i="1"/>
              <a:t>n</a:t>
            </a:r>
            <a:r>
              <a:rPr lang="en-US"/>
              <a:t> possible outcomes, the</a:t>
            </a:r>
          </a:p>
          <a:p>
            <a:pPr>
              <a:lnSpc>
                <a:spcPct val="90000"/>
              </a:lnSpc>
              <a:buFont typeface="Monotype Sorts" pitchFamily="2" charset="2"/>
              <a:buNone/>
            </a:pPr>
            <a:r>
              <a:rPr lang="en-US"/>
              <a:t>classical method would assign a probability of 1/</a:t>
            </a:r>
            <a:r>
              <a:rPr lang="en-US" i="1"/>
              <a:t>n</a:t>
            </a:r>
          </a:p>
          <a:p>
            <a:pPr>
              <a:lnSpc>
                <a:spcPct val="90000"/>
              </a:lnSpc>
              <a:buFont typeface="Monotype Sorts" pitchFamily="2" charset="2"/>
              <a:buNone/>
            </a:pPr>
            <a:r>
              <a:rPr lang="en-US"/>
              <a:t>to each outcome.</a:t>
            </a:r>
          </a:p>
        </p:txBody>
      </p:sp>
      <p:sp>
        <p:nvSpPr>
          <p:cNvPr id="14580" name="Rectangle 244"/>
          <p:cNvSpPr>
            <a:spLocks noChangeArrowheads="1"/>
          </p:cNvSpPr>
          <p:nvPr/>
        </p:nvSpPr>
        <p:spPr bwMode="auto">
          <a:xfrm>
            <a:off x="1200150" y="2809875"/>
            <a:ext cx="403860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Experiment:  Rolling a die</a:t>
            </a:r>
            <a:endParaRPr lang="en-US">
              <a:effectLst>
                <a:outerShdw blurRad="38100" dist="38100" dir="2700000" algn="tl">
                  <a:srgbClr val="000000"/>
                </a:outerShdw>
              </a:effectLst>
              <a:latin typeface="Book Antiqua" pitchFamily="18" charset="0"/>
            </a:endParaRPr>
          </a:p>
        </p:txBody>
      </p:sp>
      <p:sp>
        <p:nvSpPr>
          <p:cNvPr id="14581" name="Rectangle 245"/>
          <p:cNvSpPr>
            <a:spLocks noChangeArrowheads="1"/>
          </p:cNvSpPr>
          <p:nvPr/>
        </p:nvSpPr>
        <p:spPr bwMode="auto">
          <a:xfrm>
            <a:off x="1200150" y="3311525"/>
            <a:ext cx="4819650" cy="5143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Sample Space:  </a:t>
            </a:r>
            <a:r>
              <a:rPr lang="en-US" sz="2400" i="1">
                <a:effectLst>
                  <a:outerShdw blurRad="38100" dist="38100" dir="2700000" algn="tl">
                    <a:srgbClr val="000000"/>
                  </a:outerShdw>
                </a:effectLst>
                <a:latin typeface="Book Antiqua" pitchFamily="18" charset="0"/>
              </a:rPr>
              <a:t>S</a:t>
            </a:r>
            <a:r>
              <a:rPr lang="en-US" sz="2400">
                <a:effectLst>
                  <a:outerShdw blurRad="38100" dist="38100" dir="2700000" algn="tl">
                    <a:srgbClr val="000000"/>
                  </a:outerShdw>
                </a:effectLst>
                <a:latin typeface="Book Antiqua" pitchFamily="18" charset="0"/>
              </a:rPr>
              <a:t> = {1, 2, 3, 4, 5, 6}</a:t>
            </a:r>
          </a:p>
        </p:txBody>
      </p:sp>
      <p:sp>
        <p:nvSpPr>
          <p:cNvPr id="14582" name="Rectangle 246"/>
          <p:cNvSpPr>
            <a:spLocks noChangeArrowheads="1"/>
          </p:cNvSpPr>
          <p:nvPr/>
        </p:nvSpPr>
        <p:spPr bwMode="auto">
          <a:xfrm>
            <a:off x="1200150" y="3794125"/>
            <a:ext cx="5505450" cy="9906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Probabilities:  Each sample point has a</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1/6 chance of occurring</a:t>
            </a:r>
          </a:p>
        </p:txBody>
      </p:sp>
      <p:sp>
        <p:nvSpPr>
          <p:cNvPr id="14585" name="AutoShape 249"/>
          <p:cNvSpPr>
            <a:spLocks noChangeArrowheads="1"/>
          </p:cNvSpPr>
          <p:nvPr/>
        </p:nvSpPr>
        <p:spPr bwMode="auto">
          <a:xfrm rot="5400000">
            <a:off x="782638" y="3479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586" name="AutoShape 250"/>
          <p:cNvSpPr>
            <a:spLocks noChangeArrowheads="1"/>
          </p:cNvSpPr>
          <p:nvPr/>
        </p:nvSpPr>
        <p:spPr bwMode="auto">
          <a:xfrm rot="5400000">
            <a:off x="782638" y="3981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587" name="AutoShape 251"/>
          <p:cNvSpPr>
            <a:spLocks noChangeArrowheads="1"/>
          </p:cNvSpPr>
          <p:nvPr/>
        </p:nvSpPr>
        <p:spPr bwMode="auto">
          <a:xfrm rot="5400000">
            <a:off x="782638" y="2978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588" name="Rectangle 252"/>
          <p:cNvSpPr>
            <a:spLocks noChangeArrowheads="1"/>
          </p:cNvSpPr>
          <p:nvPr/>
        </p:nvSpPr>
        <p:spPr bwMode="auto">
          <a:xfrm>
            <a:off x="708025" y="1025525"/>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Rolling a Die</a:t>
            </a:r>
          </a:p>
        </p:txBody>
      </p:sp>
      <p:sp>
        <p:nvSpPr>
          <p:cNvPr id="14589" name="AutoShape 253"/>
          <p:cNvSpPr>
            <a:spLocks noChangeArrowheads="1"/>
          </p:cNvSpPr>
          <p:nvPr/>
        </p:nvSpPr>
        <p:spPr bwMode="auto">
          <a:xfrm rot="5400000">
            <a:off x="782638" y="1606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144310290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4589"/>
                                        </p:tgtEl>
                                        <p:attrNameLst>
                                          <p:attrName>style.visibility</p:attrName>
                                        </p:attrNameLst>
                                      </p:cBhvr>
                                      <p:to>
                                        <p:strVal val="visible"/>
                                      </p:to>
                                    </p:set>
                                    <p:animEffect transition="in" filter="slide(fromLeft)">
                                      <p:cBhvr>
                                        <p:cTn id="7" dur="500"/>
                                        <p:tgtEl>
                                          <p:spTgt spid="14589"/>
                                        </p:tgtEl>
                                      </p:cBhvr>
                                    </p:animEffect>
                                  </p:childTnLst>
                                  <p:subTnLst>
                                    <p:set>
                                      <p:cBhvr override="childStyle">
                                        <p:cTn dur="1" fill="hold" display="0" masterRel="nextClick" afterEffect="1"/>
                                        <p:tgtEl>
                                          <p:spTgt spid="1458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339"/>
                                        </p:tgtEl>
                                        <p:attrNameLst>
                                          <p:attrName>style.visibility</p:attrName>
                                        </p:attrNameLst>
                                      </p:cBhvr>
                                      <p:to>
                                        <p:strVal val="visible"/>
                                      </p:to>
                                    </p:set>
                                    <p:animEffect transition="in" filter="blinds(horizontal)">
                                      <p:cBhvr>
                                        <p:cTn id="12" dur="500"/>
                                        <p:tgtEl>
                                          <p:spTgt spid="14339"/>
                                        </p:tgtEl>
                                      </p:cBhvr>
                                    </p:animEffect>
                                  </p:childTnLst>
                                </p:cTn>
                              </p:par>
                            </p:childTnLst>
                          </p:cTn>
                        </p:par>
                        <p:par>
                          <p:cTn id="13" fill="hold">
                            <p:stCondLst>
                              <p:cond delay="500"/>
                            </p:stCondLst>
                            <p:childTnLst>
                              <p:par>
                                <p:cTn id="14" presetID="12" presetClass="entr" presetSubtype="8" fill="hold" grpId="0" nodeType="afterEffect">
                                  <p:stCondLst>
                                    <p:cond delay="3000"/>
                                  </p:stCondLst>
                                  <p:childTnLst>
                                    <p:set>
                                      <p:cBhvr>
                                        <p:cTn id="15" dur="1" fill="hold">
                                          <p:stCondLst>
                                            <p:cond delay="0"/>
                                          </p:stCondLst>
                                        </p:cTn>
                                        <p:tgtEl>
                                          <p:spTgt spid="14587"/>
                                        </p:tgtEl>
                                        <p:attrNameLst>
                                          <p:attrName>style.visibility</p:attrName>
                                        </p:attrNameLst>
                                      </p:cBhvr>
                                      <p:to>
                                        <p:strVal val="visible"/>
                                      </p:to>
                                    </p:set>
                                    <p:animEffect transition="in" filter="slide(fromLeft)">
                                      <p:cBhvr>
                                        <p:cTn id="16" dur="500"/>
                                        <p:tgtEl>
                                          <p:spTgt spid="14587"/>
                                        </p:tgtEl>
                                      </p:cBhvr>
                                    </p:animEffect>
                                  </p:childTnLst>
                                  <p:subTnLst>
                                    <p:set>
                                      <p:cBhvr override="childStyle">
                                        <p:cTn dur="1" fill="hold" display="0" masterRel="nextClick" afterEffect="1"/>
                                        <p:tgtEl>
                                          <p:spTgt spid="1458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4580"/>
                                        </p:tgtEl>
                                        <p:attrNameLst>
                                          <p:attrName>style.visibility</p:attrName>
                                        </p:attrNameLst>
                                      </p:cBhvr>
                                      <p:to>
                                        <p:strVal val="visible"/>
                                      </p:to>
                                    </p:set>
                                    <p:animEffect transition="in" filter="slide(fromTop)">
                                      <p:cBhvr>
                                        <p:cTn id="21" dur="500"/>
                                        <p:tgtEl>
                                          <p:spTgt spid="14580"/>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14585"/>
                                        </p:tgtEl>
                                        <p:attrNameLst>
                                          <p:attrName>style.visibility</p:attrName>
                                        </p:attrNameLst>
                                      </p:cBhvr>
                                      <p:to>
                                        <p:strVal val="visible"/>
                                      </p:to>
                                    </p:set>
                                    <p:animEffect transition="in" filter="slide(fromLeft)">
                                      <p:cBhvr>
                                        <p:cTn id="25" dur="500"/>
                                        <p:tgtEl>
                                          <p:spTgt spid="14585"/>
                                        </p:tgtEl>
                                      </p:cBhvr>
                                    </p:animEffect>
                                  </p:childTnLst>
                                  <p:subTnLst>
                                    <p:set>
                                      <p:cBhvr override="childStyle">
                                        <p:cTn dur="1" fill="hold" display="0" masterRel="nextClick" afterEffect="1"/>
                                        <p:tgtEl>
                                          <p:spTgt spid="14585"/>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14581"/>
                                        </p:tgtEl>
                                        <p:attrNameLst>
                                          <p:attrName>style.visibility</p:attrName>
                                        </p:attrNameLst>
                                      </p:cBhvr>
                                      <p:to>
                                        <p:strVal val="visible"/>
                                      </p:to>
                                    </p:set>
                                    <p:animEffect transition="in" filter="slide(fromTop)">
                                      <p:cBhvr>
                                        <p:cTn id="30" dur="500"/>
                                        <p:tgtEl>
                                          <p:spTgt spid="14581"/>
                                        </p:tgtEl>
                                      </p:cBhvr>
                                    </p:animEffect>
                                  </p:childTnLst>
                                </p:cTn>
                              </p:par>
                            </p:childTnLst>
                          </p:cTn>
                        </p:par>
                        <p:par>
                          <p:cTn id="31" fill="hold">
                            <p:stCondLst>
                              <p:cond delay="500"/>
                            </p:stCondLst>
                            <p:childTnLst>
                              <p:par>
                                <p:cTn id="32" presetID="12" presetClass="entr" presetSubtype="8" fill="hold" grpId="0" nodeType="afterEffect">
                                  <p:stCondLst>
                                    <p:cond delay="2000"/>
                                  </p:stCondLst>
                                  <p:childTnLst>
                                    <p:set>
                                      <p:cBhvr>
                                        <p:cTn id="33" dur="1" fill="hold">
                                          <p:stCondLst>
                                            <p:cond delay="0"/>
                                          </p:stCondLst>
                                        </p:cTn>
                                        <p:tgtEl>
                                          <p:spTgt spid="14586"/>
                                        </p:tgtEl>
                                        <p:attrNameLst>
                                          <p:attrName>style.visibility</p:attrName>
                                        </p:attrNameLst>
                                      </p:cBhvr>
                                      <p:to>
                                        <p:strVal val="visible"/>
                                      </p:to>
                                    </p:set>
                                    <p:animEffect transition="in" filter="slide(fromLeft)">
                                      <p:cBhvr>
                                        <p:cTn id="34" dur="500"/>
                                        <p:tgtEl>
                                          <p:spTgt spid="14586"/>
                                        </p:tgtEl>
                                      </p:cBhvr>
                                    </p:animEffect>
                                  </p:childTnLst>
                                  <p:subTnLst>
                                    <p:set>
                                      <p:cBhvr override="childStyle">
                                        <p:cTn dur="1" fill="hold" display="0" masterRel="nextClick" afterEffect="1"/>
                                        <p:tgtEl>
                                          <p:spTgt spid="14586"/>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14582"/>
                                        </p:tgtEl>
                                        <p:attrNameLst>
                                          <p:attrName>style.visibility</p:attrName>
                                        </p:attrNameLst>
                                      </p:cBhvr>
                                      <p:to>
                                        <p:strVal val="visible"/>
                                      </p:to>
                                    </p:set>
                                    <p:animEffect transition="in" filter="slide(fromTop)">
                                      <p:cBhvr>
                                        <p:cTn id="39" dur="500"/>
                                        <p:tgtEl>
                                          <p:spTgt spid="145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utoUpdateAnimBg="0"/>
      <p:bldP spid="14580" grpId="0" autoUpdateAnimBg="0"/>
      <p:bldP spid="14581" grpId="0" autoUpdateAnimBg="0"/>
      <p:bldP spid="14582" grpId="0" autoUpdateAnimBg="0"/>
      <p:bldP spid="14585" grpId="0" animBg="1"/>
      <p:bldP spid="14586" grpId="0" animBg="1"/>
      <p:bldP spid="14587" grpId="0" animBg="1"/>
      <p:bldP spid="1458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ChangeArrowheads="1"/>
          </p:cNvSpPr>
          <p:nvPr/>
        </p:nvSpPr>
        <p:spPr bwMode="auto">
          <a:xfrm>
            <a:off x="2398713" y="3197226"/>
            <a:ext cx="4424362" cy="27559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362" name="Rectangle 2"/>
          <p:cNvSpPr>
            <a:spLocks noGrp="1" noChangeArrowheads="1"/>
          </p:cNvSpPr>
          <p:nvPr>
            <p:ph type="title"/>
          </p:nvPr>
        </p:nvSpPr>
        <p:spPr>
          <a:xfrm>
            <a:off x="690563" y="158750"/>
            <a:ext cx="7772400" cy="604838"/>
          </a:xfrm>
          <a:noFill/>
          <a:ln/>
        </p:spPr>
        <p:txBody>
          <a:bodyPr/>
          <a:lstStyle/>
          <a:p>
            <a:r>
              <a:rPr lang="en-US"/>
              <a:t>Relative Frequency Method</a:t>
            </a:r>
          </a:p>
        </p:txBody>
      </p:sp>
      <p:sp>
        <p:nvSpPr>
          <p:cNvPr id="15439" name="Rectangle 79"/>
          <p:cNvSpPr>
            <a:spLocks noChangeArrowheads="1"/>
          </p:cNvSpPr>
          <p:nvPr/>
        </p:nvSpPr>
        <p:spPr bwMode="auto">
          <a:xfrm>
            <a:off x="2552700" y="3178175"/>
            <a:ext cx="2514600" cy="9525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Number of</a:t>
            </a:r>
          </a:p>
          <a:p>
            <a:r>
              <a:rPr lang="en-US" sz="2400" u="sng">
                <a:effectLst>
                  <a:outerShdw blurRad="38100" dist="38100" dir="2700000" algn="tl">
                    <a:srgbClr val="000000"/>
                  </a:outerShdw>
                </a:effectLst>
                <a:latin typeface="Book Antiqua" pitchFamily="18" charset="0"/>
              </a:rPr>
              <a:t>Polishers Rented</a:t>
            </a:r>
          </a:p>
        </p:txBody>
      </p:sp>
      <p:sp>
        <p:nvSpPr>
          <p:cNvPr id="15440" name="Rectangle 80"/>
          <p:cNvSpPr>
            <a:spLocks noChangeArrowheads="1"/>
          </p:cNvSpPr>
          <p:nvPr/>
        </p:nvSpPr>
        <p:spPr bwMode="auto">
          <a:xfrm>
            <a:off x="5181600" y="3197225"/>
            <a:ext cx="1504950" cy="9144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Number</a:t>
            </a:r>
          </a:p>
          <a:p>
            <a:r>
              <a:rPr lang="en-US" sz="2400" u="sng">
                <a:effectLst>
                  <a:outerShdw blurRad="38100" dist="38100" dir="2700000" algn="tl">
                    <a:srgbClr val="000000"/>
                  </a:outerShdw>
                </a:effectLst>
                <a:latin typeface="Book Antiqua" pitchFamily="18" charset="0"/>
              </a:rPr>
              <a:t>of Days</a:t>
            </a:r>
          </a:p>
        </p:txBody>
      </p:sp>
      <p:sp>
        <p:nvSpPr>
          <p:cNvPr id="15441" name="Rectangle 81"/>
          <p:cNvSpPr>
            <a:spLocks noChangeArrowheads="1"/>
          </p:cNvSpPr>
          <p:nvPr/>
        </p:nvSpPr>
        <p:spPr bwMode="auto">
          <a:xfrm>
            <a:off x="3619500" y="3883025"/>
            <a:ext cx="666750" cy="21526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0</a:t>
            </a:r>
          </a:p>
          <a:p>
            <a:pPr algn="l"/>
            <a:r>
              <a:rPr lang="en-US" sz="2400">
                <a:effectLst>
                  <a:outerShdw blurRad="38100" dist="38100" dir="2700000" algn="tl">
                    <a:srgbClr val="000000"/>
                  </a:outerShdw>
                </a:effectLst>
                <a:latin typeface="Book Antiqua" pitchFamily="18" charset="0"/>
              </a:rPr>
              <a:t>1</a:t>
            </a:r>
          </a:p>
          <a:p>
            <a:pPr algn="l"/>
            <a:r>
              <a:rPr lang="en-US" sz="2400">
                <a:effectLst>
                  <a:outerShdw blurRad="38100" dist="38100" dir="2700000" algn="tl">
                    <a:srgbClr val="000000"/>
                  </a:outerShdw>
                </a:effectLst>
                <a:latin typeface="Book Antiqua" pitchFamily="18" charset="0"/>
              </a:rPr>
              <a:t>2</a:t>
            </a:r>
          </a:p>
          <a:p>
            <a:pPr algn="l"/>
            <a:r>
              <a:rPr lang="en-US" sz="2400">
                <a:effectLst>
                  <a:outerShdw blurRad="38100" dist="38100" dir="2700000" algn="tl">
                    <a:srgbClr val="000000"/>
                  </a:outerShdw>
                </a:effectLst>
                <a:latin typeface="Book Antiqua" pitchFamily="18" charset="0"/>
              </a:rPr>
              <a:t>3</a:t>
            </a:r>
          </a:p>
          <a:p>
            <a:pPr algn="l"/>
            <a:r>
              <a:rPr lang="en-US" sz="2400">
                <a:effectLst>
                  <a:outerShdw blurRad="38100" dist="38100" dir="2700000" algn="tl">
                    <a:srgbClr val="000000"/>
                  </a:outerShdw>
                </a:effectLst>
                <a:latin typeface="Book Antiqua" pitchFamily="18" charset="0"/>
              </a:rPr>
              <a:t>4</a:t>
            </a:r>
          </a:p>
        </p:txBody>
      </p:sp>
      <p:sp>
        <p:nvSpPr>
          <p:cNvPr id="15442" name="Rectangle 82"/>
          <p:cNvSpPr>
            <a:spLocks noChangeArrowheads="1"/>
          </p:cNvSpPr>
          <p:nvPr/>
        </p:nvSpPr>
        <p:spPr bwMode="auto">
          <a:xfrm>
            <a:off x="5543550" y="3940175"/>
            <a:ext cx="628650" cy="203835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  4</a:t>
            </a:r>
          </a:p>
          <a:p>
            <a:r>
              <a:rPr lang="en-US" sz="2400">
                <a:effectLst>
                  <a:outerShdw blurRad="38100" dist="38100" dir="2700000" algn="tl">
                    <a:srgbClr val="000000"/>
                  </a:outerShdw>
                </a:effectLst>
                <a:latin typeface="Book Antiqua" pitchFamily="18" charset="0"/>
              </a:rPr>
              <a:t>  6</a:t>
            </a:r>
          </a:p>
          <a:p>
            <a:r>
              <a:rPr lang="en-US" sz="2400">
                <a:effectLst>
                  <a:outerShdw blurRad="38100" dist="38100" dir="2700000" algn="tl">
                    <a:srgbClr val="000000"/>
                  </a:outerShdw>
                </a:effectLst>
                <a:latin typeface="Book Antiqua" pitchFamily="18" charset="0"/>
              </a:rPr>
              <a:t>18</a:t>
            </a:r>
          </a:p>
          <a:p>
            <a:r>
              <a:rPr lang="en-US" sz="2400">
                <a:effectLst>
                  <a:outerShdw blurRad="38100" dist="38100" dir="2700000" algn="tl">
                    <a:srgbClr val="000000"/>
                  </a:outerShdw>
                </a:effectLst>
                <a:latin typeface="Book Antiqua" pitchFamily="18" charset="0"/>
              </a:rPr>
              <a:t>10</a:t>
            </a:r>
          </a:p>
          <a:p>
            <a:r>
              <a:rPr lang="en-US" sz="2400">
                <a:effectLst>
                  <a:outerShdw blurRad="38100" dist="38100" dir="2700000" algn="tl">
                    <a:srgbClr val="000000"/>
                  </a:outerShdw>
                </a:effectLst>
                <a:latin typeface="Book Antiqua" pitchFamily="18" charset="0"/>
              </a:rPr>
              <a:t>  2</a:t>
            </a:r>
          </a:p>
        </p:txBody>
      </p:sp>
      <p:sp>
        <p:nvSpPr>
          <p:cNvPr id="15443" name="AutoShape 83"/>
          <p:cNvSpPr>
            <a:spLocks noChangeArrowheads="1"/>
          </p:cNvSpPr>
          <p:nvPr/>
        </p:nvSpPr>
        <p:spPr bwMode="auto">
          <a:xfrm rot="5400000">
            <a:off x="2078038" y="4527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444" name="Rectangle 84"/>
          <p:cNvSpPr>
            <a:spLocks noChangeArrowheads="1"/>
          </p:cNvSpPr>
          <p:nvPr/>
        </p:nvSpPr>
        <p:spPr bwMode="auto">
          <a:xfrm>
            <a:off x="1184275" y="1425575"/>
            <a:ext cx="7543800" cy="1662113"/>
          </a:xfrm>
          <a:prstGeom prst="rect">
            <a:avLst/>
          </a:prstGeom>
          <a:noFill/>
          <a:ln w="12700">
            <a:noFill/>
            <a:miter lim="800000"/>
            <a:headEnd/>
            <a:tailEnd/>
          </a:ln>
          <a:effectLst/>
        </p:spPr>
        <p:txBody>
          <a:bodyPr lIns="90488" tIns="44450" rIns="90488" bIns="44450"/>
          <a:lstStyle/>
          <a:p>
            <a:pPr algn="l">
              <a:lnSpc>
                <a:spcPct val="110000"/>
              </a:lnSpc>
              <a:buFont typeface="Wingdings" pitchFamily="2" charset="2"/>
              <a:buNone/>
            </a:pPr>
            <a:r>
              <a:rPr lang="en-US" sz="2400">
                <a:effectLst>
                  <a:outerShdw blurRad="38100" dist="38100" dir="2700000" algn="tl">
                    <a:srgbClr val="000000"/>
                  </a:outerShdw>
                </a:effectLst>
                <a:latin typeface="Book Antiqua" pitchFamily="18" charset="0"/>
              </a:rPr>
              <a:t>     Lucas Tool Rental would like to assign probabilities</a:t>
            </a:r>
          </a:p>
          <a:p>
            <a:pPr algn="l">
              <a:lnSpc>
                <a:spcPct val="110000"/>
              </a:lnSpc>
              <a:buFont typeface="Wingdings" pitchFamily="2" charset="2"/>
              <a:buNone/>
            </a:pPr>
            <a:r>
              <a:rPr lang="en-US" sz="2400">
                <a:effectLst>
                  <a:outerShdw blurRad="38100" dist="38100" dir="2700000" algn="tl">
                    <a:srgbClr val="000000"/>
                  </a:outerShdw>
                </a:effectLst>
                <a:latin typeface="Book Antiqua" pitchFamily="18" charset="0"/>
              </a:rPr>
              <a:t>to the number of car polishers it rents each day.  </a:t>
            </a:r>
          </a:p>
          <a:p>
            <a:pPr algn="l">
              <a:lnSpc>
                <a:spcPct val="110000"/>
              </a:lnSpc>
              <a:buFont typeface="Wingdings" pitchFamily="2" charset="2"/>
              <a:buNone/>
            </a:pPr>
            <a:r>
              <a:rPr lang="en-US" sz="2400">
                <a:effectLst>
                  <a:outerShdw blurRad="38100" dist="38100" dir="2700000" algn="tl">
                    <a:srgbClr val="000000"/>
                  </a:outerShdw>
                </a:effectLst>
                <a:latin typeface="Book Antiqua" pitchFamily="18" charset="0"/>
              </a:rPr>
              <a:t>Office records show the following frequencies of daily</a:t>
            </a:r>
          </a:p>
          <a:p>
            <a:pPr algn="l">
              <a:lnSpc>
                <a:spcPct val="110000"/>
              </a:lnSpc>
              <a:buFont typeface="Wingdings" pitchFamily="2" charset="2"/>
              <a:buNone/>
            </a:pPr>
            <a:r>
              <a:rPr lang="en-US" sz="2400">
                <a:effectLst>
                  <a:outerShdw blurRad="38100" dist="38100" dir="2700000" algn="tl">
                    <a:srgbClr val="000000"/>
                  </a:outerShdw>
                </a:effectLst>
                <a:latin typeface="Book Antiqua" pitchFamily="18" charset="0"/>
              </a:rPr>
              <a:t>rentals for the last 40 days.</a:t>
            </a:r>
          </a:p>
        </p:txBody>
      </p:sp>
      <p:sp>
        <p:nvSpPr>
          <p:cNvPr id="15445" name="Rectangle 85"/>
          <p:cNvSpPr>
            <a:spLocks noChangeArrowheads="1"/>
          </p:cNvSpPr>
          <p:nvPr/>
        </p:nvSpPr>
        <p:spPr bwMode="auto">
          <a:xfrm>
            <a:off x="708025" y="1025525"/>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Lucas Tool Rental</a:t>
            </a:r>
          </a:p>
        </p:txBody>
      </p:sp>
      <p:sp>
        <p:nvSpPr>
          <p:cNvPr id="15447" name="AutoShape 87"/>
          <p:cNvSpPr>
            <a:spLocks noChangeArrowheads="1"/>
          </p:cNvSpPr>
          <p:nvPr/>
        </p:nvSpPr>
        <p:spPr bwMode="auto">
          <a:xfrm rot="5400000">
            <a:off x="782638" y="1644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55815459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5447"/>
                                        </p:tgtEl>
                                        <p:attrNameLst>
                                          <p:attrName>style.visibility</p:attrName>
                                        </p:attrNameLst>
                                      </p:cBhvr>
                                      <p:to>
                                        <p:strVal val="visible"/>
                                      </p:to>
                                    </p:set>
                                    <p:animEffect transition="in" filter="slide(fromLeft)">
                                      <p:cBhvr>
                                        <p:cTn id="7" dur="500"/>
                                        <p:tgtEl>
                                          <p:spTgt spid="15447"/>
                                        </p:tgtEl>
                                      </p:cBhvr>
                                    </p:animEffect>
                                  </p:childTnLst>
                                  <p:subTnLst>
                                    <p:set>
                                      <p:cBhvr override="childStyle">
                                        <p:cTn dur="1" fill="hold" display="0" masterRel="nextClick" afterEffect="1"/>
                                        <p:tgtEl>
                                          <p:spTgt spid="1544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444"/>
                                        </p:tgtEl>
                                        <p:attrNameLst>
                                          <p:attrName>style.visibility</p:attrName>
                                        </p:attrNameLst>
                                      </p:cBhvr>
                                      <p:to>
                                        <p:strVal val="visible"/>
                                      </p:to>
                                    </p:set>
                                    <p:animEffect transition="in" filter="blinds(horizontal)">
                                      <p:cBhvr>
                                        <p:cTn id="12" dur="500"/>
                                        <p:tgtEl>
                                          <p:spTgt spid="15444"/>
                                        </p:tgtEl>
                                      </p:cBhvr>
                                    </p:animEffect>
                                  </p:childTnLst>
                                </p:cTn>
                              </p:par>
                            </p:childTnLst>
                          </p:cTn>
                        </p:par>
                        <p:par>
                          <p:cTn id="13" fill="hold">
                            <p:stCondLst>
                              <p:cond delay="500"/>
                            </p:stCondLst>
                            <p:childTnLst>
                              <p:par>
                                <p:cTn id="14" presetID="12" presetClass="entr" presetSubtype="8" fill="hold" grpId="0" nodeType="afterEffect">
                                  <p:stCondLst>
                                    <p:cond delay="4000"/>
                                  </p:stCondLst>
                                  <p:childTnLst>
                                    <p:set>
                                      <p:cBhvr>
                                        <p:cTn id="15" dur="1" fill="hold">
                                          <p:stCondLst>
                                            <p:cond delay="0"/>
                                          </p:stCondLst>
                                        </p:cTn>
                                        <p:tgtEl>
                                          <p:spTgt spid="15443"/>
                                        </p:tgtEl>
                                        <p:attrNameLst>
                                          <p:attrName>style.visibility</p:attrName>
                                        </p:attrNameLst>
                                      </p:cBhvr>
                                      <p:to>
                                        <p:strVal val="visible"/>
                                      </p:to>
                                    </p:set>
                                    <p:animEffect transition="in" filter="slide(fromLeft)">
                                      <p:cBhvr>
                                        <p:cTn id="16" dur="500"/>
                                        <p:tgtEl>
                                          <p:spTgt spid="15443"/>
                                        </p:tgtEl>
                                      </p:cBhvr>
                                    </p:animEffect>
                                  </p:childTnLst>
                                  <p:subTnLst>
                                    <p:set>
                                      <p:cBhvr override="childStyle">
                                        <p:cTn dur="1" fill="hold" display="0" masterRel="nextClick" afterEffect="1"/>
                                        <p:tgtEl>
                                          <p:spTgt spid="15443"/>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5364"/>
                                        </p:tgtEl>
                                        <p:attrNameLst>
                                          <p:attrName>style.visibility</p:attrName>
                                        </p:attrNameLst>
                                      </p:cBhvr>
                                      <p:to>
                                        <p:strVal val="visible"/>
                                      </p:to>
                                    </p:set>
                                    <p:animEffect transition="in" filter="dissolve">
                                      <p:cBhvr>
                                        <p:cTn id="21" dur="500"/>
                                        <p:tgtEl>
                                          <p:spTgt spid="15364"/>
                                        </p:tgtEl>
                                      </p:cBhvr>
                                    </p:animEffect>
                                  </p:childTnLst>
                                </p:cTn>
                              </p:par>
                            </p:childTnLst>
                          </p:cTn>
                        </p:par>
                        <p:par>
                          <p:cTn id="22" fill="hold">
                            <p:stCondLst>
                              <p:cond delay="500"/>
                            </p:stCondLst>
                            <p:childTnLst>
                              <p:par>
                                <p:cTn id="23" presetID="12" presetClass="entr" presetSubtype="1" fill="hold" grpId="0" nodeType="afterEffect">
                                  <p:stCondLst>
                                    <p:cond delay="1000"/>
                                  </p:stCondLst>
                                  <p:childTnLst>
                                    <p:set>
                                      <p:cBhvr>
                                        <p:cTn id="24" dur="1" fill="hold">
                                          <p:stCondLst>
                                            <p:cond delay="0"/>
                                          </p:stCondLst>
                                        </p:cTn>
                                        <p:tgtEl>
                                          <p:spTgt spid="15439"/>
                                        </p:tgtEl>
                                        <p:attrNameLst>
                                          <p:attrName>style.visibility</p:attrName>
                                        </p:attrNameLst>
                                      </p:cBhvr>
                                      <p:to>
                                        <p:strVal val="visible"/>
                                      </p:to>
                                    </p:set>
                                    <p:animEffect transition="in" filter="slide(fromTop)">
                                      <p:cBhvr>
                                        <p:cTn id="25" dur="500"/>
                                        <p:tgtEl>
                                          <p:spTgt spid="15439"/>
                                        </p:tgtEl>
                                      </p:cBhvr>
                                    </p:animEffect>
                                  </p:childTnLst>
                                </p:cTn>
                              </p:par>
                            </p:childTnLst>
                          </p:cTn>
                        </p:par>
                        <p:par>
                          <p:cTn id="26" fill="hold">
                            <p:stCondLst>
                              <p:cond delay="2000"/>
                            </p:stCondLst>
                            <p:childTnLst>
                              <p:par>
                                <p:cTn id="27" presetID="12" presetClass="entr" presetSubtype="1" fill="hold" grpId="0" nodeType="afterEffect">
                                  <p:stCondLst>
                                    <p:cond delay="1000"/>
                                  </p:stCondLst>
                                  <p:iterate type="wd">
                                    <p:tmPct val="100000"/>
                                  </p:iterate>
                                  <p:childTnLst>
                                    <p:set>
                                      <p:cBhvr>
                                        <p:cTn id="28" dur="1" fill="hold">
                                          <p:stCondLst>
                                            <p:cond delay="0"/>
                                          </p:stCondLst>
                                        </p:cTn>
                                        <p:tgtEl>
                                          <p:spTgt spid="15441"/>
                                        </p:tgtEl>
                                        <p:attrNameLst>
                                          <p:attrName>style.visibility</p:attrName>
                                        </p:attrNameLst>
                                      </p:cBhvr>
                                      <p:to>
                                        <p:strVal val="visible"/>
                                      </p:to>
                                    </p:set>
                                    <p:animEffect transition="in" filter="slide(fromTop)">
                                      <p:cBhvr>
                                        <p:cTn id="29" dur="300"/>
                                        <p:tgtEl>
                                          <p:spTgt spid="15441"/>
                                        </p:tgtEl>
                                      </p:cBhvr>
                                    </p:animEffect>
                                  </p:childTnLst>
                                </p:cTn>
                              </p:par>
                            </p:childTnLst>
                          </p:cTn>
                        </p:par>
                        <p:par>
                          <p:cTn id="30" fill="hold">
                            <p:stCondLst>
                              <p:cond delay="4500"/>
                            </p:stCondLst>
                            <p:childTnLst>
                              <p:par>
                                <p:cTn id="31" presetID="12" presetClass="entr" presetSubtype="1" fill="hold" grpId="0" nodeType="afterEffect">
                                  <p:stCondLst>
                                    <p:cond delay="2000"/>
                                  </p:stCondLst>
                                  <p:childTnLst>
                                    <p:set>
                                      <p:cBhvr>
                                        <p:cTn id="32" dur="1" fill="hold">
                                          <p:stCondLst>
                                            <p:cond delay="0"/>
                                          </p:stCondLst>
                                        </p:cTn>
                                        <p:tgtEl>
                                          <p:spTgt spid="15440"/>
                                        </p:tgtEl>
                                        <p:attrNameLst>
                                          <p:attrName>style.visibility</p:attrName>
                                        </p:attrNameLst>
                                      </p:cBhvr>
                                      <p:to>
                                        <p:strVal val="visible"/>
                                      </p:to>
                                    </p:set>
                                    <p:animEffect transition="in" filter="slide(fromTop)">
                                      <p:cBhvr>
                                        <p:cTn id="33" dur="500"/>
                                        <p:tgtEl>
                                          <p:spTgt spid="15440"/>
                                        </p:tgtEl>
                                      </p:cBhvr>
                                    </p:animEffect>
                                  </p:childTnLst>
                                </p:cTn>
                              </p:par>
                            </p:childTnLst>
                          </p:cTn>
                        </p:par>
                        <p:par>
                          <p:cTn id="34" fill="hold">
                            <p:stCondLst>
                              <p:cond delay="7000"/>
                            </p:stCondLst>
                            <p:childTnLst>
                              <p:par>
                                <p:cTn id="35" presetID="12" presetClass="entr" presetSubtype="1" fill="hold" grpId="0" nodeType="afterEffect">
                                  <p:stCondLst>
                                    <p:cond delay="1000"/>
                                  </p:stCondLst>
                                  <p:iterate type="wd">
                                    <p:tmPct val="100000"/>
                                  </p:iterate>
                                  <p:childTnLst>
                                    <p:set>
                                      <p:cBhvr>
                                        <p:cTn id="36" dur="1" fill="hold">
                                          <p:stCondLst>
                                            <p:cond delay="0"/>
                                          </p:stCondLst>
                                        </p:cTn>
                                        <p:tgtEl>
                                          <p:spTgt spid="15442"/>
                                        </p:tgtEl>
                                        <p:attrNameLst>
                                          <p:attrName>style.visibility</p:attrName>
                                        </p:attrNameLst>
                                      </p:cBhvr>
                                      <p:to>
                                        <p:strVal val="visible"/>
                                      </p:to>
                                    </p:set>
                                    <p:animEffect transition="in" filter="slide(fromTop)">
                                      <p:cBhvr>
                                        <p:cTn id="37" dur="300"/>
                                        <p:tgtEl>
                                          <p:spTgt spid="154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animBg="1"/>
      <p:bldP spid="15439" grpId="0" autoUpdateAnimBg="0"/>
      <p:bldP spid="15440" grpId="0" autoUpdateAnimBg="0"/>
      <p:bldP spid="15441" grpId="0" autoUpdateAnimBg="0"/>
      <p:bldP spid="15442" grpId="0" autoUpdateAnimBg="0"/>
      <p:bldP spid="15443" grpId="0" animBg="1"/>
      <p:bldP spid="15444" grpId="0" autoUpdateAnimBg="0"/>
      <p:bldP spid="15447"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41" name="Rectangle 157"/>
          <p:cNvSpPr>
            <a:spLocks noChangeArrowheads="1"/>
          </p:cNvSpPr>
          <p:nvPr/>
        </p:nvSpPr>
        <p:spPr bwMode="auto">
          <a:xfrm>
            <a:off x="1617663" y="2851150"/>
            <a:ext cx="6081712" cy="317817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6386" name="Rectangle 2"/>
          <p:cNvSpPr>
            <a:spLocks noGrp="1" noChangeArrowheads="1"/>
          </p:cNvSpPr>
          <p:nvPr>
            <p:ph type="body" idx="1"/>
          </p:nvPr>
        </p:nvSpPr>
        <p:spPr>
          <a:xfrm>
            <a:off x="1092200" y="1533525"/>
            <a:ext cx="7594600" cy="1338263"/>
          </a:xfrm>
          <a:noFill/>
          <a:ln/>
        </p:spPr>
        <p:txBody>
          <a:bodyPr/>
          <a:lstStyle/>
          <a:p>
            <a:pPr>
              <a:lnSpc>
                <a:spcPct val="90000"/>
              </a:lnSpc>
              <a:buFont typeface="Monotype Sorts" pitchFamily="2" charset="2"/>
              <a:buNone/>
            </a:pPr>
            <a:r>
              <a:rPr lang="en-US"/>
              <a:t>	Each probability assignment is given by dividing</a:t>
            </a:r>
          </a:p>
          <a:p>
            <a:pPr>
              <a:lnSpc>
                <a:spcPct val="90000"/>
              </a:lnSpc>
              <a:buFont typeface="Monotype Sorts" pitchFamily="2" charset="2"/>
              <a:buNone/>
            </a:pPr>
            <a:r>
              <a:rPr lang="en-US"/>
              <a:t>the frequency (number of days) by the total frequency</a:t>
            </a:r>
          </a:p>
          <a:p>
            <a:pPr>
              <a:lnSpc>
                <a:spcPct val="90000"/>
              </a:lnSpc>
              <a:buFont typeface="Monotype Sorts" pitchFamily="2" charset="2"/>
              <a:buNone/>
            </a:pPr>
            <a:r>
              <a:rPr lang="en-US"/>
              <a:t>(total number of days).</a:t>
            </a:r>
          </a:p>
        </p:txBody>
      </p:sp>
      <p:sp>
        <p:nvSpPr>
          <p:cNvPr id="16387" name="Rectangle 3"/>
          <p:cNvSpPr>
            <a:spLocks noGrp="1" noChangeArrowheads="1"/>
          </p:cNvSpPr>
          <p:nvPr>
            <p:ph type="title"/>
          </p:nvPr>
        </p:nvSpPr>
        <p:spPr>
          <a:xfrm>
            <a:off x="690563" y="158750"/>
            <a:ext cx="7772400" cy="604838"/>
          </a:xfrm>
          <a:noFill/>
          <a:ln/>
        </p:spPr>
        <p:txBody>
          <a:bodyPr/>
          <a:lstStyle/>
          <a:p>
            <a:r>
              <a:rPr lang="en-US"/>
              <a:t>Relative Frequency Method</a:t>
            </a:r>
          </a:p>
        </p:txBody>
      </p:sp>
      <p:sp>
        <p:nvSpPr>
          <p:cNvPr id="16389" name="AutoShape 5"/>
          <p:cNvSpPr>
            <a:spLocks noChangeArrowheads="1"/>
          </p:cNvSpPr>
          <p:nvPr/>
        </p:nvSpPr>
        <p:spPr bwMode="auto">
          <a:xfrm>
            <a:off x="7391400" y="4422775"/>
            <a:ext cx="1066800" cy="495300"/>
          </a:xfrm>
          <a:prstGeom prst="wedgeRoundRectCallout">
            <a:avLst>
              <a:gd name="adj1" fmla="val -94644"/>
              <a:gd name="adj2" fmla="val -145514"/>
              <a:gd name="adj3" fmla="val 16667"/>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sz="2400">
                <a:effectLst>
                  <a:outerShdw blurRad="38100" dist="38100" dir="2700000" algn="tl">
                    <a:srgbClr val="000000"/>
                  </a:outerShdw>
                </a:effectLst>
                <a:latin typeface="Book Antiqua" pitchFamily="18" charset="0"/>
              </a:rPr>
              <a:t>4/40</a:t>
            </a:r>
          </a:p>
        </p:txBody>
      </p:sp>
      <p:sp>
        <p:nvSpPr>
          <p:cNvPr id="16535" name="Rectangle 151"/>
          <p:cNvSpPr>
            <a:spLocks noChangeArrowheads="1"/>
          </p:cNvSpPr>
          <p:nvPr/>
        </p:nvSpPr>
        <p:spPr bwMode="auto">
          <a:xfrm>
            <a:off x="5810250" y="3279775"/>
            <a:ext cx="1752600" cy="476250"/>
          </a:xfrm>
          <a:prstGeom prst="rect">
            <a:avLst/>
          </a:prstGeom>
          <a:noFill/>
          <a:ln w="12700">
            <a:noFill/>
            <a:miter lim="800000"/>
            <a:headEnd/>
            <a:tailEnd/>
          </a:ln>
          <a:effectLst/>
        </p:spPr>
        <p:txBody>
          <a:bodyPr wrap="none" anchor="ctr"/>
          <a:lstStyle/>
          <a:p>
            <a:r>
              <a:rPr lang="en-US" sz="2400" u="sng">
                <a:effectLst>
                  <a:outerShdw blurRad="38100" dist="38100" dir="2700000" algn="tl">
                    <a:srgbClr val="000000"/>
                  </a:outerShdw>
                </a:effectLst>
                <a:latin typeface="Book Antiqua" pitchFamily="18" charset="0"/>
              </a:rPr>
              <a:t>Probability</a:t>
            </a:r>
          </a:p>
        </p:txBody>
      </p:sp>
      <p:sp>
        <p:nvSpPr>
          <p:cNvPr id="16536" name="Rectangle 152"/>
          <p:cNvSpPr>
            <a:spLocks noChangeArrowheads="1"/>
          </p:cNvSpPr>
          <p:nvPr/>
        </p:nvSpPr>
        <p:spPr bwMode="auto">
          <a:xfrm>
            <a:off x="1733550" y="2860675"/>
            <a:ext cx="2514600" cy="9525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Number of</a:t>
            </a:r>
          </a:p>
          <a:p>
            <a:r>
              <a:rPr lang="en-US" sz="2400" u="sng">
                <a:effectLst>
                  <a:outerShdw blurRad="38100" dist="38100" dir="2700000" algn="tl">
                    <a:srgbClr val="000000"/>
                  </a:outerShdw>
                </a:effectLst>
                <a:latin typeface="Book Antiqua" pitchFamily="18" charset="0"/>
              </a:rPr>
              <a:t>Polishers Rented</a:t>
            </a:r>
          </a:p>
        </p:txBody>
      </p:sp>
      <p:sp>
        <p:nvSpPr>
          <p:cNvPr id="16537" name="Rectangle 153"/>
          <p:cNvSpPr>
            <a:spLocks noChangeArrowheads="1"/>
          </p:cNvSpPr>
          <p:nvPr/>
        </p:nvSpPr>
        <p:spPr bwMode="auto">
          <a:xfrm>
            <a:off x="4286250" y="2879725"/>
            <a:ext cx="1504950" cy="9144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Number</a:t>
            </a:r>
          </a:p>
          <a:p>
            <a:r>
              <a:rPr lang="en-US" sz="2400" u="sng">
                <a:effectLst>
                  <a:outerShdw blurRad="38100" dist="38100" dir="2700000" algn="tl">
                    <a:srgbClr val="000000"/>
                  </a:outerShdw>
                </a:effectLst>
                <a:latin typeface="Book Antiqua" pitchFamily="18" charset="0"/>
              </a:rPr>
              <a:t>of Days</a:t>
            </a:r>
          </a:p>
        </p:txBody>
      </p:sp>
      <p:sp>
        <p:nvSpPr>
          <p:cNvPr id="16538" name="Rectangle 154"/>
          <p:cNvSpPr>
            <a:spLocks noChangeArrowheads="1"/>
          </p:cNvSpPr>
          <p:nvPr/>
        </p:nvSpPr>
        <p:spPr bwMode="auto">
          <a:xfrm>
            <a:off x="2800350" y="3603625"/>
            <a:ext cx="666750" cy="21526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0</a:t>
            </a:r>
          </a:p>
          <a:p>
            <a:pPr algn="l"/>
            <a:r>
              <a:rPr lang="en-US" sz="2400">
                <a:effectLst>
                  <a:outerShdw blurRad="38100" dist="38100" dir="2700000" algn="tl">
                    <a:srgbClr val="000000"/>
                  </a:outerShdw>
                </a:effectLst>
                <a:latin typeface="Book Antiqua" pitchFamily="18" charset="0"/>
              </a:rPr>
              <a:t>1</a:t>
            </a:r>
          </a:p>
          <a:p>
            <a:pPr algn="l"/>
            <a:r>
              <a:rPr lang="en-US" sz="2400">
                <a:effectLst>
                  <a:outerShdw blurRad="38100" dist="38100" dir="2700000" algn="tl">
                    <a:srgbClr val="000000"/>
                  </a:outerShdw>
                </a:effectLst>
                <a:latin typeface="Book Antiqua" pitchFamily="18" charset="0"/>
              </a:rPr>
              <a:t>2</a:t>
            </a:r>
          </a:p>
          <a:p>
            <a:pPr algn="l"/>
            <a:r>
              <a:rPr lang="en-US" sz="2400">
                <a:effectLst>
                  <a:outerShdw blurRad="38100" dist="38100" dir="2700000" algn="tl">
                    <a:srgbClr val="000000"/>
                  </a:outerShdw>
                </a:effectLst>
                <a:latin typeface="Book Antiqua" pitchFamily="18" charset="0"/>
              </a:rPr>
              <a:t>3</a:t>
            </a:r>
          </a:p>
          <a:p>
            <a:pPr algn="l"/>
            <a:r>
              <a:rPr lang="en-US" sz="2400">
                <a:effectLst>
                  <a:outerShdw blurRad="38100" dist="38100" dir="2700000" algn="tl">
                    <a:srgbClr val="000000"/>
                  </a:outerShdw>
                </a:effectLst>
                <a:latin typeface="Book Antiqua" pitchFamily="18" charset="0"/>
              </a:rPr>
              <a:t>4</a:t>
            </a:r>
          </a:p>
        </p:txBody>
      </p:sp>
      <p:sp>
        <p:nvSpPr>
          <p:cNvPr id="16539" name="Rectangle 155"/>
          <p:cNvSpPr>
            <a:spLocks noChangeArrowheads="1"/>
          </p:cNvSpPr>
          <p:nvPr/>
        </p:nvSpPr>
        <p:spPr bwMode="auto">
          <a:xfrm>
            <a:off x="4667250" y="3660775"/>
            <a:ext cx="628650" cy="24003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  4</a:t>
            </a:r>
          </a:p>
          <a:p>
            <a:r>
              <a:rPr lang="en-US" sz="2400">
                <a:effectLst>
                  <a:outerShdw blurRad="38100" dist="38100" dir="2700000" algn="tl">
                    <a:srgbClr val="000000"/>
                  </a:outerShdw>
                </a:effectLst>
                <a:latin typeface="Book Antiqua" pitchFamily="18" charset="0"/>
              </a:rPr>
              <a:t>  6</a:t>
            </a:r>
          </a:p>
          <a:p>
            <a:r>
              <a:rPr lang="en-US" sz="2400">
                <a:effectLst>
                  <a:outerShdw blurRad="38100" dist="38100" dir="2700000" algn="tl">
                    <a:srgbClr val="000000"/>
                  </a:outerShdw>
                </a:effectLst>
                <a:latin typeface="Book Antiqua" pitchFamily="18" charset="0"/>
              </a:rPr>
              <a:t>18</a:t>
            </a:r>
          </a:p>
          <a:p>
            <a:r>
              <a:rPr lang="en-US" sz="2400">
                <a:effectLst>
                  <a:outerShdw blurRad="38100" dist="38100" dir="2700000" algn="tl">
                    <a:srgbClr val="000000"/>
                  </a:outerShdw>
                </a:effectLst>
                <a:latin typeface="Book Antiqua" pitchFamily="18" charset="0"/>
              </a:rPr>
              <a:t>10</a:t>
            </a:r>
          </a:p>
          <a:p>
            <a:r>
              <a:rPr lang="en-US" sz="2400" u="sng">
                <a:effectLst>
                  <a:outerShdw blurRad="38100" dist="38100" dir="2700000" algn="tl">
                    <a:srgbClr val="000000"/>
                  </a:outerShdw>
                </a:effectLst>
                <a:latin typeface="Book Antiqua" pitchFamily="18" charset="0"/>
              </a:rPr>
              <a:t>  2</a:t>
            </a:r>
          </a:p>
          <a:p>
            <a:r>
              <a:rPr lang="en-US" sz="2400">
                <a:effectLst>
                  <a:outerShdw blurRad="38100" dist="38100" dir="2700000" algn="tl">
                    <a:srgbClr val="000000"/>
                  </a:outerShdw>
                </a:effectLst>
                <a:latin typeface="Book Antiqua" pitchFamily="18" charset="0"/>
              </a:rPr>
              <a:t>40</a:t>
            </a:r>
          </a:p>
        </p:txBody>
      </p:sp>
      <p:sp>
        <p:nvSpPr>
          <p:cNvPr id="16540" name="Rectangle 156"/>
          <p:cNvSpPr>
            <a:spLocks noChangeArrowheads="1"/>
          </p:cNvSpPr>
          <p:nvPr/>
        </p:nvSpPr>
        <p:spPr bwMode="auto">
          <a:xfrm>
            <a:off x="6286500" y="3660775"/>
            <a:ext cx="628650" cy="238125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  .10</a:t>
            </a:r>
          </a:p>
          <a:p>
            <a:r>
              <a:rPr lang="en-US" sz="2400">
                <a:effectLst>
                  <a:outerShdw blurRad="38100" dist="38100" dir="2700000" algn="tl">
                    <a:srgbClr val="000000"/>
                  </a:outerShdw>
                </a:effectLst>
                <a:latin typeface="Book Antiqua" pitchFamily="18" charset="0"/>
              </a:rPr>
              <a:t>  .15</a:t>
            </a:r>
          </a:p>
          <a:p>
            <a:r>
              <a:rPr lang="en-US" sz="2400">
                <a:effectLst>
                  <a:outerShdw blurRad="38100" dist="38100" dir="2700000" algn="tl">
                    <a:srgbClr val="000000"/>
                  </a:outerShdw>
                </a:effectLst>
                <a:latin typeface="Book Antiqua" pitchFamily="18" charset="0"/>
              </a:rPr>
              <a:t>  .45</a:t>
            </a:r>
          </a:p>
          <a:p>
            <a:r>
              <a:rPr lang="en-US" sz="2400">
                <a:effectLst>
                  <a:outerShdw blurRad="38100" dist="38100" dir="2700000" algn="tl">
                    <a:srgbClr val="000000"/>
                  </a:outerShdw>
                </a:effectLst>
                <a:latin typeface="Book Antiqua" pitchFamily="18" charset="0"/>
              </a:rPr>
              <a:t>  .25</a:t>
            </a:r>
          </a:p>
          <a:p>
            <a:r>
              <a:rPr lang="en-US" sz="2400" u="sng">
                <a:effectLst>
                  <a:outerShdw blurRad="38100" dist="38100" dir="2700000" algn="tl">
                    <a:srgbClr val="000000"/>
                  </a:outerShdw>
                </a:effectLst>
                <a:latin typeface="Book Antiqua" pitchFamily="18" charset="0"/>
              </a:rPr>
              <a:t>  .05</a:t>
            </a:r>
          </a:p>
          <a:p>
            <a:r>
              <a:rPr lang="en-US" sz="2400">
                <a:effectLst>
                  <a:outerShdw blurRad="38100" dist="38100" dir="2700000" algn="tl">
                    <a:srgbClr val="000000"/>
                  </a:outerShdw>
                </a:effectLst>
                <a:latin typeface="Book Antiqua" pitchFamily="18" charset="0"/>
              </a:rPr>
              <a:t>1.00</a:t>
            </a:r>
          </a:p>
        </p:txBody>
      </p:sp>
      <p:sp>
        <p:nvSpPr>
          <p:cNvPr id="16542" name="AutoShape 158"/>
          <p:cNvSpPr>
            <a:spLocks noChangeArrowheads="1"/>
          </p:cNvSpPr>
          <p:nvPr/>
        </p:nvSpPr>
        <p:spPr bwMode="auto">
          <a:xfrm rot="5400000">
            <a:off x="1354138" y="4400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543" name="AutoShape 159"/>
          <p:cNvSpPr>
            <a:spLocks noChangeArrowheads="1"/>
          </p:cNvSpPr>
          <p:nvPr/>
        </p:nvSpPr>
        <p:spPr bwMode="auto">
          <a:xfrm rot="16200000" flipH="1">
            <a:off x="7716838" y="386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692" name="Rectangle 308"/>
          <p:cNvSpPr>
            <a:spLocks noChangeArrowheads="1"/>
          </p:cNvSpPr>
          <p:nvPr/>
        </p:nvSpPr>
        <p:spPr bwMode="auto">
          <a:xfrm>
            <a:off x="708025" y="1025525"/>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Lucas Tool Rental</a:t>
            </a:r>
          </a:p>
        </p:txBody>
      </p:sp>
      <p:sp>
        <p:nvSpPr>
          <p:cNvPr id="16693" name="AutoShape 309"/>
          <p:cNvSpPr>
            <a:spLocks noChangeArrowheads="1"/>
          </p:cNvSpPr>
          <p:nvPr/>
        </p:nvSpPr>
        <p:spPr bwMode="auto">
          <a:xfrm rot="5400000">
            <a:off x="782638" y="1644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41961715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6693"/>
                                        </p:tgtEl>
                                        <p:attrNameLst>
                                          <p:attrName>style.visibility</p:attrName>
                                        </p:attrNameLst>
                                      </p:cBhvr>
                                      <p:to>
                                        <p:strVal val="visible"/>
                                      </p:to>
                                    </p:set>
                                    <p:animEffect transition="in" filter="slide(fromLeft)">
                                      <p:cBhvr>
                                        <p:cTn id="7" dur="500"/>
                                        <p:tgtEl>
                                          <p:spTgt spid="16693"/>
                                        </p:tgtEl>
                                      </p:cBhvr>
                                    </p:animEffect>
                                  </p:childTnLst>
                                  <p:subTnLst>
                                    <p:set>
                                      <p:cBhvr override="childStyle">
                                        <p:cTn dur="1" fill="hold" display="0" masterRel="nextClick" afterEffect="1"/>
                                        <p:tgtEl>
                                          <p:spTgt spid="1669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386"/>
                                        </p:tgtEl>
                                        <p:attrNameLst>
                                          <p:attrName>style.visibility</p:attrName>
                                        </p:attrNameLst>
                                      </p:cBhvr>
                                      <p:to>
                                        <p:strVal val="visible"/>
                                      </p:to>
                                    </p:set>
                                    <p:animEffect transition="in" filter="blinds(horizontal)">
                                      <p:cBhvr>
                                        <p:cTn id="12" dur="500"/>
                                        <p:tgtEl>
                                          <p:spTgt spid="16386"/>
                                        </p:tgtEl>
                                      </p:cBhvr>
                                    </p:animEffect>
                                  </p:childTnLst>
                                </p:cTn>
                              </p:par>
                            </p:childTnLst>
                          </p:cTn>
                        </p:par>
                        <p:par>
                          <p:cTn id="13" fill="hold">
                            <p:stCondLst>
                              <p:cond delay="500"/>
                            </p:stCondLst>
                            <p:childTnLst>
                              <p:par>
                                <p:cTn id="14" presetID="12" presetClass="entr" presetSubtype="8" fill="hold" grpId="0" nodeType="afterEffect">
                                  <p:stCondLst>
                                    <p:cond delay="4000"/>
                                  </p:stCondLst>
                                  <p:childTnLst>
                                    <p:set>
                                      <p:cBhvr>
                                        <p:cTn id="15" dur="1" fill="hold">
                                          <p:stCondLst>
                                            <p:cond delay="0"/>
                                          </p:stCondLst>
                                        </p:cTn>
                                        <p:tgtEl>
                                          <p:spTgt spid="16542"/>
                                        </p:tgtEl>
                                        <p:attrNameLst>
                                          <p:attrName>style.visibility</p:attrName>
                                        </p:attrNameLst>
                                      </p:cBhvr>
                                      <p:to>
                                        <p:strVal val="visible"/>
                                      </p:to>
                                    </p:set>
                                    <p:animEffect transition="in" filter="slide(fromLeft)">
                                      <p:cBhvr>
                                        <p:cTn id="16" dur="500"/>
                                        <p:tgtEl>
                                          <p:spTgt spid="16542"/>
                                        </p:tgtEl>
                                      </p:cBhvr>
                                    </p:animEffect>
                                  </p:childTnLst>
                                  <p:subTnLst>
                                    <p:set>
                                      <p:cBhvr override="childStyle">
                                        <p:cTn dur="1" fill="hold" display="0" masterRel="nextClick" afterEffect="1"/>
                                        <p:tgtEl>
                                          <p:spTgt spid="16542"/>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6541"/>
                                        </p:tgtEl>
                                        <p:attrNameLst>
                                          <p:attrName>style.visibility</p:attrName>
                                        </p:attrNameLst>
                                      </p:cBhvr>
                                      <p:to>
                                        <p:strVal val="visible"/>
                                      </p:to>
                                    </p:set>
                                    <p:animEffect transition="in" filter="dissolve">
                                      <p:cBhvr>
                                        <p:cTn id="21" dur="500"/>
                                        <p:tgtEl>
                                          <p:spTgt spid="16541"/>
                                        </p:tgtEl>
                                      </p:cBhvr>
                                    </p:animEffect>
                                  </p:childTnLst>
                                </p:cTn>
                              </p:par>
                            </p:childTnLst>
                          </p:cTn>
                        </p:par>
                        <p:par>
                          <p:cTn id="22" fill="hold">
                            <p:stCondLst>
                              <p:cond delay="500"/>
                            </p:stCondLst>
                            <p:childTnLst>
                              <p:par>
                                <p:cTn id="23" presetID="12" presetClass="entr" presetSubtype="1" fill="hold" grpId="0" nodeType="afterEffect">
                                  <p:stCondLst>
                                    <p:cond delay="1000"/>
                                  </p:stCondLst>
                                  <p:childTnLst>
                                    <p:set>
                                      <p:cBhvr>
                                        <p:cTn id="24" dur="1" fill="hold">
                                          <p:stCondLst>
                                            <p:cond delay="0"/>
                                          </p:stCondLst>
                                        </p:cTn>
                                        <p:tgtEl>
                                          <p:spTgt spid="16536"/>
                                        </p:tgtEl>
                                        <p:attrNameLst>
                                          <p:attrName>style.visibility</p:attrName>
                                        </p:attrNameLst>
                                      </p:cBhvr>
                                      <p:to>
                                        <p:strVal val="visible"/>
                                      </p:to>
                                    </p:set>
                                    <p:animEffect transition="in" filter="slide(fromTop)">
                                      <p:cBhvr>
                                        <p:cTn id="25" dur="500"/>
                                        <p:tgtEl>
                                          <p:spTgt spid="16536"/>
                                        </p:tgtEl>
                                      </p:cBhvr>
                                    </p:animEffect>
                                  </p:childTnLst>
                                </p:cTn>
                              </p:par>
                            </p:childTnLst>
                          </p:cTn>
                        </p:par>
                        <p:par>
                          <p:cTn id="26" fill="hold">
                            <p:stCondLst>
                              <p:cond delay="2000"/>
                            </p:stCondLst>
                            <p:childTnLst>
                              <p:par>
                                <p:cTn id="27" presetID="12" presetClass="entr" presetSubtype="1" fill="hold" grpId="0" nodeType="afterEffect">
                                  <p:stCondLst>
                                    <p:cond delay="1000"/>
                                  </p:stCondLst>
                                  <p:iterate type="wd">
                                    <p:tmPct val="100000"/>
                                  </p:iterate>
                                  <p:childTnLst>
                                    <p:set>
                                      <p:cBhvr>
                                        <p:cTn id="28" dur="1" fill="hold">
                                          <p:stCondLst>
                                            <p:cond delay="0"/>
                                          </p:stCondLst>
                                        </p:cTn>
                                        <p:tgtEl>
                                          <p:spTgt spid="16538"/>
                                        </p:tgtEl>
                                        <p:attrNameLst>
                                          <p:attrName>style.visibility</p:attrName>
                                        </p:attrNameLst>
                                      </p:cBhvr>
                                      <p:to>
                                        <p:strVal val="visible"/>
                                      </p:to>
                                    </p:set>
                                    <p:animEffect transition="in" filter="slide(fromTop)">
                                      <p:cBhvr>
                                        <p:cTn id="29" dur="300"/>
                                        <p:tgtEl>
                                          <p:spTgt spid="16538"/>
                                        </p:tgtEl>
                                      </p:cBhvr>
                                    </p:animEffect>
                                  </p:childTnLst>
                                </p:cTn>
                              </p:par>
                            </p:childTnLst>
                          </p:cTn>
                        </p:par>
                        <p:par>
                          <p:cTn id="30" fill="hold">
                            <p:stCondLst>
                              <p:cond delay="4500"/>
                            </p:stCondLst>
                            <p:childTnLst>
                              <p:par>
                                <p:cTn id="31" presetID="12" presetClass="entr" presetSubtype="1" fill="hold" grpId="0" nodeType="afterEffect">
                                  <p:stCondLst>
                                    <p:cond delay="1000"/>
                                  </p:stCondLst>
                                  <p:childTnLst>
                                    <p:set>
                                      <p:cBhvr>
                                        <p:cTn id="32" dur="1" fill="hold">
                                          <p:stCondLst>
                                            <p:cond delay="0"/>
                                          </p:stCondLst>
                                        </p:cTn>
                                        <p:tgtEl>
                                          <p:spTgt spid="16537"/>
                                        </p:tgtEl>
                                        <p:attrNameLst>
                                          <p:attrName>style.visibility</p:attrName>
                                        </p:attrNameLst>
                                      </p:cBhvr>
                                      <p:to>
                                        <p:strVal val="visible"/>
                                      </p:to>
                                    </p:set>
                                    <p:animEffect transition="in" filter="slide(fromTop)">
                                      <p:cBhvr>
                                        <p:cTn id="33" dur="500"/>
                                        <p:tgtEl>
                                          <p:spTgt spid="16537"/>
                                        </p:tgtEl>
                                      </p:cBhvr>
                                    </p:animEffect>
                                  </p:childTnLst>
                                </p:cTn>
                              </p:par>
                            </p:childTnLst>
                          </p:cTn>
                        </p:par>
                        <p:par>
                          <p:cTn id="34" fill="hold">
                            <p:stCondLst>
                              <p:cond delay="6000"/>
                            </p:stCondLst>
                            <p:childTnLst>
                              <p:par>
                                <p:cTn id="35" presetID="12" presetClass="entr" presetSubtype="1" fill="hold" grpId="0" nodeType="afterEffect">
                                  <p:stCondLst>
                                    <p:cond delay="1000"/>
                                  </p:stCondLst>
                                  <p:iterate type="wd">
                                    <p:tmPct val="100000"/>
                                  </p:iterate>
                                  <p:childTnLst>
                                    <p:set>
                                      <p:cBhvr>
                                        <p:cTn id="36" dur="1" fill="hold">
                                          <p:stCondLst>
                                            <p:cond delay="0"/>
                                          </p:stCondLst>
                                        </p:cTn>
                                        <p:tgtEl>
                                          <p:spTgt spid="16539"/>
                                        </p:tgtEl>
                                        <p:attrNameLst>
                                          <p:attrName>style.visibility</p:attrName>
                                        </p:attrNameLst>
                                      </p:cBhvr>
                                      <p:to>
                                        <p:strVal val="visible"/>
                                      </p:to>
                                    </p:set>
                                    <p:animEffect transition="in" filter="slide(fromTop)">
                                      <p:cBhvr>
                                        <p:cTn id="37" dur="300"/>
                                        <p:tgtEl>
                                          <p:spTgt spid="16539"/>
                                        </p:tgtEl>
                                      </p:cBhvr>
                                    </p:animEffect>
                                  </p:childTnLst>
                                </p:cTn>
                              </p:par>
                            </p:childTnLst>
                          </p:cTn>
                        </p:par>
                        <p:par>
                          <p:cTn id="38" fill="hold">
                            <p:stCondLst>
                              <p:cond delay="8800"/>
                            </p:stCondLst>
                            <p:childTnLst>
                              <p:par>
                                <p:cTn id="39" presetID="12" presetClass="entr" presetSubtype="1" fill="hold" grpId="0" nodeType="afterEffect">
                                  <p:stCondLst>
                                    <p:cond delay="1000"/>
                                  </p:stCondLst>
                                  <p:childTnLst>
                                    <p:set>
                                      <p:cBhvr>
                                        <p:cTn id="40" dur="1" fill="hold">
                                          <p:stCondLst>
                                            <p:cond delay="0"/>
                                          </p:stCondLst>
                                        </p:cTn>
                                        <p:tgtEl>
                                          <p:spTgt spid="16535"/>
                                        </p:tgtEl>
                                        <p:attrNameLst>
                                          <p:attrName>style.visibility</p:attrName>
                                        </p:attrNameLst>
                                      </p:cBhvr>
                                      <p:to>
                                        <p:strVal val="visible"/>
                                      </p:to>
                                    </p:set>
                                    <p:animEffect transition="in" filter="slide(fromTop)">
                                      <p:cBhvr>
                                        <p:cTn id="41" dur="500"/>
                                        <p:tgtEl>
                                          <p:spTgt spid="16535"/>
                                        </p:tgtEl>
                                      </p:cBhvr>
                                    </p:animEffect>
                                  </p:childTnLst>
                                </p:cTn>
                              </p:par>
                            </p:childTnLst>
                          </p:cTn>
                        </p:par>
                        <p:par>
                          <p:cTn id="42" fill="hold">
                            <p:stCondLst>
                              <p:cond delay="10300"/>
                            </p:stCondLst>
                            <p:childTnLst>
                              <p:par>
                                <p:cTn id="43" presetID="12" presetClass="entr" presetSubtype="2" fill="hold" grpId="0" nodeType="afterEffect">
                                  <p:stCondLst>
                                    <p:cond delay="1000"/>
                                  </p:stCondLst>
                                  <p:childTnLst>
                                    <p:set>
                                      <p:cBhvr>
                                        <p:cTn id="44" dur="1" fill="hold">
                                          <p:stCondLst>
                                            <p:cond delay="0"/>
                                          </p:stCondLst>
                                        </p:cTn>
                                        <p:tgtEl>
                                          <p:spTgt spid="16543"/>
                                        </p:tgtEl>
                                        <p:attrNameLst>
                                          <p:attrName>style.visibility</p:attrName>
                                        </p:attrNameLst>
                                      </p:cBhvr>
                                      <p:to>
                                        <p:strVal val="visible"/>
                                      </p:to>
                                    </p:set>
                                    <p:animEffect transition="in" filter="slide(fromRight)">
                                      <p:cBhvr>
                                        <p:cTn id="45" dur="500"/>
                                        <p:tgtEl>
                                          <p:spTgt spid="16543"/>
                                        </p:tgtEl>
                                      </p:cBhvr>
                                    </p:animEffect>
                                  </p:childTnLst>
                                  <p:subTnLst>
                                    <p:set>
                                      <p:cBhvr override="childStyle">
                                        <p:cTn dur="1" fill="hold" display="0" masterRel="nextClick" afterEffect="1"/>
                                        <p:tgtEl>
                                          <p:spTgt spid="16543"/>
                                        </p:tgtEl>
                                        <p:attrNameLst>
                                          <p:attrName>style.visibility</p:attrName>
                                        </p:attrNameLst>
                                      </p:cBhvr>
                                      <p:to>
                                        <p:strVal val="hidden"/>
                                      </p:to>
                                    </p:set>
                                  </p:subTnLst>
                                </p:cTn>
                              </p:par>
                            </p:childTnLst>
                          </p:cTn>
                        </p:par>
                      </p:childTnLst>
                    </p:cTn>
                  </p:par>
                  <p:par>
                    <p:cTn id="46" fill="hold">
                      <p:stCondLst>
                        <p:cond delay="indefinite"/>
                      </p:stCondLst>
                      <p:childTnLst>
                        <p:par>
                          <p:cTn id="47" fill="hold">
                            <p:stCondLst>
                              <p:cond delay="0"/>
                            </p:stCondLst>
                            <p:childTnLst>
                              <p:par>
                                <p:cTn id="48" presetID="12" presetClass="entr" presetSubtype="1" fill="hold" grpId="0" nodeType="clickEffect">
                                  <p:stCondLst>
                                    <p:cond delay="0"/>
                                  </p:stCondLst>
                                  <p:iterate type="wd">
                                    <p:tmPct val="100000"/>
                                  </p:iterate>
                                  <p:childTnLst>
                                    <p:set>
                                      <p:cBhvr>
                                        <p:cTn id="49" dur="1" fill="hold">
                                          <p:stCondLst>
                                            <p:cond delay="0"/>
                                          </p:stCondLst>
                                        </p:cTn>
                                        <p:tgtEl>
                                          <p:spTgt spid="16540"/>
                                        </p:tgtEl>
                                        <p:attrNameLst>
                                          <p:attrName>style.visibility</p:attrName>
                                        </p:attrNameLst>
                                      </p:cBhvr>
                                      <p:to>
                                        <p:strVal val="visible"/>
                                      </p:to>
                                    </p:set>
                                    <p:animEffect transition="in" filter="slide(fromTop)">
                                      <p:cBhvr>
                                        <p:cTn id="50" dur="300"/>
                                        <p:tgtEl>
                                          <p:spTgt spid="16540"/>
                                        </p:tgtEl>
                                      </p:cBhvr>
                                    </p:animEffect>
                                  </p:childTnLst>
                                </p:cTn>
                              </p:par>
                            </p:childTnLst>
                          </p:cTn>
                        </p:par>
                        <p:par>
                          <p:cTn id="51" fill="hold">
                            <p:stCondLst>
                              <p:cond delay="3300"/>
                            </p:stCondLst>
                            <p:childTnLst>
                              <p:par>
                                <p:cTn id="52" presetID="9" presetClass="entr" presetSubtype="0" fill="hold" grpId="0" nodeType="afterEffect">
                                  <p:stCondLst>
                                    <p:cond delay="4000"/>
                                  </p:stCondLst>
                                  <p:childTnLst>
                                    <p:set>
                                      <p:cBhvr>
                                        <p:cTn id="53" dur="1" fill="hold">
                                          <p:stCondLst>
                                            <p:cond delay="0"/>
                                          </p:stCondLst>
                                        </p:cTn>
                                        <p:tgtEl>
                                          <p:spTgt spid="16389"/>
                                        </p:tgtEl>
                                        <p:attrNameLst>
                                          <p:attrName>style.visibility</p:attrName>
                                        </p:attrNameLst>
                                      </p:cBhvr>
                                      <p:to>
                                        <p:strVal val="visible"/>
                                      </p:to>
                                    </p:set>
                                    <p:animEffect transition="in" filter="dissolve">
                                      <p:cBhvr>
                                        <p:cTn id="54" dur="500"/>
                                        <p:tgtEl>
                                          <p:spTgt spid="163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41" grpId="0" animBg="1"/>
      <p:bldP spid="16386" grpId="0" autoUpdateAnimBg="0"/>
      <p:bldP spid="16389" grpId="0" animBg="1" autoUpdateAnimBg="0"/>
      <p:bldP spid="16535" grpId="0" autoUpdateAnimBg="0"/>
      <p:bldP spid="16536" grpId="0" autoUpdateAnimBg="0"/>
      <p:bldP spid="16537" grpId="0" autoUpdateAnimBg="0"/>
      <p:bldP spid="16538" grpId="0" autoUpdateAnimBg="0"/>
      <p:bldP spid="16539" grpId="0" autoUpdateAnimBg="0"/>
      <p:bldP spid="16540" grpId="0" autoUpdateAnimBg="0"/>
      <p:bldP spid="16542" grpId="0" animBg="1"/>
      <p:bldP spid="16543" grpId="0" animBg="1"/>
      <p:bldP spid="1669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1026"/>
          <p:cNvSpPr>
            <a:spLocks noChangeArrowheads="1"/>
          </p:cNvSpPr>
          <p:nvPr/>
        </p:nvSpPr>
        <p:spPr bwMode="auto">
          <a:xfrm>
            <a:off x="695325" y="28575"/>
            <a:ext cx="7772400" cy="8651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Uncertainties</a:t>
            </a:r>
          </a:p>
        </p:txBody>
      </p:sp>
      <p:sp>
        <p:nvSpPr>
          <p:cNvPr id="197635" name="Rectangle 1027"/>
          <p:cNvSpPr>
            <a:spLocks noChangeArrowheads="1"/>
          </p:cNvSpPr>
          <p:nvPr/>
        </p:nvSpPr>
        <p:spPr bwMode="auto">
          <a:xfrm>
            <a:off x="952500" y="1133475"/>
            <a:ext cx="7258050" cy="41656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Managers often base their decisions on an analysis</a:t>
            </a:r>
          </a:p>
          <a:p>
            <a:pPr algn="l"/>
            <a:r>
              <a:rPr lang="en-US" sz="2400" dirty="0">
                <a:effectLst>
                  <a:outerShdw blurRad="38100" dist="38100" dir="2700000" algn="tl">
                    <a:srgbClr val="000000"/>
                  </a:outerShdw>
                </a:effectLst>
                <a:latin typeface="Book Antiqua" pitchFamily="18" charset="0"/>
              </a:rPr>
              <a:t>  of uncertainties such as the following:</a:t>
            </a:r>
          </a:p>
          <a:p>
            <a:pPr algn="l"/>
            <a:endParaRPr lang="en-US" sz="1600" dirty="0">
              <a:effectLst>
                <a:outerShdw blurRad="38100" dist="38100" dir="2700000" algn="tl">
                  <a:srgbClr val="000000"/>
                </a:outerShdw>
              </a:effectLst>
              <a:latin typeface="Book Antiqua" pitchFamily="18" charset="0"/>
            </a:endParaRPr>
          </a:p>
          <a:p>
            <a:pPr algn="l"/>
            <a:endParaRPr lang="en-US" sz="2400" dirty="0">
              <a:effectLst>
                <a:outerShdw blurRad="38100" dist="38100" dir="2700000" algn="tl">
                  <a:srgbClr val="000000"/>
                </a:outerShdw>
              </a:effectLst>
              <a:latin typeface="Book Antiqua" pitchFamily="18" charset="0"/>
            </a:endParaRPr>
          </a:p>
          <a:p>
            <a:pPr algn="l"/>
            <a:endParaRPr lang="en-US" sz="2400" dirty="0">
              <a:effectLst>
                <a:outerShdw blurRad="38100" dist="38100" dir="2700000" algn="tl">
                  <a:srgbClr val="000000"/>
                </a:outerShdw>
              </a:effectLst>
              <a:latin typeface="Book Antiqua" pitchFamily="18" charset="0"/>
            </a:endParaRPr>
          </a:p>
          <a:p>
            <a:pPr algn="l"/>
            <a:endParaRPr lang="en-US" sz="2400" dirty="0">
              <a:effectLst>
                <a:outerShdw blurRad="38100" dist="38100" dir="2700000" algn="tl">
                  <a:srgbClr val="000000"/>
                </a:outerShdw>
              </a:effectLst>
              <a:latin typeface="Book Antiqua" pitchFamily="18" charset="0"/>
            </a:endParaRPr>
          </a:p>
          <a:p>
            <a:pPr algn="l"/>
            <a:endParaRPr lang="en-US" sz="2400" dirty="0">
              <a:effectLst>
                <a:outerShdw blurRad="38100" dist="38100" dir="2700000" algn="tl">
                  <a:srgbClr val="000000"/>
                </a:outerShdw>
              </a:effectLst>
              <a:latin typeface="Book Antiqua" pitchFamily="18" charset="0"/>
            </a:endParaRPr>
          </a:p>
          <a:p>
            <a:pPr algn="l"/>
            <a:endParaRPr lang="en-US" sz="2400" dirty="0">
              <a:effectLst>
                <a:outerShdw blurRad="38100" dist="38100" dir="2700000" algn="tl">
                  <a:srgbClr val="000000"/>
                </a:outerShdw>
              </a:effectLst>
              <a:latin typeface="Book Antiqua" pitchFamily="18" charset="0"/>
            </a:endParaRPr>
          </a:p>
          <a:p>
            <a:pPr algn="l"/>
            <a:endParaRPr lang="en-US" sz="2400" dirty="0">
              <a:effectLst>
                <a:outerShdw blurRad="38100" dist="38100" dir="2700000" algn="tl">
                  <a:srgbClr val="000000"/>
                </a:outerShdw>
              </a:effectLst>
              <a:latin typeface="Book Antiqua" pitchFamily="18" charset="0"/>
            </a:endParaRPr>
          </a:p>
          <a:p>
            <a:pPr algn="l"/>
            <a:endParaRPr lang="en-US" sz="2400" dirty="0">
              <a:effectLst>
                <a:outerShdw blurRad="38100" dist="38100" dir="2700000" algn="tl">
                  <a:srgbClr val="000000"/>
                </a:outerShdw>
              </a:effectLst>
              <a:latin typeface="Book Antiqua" pitchFamily="18" charset="0"/>
            </a:endParaRPr>
          </a:p>
          <a:p>
            <a:pPr algn="l"/>
            <a:endParaRPr lang="en-US" sz="2400" dirty="0">
              <a:effectLst>
                <a:outerShdw blurRad="38100" dist="38100" dir="2700000" algn="tl">
                  <a:srgbClr val="000000"/>
                </a:outerShdw>
              </a:effectLst>
              <a:latin typeface="Book Antiqua" pitchFamily="18" charset="0"/>
            </a:endParaRPr>
          </a:p>
        </p:txBody>
      </p:sp>
      <p:sp>
        <p:nvSpPr>
          <p:cNvPr id="197638" name="AutoShape 1030"/>
          <p:cNvSpPr>
            <a:spLocks noChangeArrowheads="1"/>
          </p:cNvSpPr>
          <p:nvPr/>
        </p:nvSpPr>
        <p:spPr bwMode="auto">
          <a:xfrm rot="5400000">
            <a:off x="68738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7639" name="AutoShape 1031"/>
          <p:cNvSpPr>
            <a:spLocks noChangeArrowheads="1"/>
          </p:cNvSpPr>
          <p:nvPr/>
        </p:nvSpPr>
        <p:spPr bwMode="auto">
          <a:xfrm rot="5400000">
            <a:off x="1195388" y="3517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7640" name="AutoShape 1032"/>
          <p:cNvSpPr>
            <a:spLocks noChangeArrowheads="1"/>
          </p:cNvSpPr>
          <p:nvPr/>
        </p:nvSpPr>
        <p:spPr bwMode="auto">
          <a:xfrm rot="5400000">
            <a:off x="1195388" y="4546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197648" name="Group 1040"/>
          <p:cNvGrpSpPr>
            <a:grpSpLocks/>
          </p:cNvGrpSpPr>
          <p:nvPr/>
        </p:nvGrpSpPr>
        <p:grpSpPr bwMode="auto">
          <a:xfrm>
            <a:off x="1473200" y="2168525"/>
            <a:ext cx="6388100" cy="914400"/>
            <a:chOff x="928" y="1432"/>
            <a:chExt cx="3992" cy="576"/>
          </a:xfrm>
          <a:scene3d>
            <a:camera prst="orthographicFront">
              <a:rot lat="0" lon="0" rev="0"/>
            </a:camera>
            <a:lightRig rig="balanced" dir="t">
              <a:rot lat="0" lon="0" rev="8700000"/>
            </a:lightRig>
          </a:scene3d>
        </p:grpSpPr>
        <p:sp>
          <p:nvSpPr>
            <p:cNvPr id="197642" name="Rectangle 1034"/>
            <p:cNvSpPr>
              <a:spLocks noChangeArrowheads="1"/>
            </p:cNvSpPr>
            <p:nvPr/>
          </p:nvSpPr>
          <p:spPr bwMode="auto">
            <a:xfrm>
              <a:off x="928" y="1432"/>
              <a:ext cx="3992" cy="576"/>
            </a:xfrm>
            <a:prstGeom prst="rect">
              <a:avLst/>
            </a:prstGeom>
            <a:gradFill rotWithShape="0">
              <a:gsLst>
                <a:gs pos="0">
                  <a:srgbClr val="336699">
                    <a:gamma/>
                    <a:shade val="46275"/>
                    <a:invGamma/>
                  </a:srgbClr>
                </a:gs>
                <a:gs pos="50000">
                  <a:srgbClr val="336699"/>
                </a:gs>
                <a:gs pos="100000">
                  <a:srgbClr val="33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197641" name="Text Box 1033"/>
            <p:cNvSpPr txBox="1">
              <a:spLocks noChangeArrowheads="1"/>
            </p:cNvSpPr>
            <p:nvPr/>
          </p:nvSpPr>
          <p:spPr bwMode="auto">
            <a:xfrm>
              <a:off x="972" y="1457"/>
              <a:ext cx="3808" cy="518"/>
            </a:xfrm>
            <a:prstGeom prst="rect">
              <a:avLst/>
            </a:prstGeom>
            <a:noFill/>
            <a:ln w="12700">
              <a:noFill/>
              <a:miter lim="800000"/>
              <a:headEnd/>
              <a:tailEnd/>
            </a:ln>
            <a:effectLst>
              <a:outerShdw blurRad="44450" dist="27940" dir="5400000" algn="ctr">
                <a:srgbClr val="000000">
                  <a:alpha val="32000"/>
                </a:srgbClr>
              </a:outerShdw>
            </a:effectLst>
            <a:sp3d>
              <a:bevelT w="190500" h="38100"/>
            </a:sp3d>
          </p:spPr>
          <p:txBody>
            <a:bodyPr wrap="none">
              <a:spAutoFit/>
            </a:bodyPr>
            <a:lstStyle/>
            <a:p>
              <a:pPr algn="l"/>
              <a:r>
                <a:rPr lang="en-US" sz="2400">
                  <a:effectLst>
                    <a:outerShdw blurRad="38100" dist="38100" dir="2700000" algn="tl">
                      <a:srgbClr val="000000"/>
                    </a:outerShdw>
                  </a:effectLst>
                  <a:latin typeface="Book Antiqua" pitchFamily="18" charset="0"/>
                </a:rPr>
                <a:t>What are the </a:t>
              </a:r>
              <a:r>
                <a:rPr lang="en-US" sz="2400" i="1">
                  <a:effectLst>
                    <a:outerShdw blurRad="38100" dist="38100" dir="2700000" algn="tl">
                      <a:srgbClr val="000000"/>
                    </a:outerShdw>
                  </a:effectLst>
                  <a:latin typeface="Book Antiqua" pitchFamily="18" charset="0"/>
                </a:rPr>
                <a:t>chances</a:t>
              </a:r>
              <a:r>
                <a:rPr lang="en-US" sz="2400">
                  <a:effectLst>
                    <a:outerShdw blurRad="38100" dist="38100" dir="2700000" algn="tl">
                      <a:srgbClr val="000000"/>
                    </a:outerShdw>
                  </a:effectLst>
                  <a:latin typeface="Book Antiqua" pitchFamily="18" charset="0"/>
                </a:rPr>
                <a:t> that sales will decrease</a:t>
              </a:r>
            </a:p>
            <a:p>
              <a:pPr algn="l"/>
              <a:r>
                <a:rPr lang="en-US" sz="2400">
                  <a:effectLst>
                    <a:outerShdw blurRad="38100" dist="38100" dir="2700000" algn="tl">
                      <a:srgbClr val="000000"/>
                    </a:outerShdw>
                  </a:effectLst>
                  <a:latin typeface="Book Antiqua" pitchFamily="18" charset="0"/>
                </a:rPr>
                <a:t>if we increase prices?</a:t>
              </a:r>
            </a:p>
          </p:txBody>
        </p:sp>
      </p:grpSp>
      <p:grpSp>
        <p:nvGrpSpPr>
          <p:cNvPr id="197649" name="Group 1041"/>
          <p:cNvGrpSpPr>
            <a:grpSpLocks/>
          </p:cNvGrpSpPr>
          <p:nvPr/>
        </p:nvGrpSpPr>
        <p:grpSpPr bwMode="auto">
          <a:xfrm>
            <a:off x="1473200" y="3171825"/>
            <a:ext cx="6538354" cy="914400"/>
            <a:chOff x="928" y="2064"/>
            <a:chExt cx="4078" cy="576"/>
          </a:xfrm>
          <a:scene3d>
            <a:camera prst="orthographicFront">
              <a:rot lat="0" lon="0" rev="0"/>
            </a:camera>
            <a:lightRig rig="balanced" dir="t">
              <a:rot lat="0" lon="0" rev="8700000"/>
            </a:lightRig>
          </a:scene3d>
        </p:grpSpPr>
        <p:sp>
          <p:nvSpPr>
            <p:cNvPr id="197643" name="Rectangle 1035"/>
            <p:cNvSpPr>
              <a:spLocks noChangeArrowheads="1"/>
            </p:cNvSpPr>
            <p:nvPr/>
          </p:nvSpPr>
          <p:spPr bwMode="auto">
            <a:xfrm>
              <a:off x="928" y="2064"/>
              <a:ext cx="3992" cy="576"/>
            </a:xfrm>
            <a:prstGeom prst="rect">
              <a:avLst/>
            </a:prstGeom>
            <a:gradFill rotWithShape="0">
              <a:gsLst>
                <a:gs pos="0">
                  <a:srgbClr val="336699">
                    <a:gamma/>
                    <a:shade val="46275"/>
                    <a:invGamma/>
                  </a:srgbClr>
                </a:gs>
                <a:gs pos="50000">
                  <a:srgbClr val="336699"/>
                </a:gs>
                <a:gs pos="100000">
                  <a:srgbClr val="33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197644" name="Text Box 1036"/>
            <p:cNvSpPr txBox="1">
              <a:spLocks noChangeArrowheads="1"/>
            </p:cNvSpPr>
            <p:nvPr/>
          </p:nvSpPr>
          <p:spPr bwMode="auto">
            <a:xfrm>
              <a:off x="972" y="2089"/>
              <a:ext cx="4034" cy="523"/>
            </a:xfrm>
            <a:prstGeom prst="rect">
              <a:avLst/>
            </a:prstGeom>
            <a:noFill/>
            <a:ln w="12700">
              <a:noFill/>
              <a:miter lim="800000"/>
              <a:headEnd/>
              <a:tailEnd/>
            </a:ln>
            <a:effectLst>
              <a:outerShdw blurRad="44450" dist="27940" dir="5400000" algn="ctr">
                <a:srgbClr val="000000">
                  <a:alpha val="32000"/>
                </a:srgbClr>
              </a:outerShdw>
            </a:effectLst>
            <a:sp3d>
              <a:bevelT w="190500" h="38100"/>
            </a:sp3d>
          </p:spPr>
          <p:txBody>
            <a:bodyPr wrap="square">
              <a:spAutoFit/>
            </a:bodyPr>
            <a:lstStyle/>
            <a:p>
              <a:pPr algn="l"/>
              <a:r>
                <a:rPr lang="en-US" sz="2400" dirty="0">
                  <a:effectLst>
                    <a:outerShdw blurRad="38100" dist="38100" dir="2700000" algn="tl">
                      <a:srgbClr val="000000"/>
                    </a:outerShdw>
                  </a:effectLst>
                  <a:latin typeface="Book Antiqua" pitchFamily="18" charset="0"/>
                </a:rPr>
                <a:t>What is the </a:t>
              </a:r>
              <a:r>
                <a:rPr lang="en-US" sz="2400" i="1" dirty="0">
                  <a:effectLst>
                    <a:outerShdw blurRad="38100" dist="38100" dir="2700000" algn="tl">
                      <a:srgbClr val="000000"/>
                    </a:outerShdw>
                  </a:effectLst>
                  <a:latin typeface="Book Antiqua" pitchFamily="18" charset="0"/>
                </a:rPr>
                <a:t>likelihood</a:t>
              </a:r>
              <a:r>
                <a:rPr lang="en-US" sz="2400" dirty="0">
                  <a:effectLst>
                    <a:outerShdw blurRad="38100" dist="38100" dir="2700000" algn="tl">
                      <a:srgbClr val="000000"/>
                    </a:outerShdw>
                  </a:effectLst>
                  <a:latin typeface="Book Antiqua" pitchFamily="18" charset="0"/>
                </a:rPr>
                <a:t> a new assembly method</a:t>
              </a:r>
            </a:p>
            <a:p>
              <a:pPr algn="l"/>
              <a:r>
                <a:rPr lang="en-US" sz="2400" dirty="0">
                  <a:effectLst>
                    <a:outerShdw blurRad="38100" dist="38100" dir="2700000" algn="tl">
                      <a:srgbClr val="000000"/>
                    </a:outerShdw>
                  </a:effectLst>
                  <a:latin typeface="Book Antiqua" pitchFamily="18" charset="0"/>
                </a:rPr>
                <a:t>will increase productivity?</a:t>
              </a:r>
            </a:p>
          </p:txBody>
        </p:sp>
      </p:grpSp>
      <p:grpSp>
        <p:nvGrpSpPr>
          <p:cNvPr id="197650" name="Group 1042"/>
          <p:cNvGrpSpPr>
            <a:grpSpLocks/>
          </p:cNvGrpSpPr>
          <p:nvPr/>
        </p:nvGrpSpPr>
        <p:grpSpPr bwMode="auto">
          <a:xfrm>
            <a:off x="1485900" y="4162425"/>
            <a:ext cx="6388100" cy="914400"/>
            <a:chOff x="936" y="2688"/>
            <a:chExt cx="3984" cy="576"/>
          </a:xfrm>
          <a:scene3d>
            <a:camera prst="orthographicFront">
              <a:rot lat="0" lon="0" rev="0"/>
            </a:camera>
            <a:lightRig rig="balanced" dir="t">
              <a:rot lat="0" lon="0" rev="8700000"/>
            </a:lightRig>
          </a:scene3d>
        </p:grpSpPr>
        <p:sp>
          <p:nvSpPr>
            <p:cNvPr id="197645" name="Rectangle 1037"/>
            <p:cNvSpPr>
              <a:spLocks noChangeArrowheads="1"/>
            </p:cNvSpPr>
            <p:nvPr/>
          </p:nvSpPr>
          <p:spPr bwMode="auto">
            <a:xfrm>
              <a:off x="936" y="2688"/>
              <a:ext cx="3984" cy="576"/>
            </a:xfrm>
            <a:prstGeom prst="rect">
              <a:avLst/>
            </a:prstGeom>
            <a:gradFill rotWithShape="0">
              <a:gsLst>
                <a:gs pos="0">
                  <a:srgbClr val="336699">
                    <a:gamma/>
                    <a:shade val="46275"/>
                    <a:invGamma/>
                  </a:srgbClr>
                </a:gs>
                <a:gs pos="50000">
                  <a:srgbClr val="336699"/>
                </a:gs>
                <a:gs pos="100000">
                  <a:srgbClr val="33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197646" name="Text Box 1038"/>
            <p:cNvSpPr txBox="1">
              <a:spLocks noChangeArrowheads="1"/>
            </p:cNvSpPr>
            <p:nvPr/>
          </p:nvSpPr>
          <p:spPr bwMode="auto">
            <a:xfrm>
              <a:off x="980" y="2713"/>
              <a:ext cx="3878" cy="518"/>
            </a:xfrm>
            <a:prstGeom prst="rect">
              <a:avLst/>
            </a:prstGeom>
            <a:noFill/>
            <a:ln w="12700">
              <a:noFill/>
              <a:miter lim="800000"/>
              <a:headEnd/>
              <a:tailEnd/>
            </a:ln>
            <a:effectLst>
              <a:outerShdw blurRad="44450" dist="27940" dir="5400000" algn="ctr">
                <a:srgbClr val="000000">
                  <a:alpha val="32000"/>
                </a:srgbClr>
              </a:outerShdw>
            </a:effectLst>
            <a:sp3d>
              <a:bevelT w="190500" h="38100"/>
            </a:sp3d>
          </p:spPr>
          <p:txBody>
            <a:bodyPr wrap="none">
              <a:spAutoFit/>
            </a:bodyPr>
            <a:lstStyle/>
            <a:p>
              <a:pPr algn="l"/>
              <a:r>
                <a:rPr lang="en-US" sz="2400">
                  <a:effectLst>
                    <a:outerShdw blurRad="38100" dist="38100" dir="2700000" algn="tl">
                      <a:srgbClr val="000000"/>
                    </a:outerShdw>
                  </a:effectLst>
                  <a:latin typeface="Book Antiqua" pitchFamily="18" charset="0"/>
                </a:rPr>
                <a:t>What are the </a:t>
              </a:r>
              <a:r>
                <a:rPr lang="en-US" sz="2400" i="1">
                  <a:effectLst>
                    <a:outerShdw blurRad="38100" dist="38100" dir="2700000" algn="tl">
                      <a:srgbClr val="000000"/>
                    </a:outerShdw>
                  </a:effectLst>
                  <a:latin typeface="Book Antiqua" pitchFamily="18" charset="0"/>
                </a:rPr>
                <a:t>odds</a:t>
              </a:r>
              <a:r>
                <a:rPr lang="en-US" sz="2400">
                  <a:effectLst>
                    <a:outerShdw blurRad="38100" dist="38100" dir="2700000" algn="tl">
                      <a:srgbClr val="000000"/>
                    </a:outerShdw>
                  </a:effectLst>
                  <a:latin typeface="Book Antiqua" pitchFamily="18" charset="0"/>
                </a:rPr>
                <a:t> that a new investment will</a:t>
              </a:r>
            </a:p>
            <a:p>
              <a:pPr algn="l"/>
              <a:r>
                <a:rPr lang="en-US" sz="2400">
                  <a:effectLst>
                    <a:outerShdw blurRad="38100" dist="38100" dir="2700000" algn="tl">
                      <a:srgbClr val="000000"/>
                    </a:outerShdw>
                  </a:effectLst>
                  <a:latin typeface="Book Antiqua" pitchFamily="18" charset="0"/>
                </a:rPr>
                <a:t>be profitable?</a:t>
              </a:r>
            </a:p>
          </p:txBody>
        </p:sp>
      </p:grpSp>
      <p:sp>
        <p:nvSpPr>
          <p:cNvPr id="197647" name="AutoShape 1039"/>
          <p:cNvSpPr>
            <a:spLocks noChangeArrowheads="1"/>
          </p:cNvSpPr>
          <p:nvPr/>
        </p:nvSpPr>
        <p:spPr bwMode="auto">
          <a:xfrm rot="5400000">
            <a:off x="1195388" y="2540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55305126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97638"/>
                                        </p:tgtEl>
                                        <p:attrNameLst>
                                          <p:attrName>style.visibility</p:attrName>
                                        </p:attrNameLst>
                                      </p:cBhvr>
                                      <p:to>
                                        <p:strVal val="visible"/>
                                      </p:to>
                                    </p:set>
                                    <p:animEffect transition="in" filter="slide(fromLeft)">
                                      <p:cBhvr>
                                        <p:cTn id="7" dur="500"/>
                                        <p:tgtEl>
                                          <p:spTgt spid="197638"/>
                                        </p:tgtEl>
                                      </p:cBhvr>
                                    </p:animEffect>
                                  </p:childTnLst>
                                  <p:subTnLst>
                                    <p:set>
                                      <p:cBhvr override="childStyle">
                                        <p:cTn dur="1" fill="hold" display="0" masterRel="nextClick" afterEffect="1"/>
                                        <p:tgtEl>
                                          <p:spTgt spid="19763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97635"/>
                                        </p:tgtEl>
                                        <p:attrNameLst>
                                          <p:attrName>style.visibility</p:attrName>
                                        </p:attrNameLst>
                                      </p:cBhvr>
                                      <p:to>
                                        <p:strVal val="visible"/>
                                      </p:to>
                                    </p:set>
                                    <p:anim calcmode="lin" valueType="num">
                                      <p:cBhvr>
                                        <p:cTn id="12" dur="500" fill="hold"/>
                                        <p:tgtEl>
                                          <p:spTgt spid="197635"/>
                                        </p:tgtEl>
                                        <p:attrNameLst>
                                          <p:attrName>ppt_w</p:attrName>
                                        </p:attrNameLst>
                                      </p:cBhvr>
                                      <p:tavLst>
                                        <p:tav tm="0">
                                          <p:val>
                                            <p:strVal val="2/3*#ppt_w"/>
                                          </p:val>
                                        </p:tav>
                                        <p:tav tm="100000">
                                          <p:val>
                                            <p:strVal val="#ppt_w"/>
                                          </p:val>
                                        </p:tav>
                                      </p:tavLst>
                                    </p:anim>
                                    <p:anim calcmode="lin" valueType="num">
                                      <p:cBhvr>
                                        <p:cTn id="13" dur="500" fill="hold"/>
                                        <p:tgtEl>
                                          <p:spTgt spid="197635"/>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97647"/>
                                        </p:tgtEl>
                                        <p:attrNameLst>
                                          <p:attrName>style.visibility</p:attrName>
                                        </p:attrNameLst>
                                      </p:cBhvr>
                                      <p:to>
                                        <p:strVal val="visible"/>
                                      </p:to>
                                    </p:set>
                                    <p:animEffect transition="in" filter="slide(fromLeft)">
                                      <p:cBhvr>
                                        <p:cTn id="17" dur="500"/>
                                        <p:tgtEl>
                                          <p:spTgt spid="197647"/>
                                        </p:tgtEl>
                                      </p:cBhvr>
                                    </p:animEffect>
                                  </p:childTnLst>
                                  <p:subTnLst>
                                    <p:set>
                                      <p:cBhvr override="childStyle">
                                        <p:cTn dur="1" fill="hold" display="0" masterRel="nextClick" afterEffect="1"/>
                                        <p:tgtEl>
                                          <p:spTgt spid="197647"/>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97648"/>
                                        </p:tgtEl>
                                        <p:attrNameLst>
                                          <p:attrName>style.visibility</p:attrName>
                                        </p:attrNameLst>
                                      </p:cBhvr>
                                      <p:to>
                                        <p:strVal val="visible"/>
                                      </p:to>
                                    </p:set>
                                    <p:animEffect transition="in" filter="dissolve">
                                      <p:cBhvr>
                                        <p:cTn id="22" dur="500"/>
                                        <p:tgtEl>
                                          <p:spTgt spid="197648"/>
                                        </p:tgtEl>
                                      </p:cBhvr>
                                    </p:animEffect>
                                  </p:childTnLst>
                                </p:cTn>
                              </p:par>
                            </p:childTnLst>
                          </p:cTn>
                        </p:par>
                        <p:par>
                          <p:cTn id="23" fill="hold">
                            <p:stCondLst>
                              <p:cond delay="500"/>
                            </p:stCondLst>
                            <p:childTnLst>
                              <p:par>
                                <p:cTn id="24" presetID="12" presetClass="entr" presetSubtype="8" fill="hold" grpId="0" nodeType="afterEffect">
                                  <p:stCondLst>
                                    <p:cond delay="2000"/>
                                  </p:stCondLst>
                                  <p:childTnLst>
                                    <p:set>
                                      <p:cBhvr>
                                        <p:cTn id="25" dur="1" fill="hold">
                                          <p:stCondLst>
                                            <p:cond delay="0"/>
                                          </p:stCondLst>
                                        </p:cTn>
                                        <p:tgtEl>
                                          <p:spTgt spid="197639"/>
                                        </p:tgtEl>
                                        <p:attrNameLst>
                                          <p:attrName>style.visibility</p:attrName>
                                        </p:attrNameLst>
                                      </p:cBhvr>
                                      <p:to>
                                        <p:strVal val="visible"/>
                                      </p:to>
                                    </p:set>
                                    <p:animEffect transition="in" filter="slide(fromLeft)">
                                      <p:cBhvr>
                                        <p:cTn id="26" dur="500"/>
                                        <p:tgtEl>
                                          <p:spTgt spid="197639"/>
                                        </p:tgtEl>
                                      </p:cBhvr>
                                    </p:animEffect>
                                  </p:childTnLst>
                                  <p:subTnLst>
                                    <p:set>
                                      <p:cBhvr override="childStyle">
                                        <p:cTn dur="1" fill="hold" display="0" masterRel="nextClick" afterEffect="1"/>
                                        <p:tgtEl>
                                          <p:spTgt spid="197639"/>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9" presetClass="entr" presetSubtype="0" fill="hold" nodeType="clickEffect">
                                  <p:stCondLst>
                                    <p:cond delay="0"/>
                                  </p:stCondLst>
                                  <p:childTnLst>
                                    <p:set>
                                      <p:cBhvr>
                                        <p:cTn id="30" dur="1" fill="hold">
                                          <p:stCondLst>
                                            <p:cond delay="0"/>
                                          </p:stCondLst>
                                        </p:cTn>
                                        <p:tgtEl>
                                          <p:spTgt spid="197649"/>
                                        </p:tgtEl>
                                        <p:attrNameLst>
                                          <p:attrName>style.visibility</p:attrName>
                                        </p:attrNameLst>
                                      </p:cBhvr>
                                      <p:to>
                                        <p:strVal val="visible"/>
                                      </p:to>
                                    </p:set>
                                    <p:animEffect transition="in" filter="dissolve">
                                      <p:cBhvr>
                                        <p:cTn id="31" dur="500"/>
                                        <p:tgtEl>
                                          <p:spTgt spid="197649"/>
                                        </p:tgtEl>
                                      </p:cBhvr>
                                    </p:animEffect>
                                  </p:childTnLst>
                                </p:cTn>
                              </p:par>
                            </p:childTnLst>
                          </p:cTn>
                        </p:par>
                        <p:par>
                          <p:cTn id="32" fill="hold">
                            <p:stCondLst>
                              <p:cond delay="500"/>
                            </p:stCondLst>
                            <p:childTnLst>
                              <p:par>
                                <p:cTn id="33" presetID="12" presetClass="entr" presetSubtype="8" fill="hold" grpId="0" nodeType="afterEffect">
                                  <p:stCondLst>
                                    <p:cond delay="2000"/>
                                  </p:stCondLst>
                                  <p:childTnLst>
                                    <p:set>
                                      <p:cBhvr>
                                        <p:cTn id="34" dur="1" fill="hold">
                                          <p:stCondLst>
                                            <p:cond delay="0"/>
                                          </p:stCondLst>
                                        </p:cTn>
                                        <p:tgtEl>
                                          <p:spTgt spid="197640"/>
                                        </p:tgtEl>
                                        <p:attrNameLst>
                                          <p:attrName>style.visibility</p:attrName>
                                        </p:attrNameLst>
                                      </p:cBhvr>
                                      <p:to>
                                        <p:strVal val="visible"/>
                                      </p:to>
                                    </p:set>
                                    <p:animEffect transition="in" filter="slide(fromLeft)">
                                      <p:cBhvr>
                                        <p:cTn id="35" dur="500"/>
                                        <p:tgtEl>
                                          <p:spTgt spid="197640"/>
                                        </p:tgtEl>
                                      </p:cBhvr>
                                    </p:animEffect>
                                  </p:childTnLst>
                                  <p:subTnLst>
                                    <p:set>
                                      <p:cBhvr override="childStyle">
                                        <p:cTn dur="1" fill="hold" display="0" masterRel="nextClick" afterEffect="1"/>
                                        <p:tgtEl>
                                          <p:spTgt spid="197640"/>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197650"/>
                                        </p:tgtEl>
                                        <p:attrNameLst>
                                          <p:attrName>style.visibility</p:attrName>
                                        </p:attrNameLst>
                                      </p:cBhvr>
                                      <p:to>
                                        <p:strVal val="visible"/>
                                      </p:to>
                                    </p:set>
                                    <p:animEffect transition="in" filter="dissolve">
                                      <p:cBhvr>
                                        <p:cTn id="40" dur="500"/>
                                        <p:tgtEl>
                                          <p:spTgt spid="1976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5" grpId="0" animBg="1" autoUpdateAnimBg="0"/>
      <p:bldP spid="197638" grpId="0" animBg="1"/>
      <p:bldP spid="197639" grpId="0" animBg="1"/>
      <p:bldP spid="197640" grpId="0" animBg="1"/>
      <p:bldP spid="19764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90563" y="134938"/>
            <a:ext cx="7772400" cy="642937"/>
          </a:xfrm>
          <a:noFill/>
          <a:ln/>
        </p:spPr>
        <p:txBody>
          <a:bodyPr/>
          <a:lstStyle/>
          <a:p>
            <a:r>
              <a:rPr lang="en-US"/>
              <a:t>Subjective Method</a:t>
            </a:r>
          </a:p>
        </p:txBody>
      </p:sp>
      <p:sp>
        <p:nvSpPr>
          <p:cNvPr id="17412" name="Rectangle 4"/>
          <p:cNvSpPr>
            <a:spLocks noChangeArrowheads="1"/>
          </p:cNvSpPr>
          <p:nvPr/>
        </p:nvSpPr>
        <p:spPr bwMode="auto">
          <a:xfrm>
            <a:off x="704850" y="942975"/>
            <a:ext cx="7905750" cy="1714500"/>
          </a:xfrm>
          <a:prstGeom prst="rect">
            <a:avLst/>
          </a:prstGeom>
          <a:noFill/>
          <a:ln w="12700">
            <a:noFill/>
            <a:miter lim="800000"/>
            <a:headEnd/>
            <a:tailEnd/>
          </a:ln>
          <a:effectLst/>
        </p:spPr>
        <p:txBody>
          <a:bodyPr wrap="none" anchor="ct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When economic conditions and a company’s</a:t>
            </a:r>
          </a:p>
          <a:p>
            <a:pPr algn="l"/>
            <a:r>
              <a:rPr lang="en-US" sz="2400">
                <a:effectLst>
                  <a:outerShdw blurRad="38100" dist="38100" dir="2700000" algn="tl">
                    <a:srgbClr val="000000"/>
                  </a:outerShdw>
                </a:effectLst>
                <a:latin typeface="Book Antiqua" pitchFamily="18" charset="0"/>
              </a:rPr>
              <a:t>      circumstances change rapidly it might be</a:t>
            </a:r>
          </a:p>
          <a:p>
            <a:pPr algn="l"/>
            <a:r>
              <a:rPr lang="en-US" sz="2400">
                <a:effectLst>
                  <a:outerShdw blurRad="38100" dist="38100" dir="2700000" algn="tl">
                    <a:srgbClr val="000000"/>
                  </a:outerShdw>
                </a:effectLst>
                <a:latin typeface="Book Antiqua" pitchFamily="18" charset="0"/>
              </a:rPr>
              <a:t>      inappropriate to assign probabilities based solely on</a:t>
            </a:r>
          </a:p>
          <a:p>
            <a:pPr algn="l"/>
            <a:r>
              <a:rPr lang="en-US" sz="2400">
                <a:effectLst>
                  <a:outerShdw blurRad="38100" dist="38100" dir="2700000" algn="tl">
                    <a:srgbClr val="000000"/>
                  </a:outerShdw>
                </a:effectLst>
                <a:latin typeface="Book Antiqua" pitchFamily="18" charset="0"/>
              </a:rPr>
              <a:t>      historical data.</a:t>
            </a:r>
          </a:p>
        </p:txBody>
      </p:sp>
      <p:sp>
        <p:nvSpPr>
          <p:cNvPr id="17413" name="Rectangle 5"/>
          <p:cNvSpPr>
            <a:spLocks noChangeArrowheads="1"/>
          </p:cNvSpPr>
          <p:nvPr/>
        </p:nvSpPr>
        <p:spPr bwMode="auto">
          <a:xfrm>
            <a:off x="704850" y="2619375"/>
            <a:ext cx="7886700" cy="1562100"/>
          </a:xfrm>
          <a:prstGeom prst="rect">
            <a:avLst/>
          </a:prstGeom>
          <a:noFill/>
          <a:ln w="12700">
            <a:noFill/>
            <a:miter lim="800000"/>
            <a:headEnd/>
            <a:tailEnd/>
          </a:ln>
          <a:effectLst/>
        </p:spPr>
        <p:txBody>
          <a:bodyPr wrap="none" anchor="ctr"/>
          <a:lstStyle/>
          <a:p>
            <a:pPr algn="l">
              <a:lnSpc>
                <a:spcPct val="80000"/>
              </a:lnSpc>
              <a:spcBef>
                <a:spcPct val="20000"/>
              </a:spcBef>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We can use any data available as well as our</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experience and intuition, but ultimately a probability</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value should express our </a:t>
            </a:r>
            <a:r>
              <a:rPr lang="en-US" sz="2400" u="sng">
                <a:effectLst>
                  <a:outerShdw blurRad="38100" dist="38100" dir="2700000" algn="tl">
                    <a:srgbClr val="000000"/>
                  </a:outerShdw>
                </a:effectLst>
                <a:latin typeface="Book Antiqua" pitchFamily="18" charset="0"/>
              </a:rPr>
              <a:t>degree of belief</a:t>
            </a:r>
            <a:r>
              <a:rPr lang="en-US" sz="2400">
                <a:effectLst>
                  <a:outerShdw blurRad="38100" dist="38100" dir="2700000" algn="tl">
                    <a:srgbClr val="000000"/>
                  </a:outerShdw>
                </a:effectLst>
                <a:latin typeface="Book Antiqua" pitchFamily="18" charset="0"/>
              </a:rPr>
              <a:t> that the</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experimental outcome will occur.</a:t>
            </a:r>
            <a:endParaRPr lang="en-US">
              <a:effectLst>
                <a:outerShdw blurRad="38100" dist="38100" dir="2700000" algn="tl">
                  <a:srgbClr val="000000"/>
                </a:outerShdw>
              </a:effectLst>
              <a:latin typeface="Book Antiqua" pitchFamily="18" charset="0"/>
            </a:endParaRPr>
          </a:p>
        </p:txBody>
      </p:sp>
      <p:sp>
        <p:nvSpPr>
          <p:cNvPr id="17414" name="Rectangle 6"/>
          <p:cNvSpPr>
            <a:spLocks noChangeArrowheads="1"/>
          </p:cNvSpPr>
          <p:nvPr/>
        </p:nvSpPr>
        <p:spPr bwMode="auto">
          <a:xfrm>
            <a:off x="704850" y="4105275"/>
            <a:ext cx="7886700" cy="1447800"/>
          </a:xfrm>
          <a:prstGeom prst="rect">
            <a:avLst/>
          </a:prstGeom>
          <a:noFill/>
          <a:ln w="12700">
            <a:noFill/>
            <a:miter lim="800000"/>
            <a:headEnd/>
            <a:tailEnd/>
          </a:ln>
          <a:effectLst/>
        </p:spPr>
        <p:txBody>
          <a:bodyPr wrap="none" anchor="ct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The best probability estimates often are obtained by</a:t>
            </a:r>
          </a:p>
          <a:p>
            <a:pPr algn="l"/>
            <a:r>
              <a:rPr lang="en-US" sz="2400">
                <a:effectLst>
                  <a:outerShdw blurRad="38100" dist="38100" dir="2700000" algn="tl">
                    <a:srgbClr val="000000"/>
                  </a:outerShdw>
                </a:effectLst>
                <a:latin typeface="Book Antiqua" pitchFamily="18" charset="0"/>
              </a:rPr>
              <a:t>      combining the estimates from the classical or relative</a:t>
            </a:r>
          </a:p>
          <a:p>
            <a:pPr algn="l"/>
            <a:r>
              <a:rPr lang="en-US" sz="2400">
                <a:effectLst>
                  <a:outerShdw blurRad="38100" dist="38100" dir="2700000" algn="tl">
                    <a:srgbClr val="000000"/>
                  </a:outerShdw>
                </a:effectLst>
                <a:latin typeface="Book Antiqua" pitchFamily="18" charset="0"/>
              </a:rPr>
              <a:t>      frequency approach with the subjective estimate.</a:t>
            </a:r>
          </a:p>
        </p:txBody>
      </p:sp>
      <p:sp>
        <p:nvSpPr>
          <p:cNvPr id="17416" name="AutoShape 8"/>
          <p:cNvSpPr>
            <a:spLocks noChangeArrowheads="1"/>
          </p:cNvSpPr>
          <p:nvPr/>
        </p:nvSpPr>
        <p:spPr bwMode="auto">
          <a:xfrm rot="5400000">
            <a:off x="534988" y="2743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417" name="AutoShape 9"/>
          <p:cNvSpPr>
            <a:spLocks noChangeArrowheads="1"/>
          </p:cNvSpPr>
          <p:nvPr/>
        </p:nvSpPr>
        <p:spPr bwMode="auto">
          <a:xfrm rot="5400000">
            <a:off x="534988" y="4356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418" name="AutoShape 10"/>
          <p:cNvSpPr>
            <a:spLocks noChangeArrowheads="1"/>
          </p:cNvSpPr>
          <p:nvPr/>
        </p:nvSpPr>
        <p:spPr bwMode="auto">
          <a:xfrm rot="5400000">
            <a:off x="534988" y="1155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187856040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418"/>
                                        </p:tgtEl>
                                        <p:attrNameLst>
                                          <p:attrName>style.visibility</p:attrName>
                                        </p:attrNameLst>
                                      </p:cBhvr>
                                      <p:to>
                                        <p:strVal val="visible"/>
                                      </p:to>
                                    </p:set>
                                    <p:animEffect transition="in" filter="slide(fromLeft)">
                                      <p:cBhvr>
                                        <p:cTn id="7" dur="500"/>
                                        <p:tgtEl>
                                          <p:spTgt spid="17418"/>
                                        </p:tgtEl>
                                      </p:cBhvr>
                                    </p:animEffect>
                                  </p:childTnLst>
                                  <p:subTnLst>
                                    <p:set>
                                      <p:cBhvr override="childStyle">
                                        <p:cTn dur="1" fill="hold" display="0" masterRel="nextClick" afterEffect="1"/>
                                        <p:tgtEl>
                                          <p:spTgt spid="1741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7412"/>
                                        </p:tgtEl>
                                        <p:attrNameLst>
                                          <p:attrName>style.visibility</p:attrName>
                                        </p:attrNameLst>
                                      </p:cBhvr>
                                      <p:to>
                                        <p:strVal val="visible"/>
                                      </p:to>
                                    </p:set>
                                    <p:animEffect transition="in" filter="slide(fromTop)">
                                      <p:cBhvr>
                                        <p:cTn id="12" dur="500"/>
                                        <p:tgtEl>
                                          <p:spTgt spid="17412"/>
                                        </p:tgtEl>
                                      </p:cBhvr>
                                    </p:animEffect>
                                  </p:childTnLst>
                                </p:cTn>
                              </p:par>
                            </p:childTnLst>
                          </p:cTn>
                        </p:par>
                        <p:par>
                          <p:cTn id="13" fill="hold">
                            <p:stCondLst>
                              <p:cond delay="500"/>
                            </p:stCondLst>
                            <p:childTnLst>
                              <p:par>
                                <p:cTn id="14" presetID="12" presetClass="entr" presetSubtype="8" fill="hold" grpId="0" nodeType="afterEffect">
                                  <p:stCondLst>
                                    <p:cond delay="3000"/>
                                  </p:stCondLst>
                                  <p:childTnLst>
                                    <p:set>
                                      <p:cBhvr>
                                        <p:cTn id="15" dur="1" fill="hold">
                                          <p:stCondLst>
                                            <p:cond delay="0"/>
                                          </p:stCondLst>
                                        </p:cTn>
                                        <p:tgtEl>
                                          <p:spTgt spid="17416"/>
                                        </p:tgtEl>
                                        <p:attrNameLst>
                                          <p:attrName>style.visibility</p:attrName>
                                        </p:attrNameLst>
                                      </p:cBhvr>
                                      <p:to>
                                        <p:strVal val="visible"/>
                                      </p:to>
                                    </p:set>
                                    <p:animEffect transition="in" filter="slide(fromLeft)">
                                      <p:cBhvr>
                                        <p:cTn id="16" dur="500"/>
                                        <p:tgtEl>
                                          <p:spTgt spid="17416"/>
                                        </p:tgtEl>
                                      </p:cBhvr>
                                    </p:animEffect>
                                  </p:childTnLst>
                                  <p:subTnLst>
                                    <p:set>
                                      <p:cBhvr override="childStyle">
                                        <p:cTn dur="1" fill="hold" display="0" masterRel="nextClick" afterEffect="1"/>
                                        <p:tgtEl>
                                          <p:spTgt spid="17416"/>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7413"/>
                                        </p:tgtEl>
                                        <p:attrNameLst>
                                          <p:attrName>style.visibility</p:attrName>
                                        </p:attrNameLst>
                                      </p:cBhvr>
                                      <p:to>
                                        <p:strVal val="visible"/>
                                      </p:to>
                                    </p:set>
                                    <p:animEffect transition="in" filter="slide(fromTop)">
                                      <p:cBhvr>
                                        <p:cTn id="21" dur="500"/>
                                        <p:tgtEl>
                                          <p:spTgt spid="17413"/>
                                        </p:tgtEl>
                                      </p:cBhvr>
                                    </p:animEffect>
                                  </p:childTnLst>
                                </p:cTn>
                              </p:par>
                            </p:childTnLst>
                          </p:cTn>
                        </p:par>
                        <p:par>
                          <p:cTn id="22" fill="hold">
                            <p:stCondLst>
                              <p:cond delay="500"/>
                            </p:stCondLst>
                            <p:childTnLst>
                              <p:par>
                                <p:cTn id="23" presetID="12" presetClass="entr" presetSubtype="8" fill="hold" grpId="0" nodeType="afterEffect">
                                  <p:stCondLst>
                                    <p:cond delay="3000"/>
                                  </p:stCondLst>
                                  <p:childTnLst>
                                    <p:set>
                                      <p:cBhvr>
                                        <p:cTn id="24" dur="1" fill="hold">
                                          <p:stCondLst>
                                            <p:cond delay="0"/>
                                          </p:stCondLst>
                                        </p:cTn>
                                        <p:tgtEl>
                                          <p:spTgt spid="17417"/>
                                        </p:tgtEl>
                                        <p:attrNameLst>
                                          <p:attrName>style.visibility</p:attrName>
                                        </p:attrNameLst>
                                      </p:cBhvr>
                                      <p:to>
                                        <p:strVal val="visible"/>
                                      </p:to>
                                    </p:set>
                                    <p:animEffect transition="in" filter="slide(fromLeft)">
                                      <p:cBhvr>
                                        <p:cTn id="25" dur="500"/>
                                        <p:tgtEl>
                                          <p:spTgt spid="17417"/>
                                        </p:tgtEl>
                                      </p:cBhvr>
                                    </p:animEffect>
                                  </p:childTnLst>
                                  <p:subTnLst>
                                    <p:set>
                                      <p:cBhvr override="childStyle">
                                        <p:cTn dur="1" fill="hold" display="0" masterRel="nextClick" afterEffect="1"/>
                                        <p:tgtEl>
                                          <p:spTgt spid="17417"/>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17414"/>
                                        </p:tgtEl>
                                        <p:attrNameLst>
                                          <p:attrName>style.visibility</p:attrName>
                                        </p:attrNameLst>
                                      </p:cBhvr>
                                      <p:to>
                                        <p:strVal val="visible"/>
                                      </p:to>
                                    </p:set>
                                    <p:animEffect transition="in" filter="slide(fromTop)">
                                      <p:cBhvr>
                                        <p:cTn id="30"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utoUpdateAnimBg="0"/>
      <p:bldP spid="17413" grpId="0" autoUpdateAnimBg="0"/>
      <p:bldP spid="17414" grpId="0" autoUpdateAnimBg="0"/>
      <p:bldP spid="17416" grpId="0" animBg="1"/>
      <p:bldP spid="17417" grpId="0" animBg="1"/>
      <p:bldP spid="17418"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6" name="Rectangle 4"/>
          <p:cNvSpPr>
            <a:spLocks noChangeArrowheads="1"/>
          </p:cNvSpPr>
          <p:nvPr/>
        </p:nvSpPr>
        <p:spPr bwMode="auto">
          <a:xfrm>
            <a:off x="1071563" y="1993900"/>
            <a:ext cx="7140575" cy="3922713"/>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8434" name="Rectangle 2"/>
          <p:cNvSpPr>
            <a:spLocks noGrp="1" noChangeArrowheads="1"/>
          </p:cNvSpPr>
          <p:nvPr>
            <p:ph type="title"/>
          </p:nvPr>
        </p:nvSpPr>
        <p:spPr>
          <a:xfrm>
            <a:off x="690563" y="125413"/>
            <a:ext cx="7772400" cy="674687"/>
          </a:xfrm>
          <a:noFill/>
          <a:ln/>
        </p:spPr>
        <p:txBody>
          <a:bodyPr/>
          <a:lstStyle/>
          <a:p>
            <a:r>
              <a:rPr lang="en-US" dirty="0"/>
              <a:t>Subjective Method</a:t>
            </a:r>
          </a:p>
        </p:txBody>
      </p:sp>
      <p:sp>
        <p:nvSpPr>
          <p:cNvPr id="18435" name="Rectangle 3"/>
          <p:cNvSpPr>
            <a:spLocks noGrp="1" noChangeArrowheads="1"/>
          </p:cNvSpPr>
          <p:nvPr>
            <p:ph type="body" idx="1"/>
          </p:nvPr>
        </p:nvSpPr>
        <p:spPr>
          <a:xfrm>
            <a:off x="971550" y="1520825"/>
            <a:ext cx="7772400" cy="498475"/>
          </a:xfrm>
          <a:noFill/>
          <a:ln/>
        </p:spPr>
        <p:txBody>
          <a:bodyPr/>
          <a:lstStyle/>
          <a:p>
            <a:pPr>
              <a:lnSpc>
                <a:spcPct val="90000"/>
              </a:lnSpc>
              <a:buFont typeface="Monotype Sorts" pitchFamily="2" charset="2"/>
              <a:buNone/>
            </a:pPr>
            <a:r>
              <a:rPr lang="en-US"/>
              <a:t>An analyst made the following probability estimates.</a:t>
            </a:r>
          </a:p>
        </p:txBody>
      </p:sp>
      <p:sp>
        <p:nvSpPr>
          <p:cNvPr id="18469" name="Rectangle 37"/>
          <p:cNvSpPr>
            <a:spLocks noChangeArrowheads="1"/>
          </p:cNvSpPr>
          <p:nvPr/>
        </p:nvSpPr>
        <p:spPr bwMode="auto">
          <a:xfrm>
            <a:off x="1181100" y="2047875"/>
            <a:ext cx="2590800" cy="590550"/>
          </a:xfrm>
          <a:prstGeom prst="rect">
            <a:avLst/>
          </a:prstGeom>
          <a:noFill/>
          <a:ln w="12700">
            <a:noFill/>
            <a:miter lim="800000"/>
            <a:headEnd/>
            <a:tailEnd/>
          </a:ln>
          <a:effectLst/>
        </p:spPr>
        <p:txBody>
          <a:bodyPr wrap="none" anchor="ctr"/>
          <a:lstStyle/>
          <a:p>
            <a:r>
              <a:rPr lang="en-US" sz="2400" u="sng">
                <a:effectLst>
                  <a:outerShdw blurRad="38100" dist="38100" dir="2700000" algn="tl">
                    <a:srgbClr val="000000"/>
                  </a:outerShdw>
                </a:effectLst>
                <a:latin typeface="Book Antiqua" pitchFamily="18" charset="0"/>
              </a:rPr>
              <a:t>Exper.  Outcome</a:t>
            </a:r>
          </a:p>
        </p:txBody>
      </p:sp>
      <p:sp>
        <p:nvSpPr>
          <p:cNvPr id="18470" name="Rectangle 38"/>
          <p:cNvSpPr>
            <a:spLocks noChangeArrowheads="1"/>
          </p:cNvSpPr>
          <p:nvPr/>
        </p:nvSpPr>
        <p:spPr bwMode="auto">
          <a:xfrm>
            <a:off x="3829050" y="2047875"/>
            <a:ext cx="2362200" cy="571500"/>
          </a:xfrm>
          <a:prstGeom prst="rect">
            <a:avLst/>
          </a:prstGeom>
          <a:noFill/>
          <a:ln w="12700">
            <a:noFill/>
            <a:miter lim="800000"/>
            <a:headEnd/>
            <a:tailEnd/>
          </a:ln>
          <a:effectLst/>
        </p:spPr>
        <p:txBody>
          <a:bodyPr wrap="none" anchor="ctr"/>
          <a:lstStyle/>
          <a:p>
            <a:r>
              <a:rPr lang="en-US" sz="2400" u="sng">
                <a:effectLst>
                  <a:outerShdw blurRad="38100" dist="38100" dir="2700000" algn="tl">
                    <a:srgbClr val="000000"/>
                  </a:outerShdw>
                </a:effectLst>
                <a:latin typeface="Book Antiqua" pitchFamily="18" charset="0"/>
              </a:rPr>
              <a:t>Net Gain </a:t>
            </a:r>
            <a:r>
              <a:rPr lang="en-US" sz="2000" u="sng">
                <a:effectLst>
                  <a:outerShdw blurRad="38100" dist="38100" dir="2700000" algn="tl">
                    <a:srgbClr val="000000"/>
                  </a:outerShdw>
                </a:effectLst>
                <a:latin typeface="Book Antiqua" pitchFamily="18" charset="0"/>
              </a:rPr>
              <a:t>or</a:t>
            </a:r>
            <a:r>
              <a:rPr lang="en-US" sz="2400" u="sng">
                <a:effectLst>
                  <a:outerShdw blurRad="38100" dist="38100" dir="2700000" algn="tl">
                    <a:srgbClr val="000000"/>
                  </a:outerShdw>
                </a:effectLst>
                <a:latin typeface="Book Antiqua" pitchFamily="18" charset="0"/>
              </a:rPr>
              <a:t> Loss</a:t>
            </a:r>
          </a:p>
        </p:txBody>
      </p:sp>
      <p:sp>
        <p:nvSpPr>
          <p:cNvPr id="18471" name="Rectangle 39"/>
          <p:cNvSpPr>
            <a:spLocks noChangeArrowheads="1"/>
          </p:cNvSpPr>
          <p:nvPr/>
        </p:nvSpPr>
        <p:spPr bwMode="auto">
          <a:xfrm>
            <a:off x="6229350" y="2047875"/>
            <a:ext cx="1866900" cy="571500"/>
          </a:xfrm>
          <a:prstGeom prst="rect">
            <a:avLst/>
          </a:prstGeom>
          <a:noFill/>
          <a:ln w="12700">
            <a:noFill/>
            <a:miter lim="800000"/>
            <a:headEnd/>
            <a:tailEnd/>
          </a:ln>
          <a:effectLst/>
        </p:spPr>
        <p:txBody>
          <a:bodyPr wrap="none" anchor="ctr"/>
          <a:lstStyle/>
          <a:p>
            <a:r>
              <a:rPr lang="en-US" sz="2400" u="sng">
                <a:effectLst>
                  <a:outerShdw blurRad="38100" dist="38100" dir="2700000" algn="tl">
                    <a:srgbClr val="000000"/>
                  </a:outerShdw>
                </a:effectLst>
                <a:latin typeface="Book Antiqua" pitchFamily="18" charset="0"/>
              </a:rPr>
              <a:t>Probability</a:t>
            </a:r>
          </a:p>
        </p:txBody>
      </p:sp>
      <p:sp>
        <p:nvSpPr>
          <p:cNvPr id="18472" name="Rectangle 40"/>
          <p:cNvSpPr>
            <a:spLocks noChangeArrowheads="1"/>
          </p:cNvSpPr>
          <p:nvPr/>
        </p:nvSpPr>
        <p:spPr bwMode="auto">
          <a:xfrm>
            <a:off x="1905000" y="2428875"/>
            <a:ext cx="1238250" cy="34671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(10,  8)</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(10,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(5,  8)</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(5,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(0,  8)</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(0,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20,  8)</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20,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a:t>
            </a:r>
          </a:p>
        </p:txBody>
      </p:sp>
      <p:sp>
        <p:nvSpPr>
          <p:cNvPr id="18473" name="Rectangle 41"/>
          <p:cNvSpPr>
            <a:spLocks noChangeArrowheads="1"/>
          </p:cNvSpPr>
          <p:nvPr/>
        </p:nvSpPr>
        <p:spPr bwMode="auto">
          <a:xfrm>
            <a:off x="3771900" y="2486025"/>
            <a:ext cx="2400300" cy="33909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$18,000  Gain</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$8,000  Gain</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$13,000  Gain</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$3,000  Gain</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$8,000  Gain</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$2,000  Loss</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$12,000  Loss</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$22,000  Loss</a:t>
            </a:r>
          </a:p>
        </p:txBody>
      </p:sp>
      <p:sp>
        <p:nvSpPr>
          <p:cNvPr id="18474" name="Rectangle 42"/>
          <p:cNvSpPr>
            <a:spLocks noChangeArrowheads="1"/>
          </p:cNvSpPr>
          <p:nvPr/>
        </p:nvSpPr>
        <p:spPr bwMode="auto">
          <a:xfrm>
            <a:off x="6781800" y="2505075"/>
            <a:ext cx="704850" cy="3314700"/>
          </a:xfrm>
          <a:prstGeom prst="rect">
            <a:avLst/>
          </a:prstGeom>
          <a:noFill/>
          <a:ln w="12700">
            <a:noFill/>
            <a:miter lim="800000"/>
            <a:headEnd/>
            <a:tailEnd/>
          </a:ln>
          <a:effectLst/>
        </p:spPr>
        <p:txBody>
          <a:bodyPr wrap="none" anchor="ctr"/>
          <a:lstStyle/>
          <a:p>
            <a:pPr>
              <a:lnSpc>
                <a:spcPct val="110000"/>
              </a:lnSpc>
            </a:pPr>
            <a:r>
              <a:rPr lang="en-US" sz="2400">
                <a:effectLst>
                  <a:outerShdw blurRad="38100" dist="38100" dir="2700000" algn="tl">
                    <a:srgbClr val="000000"/>
                  </a:outerShdw>
                </a:effectLst>
                <a:latin typeface="Book Antiqua" pitchFamily="18" charset="0"/>
              </a:rPr>
              <a:t>.20</a:t>
            </a:r>
          </a:p>
          <a:p>
            <a:pPr>
              <a:lnSpc>
                <a:spcPct val="110000"/>
              </a:lnSpc>
            </a:pPr>
            <a:r>
              <a:rPr lang="en-US" sz="2400">
                <a:effectLst>
                  <a:outerShdw blurRad="38100" dist="38100" dir="2700000" algn="tl">
                    <a:srgbClr val="000000"/>
                  </a:outerShdw>
                </a:effectLst>
                <a:latin typeface="Book Antiqua" pitchFamily="18" charset="0"/>
              </a:rPr>
              <a:t>.08</a:t>
            </a:r>
          </a:p>
          <a:p>
            <a:pPr>
              <a:lnSpc>
                <a:spcPct val="110000"/>
              </a:lnSpc>
            </a:pPr>
            <a:r>
              <a:rPr lang="en-US" sz="2400">
                <a:effectLst>
                  <a:outerShdw blurRad="38100" dist="38100" dir="2700000" algn="tl">
                    <a:srgbClr val="000000"/>
                  </a:outerShdw>
                </a:effectLst>
                <a:latin typeface="Book Antiqua" pitchFamily="18" charset="0"/>
              </a:rPr>
              <a:t>.16</a:t>
            </a:r>
          </a:p>
          <a:p>
            <a:pPr>
              <a:lnSpc>
                <a:spcPct val="110000"/>
              </a:lnSpc>
            </a:pPr>
            <a:r>
              <a:rPr lang="en-US" sz="2400">
                <a:effectLst>
                  <a:outerShdw blurRad="38100" dist="38100" dir="2700000" algn="tl">
                    <a:srgbClr val="000000"/>
                  </a:outerShdw>
                </a:effectLst>
                <a:latin typeface="Book Antiqua" pitchFamily="18" charset="0"/>
              </a:rPr>
              <a:t>.26</a:t>
            </a:r>
          </a:p>
          <a:p>
            <a:pPr>
              <a:lnSpc>
                <a:spcPct val="110000"/>
              </a:lnSpc>
            </a:pPr>
            <a:r>
              <a:rPr lang="en-US" sz="2400">
                <a:effectLst>
                  <a:outerShdw blurRad="38100" dist="38100" dir="2700000" algn="tl">
                    <a:srgbClr val="000000"/>
                  </a:outerShdw>
                </a:effectLst>
                <a:latin typeface="Book Antiqua" pitchFamily="18" charset="0"/>
              </a:rPr>
              <a:t>.10</a:t>
            </a:r>
          </a:p>
          <a:p>
            <a:pPr>
              <a:lnSpc>
                <a:spcPct val="110000"/>
              </a:lnSpc>
            </a:pPr>
            <a:r>
              <a:rPr lang="en-US" sz="2400">
                <a:effectLst>
                  <a:outerShdw blurRad="38100" dist="38100" dir="2700000" algn="tl">
                    <a:srgbClr val="000000"/>
                  </a:outerShdw>
                </a:effectLst>
                <a:latin typeface="Book Antiqua" pitchFamily="18" charset="0"/>
              </a:rPr>
              <a:t>.12</a:t>
            </a:r>
          </a:p>
          <a:p>
            <a:pPr>
              <a:lnSpc>
                <a:spcPct val="110000"/>
              </a:lnSpc>
            </a:pPr>
            <a:r>
              <a:rPr lang="en-US" sz="2400">
                <a:effectLst>
                  <a:outerShdw blurRad="38100" dist="38100" dir="2700000" algn="tl">
                    <a:srgbClr val="000000"/>
                  </a:outerShdw>
                </a:effectLst>
                <a:latin typeface="Book Antiqua" pitchFamily="18" charset="0"/>
              </a:rPr>
              <a:t>.02</a:t>
            </a:r>
          </a:p>
          <a:p>
            <a:pPr>
              <a:lnSpc>
                <a:spcPct val="110000"/>
              </a:lnSpc>
            </a:pPr>
            <a:r>
              <a:rPr lang="en-US" sz="2400">
                <a:effectLst>
                  <a:outerShdw blurRad="38100" dist="38100" dir="2700000" algn="tl">
                    <a:srgbClr val="000000"/>
                  </a:outerShdw>
                </a:effectLst>
                <a:latin typeface="Book Antiqua" pitchFamily="18" charset="0"/>
              </a:rPr>
              <a:t>.06</a:t>
            </a:r>
          </a:p>
        </p:txBody>
      </p:sp>
      <p:sp>
        <p:nvSpPr>
          <p:cNvPr id="18475" name="AutoShape 43"/>
          <p:cNvSpPr>
            <a:spLocks noChangeArrowheads="1"/>
          </p:cNvSpPr>
          <p:nvPr/>
        </p:nvSpPr>
        <p:spPr bwMode="auto">
          <a:xfrm rot="5400000">
            <a:off x="782638" y="1638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476" name="Rectangle 44"/>
          <p:cNvSpPr>
            <a:spLocks noChangeArrowheads="1"/>
          </p:cNvSpPr>
          <p:nvPr/>
        </p:nvSpPr>
        <p:spPr bwMode="auto">
          <a:xfrm>
            <a:off x="712788" y="1025525"/>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Example:  Bradley Investments</a:t>
            </a:r>
          </a:p>
        </p:txBody>
      </p:sp>
    </p:spTree>
    <p:extLst>
      <p:ext uri="{BB962C8B-B14F-4D97-AF65-F5344CB8AC3E}">
        <p14:creationId xmlns:p14="http://schemas.microsoft.com/office/powerpoint/2010/main" val="70872903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8475"/>
                                        </p:tgtEl>
                                        <p:attrNameLst>
                                          <p:attrName>style.visibility</p:attrName>
                                        </p:attrNameLst>
                                      </p:cBhvr>
                                      <p:to>
                                        <p:strVal val="visible"/>
                                      </p:to>
                                    </p:set>
                                    <p:animEffect transition="in" filter="slide(fromLeft)">
                                      <p:cBhvr>
                                        <p:cTn id="7" dur="500"/>
                                        <p:tgtEl>
                                          <p:spTgt spid="18475"/>
                                        </p:tgtEl>
                                      </p:cBhvr>
                                    </p:animEffect>
                                  </p:childTnLst>
                                  <p:subTnLst>
                                    <p:set>
                                      <p:cBhvr override="childStyle">
                                        <p:cTn dur="1" fill="hold" display="0" masterRel="nextClick" afterEffect="1"/>
                                        <p:tgtEl>
                                          <p:spTgt spid="1847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435"/>
                                        </p:tgtEl>
                                        <p:attrNameLst>
                                          <p:attrName>style.visibility</p:attrName>
                                        </p:attrNameLst>
                                      </p:cBhvr>
                                      <p:to>
                                        <p:strVal val="visible"/>
                                      </p:to>
                                    </p:set>
                                    <p:animEffect transition="in" filter="blinds(horizontal)">
                                      <p:cBhvr>
                                        <p:cTn id="12" dur="500"/>
                                        <p:tgtEl>
                                          <p:spTgt spid="18435"/>
                                        </p:tgtEl>
                                      </p:cBhvr>
                                    </p:animEffect>
                                  </p:childTnLst>
                                </p:cTn>
                              </p:par>
                            </p:childTnLst>
                          </p:cTn>
                        </p:par>
                        <p:par>
                          <p:cTn id="13" fill="hold">
                            <p:stCondLst>
                              <p:cond delay="500"/>
                            </p:stCondLst>
                            <p:childTnLst>
                              <p:par>
                                <p:cTn id="14" presetID="9" presetClass="entr" presetSubtype="0" fill="hold" grpId="0" nodeType="afterEffect">
                                  <p:stCondLst>
                                    <p:cond delay="2000"/>
                                  </p:stCondLst>
                                  <p:childTnLst>
                                    <p:set>
                                      <p:cBhvr>
                                        <p:cTn id="15" dur="1" fill="hold">
                                          <p:stCondLst>
                                            <p:cond delay="0"/>
                                          </p:stCondLst>
                                        </p:cTn>
                                        <p:tgtEl>
                                          <p:spTgt spid="18436"/>
                                        </p:tgtEl>
                                        <p:attrNameLst>
                                          <p:attrName>style.visibility</p:attrName>
                                        </p:attrNameLst>
                                      </p:cBhvr>
                                      <p:to>
                                        <p:strVal val="visible"/>
                                      </p:to>
                                    </p:set>
                                    <p:animEffect transition="in" filter="dissolve">
                                      <p:cBhvr>
                                        <p:cTn id="16" dur="500"/>
                                        <p:tgtEl>
                                          <p:spTgt spid="18436"/>
                                        </p:tgtEl>
                                      </p:cBhvr>
                                    </p:animEffect>
                                  </p:childTnLst>
                                </p:cTn>
                              </p:par>
                            </p:childTnLst>
                          </p:cTn>
                        </p:par>
                        <p:par>
                          <p:cTn id="17" fill="hold">
                            <p:stCondLst>
                              <p:cond delay="3000"/>
                            </p:stCondLst>
                            <p:childTnLst>
                              <p:par>
                                <p:cTn id="18" presetID="12" presetClass="entr" presetSubtype="1" fill="hold" grpId="0" nodeType="afterEffect">
                                  <p:stCondLst>
                                    <p:cond delay="1000"/>
                                  </p:stCondLst>
                                  <p:childTnLst>
                                    <p:set>
                                      <p:cBhvr>
                                        <p:cTn id="19" dur="1" fill="hold">
                                          <p:stCondLst>
                                            <p:cond delay="0"/>
                                          </p:stCondLst>
                                        </p:cTn>
                                        <p:tgtEl>
                                          <p:spTgt spid="18469"/>
                                        </p:tgtEl>
                                        <p:attrNameLst>
                                          <p:attrName>style.visibility</p:attrName>
                                        </p:attrNameLst>
                                      </p:cBhvr>
                                      <p:to>
                                        <p:strVal val="visible"/>
                                      </p:to>
                                    </p:set>
                                    <p:animEffect transition="in" filter="slide(fromTop)">
                                      <p:cBhvr>
                                        <p:cTn id="20" dur="500"/>
                                        <p:tgtEl>
                                          <p:spTgt spid="18469"/>
                                        </p:tgtEl>
                                      </p:cBhvr>
                                    </p:animEffect>
                                  </p:childTnLst>
                                </p:cTn>
                              </p:par>
                            </p:childTnLst>
                          </p:cTn>
                        </p:par>
                        <p:par>
                          <p:cTn id="21" fill="hold">
                            <p:stCondLst>
                              <p:cond delay="4500"/>
                            </p:stCondLst>
                            <p:childTnLst>
                              <p:par>
                                <p:cTn id="22" presetID="12" presetClass="entr" presetSubtype="1" fill="hold" grpId="0" nodeType="afterEffect">
                                  <p:stCondLst>
                                    <p:cond delay="1000"/>
                                  </p:stCondLst>
                                  <p:childTnLst>
                                    <p:set>
                                      <p:cBhvr>
                                        <p:cTn id="23" dur="1" fill="hold">
                                          <p:stCondLst>
                                            <p:cond delay="0"/>
                                          </p:stCondLst>
                                        </p:cTn>
                                        <p:tgtEl>
                                          <p:spTgt spid="18472"/>
                                        </p:tgtEl>
                                        <p:attrNameLst>
                                          <p:attrName>style.visibility</p:attrName>
                                        </p:attrNameLst>
                                      </p:cBhvr>
                                      <p:to>
                                        <p:strVal val="visible"/>
                                      </p:to>
                                    </p:set>
                                    <p:animEffect transition="in" filter="slide(fromTop)">
                                      <p:cBhvr>
                                        <p:cTn id="24" dur="500"/>
                                        <p:tgtEl>
                                          <p:spTgt spid="18472"/>
                                        </p:tgtEl>
                                      </p:cBhvr>
                                    </p:animEffect>
                                  </p:childTnLst>
                                </p:cTn>
                              </p:par>
                            </p:childTnLst>
                          </p:cTn>
                        </p:par>
                        <p:par>
                          <p:cTn id="25" fill="hold">
                            <p:stCondLst>
                              <p:cond delay="6000"/>
                            </p:stCondLst>
                            <p:childTnLst>
                              <p:par>
                                <p:cTn id="26" presetID="12" presetClass="entr" presetSubtype="1" fill="hold" grpId="0" nodeType="afterEffect">
                                  <p:stCondLst>
                                    <p:cond delay="2000"/>
                                  </p:stCondLst>
                                  <p:childTnLst>
                                    <p:set>
                                      <p:cBhvr>
                                        <p:cTn id="27" dur="1" fill="hold">
                                          <p:stCondLst>
                                            <p:cond delay="0"/>
                                          </p:stCondLst>
                                        </p:cTn>
                                        <p:tgtEl>
                                          <p:spTgt spid="18470"/>
                                        </p:tgtEl>
                                        <p:attrNameLst>
                                          <p:attrName>style.visibility</p:attrName>
                                        </p:attrNameLst>
                                      </p:cBhvr>
                                      <p:to>
                                        <p:strVal val="visible"/>
                                      </p:to>
                                    </p:set>
                                    <p:animEffect transition="in" filter="slide(fromTop)">
                                      <p:cBhvr>
                                        <p:cTn id="28" dur="500"/>
                                        <p:tgtEl>
                                          <p:spTgt spid="18470"/>
                                        </p:tgtEl>
                                      </p:cBhvr>
                                    </p:animEffect>
                                  </p:childTnLst>
                                </p:cTn>
                              </p:par>
                            </p:childTnLst>
                          </p:cTn>
                        </p:par>
                        <p:par>
                          <p:cTn id="29" fill="hold">
                            <p:stCondLst>
                              <p:cond delay="8500"/>
                            </p:stCondLst>
                            <p:childTnLst>
                              <p:par>
                                <p:cTn id="30" presetID="12" presetClass="entr" presetSubtype="1" fill="hold" grpId="0" nodeType="afterEffect">
                                  <p:stCondLst>
                                    <p:cond delay="1000"/>
                                  </p:stCondLst>
                                  <p:childTnLst>
                                    <p:set>
                                      <p:cBhvr>
                                        <p:cTn id="31" dur="1" fill="hold">
                                          <p:stCondLst>
                                            <p:cond delay="0"/>
                                          </p:stCondLst>
                                        </p:cTn>
                                        <p:tgtEl>
                                          <p:spTgt spid="18473"/>
                                        </p:tgtEl>
                                        <p:attrNameLst>
                                          <p:attrName>style.visibility</p:attrName>
                                        </p:attrNameLst>
                                      </p:cBhvr>
                                      <p:to>
                                        <p:strVal val="visible"/>
                                      </p:to>
                                    </p:set>
                                    <p:animEffect transition="in" filter="slide(fromTop)">
                                      <p:cBhvr>
                                        <p:cTn id="32" dur="500"/>
                                        <p:tgtEl>
                                          <p:spTgt spid="18473"/>
                                        </p:tgtEl>
                                      </p:cBhvr>
                                    </p:animEffect>
                                  </p:childTnLst>
                                </p:cTn>
                              </p:par>
                            </p:childTnLst>
                          </p:cTn>
                        </p:par>
                        <p:par>
                          <p:cTn id="33" fill="hold">
                            <p:stCondLst>
                              <p:cond delay="10000"/>
                            </p:stCondLst>
                            <p:childTnLst>
                              <p:par>
                                <p:cTn id="34" presetID="12" presetClass="entr" presetSubtype="1" fill="hold" grpId="0" nodeType="afterEffect">
                                  <p:stCondLst>
                                    <p:cond delay="2000"/>
                                  </p:stCondLst>
                                  <p:childTnLst>
                                    <p:set>
                                      <p:cBhvr>
                                        <p:cTn id="35" dur="1" fill="hold">
                                          <p:stCondLst>
                                            <p:cond delay="0"/>
                                          </p:stCondLst>
                                        </p:cTn>
                                        <p:tgtEl>
                                          <p:spTgt spid="18471"/>
                                        </p:tgtEl>
                                        <p:attrNameLst>
                                          <p:attrName>style.visibility</p:attrName>
                                        </p:attrNameLst>
                                      </p:cBhvr>
                                      <p:to>
                                        <p:strVal val="visible"/>
                                      </p:to>
                                    </p:set>
                                    <p:animEffect transition="in" filter="slide(fromTop)">
                                      <p:cBhvr>
                                        <p:cTn id="36" dur="500"/>
                                        <p:tgtEl>
                                          <p:spTgt spid="18471"/>
                                        </p:tgtEl>
                                      </p:cBhvr>
                                    </p:animEffect>
                                  </p:childTnLst>
                                </p:cTn>
                              </p:par>
                            </p:childTnLst>
                          </p:cTn>
                        </p:par>
                        <p:par>
                          <p:cTn id="37" fill="hold">
                            <p:stCondLst>
                              <p:cond delay="12500"/>
                            </p:stCondLst>
                            <p:childTnLst>
                              <p:par>
                                <p:cTn id="38" presetID="12" presetClass="entr" presetSubtype="1" fill="hold" grpId="0" nodeType="afterEffect">
                                  <p:stCondLst>
                                    <p:cond delay="1000"/>
                                  </p:stCondLst>
                                  <p:childTnLst>
                                    <p:set>
                                      <p:cBhvr>
                                        <p:cTn id="39" dur="1" fill="hold">
                                          <p:stCondLst>
                                            <p:cond delay="0"/>
                                          </p:stCondLst>
                                        </p:cTn>
                                        <p:tgtEl>
                                          <p:spTgt spid="18474"/>
                                        </p:tgtEl>
                                        <p:attrNameLst>
                                          <p:attrName>style.visibility</p:attrName>
                                        </p:attrNameLst>
                                      </p:cBhvr>
                                      <p:to>
                                        <p:strVal val="visible"/>
                                      </p:to>
                                    </p:set>
                                    <p:animEffect transition="in" filter="slide(fromTop)">
                                      <p:cBhvr>
                                        <p:cTn id="40" dur="500"/>
                                        <p:tgtEl>
                                          <p:spTgt spid="184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animBg="1"/>
      <p:bldP spid="18435" grpId="0" autoUpdateAnimBg="0"/>
      <p:bldP spid="18469" grpId="0" autoUpdateAnimBg="0"/>
      <p:bldP spid="18470" grpId="0" autoUpdateAnimBg="0"/>
      <p:bldP spid="18471" grpId="0" autoUpdateAnimBg="0"/>
      <p:bldP spid="18472" grpId="0" autoUpdateAnimBg="0"/>
      <p:bldP spid="18473" grpId="0" autoUpdateAnimBg="0"/>
      <p:bldP spid="18474" grpId="0" autoUpdateAnimBg="0"/>
      <p:bldP spid="1847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ChangeArrowheads="1"/>
          </p:cNvSpPr>
          <p:nvPr/>
        </p:nvSpPr>
        <p:spPr bwMode="auto">
          <a:xfrm>
            <a:off x="952500" y="1133475"/>
            <a:ext cx="7258050" cy="6667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An </a:t>
            </a:r>
            <a:r>
              <a:rPr lang="en-US" sz="2400" u="sng">
                <a:effectLst>
                  <a:outerShdw blurRad="38100" dist="38100" dir="2700000" algn="tl">
                    <a:srgbClr val="000000"/>
                  </a:outerShdw>
                </a:effectLst>
                <a:latin typeface="Book Antiqua" pitchFamily="18" charset="0"/>
              </a:rPr>
              <a:t>event</a:t>
            </a:r>
            <a:r>
              <a:rPr lang="en-US" sz="2400" b="1">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is a collection of sample points.</a:t>
            </a:r>
          </a:p>
        </p:txBody>
      </p:sp>
      <p:sp>
        <p:nvSpPr>
          <p:cNvPr id="145411" name="Rectangle 3"/>
          <p:cNvSpPr>
            <a:spLocks noChangeArrowheads="1"/>
          </p:cNvSpPr>
          <p:nvPr/>
        </p:nvSpPr>
        <p:spPr bwMode="auto">
          <a:xfrm>
            <a:off x="952500" y="1933575"/>
            <a:ext cx="72580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The </a:t>
            </a:r>
            <a:r>
              <a:rPr lang="en-US" sz="2400" u="sng">
                <a:effectLst>
                  <a:outerShdw blurRad="38100" dist="38100" dir="2700000" algn="tl">
                    <a:srgbClr val="000000"/>
                  </a:outerShdw>
                </a:effectLst>
                <a:latin typeface="Book Antiqua" pitchFamily="18" charset="0"/>
              </a:rPr>
              <a:t>probability of any event</a:t>
            </a:r>
            <a:r>
              <a:rPr lang="en-US" sz="2400">
                <a:effectLst>
                  <a:outerShdw blurRad="38100" dist="38100" dir="2700000" algn="tl">
                    <a:srgbClr val="000000"/>
                  </a:outerShdw>
                </a:effectLst>
                <a:latin typeface="Book Antiqua" pitchFamily="18" charset="0"/>
              </a:rPr>
              <a:t> is equal to the sum of</a:t>
            </a:r>
          </a:p>
          <a:p>
            <a:pPr algn="l"/>
            <a:r>
              <a:rPr lang="en-US" sz="2400">
                <a:effectLst>
                  <a:outerShdw blurRad="38100" dist="38100" dir="2700000" algn="tl">
                    <a:srgbClr val="000000"/>
                  </a:outerShdw>
                </a:effectLst>
                <a:latin typeface="Book Antiqua" pitchFamily="18" charset="0"/>
              </a:rPr>
              <a:t> the probabilities of the sample points in the event.</a:t>
            </a:r>
          </a:p>
        </p:txBody>
      </p:sp>
      <p:sp>
        <p:nvSpPr>
          <p:cNvPr id="145412" name="Rectangle 4"/>
          <p:cNvSpPr>
            <a:spLocks noChangeArrowheads="1"/>
          </p:cNvSpPr>
          <p:nvPr/>
        </p:nvSpPr>
        <p:spPr bwMode="auto">
          <a:xfrm>
            <a:off x="952500" y="3076575"/>
            <a:ext cx="7258050" cy="13525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If we can identify all the sample points of an</a:t>
            </a:r>
          </a:p>
          <a:p>
            <a:pPr algn="l"/>
            <a:r>
              <a:rPr lang="en-US" sz="2400">
                <a:effectLst>
                  <a:outerShdw blurRad="38100" dist="38100" dir="2700000" algn="tl">
                    <a:srgbClr val="000000"/>
                  </a:outerShdw>
                </a:effectLst>
                <a:latin typeface="Book Antiqua" pitchFamily="18" charset="0"/>
              </a:rPr>
              <a:t> experiment and assign a probability to each, we</a:t>
            </a:r>
          </a:p>
          <a:p>
            <a:pPr algn="l"/>
            <a:r>
              <a:rPr lang="en-US" sz="2400">
                <a:effectLst>
                  <a:outerShdw blurRad="38100" dist="38100" dir="2700000" algn="tl">
                    <a:srgbClr val="000000"/>
                  </a:outerShdw>
                </a:effectLst>
                <a:latin typeface="Book Antiqua" pitchFamily="18" charset="0"/>
              </a:rPr>
              <a:t> can compute the probability of an event.</a:t>
            </a:r>
          </a:p>
        </p:txBody>
      </p:sp>
      <p:sp>
        <p:nvSpPr>
          <p:cNvPr id="145413" name="AutoShape 5"/>
          <p:cNvSpPr>
            <a:spLocks noChangeArrowheads="1"/>
          </p:cNvSpPr>
          <p:nvPr/>
        </p:nvSpPr>
        <p:spPr bwMode="auto">
          <a:xfrm rot="5400000">
            <a:off x="668338" y="1397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5414" name="AutoShape 6"/>
          <p:cNvSpPr>
            <a:spLocks noChangeArrowheads="1"/>
          </p:cNvSpPr>
          <p:nvPr/>
        </p:nvSpPr>
        <p:spPr bwMode="auto">
          <a:xfrm rot="5400000">
            <a:off x="668338" y="2330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5415" name="AutoShape 7"/>
          <p:cNvSpPr>
            <a:spLocks noChangeArrowheads="1"/>
          </p:cNvSpPr>
          <p:nvPr/>
        </p:nvSpPr>
        <p:spPr bwMode="auto">
          <a:xfrm rot="5400000">
            <a:off x="668338" y="3644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5416" name="Rectangle 8"/>
          <p:cNvSpPr>
            <a:spLocks noChangeArrowheads="1"/>
          </p:cNvSpPr>
          <p:nvPr/>
        </p:nvSpPr>
        <p:spPr bwMode="auto">
          <a:xfrm>
            <a:off x="687388" y="134938"/>
            <a:ext cx="7772400" cy="64293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Events and Their Probabilities</a:t>
            </a:r>
          </a:p>
        </p:txBody>
      </p:sp>
    </p:spTree>
    <p:extLst>
      <p:ext uri="{BB962C8B-B14F-4D97-AF65-F5344CB8AC3E}">
        <p14:creationId xmlns:p14="http://schemas.microsoft.com/office/powerpoint/2010/main" val="29514859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45413"/>
                                        </p:tgtEl>
                                        <p:attrNameLst>
                                          <p:attrName>style.visibility</p:attrName>
                                        </p:attrNameLst>
                                      </p:cBhvr>
                                      <p:to>
                                        <p:strVal val="visible"/>
                                      </p:to>
                                    </p:set>
                                    <p:animEffect transition="in" filter="slide(fromLeft)">
                                      <p:cBhvr>
                                        <p:cTn id="7" dur="500"/>
                                        <p:tgtEl>
                                          <p:spTgt spid="145413"/>
                                        </p:tgtEl>
                                      </p:cBhvr>
                                    </p:animEffect>
                                  </p:childTnLst>
                                  <p:subTnLst>
                                    <p:set>
                                      <p:cBhvr override="childStyle">
                                        <p:cTn dur="1" fill="hold" display="0" masterRel="nextClick" afterEffect="1"/>
                                        <p:tgtEl>
                                          <p:spTgt spid="14541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45410"/>
                                        </p:tgtEl>
                                        <p:attrNameLst>
                                          <p:attrName>style.visibility</p:attrName>
                                        </p:attrNameLst>
                                      </p:cBhvr>
                                      <p:to>
                                        <p:strVal val="visible"/>
                                      </p:to>
                                    </p:set>
                                    <p:anim calcmode="lin" valueType="num">
                                      <p:cBhvr>
                                        <p:cTn id="12" dur="500" fill="hold"/>
                                        <p:tgtEl>
                                          <p:spTgt spid="145410"/>
                                        </p:tgtEl>
                                        <p:attrNameLst>
                                          <p:attrName>ppt_w</p:attrName>
                                        </p:attrNameLst>
                                      </p:cBhvr>
                                      <p:tavLst>
                                        <p:tav tm="0">
                                          <p:val>
                                            <p:strVal val="2/3*#ppt_w"/>
                                          </p:val>
                                        </p:tav>
                                        <p:tav tm="100000">
                                          <p:val>
                                            <p:strVal val="#ppt_w"/>
                                          </p:val>
                                        </p:tav>
                                      </p:tavLst>
                                    </p:anim>
                                    <p:anim calcmode="lin" valueType="num">
                                      <p:cBhvr>
                                        <p:cTn id="13" dur="500" fill="hold"/>
                                        <p:tgtEl>
                                          <p:spTgt spid="145410"/>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145414"/>
                                        </p:tgtEl>
                                        <p:attrNameLst>
                                          <p:attrName>style.visibility</p:attrName>
                                        </p:attrNameLst>
                                      </p:cBhvr>
                                      <p:to>
                                        <p:strVal val="visible"/>
                                      </p:to>
                                    </p:set>
                                    <p:animEffect transition="in" filter="slide(fromLeft)">
                                      <p:cBhvr>
                                        <p:cTn id="17" dur="500"/>
                                        <p:tgtEl>
                                          <p:spTgt spid="145414"/>
                                        </p:tgtEl>
                                      </p:cBhvr>
                                    </p:animEffect>
                                  </p:childTnLst>
                                  <p:subTnLst>
                                    <p:set>
                                      <p:cBhvr override="childStyle">
                                        <p:cTn dur="1" fill="hold" display="0" masterRel="nextClick" afterEffect="1"/>
                                        <p:tgtEl>
                                          <p:spTgt spid="145414"/>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45411"/>
                                        </p:tgtEl>
                                        <p:attrNameLst>
                                          <p:attrName>style.visibility</p:attrName>
                                        </p:attrNameLst>
                                      </p:cBhvr>
                                      <p:to>
                                        <p:strVal val="visible"/>
                                      </p:to>
                                    </p:set>
                                    <p:anim calcmode="lin" valueType="num">
                                      <p:cBhvr>
                                        <p:cTn id="22" dur="500" fill="hold"/>
                                        <p:tgtEl>
                                          <p:spTgt spid="145411"/>
                                        </p:tgtEl>
                                        <p:attrNameLst>
                                          <p:attrName>ppt_w</p:attrName>
                                        </p:attrNameLst>
                                      </p:cBhvr>
                                      <p:tavLst>
                                        <p:tav tm="0">
                                          <p:val>
                                            <p:strVal val="2/3*#ppt_w"/>
                                          </p:val>
                                        </p:tav>
                                        <p:tav tm="100000">
                                          <p:val>
                                            <p:strVal val="#ppt_w"/>
                                          </p:val>
                                        </p:tav>
                                      </p:tavLst>
                                    </p:anim>
                                    <p:anim calcmode="lin" valueType="num">
                                      <p:cBhvr>
                                        <p:cTn id="23" dur="500" fill="hold"/>
                                        <p:tgtEl>
                                          <p:spTgt spid="145411"/>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145415"/>
                                        </p:tgtEl>
                                        <p:attrNameLst>
                                          <p:attrName>style.visibility</p:attrName>
                                        </p:attrNameLst>
                                      </p:cBhvr>
                                      <p:to>
                                        <p:strVal val="visible"/>
                                      </p:to>
                                    </p:set>
                                    <p:animEffect transition="in" filter="slide(fromLeft)">
                                      <p:cBhvr>
                                        <p:cTn id="27" dur="500"/>
                                        <p:tgtEl>
                                          <p:spTgt spid="145415"/>
                                        </p:tgtEl>
                                      </p:cBhvr>
                                    </p:animEffect>
                                  </p:childTnLst>
                                  <p:subTnLst>
                                    <p:set>
                                      <p:cBhvr override="childStyle">
                                        <p:cTn dur="1" fill="hold" display="0" masterRel="nextClick" afterEffect="1"/>
                                        <p:tgtEl>
                                          <p:spTgt spid="145415"/>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145412"/>
                                        </p:tgtEl>
                                        <p:attrNameLst>
                                          <p:attrName>style.visibility</p:attrName>
                                        </p:attrNameLst>
                                      </p:cBhvr>
                                      <p:to>
                                        <p:strVal val="visible"/>
                                      </p:to>
                                    </p:set>
                                    <p:anim calcmode="lin" valueType="num">
                                      <p:cBhvr>
                                        <p:cTn id="32" dur="500" fill="hold"/>
                                        <p:tgtEl>
                                          <p:spTgt spid="145412"/>
                                        </p:tgtEl>
                                        <p:attrNameLst>
                                          <p:attrName>ppt_w</p:attrName>
                                        </p:attrNameLst>
                                      </p:cBhvr>
                                      <p:tavLst>
                                        <p:tav tm="0">
                                          <p:val>
                                            <p:strVal val="2/3*#ppt_w"/>
                                          </p:val>
                                        </p:tav>
                                        <p:tav tm="100000">
                                          <p:val>
                                            <p:strVal val="#ppt_w"/>
                                          </p:val>
                                        </p:tav>
                                      </p:tavLst>
                                    </p:anim>
                                    <p:anim calcmode="lin" valueType="num">
                                      <p:cBhvr>
                                        <p:cTn id="33" dur="500" fill="hold"/>
                                        <p:tgtEl>
                                          <p:spTgt spid="145412"/>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0" grpId="0" animBg="1" autoUpdateAnimBg="0"/>
      <p:bldP spid="145411" grpId="0" animBg="1" autoUpdateAnimBg="0"/>
      <p:bldP spid="145412" grpId="0" animBg="1" autoUpdateAnimBg="0"/>
      <p:bldP spid="145413" grpId="0" animBg="1"/>
      <p:bldP spid="145414" grpId="0" animBg="1"/>
      <p:bldP spid="14541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8" name="Rectangle 38"/>
          <p:cNvSpPr>
            <a:spLocks noChangeArrowheads="1"/>
          </p:cNvSpPr>
          <p:nvPr/>
        </p:nvSpPr>
        <p:spPr bwMode="auto">
          <a:xfrm>
            <a:off x="1143000" y="1584325"/>
            <a:ext cx="6915150" cy="249237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endParaRPr lang="en-US">
              <a:effectLst>
                <a:outerShdw blurRad="38100" dist="38100" dir="2700000" algn="tl">
                  <a:srgbClr val="000000"/>
                </a:outerShdw>
              </a:effectLst>
              <a:latin typeface="Book Antiqua" pitchFamily="18" charset="0"/>
            </a:endParaRPr>
          </a:p>
        </p:txBody>
      </p:sp>
      <p:sp>
        <p:nvSpPr>
          <p:cNvPr id="20482" name="Rectangle 2"/>
          <p:cNvSpPr>
            <a:spLocks noGrp="1" noChangeArrowheads="1"/>
          </p:cNvSpPr>
          <p:nvPr>
            <p:ph type="title"/>
          </p:nvPr>
        </p:nvSpPr>
        <p:spPr>
          <a:noFill/>
          <a:ln/>
        </p:spPr>
        <p:txBody>
          <a:bodyPr/>
          <a:lstStyle/>
          <a:p>
            <a:r>
              <a:rPr lang="en-US"/>
              <a:t>Events and Their Probabilities</a:t>
            </a:r>
          </a:p>
        </p:txBody>
      </p:sp>
      <p:sp>
        <p:nvSpPr>
          <p:cNvPr id="20516" name="Rectangle 36"/>
          <p:cNvSpPr>
            <a:spLocks noChangeArrowheads="1"/>
          </p:cNvSpPr>
          <p:nvPr/>
        </p:nvSpPr>
        <p:spPr bwMode="auto">
          <a:xfrm>
            <a:off x="1282700" y="1714500"/>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Markley Oil Profitable</a:t>
            </a:r>
          </a:p>
        </p:txBody>
      </p:sp>
      <p:sp>
        <p:nvSpPr>
          <p:cNvPr id="20519" name="Oval 39"/>
          <p:cNvSpPr>
            <a:spLocks noChangeArrowheads="1"/>
          </p:cNvSpPr>
          <p:nvPr/>
        </p:nvSpPr>
        <p:spPr bwMode="auto">
          <a:xfrm>
            <a:off x="2881086" y="3509736"/>
            <a:ext cx="647700" cy="438150"/>
          </a:xfrm>
          <a:prstGeom prst="ellipse">
            <a:avLst/>
          </a:prstGeom>
          <a:noFill/>
          <a:ln w="28575">
            <a:solidFill>
              <a:srgbClr val="66FFFF"/>
            </a:solidFill>
            <a:round/>
            <a:headEnd/>
            <a:tailEnd/>
          </a:ln>
          <a:effectLst/>
        </p:spPr>
        <p:txBody>
          <a:bodyPr wrap="none" anchor="ctr"/>
          <a:lstStyle/>
          <a:p>
            <a:endParaRPr lang="en-US"/>
          </a:p>
        </p:txBody>
      </p:sp>
      <p:sp>
        <p:nvSpPr>
          <p:cNvPr id="20520" name="Rectangle 40"/>
          <p:cNvSpPr>
            <a:spLocks noChangeArrowheads="1"/>
          </p:cNvSpPr>
          <p:nvPr/>
        </p:nvSpPr>
        <p:spPr bwMode="auto">
          <a:xfrm>
            <a:off x="1981200" y="2114550"/>
            <a:ext cx="5067300" cy="609600"/>
          </a:xfrm>
          <a:prstGeom prst="rect">
            <a:avLst/>
          </a:prstGeom>
          <a:noFill/>
          <a:ln w="12700">
            <a:noFill/>
            <a:miter lim="800000"/>
            <a:headEnd/>
            <a:tailEnd/>
          </a:ln>
          <a:effectLst/>
        </p:spPr>
        <p:txBody>
          <a:bodyPr wrap="none" anchor="ctr"/>
          <a:lstStyle/>
          <a:p>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{(10, 8), (10,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 (5, 8), (5,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a:t>
            </a:r>
          </a:p>
        </p:txBody>
      </p:sp>
      <p:sp>
        <p:nvSpPr>
          <p:cNvPr id="20521" name="Rectangle 41"/>
          <p:cNvSpPr>
            <a:spLocks noChangeArrowheads="1"/>
          </p:cNvSpPr>
          <p:nvPr/>
        </p:nvSpPr>
        <p:spPr bwMode="auto">
          <a:xfrm>
            <a:off x="1727200" y="2590800"/>
            <a:ext cx="6286500" cy="533400"/>
          </a:xfrm>
          <a:prstGeom prst="rect">
            <a:avLst/>
          </a:prstGeom>
          <a:noFill/>
          <a:ln w="12700">
            <a:noFill/>
            <a:miter lim="800000"/>
            <a:headEnd/>
            <a:tailEnd/>
          </a:ln>
          <a:effectLst/>
        </p:spPr>
        <p:txBody>
          <a:bodyPr wrap="none" anchor="ctr"/>
          <a:lstStyle/>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(10, 8)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(10,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(5, 8)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(5,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a:t>
            </a:r>
          </a:p>
        </p:txBody>
      </p:sp>
      <p:sp>
        <p:nvSpPr>
          <p:cNvPr id="20522" name="Rectangle 42"/>
          <p:cNvSpPr>
            <a:spLocks noChangeArrowheads="1"/>
          </p:cNvSpPr>
          <p:nvPr/>
        </p:nvSpPr>
        <p:spPr bwMode="auto">
          <a:xfrm>
            <a:off x="2451100" y="3086100"/>
            <a:ext cx="3086100" cy="43815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 .20 + .08 + .16 + .26</a:t>
            </a:r>
          </a:p>
        </p:txBody>
      </p:sp>
      <p:sp>
        <p:nvSpPr>
          <p:cNvPr id="20523" name="Rectangle 43"/>
          <p:cNvSpPr>
            <a:spLocks noChangeArrowheads="1"/>
          </p:cNvSpPr>
          <p:nvPr/>
        </p:nvSpPr>
        <p:spPr bwMode="auto">
          <a:xfrm>
            <a:off x="2400300" y="3486150"/>
            <a:ext cx="1181100" cy="514350"/>
          </a:xfrm>
          <a:prstGeom prst="rect">
            <a:avLst/>
          </a:prstGeom>
          <a:noFill/>
          <a:ln w="12700">
            <a:noFill/>
            <a:miter lim="800000"/>
            <a:headEnd/>
            <a:tailEnd/>
          </a:ln>
          <a:effectLst/>
        </p:spPr>
        <p:txBody>
          <a:bodyPr wrap="none" anchor="ctr"/>
          <a:lstStyle/>
          <a:p>
            <a:pPr>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.70</a:t>
            </a:r>
            <a:endParaRPr lang="en-US">
              <a:effectLst>
                <a:outerShdw blurRad="38100" dist="38100" dir="2700000" algn="tl">
                  <a:srgbClr val="000000"/>
                </a:outerShdw>
              </a:effectLst>
              <a:latin typeface="Book Antiqua" pitchFamily="18" charset="0"/>
            </a:endParaRPr>
          </a:p>
        </p:txBody>
      </p:sp>
      <p:sp>
        <p:nvSpPr>
          <p:cNvPr id="20524" name="AutoShape 44"/>
          <p:cNvSpPr>
            <a:spLocks noChangeArrowheads="1"/>
          </p:cNvSpPr>
          <p:nvPr/>
        </p:nvSpPr>
        <p:spPr bwMode="auto">
          <a:xfrm rot="5400000">
            <a:off x="782638" y="23399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525" name="AutoShape 45"/>
          <p:cNvSpPr>
            <a:spLocks noChangeArrowheads="1"/>
          </p:cNvSpPr>
          <p:nvPr/>
        </p:nvSpPr>
        <p:spPr bwMode="auto">
          <a:xfrm rot="5400000">
            <a:off x="782638" y="27971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526" name="AutoShape 46"/>
          <p:cNvSpPr>
            <a:spLocks noChangeArrowheads="1"/>
          </p:cNvSpPr>
          <p:nvPr/>
        </p:nvSpPr>
        <p:spPr bwMode="auto">
          <a:xfrm rot="5400000">
            <a:off x="782638" y="19208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527" name="AutoShape 47"/>
          <p:cNvSpPr>
            <a:spLocks noChangeArrowheads="1"/>
          </p:cNvSpPr>
          <p:nvPr/>
        </p:nvSpPr>
        <p:spPr bwMode="auto">
          <a:xfrm rot="5400000">
            <a:off x="782638" y="3235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529" name="Rectangle 49"/>
          <p:cNvSpPr>
            <a:spLocks noChangeArrowheads="1"/>
          </p:cNvSpPr>
          <p:nvPr/>
        </p:nvSpPr>
        <p:spPr bwMode="auto">
          <a:xfrm>
            <a:off x="712788" y="1016000"/>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Example:  Bradley Investments</a:t>
            </a:r>
          </a:p>
        </p:txBody>
      </p:sp>
    </p:spTree>
    <p:extLst>
      <p:ext uri="{BB962C8B-B14F-4D97-AF65-F5344CB8AC3E}">
        <p14:creationId xmlns:p14="http://schemas.microsoft.com/office/powerpoint/2010/main" val="69991504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0526"/>
                                        </p:tgtEl>
                                        <p:attrNameLst>
                                          <p:attrName>style.visibility</p:attrName>
                                        </p:attrNameLst>
                                      </p:cBhvr>
                                      <p:to>
                                        <p:strVal val="visible"/>
                                      </p:to>
                                    </p:set>
                                    <p:animEffect transition="in" filter="slide(fromLeft)">
                                      <p:cBhvr>
                                        <p:cTn id="7" dur="500"/>
                                        <p:tgtEl>
                                          <p:spTgt spid="20526"/>
                                        </p:tgtEl>
                                      </p:cBhvr>
                                    </p:animEffect>
                                  </p:childTnLst>
                                  <p:subTnLst>
                                    <p:set>
                                      <p:cBhvr override="childStyle">
                                        <p:cTn dur="1" fill="hold" display="0" masterRel="nextClick" afterEffect="1"/>
                                        <p:tgtEl>
                                          <p:spTgt spid="2052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18"/>
                                        </p:tgtEl>
                                        <p:attrNameLst>
                                          <p:attrName>style.visibility</p:attrName>
                                        </p:attrNameLst>
                                      </p:cBhvr>
                                      <p:to>
                                        <p:strVal val="visible"/>
                                      </p:to>
                                    </p:set>
                                    <p:animEffect transition="in" filter="dissolve">
                                      <p:cBhvr>
                                        <p:cTn id="12" dur="500"/>
                                        <p:tgtEl>
                                          <p:spTgt spid="20518"/>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20516"/>
                                        </p:tgtEl>
                                        <p:attrNameLst>
                                          <p:attrName>style.visibility</p:attrName>
                                        </p:attrNameLst>
                                      </p:cBhvr>
                                      <p:to>
                                        <p:strVal val="visible"/>
                                      </p:to>
                                    </p:set>
                                    <p:animEffect transition="in" filter="slide(fromTop)">
                                      <p:cBhvr>
                                        <p:cTn id="16" dur="500"/>
                                        <p:tgtEl>
                                          <p:spTgt spid="20516"/>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20524"/>
                                        </p:tgtEl>
                                        <p:attrNameLst>
                                          <p:attrName>style.visibility</p:attrName>
                                        </p:attrNameLst>
                                      </p:cBhvr>
                                      <p:to>
                                        <p:strVal val="visible"/>
                                      </p:to>
                                    </p:set>
                                    <p:animEffect transition="in" filter="slide(fromLeft)">
                                      <p:cBhvr>
                                        <p:cTn id="20" dur="500"/>
                                        <p:tgtEl>
                                          <p:spTgt spid="20524"/>
                                        </p:tgtEl>
                                      </p:cBhvr>
                                    </p:animEffect>
                                  </p:childTnLst>
                                  <p:subTnLst>
                                    <p:set>
                                      <p:cBhvr override="childStyle">
                                        <p:cTn dur="1" fill="hold" display="0" masterRel="nextClick" afterEffect="1"/>
                                        <p:tgtEl>
                                          <p:spTgt spid="20524"/>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12" presetClass="entr" presetSubtype="8" fill="hold" grpId="0" nodeType="clickEffect">
                                  <p:stCondLst>
                                    <p:cond delay="0"/>
                                  </p:stCondLst>
                                  <p:childTnLst>
                                    <p:set>
                                      <p:cBhvr>
                                        <p:cTn id="24" dur="1" fill="hold">
                                          <p:stCondLst>
                                            <p:cond delay="0"/>
                                          </p:stCondLst>
                                        </p:cTn>
                                        <p:tgtEl>
                                          <p:spTgt spid="20520"/>
                                        </p:tgtEl>
                                        <p:attrNameLst>
                                          <p:attrName>style.visibility</p:attrName>
                                        </p:attrNameLst>
                                      </p:cBhvr>
                                      <p:to>
                                        <p:strVal val="visible"/>
                                      </p:to>
                                    </p:set>
                                    <p:animEffect transition="in" filter="slide(fromLeft)">
                                      <p:cBhvr>
                                        <p:cTn id="25" dur="500"/>
                                        <p:tgtEl>
                                          <p:spTgt spid="20520"/>
                                        </p:tgtEl>
                                      </p:cBhvr>
                                    </p:animEffect>
                                  </p:childTnLst>
                                </p:cTn>
                              </p:par>
                            </p:childTnLst>
                          </p:cTn>
                        </p:par>
                        <p:par>
                          <p:cTn id="26" fill="hold">
                            <p:stCondLst>
                              <p:cond delay="500"/>
                            </p:stCondLst>
                            <p:childTnLst>
                              <p:par>
                                <p:cTn id="27" presetID="12" presetClass="entr" presetSubtype="8" fill="hold" grpId="0" nodeType="afterEffect">
                                  <p:stCondLst>
                                    <p:cond delay="2000"/>
                                  </p:stCondLst>
                                  <p:childTnLst>
                                    <p:set>
                                      <p:cBhvr>
                                        <p:cTn id="28" dur="1" fill="hold">
                                          <p:stCondLst>
                                            <p:cond delay="0"/>
                                          </p:stCondLst>
                                        </p:cTn>
                                        <p:tgtEl>
                                          <p:spTgt spid="20525"/>
                                        </p:tgtEl>
                                        <p:attrNameLst>
                                          <p:attrName>style.visibility</p:attrName>
                                        </p:attrNameLst>
                                      </p:cBhvr>
                                      <p:to>
                                        <p:strVal val="visible"/>
                                      </p:to>
                                    </p:set>
                                    <p:animEffect transition="in" filter="slide(fromLeft)">
                                      <p:cBhvr>
                                        <p:cTn id="29" dur="500"/>
                                        <p:tgtEl>
                                          <p:spTgt spid="20525"/>
                                        </p:tgtEl>
                                      </p:cBhvr>
                                    </p:animEffect>
                                  </p:childTnLst>
                                  <p:subTnLst>
                                    <p:set>
                                      <p:cBhvr override="childStyle">
                                        <p:cTn dur="1" fill="hold" display="0" masterRel="nextClick" afterEffect="1"/>
                                        <p:tgtEl>
                                          <p:spTgt spid="20525"/>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12" presetClass="entr" presetSubtype="8" fill="hold" grpId="0" nodeType="clickEffect">
                                  <p:stCondLst>
                                    <p:cond delay="0"/>
                                  </p:stCondLst>
                                  <p:childTnLst>
                                    <p:set>
                                      <p:cBhvr>
                                        <p:cTn id="33" dur="1" fill="hold">
                                          <p:stCondLst>
                                            <p:cond delay="0"/>
                                          </p:stCondLst>
                                        </p:cTn>
                                        <p:tgtEl>
                                          <p:spTgt spid="20521"/>
                                        </p:tgtEl>
                                        <p:attrNameLst>
                                          <p:attrName>style.visibility</p:attrName>
                                        </p:attrNameLst>
                                      </p:cBhvr>
                                      <p:to>
                                        <p:strVal val="visible"/>
                                      </p:to>
                                    </p:set>
                                    <p:animEffect transition="in" filter="slide(fromLeft)">
                                      <p:cBhvr>
                                        <p:cTn id="34" dur="500"/>
                                        <p:tgtEl>
                                          <p:spTgt spid="20521"/>
                                        </p:tgtEl>
                                      </p:cBhvr>
                                    </p:animEffect>
                                  </p:childTnLst>
                                </p:cTn>
                              </p:par>
                            </p:childTnLst>
                          </p:cTn>
                        </p:par>
                        <p:par>
                          <p:cTn id="35" fill="hold">
                            <p:stCondLst>
                              <p:cond delay="500"/>
                            </p:stCondLst>
                            <p:childTnLst>
                              <p:par>
                                <p:cTn id="36" presetID="12" presetClass="entr" presetSubtype="8" fill="hold" grpId="0" nodeType="afterEffect">
                                  <p:stCondLst>
                                    <p:cond delay="2000"/>
                                  </p:stCondLst>
                                  <p:childTnLst>
                                    <p:set>
                                      <p:cBhvr>
                                        <p:cTn id="37" dur="1" fill="hold">
                                          <p:stCondLst>
                                            <p:cond delay="0"/>
                                          </p:stCondLst>
                                        </p:cTn>
                                        <p:tgtEl>
                                          <p:spTgt spid="20527"/>
                                        </p:tgtEl>
                                        <p:attrNameLst>
                                          <p:attrName>style.visibility</p:attrName>
                                        </p:attrNameLst>
                                      </p:cBhvr>
                                      <p:to>
                                        <p:strVal val="visible"/>
                                      </p:to>
                                    </p:set>
                                    <p:animEffect transition="in" filter="slide(fromLeft)">
                                      <p:cBhvr>
                                        <p:cTn id="38" dur="500"/>
                                        <p:tgtEl>
                                          <p:spTgt spid="20527"/>
                                        </p:tgtEl>
                                      </p:cBhvr>
                                    </p:animEffect>
                                  </p:childTnLst>
                                  <p:subTnLst>
                                    <p:set>
                                      <p:cBhvr override="childStyle">
                                        <p:cTn dur="1" fill="hold" display="0" masterRel="nextClick" afterEffect="1"/>
                                        <p:tgtEl>
                                          <p:spTgt spid="20527"/>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2" presetClass="entr" presetSubtype="8" fill="hold" grpId="0" nodeType="clickEffect">
                                  <p:stCondLst>
                                    <p:cond delay="0"/>
                                  </p:stCondLst>
                                  <p:iterate type="wd">
                                    <p:tmPct val="100000"/>
                                  </p:iterate>
                                  <p:childTnLst>
                                    <p:set>
                                      <p:cBhvr>
                                        <p:cTn id="42" dur="1" fill="hold">
                                          <p:stCondLst>
                                            <p:cond delay="0"/>
                                          </p:stCondLst>
                                        </p:cTn>
                                        <p:tgtEl>
                                          <p:spTgt spid="20522"/>
                                        </p:tgtEl>
                                        <p:attrNameLst>
                                          <p:attrName>style.visibility</p:attrName>
                                        </p:attrNameLst>
                                      </p:cBhvr>
                                      <p:to>
                                        <p:strVal val="visible"/>
                                      </p:to>
                                    </p:set>
                                    <p:animEffect transition="in" filter="slide(fromLeft)">
                                      <p:cBhvr>
                                        <p:cTn id="43" dur="300"/>
                                        <p:tgtEl>
                                          <p:spTgt spid="20522"/>
                                        </p:tgtEl>
                                      </p:cBhvr>
                                    </p:animEffect>
                                  </p:childTnLst>
                                </p:cTn>
                              </p:par>
                            </p:childTnLst>
                          </p:cTn>
                        </p:par>
                        <p:par>
                          <p:cTn id="44" fill="hold">
                            <p:stCondLst>
                              <p:cond delay="3600"/>
                            </p:stCondLst>
                            <p:childTnLst>
                              <p:par>
                                <p:cTn id="45" presetID="12" presetClass="entr" presetSubtype="8" fill="hold" grpId="0" nodeType="afterEffect">
                                  <p:stCondLst>
                                    <p:cond delay="1000"/>
                                  </p:stCondLst>
                                  <p:iterate type="wd">
                                    <p:tmPct val="100000"/>
                                  </p:iterate>
                                  <p:childTnLst>
                                    <p:set>
                                      <p:cBhvr>
                                        <p:cTn id="46" dur="1" fill="hold">
                                          <p:stCondLst>
                                            <p:cond delay="0"/>
                                          </p:stCondLst>
                                        </p:cTn>
                                        <p:tgtEl>
                                          <p:spTgt spid="20523"/>
                                        </p:tgtEl>
                                        <p:attrNameLst>
                                          <p:attrName>style.visibility</p:attrName>
                                        </p:attrNameLst>
                                      </p:cBhvr>
                                      <p:to>
                                        <p:strVal val="visible"/>
                                      </p:to>
                                    </p:set>
                                    <p:animEffect transition="in" filter="slide(fromLeft)">
                                      <p:cBhvr>
                                        <p:cTn id="47" dur="300"/>
                                        <p:tgtEl>
                                          <p:spTgt spid="20523"/>
                                        </p:tgtEl>
                                      </p:cBhvr>
                                    </p:animEffect>
                                  </p:childTnLst>
                                </p:cTn>
                              </p:par>
                            </p:childTnLst>
                          </p:cTn>
                        </p:par>
                        <p:par>
                          <p:cTn id="48" fill="hold">
                            <p:stCondLst>
                              <p:cond delay="5500"/>
                            </p:stCondLst>
                            <p:childTnLst>
                              <p:par>
                                <p:cTn id="49" presetID="16" presetClass="entr" presetSubtype="21" fill="hold" grpId="0" nodeType="afterEffect">
                                  <p:stCondLst>
                                    <p:cond delay="2000"/>
                                  </p:stCondLst>
                                  <p:childTnLst>
                                    <p:set>
                                      <p:cBhvr>
                                        <p:cTn id="50" dur="1" fill="hold">
                                          <p:stCondLst>
                                            <p:cond delay="0"/>
                                          </p:stCondLst>
                                        </p:cTn>
                                        <p:tgtEl>
                                          <p:spTgt spid="20519"/>
                                        </p:tgtEl>
                                        <p:attrNameLst>
                                          <p:attrName>style.visibility</p:attrName>
                                        </p:attrNameLst>
                                      </p:cBhvr>
                                      <p:to>
                                        <p:strVal val="visible"/>
                                      </p:to>
                                    </p:set>
                                    <p:animEffect transition="in" filter="barn(inVertical)">
                                      <p:cBhvr>
                                        <p:cTn id="51" dur="500"/>
                                        <p:tgtEl>
                                          <p:spTgt spid="205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8" grpId="0" animBg="1" autoUpdateAnimBg="0"/>
      <p:bldP spid="20516" grpId="0" autoUpdateAnimBg="0"/>
      <p:bldP spid="20519" grpId="0" animBg="1"/>
      <p:bldP spid="20520" grpId="0" autoUpdateAnimBg="0"/>
      <p:bldP spid="20521" grpId="0" autoUpdateAnimBg="0"/>
      <p:bldP spid="20522" grpId="0" autoUpdateAnimBg="0"/>
      <p:bldP spid="20523" grpId="0" autoUpdateAnimBg="0"/>
      <p:bldP spid="20524" grpId="0" animBg="1"/>
      <p:bldP spid="20525" grpId="0" animBg="1"/>
      <p:bldP spid="20526" grpId="0" animBg="1"/>
      <p:bldP spid="2052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3"/>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Events and Their Probabilities</a:t>
            </a:r>
          </a:p>
        </p:txBody>
      </p:sp>
      <p:sp>
        <p:nvSpPr>
          <p:cNvPr id="147492" name="Rectangle 36"/>
          <p:cNvSpPr>
            <a:spLocks noChangeArrowheads="1"/>
          </p:cNvSpPr>
          <p:nvPr/>
        </p:nvSpPr>
        <p:spPr bwMode="auto">
          <a:xfrm>
            <a:off x="1143000" y="1584325"/>
            <a:ext cx="6910388" cy="249237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47493" name="Rectangle 37"/>
          <p:cNvSpPr>
            <a:spLocks noChangeArrowheads="1"/>
          </p:cNvSpPr>
          <p:nvPr/>
        </p:nvSpPr>
        <p:spPr bwMode="auto">
          <a:xfrm>
            <a:off x="1285875" y="1714500"/>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Collins Mining Profitable</a:t>
            </a:r>
          </a:p>
        </p:txBody>
      </p:sp>
      <p:sp>
        <p:nvSpPr>
          <p:cNvPr id="147494" name="Oval 38"/>
          <p:cNvSpPr>
            <a:spLocks noChangeArrowheads="1"/>
          </p:cNvSpPr>
          <p:nvPr/>
        </p:nvSpPr>
        <p:spPr bwMode="auto">
          <a:xfrm>
            <a:off x="2814411" y="3509736"/>
            <a:ext cx="647700" cy="438150"/>
          </a:xfrm>
          <a:prstGeom prst="ellipse">
            <a:avLst/>
          </a:prstGeom>
          <a:noFill/>
          <a:ln w="28575">
            <a:solidFill>
              <a:srgbClr val="66FFFF"/>
            </a:solidFill>
            <a:round/>
            <a:headEnd/>
            <a:tailEnd/>
          </a:ln>
          <a:effectLst/>
        </p:spPr>
        <p:txBody>
          <a:bodyPr wrap="none" anchor="ctr"/>
          <a:lstStyle/>
          <a:p>
            <a:endParaRPr lang="en-US"/>
          </a:p>
        </p:txBody>
      </p:sp>
      <p:sp>
        <p:nvSpPr>
          <p:cNvPr id="147495" name="Rectangle 39"/>
          <p:cNvSpPr>
            <a:spLocks noChangeArrowheads="1"/>
          </p:cNvSpPr>
          <p:nvPr/>
        </p:nvSpPr>
        <p:spPr bwMode="auto">
          <a:xfrm>
            <a:off x="1962150" y="2114550"/>
            <a:ext cx="4857750" cy="609600"/>
          </a:xfrm>
          <a:prstGeom prst="rect">
            <a:avLst/>
          </a:prstGeom>
          <a:noFill/>
          <a:ln w="12700">
            <a:noFill/>
            <a:miter lim="800000"/>
            <a:headEnd/>
            <a:tailEnd/>
          </a:ln>
          <a:effectLst/>
        </p:spPr>
        <p:txBody>
          <a:bodyPr wrap="none" anchor="ctr"/>
          <a:lstStyle/>
          <a:p>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{(10, 8), (5, 8), (0, 8),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20, 8)}</a:t>
            </a:r>
          </a:p>
        </p:txBody>
      </p:sp>
      <p:sp>
        <p:nvSpPr>
          <p:cNvPr id="147496" name="Rectangle 40"/>
          <p:cNvSpPr>
            <a:spLocks noChangeArrowheads="1"/>
          </p:cNvSpPr>
          <p:nvPr/>
        </p:nvSpPr>
        <p:spPr bwMode="auto">
          <a:xfrm>
            <a:off x="1543050" y="2590800"/>
            <a:ext cx="6381750" cy="533400"/>
          </a:xfrm>
          <a:prstGeom prst="rect">
            <a:avLst/>
          </a:prstGeom>
          <a:noFill/>
          <a:ln w="12700">
            <a:noFill/>
            <a:miter lim="800000"/>
            <a:headEnd/>
            <a:tailEnd/>
          </a:ln>
          <a:effectLst/>
        </p:spPr>
        <p:txBody>
          <a:bodyPr wrap="none" anchor="ctr"/>
          <a:lstStyle/>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(10, 8)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(5, 8)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(0, 8)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20, 8)</a:t>
            </a:r>
          </a:p>
        </p:txBody>
      </p:sp>
      <p:sp>
        <p:nvSpPr>
          <p:cNvPr id="147497" name="Rectangle 41"/>
          <p:cNvSpPr>
            <a:spLocks noChangeArrowheads="1"/>
          </p:cNvSpPr>
          <p:nvPr/>
        </p:nvSpPr>
        <p:spPr bwMode="auto">
          <a:xfrm>
            <a:off x="2295525" y="3086100"/>
            <a:ext cx="3238500" cy="43815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 .20 + .16 + .10 + .02</a:t>
            </a:r>
          </a:p>
        </p:txBody>
      </p:sp>
      <p:sp>
        <p:nvSpPr>
          <p:cNvPr id="147498" name="Rectangle 42"/>
          <p:cNvSpPr>
            <a:spLocks noChangeArrowheads="1"/>
          </p:cNvSpPr>
          <p:nvPr/>
        </p:nvSpPr>
        <p:spPr bwMode="auto">
          <a:xfrm>
            <a:off x="2324100" y="3486150"/>
            <a:ext cx="1181100" cy="514350"/>
          </a:xfrm>
          <a:prstGeom prst="rect">
            <a:avLst/>
          </a:prstGeom>
          <a:noFill/>
          <a:ln w="12700">
            <a:noFill/>
            <a:miter lim="800000"/>
            <a:headEnd/>
            <a:tailEnd/>
          </a:ln>
          <a:effectLst/>
        </p:spPr>
        <p:txBody>
          <a:bodyPr wrap="none" anchor="ctr"/>
          <a:lstStyle/>
          <a:p>
            <a:pPr>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.48</a:t>
            </a:r>
            <a:endParaRPr lang="en-US">
              <a:effectLst>
                <a:outerShdw blurRad="38100" dist="38100" dir="2700000" algn="tl">
                  <a:srgbClr val="000000"/>
                </a:outerShdw>
              </a:effectLst>
              <a:latin typeface="Book Antiqua" pitchFamily="18" charset="0"/>
            </a:endParaRPr>
          </a:p>
        </p:txBody>
      </p:sp>
      <p:sp>
        <p:nvSpPr>
          <p:cNvPr id="147499" name="AutoShape 43"/>
          <p:cNvSpPr>
            <a:spLocks noChangeArrowheads="1"/>
          </p:cNvSpPr>
          <p:nvPr/>
        </p:nvSpPr>
        <p:spPr bwMode="auto">
          <a:xfrm rot="5400000">
            <a:off x="782638" y="23399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7500" name="AutoShape 44"/>
          <p:cNvSpPr>
            <a:spLocks noChangeArrowheads="1"/>
          </p:cNvSpPr>
          <p:nvPr/>
        </p:nvSpPr>
        <p:spPr bwMode="auto">
          <a:xfrm rot="5400000">
            <a:off x="782638" y="27971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7501" name="AutoShape 45"/>
          <p:cNvSpPr>
            <a:spLocks noChangeArrowheads="1"/>
          </p:cNvSpPr>
          <p:nvPr/>
        </p:nvSpPr>
        <p:spPr bwMode="auto">
          <a:xfrm rot="5400000">
            <a:off x="782638" y="19208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7502" name="AutoShape 46"/>
          <p:cNvSpPr>
            <a:spLocks noChangeArrowheads="1"/>
          </p:cNvSpPr>
          <p:nvPr/>
        </p:nvSpPr>
        <p:spPr bwMode="auto">
          <a:xfrm rot="5400000">
            <a:off x="782638" y="3235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7504" name="Rectangle 48"/>
          <p:cNvSpPr>
            <a:spLocks noChangeArrowheads="1"/>
          </p:cNvSpPr>
          <p:nvPr/>
        </p:nvSpPr>
        <p:spPr bwMode="auto">
          <a:xfrm>
            <a:off x="712788" y="1016000"/>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Example:  Bradley Investments</a:t>
            </a:r>
          </a:p>
        </p:txBody>
      </p:sp>
    </p:spTree>
    <p:extLst>
      <p:ext uri="{BB962C8B-B14F-4D97-AF65-F5344CB8AC3E}">
        <p14:creationId xmlns:p14="http://schemas.microsoft.com/office/powerpoint/2010/main" val="8055253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47501"/>
                                        </p:tgtEl>
                                        <p:attrNameLst>
                                          <p:attrName>style.visibility</p:attrName>
                                        </p:attrNameLst>
                                      </p:cBhvr>
                                      <p:to>
                                        <p:strVal val="visible"/>
                                      </p:to>
                                    </p:set>
                                    <p:animEffect transition="in" filter="slide(fromLeft)">
                                      <p:cBhvr>
                                        <p:cTn id="7" dur="500"/>
                                        <p:tgtEl>
                                          <p:spTgt spid="147501"/>
                                        </p:tgtEl>
                                      </p:cBhvr>
                                    </p:animEffect>
                                  </p:childTnLst>
                                  <p:subTnLst>
                                    <p:set>
                                      <p:cBhvr override="childStyle">
                                        <p:cTn dur="1" fill="hold" display="0" masterRel="nextClick" afterEffect="1"/>
                                        <p:tgtEl>
                                          <p:spTgt spid="14750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7492"/>
                                        </p:tgtEl>
                                        <p:attrNameLst>
                                          <p:attrName>style.visibility</p:attrName>
                                        </p:attrNameLst>
                                      </p:cBhvr>
                                      <p:to>
                                        <p:strVal val="visible"/>
                                      </p:to>
                                    </p:set>
                                    <p:animEffect transition="in" filter="dissolve">
                                      <p:cBhvr>
                                        <p:cTn id="12" dur="500"/>
                                        <p:tgtEl>
                                          <p:spTgt spid="147492"/>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147493"/>
                                        </p:tgtEl>
                                        <p:attrNameLst>
                                          <p:attrName>style.visibility</p:attrName>
                                        </p:attrNameLst>
                                      </p:cBhvr>
                                      <p:to>
                                        <p:strVal val="visible"/>
                                      </p:to>
                                    </p:set>
                                    <p:animEffect transition="in" filter="slide(fromTop)">
                                      <p:cBhvr>
                                        <p:cTn id="16" dur="500"/>
                                        <p:tgtEl>
                                          <p:spTgt spid="147493"/>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147499"/>
                                        </p:tgtEl>
                                        <p:attrNameLst>
                                          <p:attrName>style.visibility</p:attrName>
                                        </p:attrNameLst>
                                      </p:cBhvr>
                                      <p:to>
                                        <p:strVal val="visible"/>
                                      </p:to>
                                    </p:set>
                                    <p:animEffect transition="in" filter="slide(fromLeft)">
                                      <p:cBhvr>
                                        <p:cTn id="20" dur="500"/>
                                        <p:tgtEl>
                                          <p:spTgt spid="147499"/>
                                        </p:tgtEl>
                                      </p:cBhvr>
                                    </p:animEffect>
                                  </p:childTnLst>
                                  <p:subTnLst>
                                    <p:set>
                                      <p:cBhvr override="childStyle">
                                        <p:cTn dur="1" fill="hold" display="0" masterRel="nextClick" afterEffect="1"/>
                                        <p:tgtEl>
                                          <p:spTgt spid="147499"/>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12" presetClass="entr" presetSubtype="8" fill="hold" grpId="0" nodeType="clickEffect">
                                  <p:stCondLst>
                                    <p:cond delay="0"/>
                                  </p:stCondLst>
                                  <p:childTnLst>
                                    <p:set>
                                      <p:cBhvr>
                                        <p:cTn id="24" dur="1" fill="hold">
                                          <p:stCondLst>
                                            <p:cond delay="0"/>
                                          </p:stCondLst>
                                        </p:cTn>
                                        <p:tgtEl>
                                          <p:spTgt spid="147495"/>
                                        </p:tgtEl>
                                        <p:attrNameLst>
                                          <p:attrName>style.visibility</p:attrName>
                                        </p:attrNameLst>
                                      </p:cBhvr>
                                      <p:to>
                                        <p:strVal val="visible"/>
                                      </p:to>
                                    </p:set>
                                    <p:animEffect transition="in" filter="slide(fromLeft)">
                                      <p:cBhvr>
                                        <p:cTn id="25" dur="500"/>
                                        <p:tgtEl>
                                          <p:spTgt spid="147495"/>
                                        </p:tgtEl>
                                      </p:cBhvr>
                                    </p:animEffect>
                                  </p:childTnLst>
                                </p:cTn>
                              </p:par>
                            </p:childTnLst>
                          </p:cTn>
                        </p:par>
                        <p:par>
                          <p:cTn id="26" fill="hold">
                            <p:stCondLst>
                              <p:cond delay="500"/>
                            </p:stCondLst>
                            <p:childTnLst>
                              <p:par>
                                <p:cTn id="27" presetID="12" presetClass="entr" presetSubtype="8" fill="hold" grpId="0" nodeType="afterEffect">
                                  <p:stCondLst>
                                    <p:cond delay="2000"/>
                                  </p:stCondLst>
                                  <p:childTnLst>
                                    <p:set>
                                      <p:cBhvr>
                                        <p:cTn id="28" dur="1" fill="hold">
                                          <p:stCondLst>
                                            <p:cond delay="0"/>
                                          </p:stCondLst>
                                        </p:cTn>
                                        <p:tgtEl>
                                          <p:spTgt spid="147500"/>
                                        </p:tgtEl>
                                        <p:attrNameLst>
                                          <p:attrName>style.visibility</p:attrName>
                                        </p:attrNameLst>
                                      </p:cBhvr>
                                      <p:to>
                                        <p:strVal val="visible"/>
                                      </p:to>
                                    </p:set>
                                    <p:animEffect transition="in" filter="slide(fromLeft)">
                                      <p:cBhvr>
                                        <p:cTn id="29" dur="500"/>
                                        <p:tgtEl>
                                          <p:spTgt spid="147500"/>
                                        </p:tgtEl>
                                      </p:cBhvr>
                                    </p:animEffect>
                                  </p:childTnLst>
                                  <p:subTnLst>
                                    <p:set>
                                      <p:cBhvr override="childStyle">
                                        <p:cTn dur="1" fill="hold" display="0" masterRel="nextClick" afterEffect="1"/>
                                        <p:tgtEl>
                                          <p:spTgt spid="147500"/>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12" presetClass="entr" presetSubtype="8" fill="hold" grpId="0" nodeType="clickEffect">
                                  <p:stCondLst>
                                    <p:cond delay="0"/>
                                  </p:stCondLst>
                                  <p:childTnLst>
                                    <p:set>
                                      <p:cBhvr>
                                        <p:cTn id="33" dur="1" fill="hold">
                                          <p:stCondLst>
                                            <p:cond delay="0"/>
                                          </p:stCondLst>
                                        </p:cTn>
                                        <p:tgtEl>
                                          <p:spTgt spid="147496"/>
                                        </p:tgtEl>
                                        <p:attrNameLst>
                                          <p:attrName>style.visibility</p:attrName>
                                        </p:attrNameLst>
                                      </p:cBhvr>
                                      <p:to>
                                        <p:strVal val="visible"/>
                                      </p:to>
                                    </p:set>
                                    <p:animEffect transition="in" filter="slide(fromLeft)">
                                      <p:cBhvr>
                                        <p:cTn id="34" dur="500"/>
                                        <p:tgtEl>
                                          <p:spTgt spid="147496"/>
                                        </p:tgtEl>
                                      </p:cBhvr>
                                    </p:animEffect>
                                  </p:childTnLst>
                                </p:cTn>
                              </p:par>
                            </p:childTnLst>
                          </p:cTn>
                        </p:par>
                        <p:par>
                          <p:cTn id="35" fill="hold">
                            <p:stCondLst>
                              <p:cond delay="500"/>
                            </p:stCondLst>
                            <p:childTnLst>
                              <p:par>
                                <p:cTn id="36" presetID="12" presetClass="entr" presetSubtype="8" fill="hold" grpId="0" nodeType="afterEffect">
                                  <p:stCondLst>
                                    <p:cond delay="2000"/>
                                  </p:stCondLst>
                                  <p:childTnLst>
                                    <p:set>
                                      <p:cBhvr>
                                        <p:cTn id="37" dur="1" fill="hold">
                                          <p:stCondLst>
                                            <p:cond delay="0"/>
                                          </p:stCondLst>
                                        </p:cTn>
                                        <p:tgtEl>
                                          <p:spTgt spid="147502"/>
                                        </p:tgtEl>
                                        <p:attrNameLst>
                                          <p:attrName>style.visibility</p:attrName>
                                        </p:attrNameLst>
                                      </p:cBhvr>
                                      <p:to>
                                        <p:strVal val="visible"/>
                                      </p:to>
                                    </p:set>
                                    <p:animEffect transition="in" filter="slide(fromLeft)">
                                      <p:cBhvr>
                                        <p:cTn id="38" dur="500"/>
                                        <p:tgtEl>
                                          <p:spTgt spid="147502"/>
                                        </p:tgtEl>
                                      </p:cBhvr>
                                    </p:animEffect>
                                  </p:childTnLst>
                                  <p:subTnLst>
                                    <p:set>
                                      <p:cBhvr override="childStyle">
                                        <p:cTn dur="1" fill="hold" display="0" masterRel="nextClick" afterEffect="1"/>
                                        <p:tgtEl>
                                          <p:spTgt spid="147502"/>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2" presetClass="entr" presetSubtype="8" fill="hold" grpId="0" nodeType="clickEffect">
                                  <p:stCondLst>
                                    <p:cond delay="0"/>
                                  </p:stCondLst>
                                  <p:iterate type="wd">
                                    <p:tmPct val="100000"/>
                                  </p:iterate>
                                  <p:childTnLst>
                                    <p:set>
                                      <p:cBhvr>
                                        <p:cTn id="42" dur="1" fill="hold">
                                          <p:stCondLst>
                                            <p:cond delay="0"/>
                                          </p:stCondLst>
                                        </p:cTn>
                                        <p:tgtEl>
                                          <p:spTgt spid="147497"/>
                                        </p:tgtEl>
                                        <p:attrNameLst>
                                          <p:attrName>style.visibility</p:attrName>
                                        </p:attrNameLst>
                                      </p:cBhvr>
                                      <p:to>
                                        <p:strVal val="visible"/>
                                      </p:to>
                                    </p:set>
                                    <p:animEffect transition="in" filter="slide(fromLeft)">
                                      <p:cBhvr>
                                        <p:cTn id="43" dur="300"/>
                                        <p:tgtEl>
                                          <p:spTgt spid="147497"/>
                                        </p:tgtEl>
                                      </p:cBhvr>
                                    </p:animEffect>
                                  </p:childTnLst>
                                </p:cTn>
                              </p:par>
                            </p:childTnLst>
                          </p:cTn>
                        </p:par>
                        <p:par>
                          <p:cTn id="44" fill="hold">
                            <p:stCondLst>
                              <p:cond delay="3600"/>
                            </p:stCondLst>
                            <p:childTnLst>
                              <p:par>
                                <p:cTn id="45" presetID="12" presetClass="entr" presetSubtype="8" fill="hold" grpId="0" nodeType="afterEffect">
                                  <p:stCondLst>
                                    <p:cond delay="1000"/>
                                  </p:stCondLst>
                                  <p:iterate type="wd">
                                    <p:tmPct val="100000"/>
                                  </p:iterate>
                                  <p:childTnLst>
                                    <p:set>
                                      <p:cBhvr>
                                        <p:cTn id="46" dur="1" fill="hold">
                                          <p:stCondLst>
                                            <p:cond delay="0"/>
                                          </p:stCondLst>
                                        </p:cTn>
                                        <p:tgtEl>
                                          <p:spTgt spid="147498"/>
                                        </p:tgtEl>
                                        <p:attrNameLst>
                                          <p:attrName>style.visibility</p:attrName>
                                        </p:attrNameLst>
                                      </p:cBhvr>
                                      <p:to>
                                        <p:strVal val="visible"/>
                                      </p:to>
                                    </p:set>
                                    <p:animEffect transition="in" filter="slide(fromLeft)">
                                      <p:cBhvr>
                                        <p:cTn id="47" dur="300"/>
                                        <p:tgtEl>
                                          <p:spTgt spid="147498"/>
                                        </p:tgtEl>
                                      </p:cBhvr>
                                    </p:animEffect>
                                  </p:childTnLst>
                                </p:cTn>
                              </p:par>
                            </p:childTnLst>
                          </p:cTn>
                        </p:par>
                        <p:par>
                          <p:cTn id="48" fill="hold">
                            <p:stCondLst>
                              <p:cond delay="5500"/>
                            </p:stCondLst>
                            <p:childTnLst>
                              <p:par>
                                <p:cTn id="49" presetID="16" presetClass="entr" presetSubtype="21" fill="hold" grpId="0" nodeType="afterEffect">
                                  <p:stCondLst>
                                    <p:cond delay="2000"/>
                                  </p:stCondLst>
                                  <p:childTnLst>
                                    <p:set>
                                      <p:cBhvr>
                                        <p:cTn id="50" dur="1" fill="hold">
                                          <p:stCondLst>
                                            <p:cond delay="0"/>
                                          </p:stCondLst>
                                        </p:cTn>
                                        <p:tgtEl>
                                          <p:spTgt spid="147494"/>
                                        </p:tgtEl>
                                        <p:attrNameLst>
                                          <p:attrName>style.visibility</p:attrName>
                                        </p:attrNameLst>
                                      </p:cBhvr>
                                      <p:to>
                                        <p:strVal val="visible"/>
                                      </p:to>
                                    </p:set>
                                    <p:animEffect transition="in" filter="barn(inVertical)">
                                      <p:cBhvr>
                                        <p:cTn id="51" dur="500"/>
                                        <p:tgtEl>
                                          <p:spTgt spid="1474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92" grpId="0" animBg="1"/>
      <p:bldP spid="147493" grpId="0" autoUpdateAnimBg="0"/>
      <p:bldP spid="147494" grpId="0" animBg="1"/>
      <p:bldP spid="147495" grpId="0" autoUpdateAnimBg="0"/>
      <p:bldP spid="147496" grpId="0" autoUpdateAnimBg="0"/>
      <p:bldP spid="147497" grpId="0" autoUpdateAnimBg="0"/>
      <p:bldP spid="147498" grpId="0" autoUpdateAnimBg="0"/>
      <p:bldP spid="147499" grpId="0" animBg="1"/>
      <p:bldP spid="147500" grpId="0" animBg="1"/>
      <p:bldP spid="147501" grpId="0" animBg="1"/>
      <p:bldP spid="147502"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90563" y="106363"/>
            <a:ext cx="7772400" cy="700087"/>
          </a:xfrm>
          <a:noFill/>
          <a:ln/>
        </p:spPr>
        <p:txBody>
          <a:bodyPr/>
          <a:lstStyle/>
          <a:p>
            <a:r>
              <a:rPr lang="en-US"/>
              <a:t>Some Basic Relationships of Probability</a:t>
            </a:r>
          </a:p>
        </p:txBody>
      </p:sp>
      <p:sp>
        <p:nvSpPr>
          <p:cNvPr id="21507" name="Rectangle 3"/>
          <p:cNvSpPr>
            <a:spLocks noGrp="1" noChangeArrowheads="1"/>
          </p:cNvSpPr>
          <p:nvPr>
            <p:ph type="body" idx="1"/>
          </p:nvPr>
        </p:nvSpPr>
        <p:spPr>
          <a:xfrm>
            <a:off x="690563" y="1062038"/>
            <a:ext cx="7772400" cy="1409700"/>
          </a:xfrm>
          <a:noFill/>
          <a:ln/>
        </p:spPr>
        <p:txBody>
          <a:bodyPr/>
          <a:lstStyle/>
          <a:p>
            <a:pPr>
              <a:lnSpc>
                <a:spcPct val="90000"/>
              </a:lnSpc>
              <a:buFont typeface="Monotype Sorts" pitchFamily="2" charset="2"/>
              <a:buNone/>
            </a:pPr>
            <a:r>
              <a:rPr lang="en-US"/>
              <a:t>	There are some </a:t>
            </a:r>
            <a:r>
              <a:rPr lang="en-US" u="sng"/>
              <a:t>basic probability relationships</a:t>
            </a:r>
            <a:r>
              <a:rPr lang="en-US"/>
              <a:t> that</a:t>
            </a:r>
          </a:p>
          <a:p>
            <a:pPr>
              <a:lnSpc>
                <a:spcPct val="90000"/>
              </a:lnSpc>
              <a:buFont typeface="Monotype Sorts" pitchFamily="2" charset="2"/>
              <a:buNone/>
            </a:pPr>
            <a:r>
              <a:rPr lang="en-US"/>
              <a:t>can be used to compute the probability of an event</a:t>
            </a:r>
          </a:p>
          <a:p>
            <a:pPr>
              <a:lnSpc>
                <a:spcPct val="90000"/>
              </a:lnSpc>
              <a:buFont typeface="Monotype Sorts" pitchFamily="2" charset="2"/>
              <a:buNone/>
            </a:pPr>
            <a:r>
              <a:rPr lang="en-US"/>
              <a:t>without knowledge of all the sample point probabilities.</a:t>
            </a:r>
          </a:p>
        </p:txBody>
      </p:sp>
      <p:sp>
        <p:nvSpPr>
          <p:cNvPr id="21508" name="Rectangle 4"/>
          <p:cNvSpPr>
            <a:spLocks noChangeArrowheads="1"/>
          </p:cNvSpPr>
          <p:nvPr/>
        </p:nvSpPr>
        <p:spPr bwMode="auto">
          <a:xfrm>
            <a:off x="2533650" y="2435225"/>
            <a:ext cx="4057650" cy="6858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Complement of an Event</a:t>
            </a:r>
          </a:p>
        </p:txBody>
      </p:sp>
      <p:sp>
        <p:nvSpPr>
          <p:cNvPr id="21509" name="Rectangle 5"/>
          <p:cNvSpPr>
            <a:spLocks noChangeArrowheads="1"/>
          </p:cNvSpPr>
          <p:nvPr/>
        </p:nvSpPr>
        <p:spPr bwMode="auto">
          <a:xfrm>
            <a:off x="2533650" y="4035425"/>
            <a:ext cx="4057650" cy="6858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Intersection of Two Events</a:t>
            </a:r>
          </a:p>
        </p:txBody>
      </p:sp>
      <p:sp>
        <p:nvSpPr>
          <p:cNvPr id="21510" name="Rectangle 6"/>
          <p:cNvSpPr>
            <a:spLocks noChangeArrowheads="1"/>
          </p:cNvSpPr>
          <p:nvPr/>
        </p:nvSpPr>
        <p:spPr bwMode="auto">
          <a:xfrm>
            <a:off x="2533650" y="4835525"/>
            <a:ext cx="4054475" cy="6858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Mutually Exclusive Events</a:t>
            </a:r>
          </a:p>
        </p:txBody>
      </p:sp>
      <p:sp>
        <p:nvSpPr>
          <p:cNvPr id="21511" name="Rectangle 7"/>
          <p:cNvSpPr>
            <a:spLocks noChangeArrowheads="1"/>
          </p:cNvSpPr>
          <p:nvPr/>
        </p:nvSpPr>
        <p:spPr bwMode="auto">
          <a:xfrm>
            <a:off x="2533650" y="3235325"/>
            <a:ext cx="4057650" cy="6858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Union of Two Events</a:t>
            </a:r>
          </a:p>
        </p:txBody>
      </p:sp>
      <p:sp>
        <p:nvSpPr>
          <p:cNvPr id="21512" name="AutoShape 8"/>
          <p:cNvSpPr>
            <a:spLocks noChangeArrowheads="1"/>
          </p:cNvSpPr>
          <p:nvPr/>
        </p:nvSpPr>
        <p:spPr bwMode="auto">
          <a:xfrm rot="5400000">
            <a:off x="2249488" y="3498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513" name="AutoShape 9"/>
          <p:cNvSpPr>
            <a:spLocks noChangeArrowheads="1"/>
          </p:cNvSpPr>
          <p:nvPr/>
        </p:nvSpPr>
        <p:spPr bwMode="auto">
          <a:xfrm rot="5400000">
            <a:off x="2249488" y="4298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514" name="AutoShape 10"/>
          <p:cNvSpPr>
            <a:spLocks noChangeArrowheads="1"/>
          </p:cNvSpPr>
          <p:nvPr/>
        </p:nvSpPr>
        <p:spPr bwMode="auto">
          <a:xfrm rot="5400000">
            <a:off x="2249488" y="2698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515" name="AutoShape 11"/>
          <p:cNvSpPr>
            <a:spLocks noChangeArrowheads="1"/>
          </p:cNvSpPr>
          <p:nvPr/>
        </p:nvSpPr>
        <p:spPr bwMode="auto">
          <a:xfrm rot="5400000">
            <a:off x="2249488" y="5118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47953073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1000"/>
                                  </p:stCondLst>
                                  <p:childTnLst>
                                    <p:set>
                                      <p:cBhvr>
                                        <p:cTn id="6" dur="1" fill="hold">
                                          <p:stCondLst>
                                            <p:cond delay="0"/>
                                          </p:stCondLst>
                                        </p:cTn>
                                        <p:tgtEl>
                                          <p:spTgt spid="21507"/>
                                        </p:tgtEl>
                                        <p:attrNameLst>
                                          <p:attrName>style.visibility</p:attrName>
                                        </p:attrNameLst>
                                      </p:cBhvr>
                                      <p:to>
                                        <p:strVal val="visible"/>
                                      </p:to>
                                    </p:set>
                                    <p:animEffect transition="in" filter="blinds(horizontal)">
                                      <p:cBhvr>
                                        <p:cTn id="7" dur="500"/>
                                        <p:tgtEl>
                                          <p:spTgt spid="21507"/>
                                        </p:tgtEl>
                                      </p:cBhvr>
                                    </p:animEffect>
                                  </p:childTnLst>
                                </p:cTn>
                              </p:par>
                            </p:childTnLst>
                          </p:cTn>
                        </p:par>
                        <p:par>
                          <p:cTn id="8" fill="hold">
                            <p:stCondLst>
                              <p:cond delay="1500"/>
                            </p:stCondLst>
                            <p:childTnLst>
                              <p:par>
                                <p:cTn id="9" presetID="12" presetClass="entr" presetSubtype="8" fill="hold" grpId="0" nodeType="afterEffect">
                                  <p:stCondLst>
                                    <p:cond delay="4000"/>
                                  </p:stCondLst>
                                  <p:childTnLst>
                                    <p:set>
                                      <p:cBhvr>
                                        <p:cTn id="10" dur="1" fill="hold">
                                          <p:stCondLst>
                                            <p:cond delay="0"/>
                                          </p:stCondLst>
                                        </p:cTn>
                                        <p:tgtEl>
                                          <p:spTgt spid="21514"/>
                                        </p:tgtEl>
                                        <p:attrNameLst>
                                          <p:attrName>style.visibility</p:attrName>
                                        </p:attrNameLst>
                                      </p:cBhvr>
                                      <p:to>
                                        <p:strVal val="visible"/>
                                      </p:to>
                                    </p:set>
                                    <p:animEffect transition="in" filter="slide(fromLeft)">
                                      <p:cBhvr>
                                        <p:cTn id="11" dur="500"/>
                                        <p:tgtEl>
                                          <p:spTgt spid="21514"/>
                                        </p:tgtEl>
                                      </p:cBhvr>
                                    </p:animEffect>
                                  </p:childTnLst>
                                  <p:subTnLst>
                                    <p:set>
                                      <p:cBhvr override="childStyle">
                                        <p:cTn dur="1" fill="hold" display="0" masterRel="nextClick" afterEffect="1"/>
                                        <p:tgtEl>
                                          <p:spTgt spid="21514"/>
                                        </p:tgtEl>
                                        <p:attrNameLst>
                                          <p:attrName>style.visibility</p:attrName>
                                        </p:attrNameLst>
                                      </p:cBhvr>
                                      <p:to>
                                        <p:strVal val="hidden"/>
                                      </p:to>
                                    </p:set>
                                  </p:sub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21508"/>
                                        </p:tgtEl>
                                        <p:attrNameLst>
                                          <p:attrName>style.visibility</p:attrName>
                                        </p:attrNameLst>
                                      </p:cBhvr>
                                      <p:to>
                                        <p:strVal val="visible"/>
                                      </p:to>
                                    </p:set>
                                    <p:anim calcmode="lin" valueType="num">
                                      <p:cBhvr>
                                        <p:cTn id="16" dur="500" fill="hold"/>
                                        <p:tgtEl>
                                          <p:spTgt spid="21508"/>
                                        </p:tgtEl>
                                        <p:attrNameLst>
                                          <p:attrName>ppt_w</p:attrName>
                                        </p:attrNameLst>
                                      </p:cBhvr>
                                      <p:tavLst>
                                        <p:tav tm="0">
                                          <p:val>
                                            <p:fltVal val="0"/>
                                          </p:val>
                                        </p:tav>
                                        <p:tav tm="100000">
                                          <p:val>
                                            <p:strVal val="#ppt_w"/>
                                          </p:val>
                                        </p:tav>
                                      </p:tavLst>
                                    </p:anim>
                                    <p:anim calcmode="lin" valueType="num">
                                      <p:cBhvr>
                                        <p:cTn id="17" dur="500" fill="hold"/>
                                        <p:tgtEl>
                                          <p:spTgt spid="21508"/>
                                        </p:tgtEl>
                                        <p:attrNameLst>
                                          <p:attrName>ppt_h</p:attrName>
                                        </p:attrNameLst>
                                      </p:cBhvr>
                                      <p:tavLst>
                                        <p:tav tm="0">
                                          <p:val>
                                            <p:fltVal val="0"/>
                                          </p:val>
                                        </p:tav>
                                        <p:tav tm="100000">
                                          <p:val>
                                            <p:strVal val="#ppt_h"/>
                                          </p:val>
                                        </p:tav>
                                      </p:tavLst>
                                    </p:anim>
                                  </p:childTnLst>
                                </p:cTn>
                              </p:par>
                            </p:childTnLst>
                          </p:cTn>
                        </p:par>
                        <p:par>
                          <p:cTn id="18" fill="hold">
                            <p:stCondLst>
                              <p:cond delay="500"/>
                            </p:stCondLst>
                            <p:childTnLst>
                              <p:par>
                                <p:cTn id="19" presetID="12" presetClass="entr" presetSubtype="8" fill="hold" grpId="0" nodeType="afterEffect">
                                  <p:stCondLst>
                                    <p:cond delay="1000"/>
                                  </p:stCondLst>
                                  <p:childTnLst>
                                    <p:set>
                                      <p:cBhvr>
                                        <p:cTn id="20" dur="1" fill="hold">
                                          <p:stCondLst>
                                            <p:cond delay="0"/>
                                          </p:stCondLst>
                                        </p:cTn>
                                        <p:tgtEl>
                                          <p:spTgt spid="21512"/>
                                        </p:tgtEl>
                                        <p:attrNameLst>
                                          <p:attrName>style.visibility</p:attrName>
                                        </p:attrNameLst>
                                      </p:cBhvr>
                                      <p:to>
                                        <p:strVal val="visible"/>
                                      </p:to>
                                    </p:set>
                                    <p:animEffect transition="in" filter="slide(fromLeft)">
                                      <p:cBhvr>
                                        <p:cTn id="21" dur="500"/>
                                        <p:tgtEl>
                                          <p:spTgt spid="21512"/>
                                        </p:tgtEl>
                                      </p:cBhvr>
                                    </p:animEffect>
                                  </p:childTnLst>
                                  <p:subTnLst>
                                    <p:set>
                                      <p:cBhvr override="childStyle">
                                        <p:cTn dur="1" fill="hold" display="0" masterRel="nextClick" afterEffect="1"/>
                                        <p:tgtEl>
                                          <p:spTgt spid="21512"/>
                                        </p:tgtEl>
                                        <p:attrNameLst>
                                          <p:attrName>style.visibility</p:attrName>
                                        </p:attrNameLst>
                                      </p:cBhvr>
                                      <p:to>
                                        <p:strVal val="hidden"/>
                                      </p:to>
                                    </p:set>
                                  </p:subTnLst>
                                </p:cTn>
                              </p:par>
                            </p:childTnLst>
                          </p:cTn>
                        </p:par>
                      </p:childTnLst>
                    </p:cTn>
                  </p:par>
                  <p:par>
                    <p:cTn id="22" fill="hold">
                      <p:stCondLst>
                        <p:cond delay="indefinite"/>
                      </p:stCondLst>
                      <p:childTnLst>
                        <p:par>
                          <p:cTn id="23" fill="hold">
                            <p:stCondLst>
                              <p:cond delay="0"/>
                            </p:stCondLst>
                            <p:childTnLst>
                              <p:par>
                                <p:cTn id="24" presetID="23" presetClass="entr" presetSubtype="16" fill="hold" grpId="0" nodeType="clickEffect">
                                  <p:stCondLst>
                                    <p:cond delay="0"/>
                                  </p:stCondLst>
                                  <p:childTnLst>
                                    <p:set>
                                      <p:cBhvr>
                                        <p:cTn id="25" dur="1" fill="hold">
                                          <p:stCondLst>
                                            <p:cond delay="0"/>
                                          </p:stCondLst>
                                        </p:cTn>
                                        <p:tgtEl>
                                          <p:spTgt spid="21511"/>
                                        </p:tgtEl>
                                        <p:attrNameLst>
                                          <p:attrName>style.visibility</p:attrName>
                                        </p:attrNameLst>
                                      </p:cBhvr>
                                      <p:to>
                                        <p:strVal val="visible"/>
                                      </p:to>
                                    </p:set>
                                    <p:anim calcmode="lin" valueType="num">
                                      <p:cBhvr>
                                        <p:cTn id="26" dur="500" fill="hold"/>
                                        <p:tgtEl>
                                          <p:spTgt spid="21511"/>
                                        </p:tgtEl>
                                        <p:attrNameLst>
                                          <p:attrName>ppt_w</p:attrName>
                                        </p:attrNameLst>
                                      </p:cBhvr>
                                      <p:tavLst>
                                        <p:tav tm="0">
                                          <p:val>
                                            <p:fltVal val="0"/>
                                          </p:val>
                                        </p:tav>
                                        <p:tav tm="100000">
                                          <p:val>
                                            <p:strVal val="#ppt_w"/>
                                          </p:val>
                                        </p:tav>
                                      </p:tavLst>
                                    </p:anim>
                                    <p:anim calcmode="lin" valueType="num">
                                      <p:cBhvr>
                                        <p:cTn id="27" dur="500" fill="hold"/>
                                        <p:tgtEl>
                                          <p:spTgt spid="21511"/>
                                        </p:tgtEl>
                                        <p:attrNameLst>
                                          <p:attrName>ppt_h</p:attrName>
                                        </p:attrNameLst>
                                      </p:cBhvr>
                                      <p:tavLst>
                                        <p:tav tm="0">
                                          <p:val>
                                            <p:fltVal val="0"/>
                                          </p:val>
                                        </p:tav>
                                        <p:tav tm="100000">
                                          <p:val>
                                            <p:strVal val="#ppt_h"/>
                                          </p:val>
                                        </p:tav>
                                      </p:tavLst>
                                    </p:anim>
                                  </p:childTnLst>
                                </p:cTn>
                              </p:par>
                            </p:childTnLst>
                          </p:cTn>
                        </p:par>
                        <p:par>
                          <p:cTn id="28" fill="hold">
                            <p:stCondLst>
                              <p:cond delay="500"/>
                            </p:stCondLst>
                            <p:childTnLst>
                              <p:par>
                                <p:cTn id="29" presetID="12" presetClass="entr" presetSubtype="8" fill="hold" grpId="0" nodeType="afterEffect">
                                  <p:stCondLst>
                                    <p:cond delay="1000"/>
                                  </p:stCondLst>
                                  <p:childTnLst>
                                    <p:set>
                                      <p:cBhvr>
                                        <p:cTn id="30" dur="1" fill="hold">
                                          <p:stCondLst>
                                            <p:cond delay="0"/>
                                          </p:stCondLst>
                                        </p:cTn>
                                        <p:tgtEl>
                                          <p:spTgt spid="21513"/>
                                        </p:tgtEl>
                                        <p:attrNameLst>
                                          <p:attrName>style.visibility</p:attrName>
                                        </p:attrNameLst>
                                      </p:cBhvr>
                                      <p:to>
                                        <p:strVal val="visible"/>
                                      </p:to>
                                    </p:set>
                                    <p:animEffect transition="in" filter="slide(fromLeft)">
                                      <p:cBhvr>
                                        <p:cTn id="31" dur="500"/>
                                        <p:tgtEl>
                                          <p:spTgt spid="21513"/>
                                        </p:tgtEl>
                                      </p:cBhvr>
                                    </p:animEffect>
                                  </p:childTnLst>
                                  <p:subTnLst>
                                    <p:set>
                                      <p:cBhvr override="childStyle">
                                        <p:cTn dur="1" fill="hold" display="0" masterRel="nextClick" afterEffect="1"/>
                                        <p:tgtEl>
                                          <p:spTgt spid="21513"/>
                                        </p:tgtEl>
                                        <p:attrNameLst>
                                          <p:attrName>style.visibility</p:attrName>
                                        </p:attrNameLst>
                                      </p:cBhvr>
                                      <p:to>
                                        <p:strVal val="hidden"/>
                                      </p:to>
                                    </p:set>
                                  </p:subTnLst>
                                </p:cTn>
                              </p:par>
                            </p:childTnLst>
                          </p:cTn>
                        </p:par>
                      </p:childTnLst>
                    </p:cTn>
                  </p:par>
                  <p:par>
                    <p:cTn id="32" fill="hold">
                      <p:stCondLst>
                        <p:cond delay="indefinite"/>
                      </p:stCondLst>
                      <p:childTnLst>
                        <p:par>
                          <p:cTn id="33" fill="hold">
                            <p:stCondLst>
                              <p:cond delay="0"/>
                            </p:stCondLst>
                            <p:childTnLst>
                              <p:par>
                                <p:cTn id="34" presetID="23" presetClass="entr" presetSubtype="16" fill="hold" grpId="0" nodeType="clickEffect">
                                  <p:stCondLst>
                                    <p:cond delay="0"/>
                                  </p:stCondLst>
                                  <p:childTnLst>
                                    <p:set>
                                      <p:cBhvr>
                                        <p:cTn id="35" dur="1" fill="hold">
                                          <p:stCondLst>
                                            <p:cond delay="0"/>
                                          </p:stCondLst>
                                        </p:cTn>
                                        <p:tgtEl>
                                          <p:spTgt spid="21509"/>
                                        </p:tgtEl>
                                        <p:attrNameLst>
                                          <p:attrName>style.visibility</p:attrName>
                                        </p:attrNameLst>
                                      </p:cBhvr>
                                      <p:to>
                                        <p:strVal val="visible"/>
                                      </p:to>
                                    </p:set>
                                    <p:anim calcmode="lin" valueType="num">
                                      <p:cBhvr>
                                        <p:cTn id="36" dur="500" fill="hold"/>
                                        <p:tgtEl>
                                          <p:spTgt spid="21509"/>
                                        </p:tgtEl>
                                        <p:attrNameLst>
                                          <p:attrName>ppt_w</p:attrName>
                                        </p:attrNameLst>
                                      </p:cBhvr>
                                      <p:tavLst>
                                        <p:tav tm="0">
                                          <p:val>
                                            <p:fltVal val="0"/>
                                          </p:val>
                                        </p:tav>
                                        <p:tav tm="100000">
                                          <p:val>
                                            <p:strVal val="#ppt_w"/>
                                          </p:val>
                                        </p:tav>
                                      </p:tavLst>
                                    </p:anim>
                                    <p:anim calcmode="lin" valueType="num">
                                      <p:cBhvr>
                                        <p:cTn id="37" dur="500" fill="hold"/>
                                        <p:tgtEl>
                                          <p:spTgt spid="21509"/>
                                        </p:tgtEl>
                                        <p:attrNameLst>
                                          <p:attrName>ppt_h</p:attrName>
                                        </p:attrNameLst>
                                      </p:cBhvr>
                                      <p:tavLst>
                                        <p:tav tm="0">
                                          <p:val>
                                            <p:fltVal val="0"/>
                                          </p:val>
                                        </p:tav>
                                        <p:tav tm="100000">
                                          <p:val>
                                            <p:strVal val="#ppt_h"/>
                                          </p:val>
                                        </p:tav>
                                      </p:tavLst>
                                    </p:anim>
                                  </p:childTnLst>
                                </p:cTn>
                              </p:par>
                            </p:childTnLst>
                          </p:cTn>
                        </p:par>
                        <p:par>
                          <p:cTn id="38" fill="hold">
                            <p:stCondLst>
                              <p:cond delay="500"/>
                            </p:stCondLst>
                            <p:childTnLst>
                              <p:par>
                                <p:cTn id="39" presetID="12" presetClass="entr" presetSubtype="8" fill="hold" grpId="0" nodeType="afterEffect">
                                  <p:stCondLst>
                                    <p:cond delay="1000"/>
                                  </p:stCondLst>
                                  <p:childTnLst>
                                    <p:set>
                                      <p:cBhvr>
                                        <p:cTn id="40" dur="1" fill="hold">
                                          <p:stCondLst>
                                            <p:cond delay="0"/>
                                          </p:stCondLst>
                                        </p:cTn>
                                        <p:tgtEl>
                                          <p:spTgt spid="21515"/>
                                        </p:tgtEl>
                                        <p:attrNameLst>
                                          <p:attrName>style.visibility</p:attrName>
                                        </p:attrNameLst>
                                      </p:cBhvr>
                                      <p:to>
                                        <p:strVal val="visible"/>
                                      </p:to>
                                    </p:set>
                                    <p:animEffect transition="in" filter="slide(fromLeft)">
                                      <p:cBhvr>
                                        <p:cTn id="41" dur="500"/>
                                        <p:tgtEl>
                                          <p:spTgt spid="21515"/>
                                        </p:tgtEl>
                                      </p:cBhvr>
                                    </p:animEffect>
                                  </p:childTnLst>
                                  <p:subTnLst>
                                    <p:set>
                                      <p:cBhvr override="childStyle">
                                        <p:cTn dur="1" fill="hold" display="0" masterRel="nextClick" afterEffect="1"/>
                                        <p:tgtEl>
                                          <p:spTgt spid="21515"/>
                                        </p:tgtEl>
                                        <p:attrNameLst>
                                          <p:attrName>style.visibility</p:attrName>
                                        </p:attrNameLst>
                                      </p:cBhvr>
                                      <p:to>
                                        <p:strVal val="hidden"/>
                                      </p:to>
                                    </p:set>
                                  </p:subTnLst>
                                </p:cTn>
                              </p:par>
                            </p:childTnLst>
                          </p:cTn>
                        </p:par>
                      </p:childTnLst>
                    </p:cTn>
                  </p:par>
                  <p:par>
                    <p:cTn id="42" fill="hold">
                      <p:stCondLst>
                        <p:cond delay="indefinite"/>
                      </p:stCondLst>
                      <p:childTnLst>
                        <p:par>
                          <p:cTn id="43" fill="hold">
                            <p:stCondLst>
                              <p:cond delay="0"/>
                            </p:stCondLst>
                            <p:childTnLst>
                              <p:par>
                                <p:cTn id="44" presetID="23" presetClass="entr" presetSubtype="16" fill="hold" grpId="0" nodeType="clickEffect">
                                  <p:stCondLst>
                                    <p:cond delay="0"/>
                                  </p:stCondLst>
                                  <p:childTnLst>
                                    <p:set>
                                      <p:cBhvr>
                                        <p:cTn id="45" dur="1" fill="hold">
                                          <p:stCondLst>
                                            <p:cond delay="0"/>
                                          </p:stCondLst>
                                        </p:cTn>
                                        <p:tgtEl>
                                          <p:spTgt spid="21510"/>
                                        </p:tgtEl>
                                        <p:attrNameLst>
                                          <p:attrName>style.visibility</p:attrName>
                                        </p:attrNameLst>
                                      </p:cBhvr>
                                      <p:to>
                                        <p:strVal val="visible"/>
                                      </p:to>
                                    </p:set>
                                    <p:anim calcmode="lin" valueType="num">
                                      <p:cBhvr>
                                        <p:cTn id="46" dur="500" fill="hold"/>
                                        <p:tgtEl>
                                          <p:spTgt spid="21510"/>
                                        </p:tgtEl>
                                        <p:attrNameLst>
                                          <p:attrName>ppt_w</p:attrName>
                                        </p:attrNameLst>
                                      </p:cBhvr>
                                      <p:tavLst>
                                        <p:tav tm="0">
                                          <p:val>
                                            <p:fltVal val="0"/>
                                          </p:val>
                                        </p:tav>
                                        <p:tav tm="100000">
                                          <p:val>
                                            <p:strVal val="#ppt_w"/>
                                          </p:val>
                                        </p:tav>
                                      </p:tavLst>
                                    </p:anim>
                                    <p:anim calcmode="lin" valueType="num">
                                      <p:cBhvr>
                                        <p:cTn id="47" dur="500" fill="hold"/>
                                        <p:tgtEl>
                                          <p:spTgt spid="215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utoUpdateAnimBg="0"/>
      <p:bldP spid="21508" grpId="0" animBg="1" autoUpdateAnimBg="0"/>
      <p:bldP spid="21509" grpId="0" animBg="1" autoUpdateAnimBg="0"/>
      <p:bldP spid="21510" grpId="0" animBg="1" autoUpdateAnimBg="0"/>
      <p:bldP spid="21511" grpId="0" animBg="1" autoUpdateAnimBg="0"/>
      <p:bldP spid="21512" grpId="0" animBg="1"/>
      <p:bldP spid="21513" grpId="0" animBg="1"/>
      <p:bldP spid="21514" grpId="0" animBg="1"/>
      <p:bldP spid="2151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ChangeArrowheads="1"/>
          </p:cNvSpPr>
          <p:nvPr/>
        </p:nvSpPr>
        <p:spPr bwMode="auto">
          <a:xfrm>
            <a:off x="952500" y="2257425"/>
            <a:ext cx="7521575" cy="6667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The complement of </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is denoted by </a:t>
            </a:r>
            <a:r>
              <a:rPr lang="en-US" sz="2400" i="1">
                <a:effectLst>
                  <a:outerShdw blurRad="38100" dist="38100" dir="2700000" algn="tl">
                    <a:srgbClr val="000000"/>
                  </a:outerShdw>
                </a:effectLst>
                <a:latin typeface="Book Antiqua" pitchFamily="18" charset="0"/>
              </a:rPr>
              <a:t>A</a:t>
            </a:r>
            <a:r>
              <a:rPr lang="en-US" sz="2400" baseline="40000">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a:t>
            </a:r>
          </a:p>
        </p:txBody>
      </p:sp>
      <p:sp>
        <p:nvSpPr>
          <p:cNvPr id="150531" name="Rectangle 3"/>
          <p:cNvSpPr>
            <a:spLocks noChangeArrowheads="1"/>
          </p:cNvSpPr>
          <p:nvPr/>
        </p:nvSpPr>
        <p:spPr bwMode="auto">
          <a:xfrm>
            <a:off x="952500" y="1133475"/>
            <a:ext cx="75247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a:t>
            </a:r>
            <a:r>
              <a:rPr lang="en-US" sz="2400" u="sng" dirty="0">
                <a:effectLst>
                  <a:outerShdw blurRad="38100" dist="38100" dir="2700000" algn="tl">
                    <a:srgbClr val="000000"/>
                  </a:outerShdw>
                </a:effectLst>
                <a:latin typeface="Book Antiqua" pitchFamily="18" charset="0"/>
              </a:rPr>
              <a:t>complement</a:t>
            </a:r>
            <a:r>
              <a:rPr lang="en-US" sz="2400" dirty="0">
                <a:effectLst>
                  <a:outerShdw blurRad="38100" dist="38100" dir="2700000" algn="tl">
                    <a:srgbClr val="000000"/>
                  </a:outerShdw>
                </a:effectLst>
                <a:latin typeface="Book Antiqua" pitchFamily="18" charset="0"/>
              </a:rPr>
              <a:t> of event </a:t>
            </a:r>
            <a:r>
              <a:rPr lang="en-US" sz="2400" i="1" dirty="0">
                <a:effectLst>
                  <a:outerShdw blurRad="38100" dist="38100" dir="2700000" algn="tl">
                    <a:srgbClr val="000000"/>
                  </a:outerShdw>
                </a:effectLst>
                <a:latin typeface="Book Antiqua" pitchFamily="18" charset="0"/>
              </a:rPr>
              <a:t>A </a:t>
            </a:r>
            <a:r>
              <a:rPr lang="en-US" sz="2400" dirty="0">
                <a:effectLst>
                  <a:outerShdw blurRad="38100" dist="38100" dir="2700000" algn="tl">
                    <a:srgbClr val="000000"/>
                  </a:outerShdw>
                </a:effectLst>
                <a:latin typeface="Book Antiqua" pitchFamily="18" charset="0"/>
              </a:rPr>
              <a:t>is defined to be the event</a:t>
            </a:r>
          </a:p>
          <a:p>
            <a:pPr algn="l"/>
            <a:r>
              <a:rPr lang="en-US" sz="2400" dirty="0">
                <a:effectLst>
                  <a:outerShdw blurRad="38100" dist="38100" dir="2700000" algn="tl">
                    <a:srgbClr val="000000"/>
                  </a:outerShdw>
                </a:effectLst>
                <a:latin typeface="Book Antiqua" pitchFamily="18" charset="0"/>
              </a:rPr>
              <a:t> consisting of all sample points that are not in </a:t>
            </a:r>
            <a:r>
              <a:rPr lang="en-US" sz="2400" i="1" dirty="0">
                <a:effectLst>
                  <a:outerShdw blurRad="38100" dist="38100" dir="2700000" algn="tl">
                    <a:srgbClr val="000000"/>
                  </a:outerShdw>
                </a:effectLst>
                <a:latin typeface="Book Antiqua" pitchFamily="18" charset="0"/>
              </a:rPr>
              <a:t>A.</a:t>
            </a:r>
          </a:p>
        </p:txBody>
      </p:sp>
      <p:sp>
        <p:nvSpPr>
          <p:cNvPr id="150532" name="AutoShape 4"/>
          <p:cNvSpPr>
            <a:spLocks noChangeArrowheads="1"/>
          </p:cNvSpPr>
          <p:nvPr/>
        </p:nvSpPr>
        <p:spPr bwMode="auto">
          <a:xfrm rot="5400000">
            <a:off x="66833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0533" name="AutoShape 5"/>
          <p:cNvSpPr>
            <a:spLocks noChangeArrowheads="1"/>
          </p:cNvSpPr>
          <p:nvPr/>
        </p:nvSpPr>
        <p:spPr bwMode="auto">
          <a:xfrm rot="5400000">
            <a:off x="668338" y="2482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0534" name="Rectangle 6"/>
          <p:cNvSpPr>
            <a:spLocks noChangeArrowheads="1"/>
          </p:cNvSpPr>
          <p:nvPr/>
        </p:nvSpPr>
        <p:spPr bwMode="auto">
          <a:xfrm>
            <a:off x="685800" y="127000"/>
            <a:ext cx="7772400" cy="66040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Complement of an Event</a:t>
            </a:r>
          </a:p>
        </p:txBody>
      </p:sp>
      <p:sp>
        <p:nvSpPr>
          <p:cNvPr id="150536" name="AutoShape 8"/>
          <p:cNvSpPr>
            <a:spLocks noChangeArrowheads="1"/>
          </p:cNvSpPr>
          <p:nvPr/>
        </p:nvSpPr>
        <p:spPr bwMode="auto">
          <a:xfrm rot="5400000">
            <a:off x="2401888" y="3378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0537" name="Rectangle 9"/>
          <p:cNvSpPr>
            <a:spLocks noChangeArrowheads="1"/>
          </p:cNvSpPr>
          <p:nvPr/>
        </p:nvSpPr>
        <p:spPr bwMode="auto">
          <a:xfrm>
            <a:off x="2682875" y="3216275"/>
            <a:ext cx="3732213" cy="204152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0538" name="Oval 10"/>
          <p:cNvSpPr>
            <a:spLocks noChangeArrowheads="1"/>
          </p:cNvSpPr>
          <p:nvPr/>
        </p:nvSpPr>
        <p:spPr bwMode="auto">
          <a:xfrm>
            <a:off x="3016250" y="3425825"/>
            <a:ext cx="1663700" cy="1587500"/>
          </a:xfrm>
          <a:prstGeom prst="ellipse">
            <a:avLst/>
          </a:prstGeom>
          <a:gradFill rotWithShape="0">
            <a:gsLst>
              <a:gs pos="0">
                <a:schemeClr val="hlink"/>
              </a:gs>
              <a:gs pos="100000">
                <a:schemeClr val="hlink">
                  <a:gamma/>
                  <a:shade val="46275"/>
                  <a:invGamma/>
                </a:schemeClr>
              </a:gs>
            </a:gsLst>
            <a:path path="shape">
              <a:fillToRect l="50000" t="50000" r="50000" b="50000"/>
            </a:path>
          </a:gradFill>
          <a:ln w="12700">
            <a:solidFill>
              <a:schemeClr val="tx1"/>
            </a:solidFill>
            <a:round/>
            <a:headEnd/>
            <a:tailEnd/>
          </a:ln>
          <a:effectLst/>
        </p:spPr>
        <p:txBody>
          <a:bodyPr wrap="none" anchor="ctr"/>
          <a:lstStyle/>
          <a:p>
            <a:endParaRPr lang="en-US"/>
          </a:p>
        </p:txBody>
      </p:sp>
      <p:sp>
        <p:nvSpPr>
          <p:cNvPr id="150539" name="Rectangle 11"/>
          <p:cNvSpPr>
            <a:spLocks noChangeArrowheads="1"/>
          </p:cNvSpPr>
          <p:nvPr/>
        </p:nvSpPr>
        <p:spPr bwMode="auto">
          <a:xfrm>
            <a:off x="3224213" y="3995738"/>
            <a:ext cx="1258887"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A</a:t>
            </a:r>
            <a:endParaRPr lang="en-US" sz="2400" i="1">
              <a:solidFill>
                <a:srgbClr val="000000"/>
              </a:solidFill>
              <a:effectLst/>
              <a:latin typeface="Book Antiqua" pitchFamily="18" charset="0"/>
            </a:endParaRPr>
          </a:p>
        </p:txBody>
      </p:sp>
      <p:sp>
        <p:nvSpPr>
          <p:cNvPr id="150540" name="Rectangle 12"/>
          <p:cNvSpPr>
            <a:spLocks noChangeArrowheads="1"/>
          </p:cNvSpPr>
          <p:nvPr/>
        </p:nvSpPr>
        <p:spPr bwMode="auto">
          <a:xfrm>
            <a:off x="5300663" y="3995738"/>
            <a:ext cx="492125" cy="454025"/>
          </a:xfrm>
          <a:prstGeom prst="rect">
            <a:avLst/>
          </a:prstGeom>
          <a:noFill/>
          <a:ln w="12700">
            <a:noFill/>
            <a:miter lim="800000"/>
            <a:headEnd/>
            <a:tailEnd/>
          </a:ln>
          <a:effectLst/>
        </p:spPr>
        <p:txBody>
          <a:bodyPr wrap="none" lIns="90488" tIns="44450" rIns="90488" bIns="44450">
            <a:spAutoFit/>
          </a:bodyPr>
          <a:lstStyle/>
          <a:p>
            <a:pPr algn="l"/>
            <a:r>
              <a:rPr lang="en-US" sz="2400" i="1">
                <a:effectLst>
                  <a:outerShdw blurRad="38100" dist="38100" dir="2700000" algn="tl">
                    <a:srgbClr val="000000"/>
                  </a:outerShdw>
                </a:effectLst>
                <a:latin typeface="Book Antiqua" pitchFamily="18" charset="0"/>
              </a:rPr>
              <a:t>A</a:t>
            </a:r>
            <a:r>
              <a:rPr lang="en-US" sz="2400" baseline="40000">
                <a:effectLst>
                  <a:outerShdw blurRad="38100" dist="38100" dir="2700000" algn="tl">
                    <a:srgbClr val="000000"/>
                  </a:outerShdw>
                </a:effectLst>
                <a:latin typeface="Book Antiqua" pitchFamily="18" charset="0"/>
              </a:rPr>
              <a:t>c</a:t>
            </a:r>
            <a:endParaRPr lang="en-US" sz="2400" baseline="40000">
              <a:solidFill>
                <a:srgbClr val="000000"/>
              </a:solidFill>
              <a:effectLst/>
              <a:latin typeface="Book Antiqua" pitchFamily="18" charset="0"/>
            </a:endParaRPr>
          </a:p>
        </p:txBody>
      </p:sp>
      <p:sp>
        <p:nvSpPr>
          <p:cNvPr id="150541" name="Rectangle 13"/>
          <p:cNvSpPr>
            <a:spLocks noChangeArrowheads="1"/>
          </p:cNvSpPr>
          <p:nvPr/>
        </p:nvSpPr>
        <p:spPr bwMode="auto">
          <a:xfrm>
            <a:off x="6862763" y="3652838"/>
            <a:ext cx="1203325" cy="7461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lnSpc>
                <a:spcPct val="90000"/>
              </a:lnSpc>
            </a:pPr>
            <a:r>
              <a:rPr lang="en-US" sz="2400">
                <a:effectLst/>
                <a:latin typeface="Book Antiqua" pitchFamily="18" charset="0"/>
              </a:rPr>
              <a:t>Sample</a:t>
            </a:r>
          </a:p>
          <a:p>
            <a:pPr algn="l">
              <a:lnSpc>
                <a:spcPct val="90000"/>
              </a:lnSpc>
            </a:pPr>
            <a:r>
              <a:rPr lang="en-US" sz="2400">
                <a:effectLst/>
                <a:latin typeface="Book Antiqua" pitchFamily="18" charset="0"/>
              </a:rPr>
              <a:t>Space </a:t>
            </a:r>
            <a:r>
              <a:rPr lang="en-US" sz="2400" i="1">
                <a:effectLst/>
                <a:latin typeface="Book Antiqua" pitchFamily="18" charset="0"/>
              </a:rPr>
              <a:t>S</a:t>
            </a:r>
          </a:p>
        </p:txBody>
      </p:sp>
      <p:sp>
        <p:nvSpPr>
          <p:cNvPr id="150545" name="Line 17"/>
          <p:cNvSpPr>
            <a:spLocks noChangeShapeType="1"/>
          </p:cNvSpPr>
          <p:nvPr/>
        </p:nvSpPr>
        <p:spPr bwMode="auto">
          <a:xfrm flipV="1">
            <a:off x="6419850" y="4162425"/>
            <a:ext cx="400050" cy="0"/>
          </a:xfrm>
          <a:prstGeom prst="line">
            <a:avLst/>
          </a:prstGeom>
          <a:noFill/>
          <a:ln w="19050">
            <a:solidFill>
              <a:schemeClr val="tx1"/>
            </a:solidFill>
            <a:round/>
            <a:headEnd type="triangle" w="med" len="med"/>
            <a:tailEnd/>
          </a:ln>
          <a:effectLst>
            <a:outerShdw dist="17961" dir="2700000" algn="ctr" rotWithShape="0">
              <a:schemeClr val="bg2"/>
            </a:outerShdw>
          </a:effectLst>
        </p:spPr>
        <p:txBody>
          <a:bodyPr/>
          <a:lstStyle/>
          <a:p>
            <a:endParaRPr lang="en-US"/>
          </a:p>
        </p:txBody>
      </p:sp>
      <p:sp>
        <p:nvSpPr>
          <p:cNvPr id="150548" name="AutoShape 20"/>
          <p:cNvSpPr>
            <a:spLocks noChangeArrowheads="1"/>
          </p:cNvSpPr>
          <p:nvPr/>
        </p:nvSpPr>
        <p:spPr bwMode="auto">
          <a:xfrm>
            <a:off x="865410" y="4867275"/>
            <a:ext cx="1600200" cy="933450"/>
          </a:xfrm>
          <a:prstGeom prst="wedgeRoundRectCallout">
            <a:avLst>
              <a:gd name="adj1" fmla="val 74704"/>
              <a:gd name="adj2" fmla="val -91157"/>
              <a:gd name="adj3" fmla="val 16667"/>
            </a:avLst>
          </a:prstGeom>
          <a:gradFill rotWithShape="0">
            <a:gsLst>
              <a:gs pos="0">
                <a:srgbClr val="0099CC">
                  <a:gamma/>
                  <a:shade val="46275"/>
                  <a:invGamma/>
                </a:srgbClr>
              </a:gs>
              <a:gs pos="50000">
                <a:srgbClr val="0099CC"/>
              </a:gs>
              <a:gs pos="100000">
                <a:srgbClr val="0099CC">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a:lnSpc>
                <a:spcPct val="90000"/>
              </a:lnSpc>
            </a:pPr>
            <a:r>
              <a:rPr lang="en-US" sz="2600">
                <a:effectLst>
                  <a:outerShdw blurRad="38100" dist="38100" dir="2700000" algn="tl">
                    <a:srgbClr val="000000"/>
                  </a:outerShdw>
                </a:effectLst>
                <a:latin typeface="Book Antiqua" pitchFamily="18" charset="0"/>
              </a:rPr>
              <a:t>Venn</a:t>
            </a:r>
          </a:p>
          <a:p>
            <a:pPr>
              <a:lnSpc>
                <a:spcPct val="90000"/>
              </a:lnSpc>
            </a:pPr>
            <a:r>
              <a:rPr lang="en-US" sz="2600">
                <a:effectLst>
                  <a:outerShdw blurRad="38100" dist="38100" dir="2700000" algn="tl">
                    <a:srgbClr val="000000"/>
                  </a:outerShdw>
                </a:effectLst>
                <a:latin typeface="Book Antiqua" pitchFamily="18" charset="0"/>
              </a:rPr>
              <a:t>Diagram</a:t>
            </a:r>
          </a:p>
        </p:txBody>
      </p:sp>
    </p:spTree>
    <p:extLst>
      <p:ext uri="{BB962C8B-B14F-4D97-AF65-F5344CB8AC3E}">
        <p14:creationId xmlns:p14="http://schemas.microsoft.com/office/powerpoint/2010/main" val="108631740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50532"/>
                                        </p:tgtEl>
                                        <p:attrNameLst>
                                          <p:attrName>style.visibility</p:attrName>
                                        </p:attrNameLst>
                                      </p:cBhvr>
                                      <p:to>
                                        <p:strVal val="visible"/>
                                      </p:to>
                                    </p:set>
                                    <p:animEffect transition="in" filter="slide(fromLeft)">
                                      <p:cBhvr>
                                        <p:cTn id="7" dur="500"/>
                                        <p:tgtEl>
                                          <p:spTgt spid="150532"/>
                                        </p:tgtEl>
                                      </p:cBhvr>
                                    </p:animEffect>
                                  </p:childTnLst>
                                  <p:subTnLst>
                                    <p:set>
                                      <p:cBhvr override="childStyle">
                                        <p:cTn dur="1" fill="hold" display="0" masterRel="nextClick" afterEffect="1"/>
                                        <p:tgtEl>
                                          <p:spTgt spid="15053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50531"/>
                                        </p:tgtEl>
                                        <p:attrNameLst>
                                          <p:attrName>style.visibility</p:attrName>
                                        </p:attrNameLst>
                                      </p:cBhvr>
                                      <p:to>
                                        <p:strVal val="visible"/>
                                      </p:to>
                                    </p:set>
                                    <p:anim calcmode="lin" valueType="num">
                                      <p:cBhvr>
                                        <p:cTn id="12" dur="500" fill="hold"/>
                                        <p:tgtEl>
                                          <p:spTgt spid="150531"/>
                                        </p:tgtEl>
                                        <p:attrNameLst>
                                          <p:attrName>ppt_w</p:attrName>
                                        </p:attrNameLst>
                                      </p:cBhvr>
                                      <p:tavLst>
                                        <p:tav tm="0">
                                          <p:val>
                                            <p:strVal val="2/3*#ppt_w"/>
                                          </p:val>
                                        </p:tav>
                                        <p:tav tm="100000">
                                          <p:val>
                                            <p:strVal val="#ppt_w"/>
                                          </p:val>
                                        </p:tav>
                                      </p:tavLst>
                                    </p:anim>
                                    <p:anim calcmode="lin" valueType="num">
                                      <p:cBhvr>
                                        <p:cTn id="13" dur="500" fill="hold"/>
                                        <p:tgtEl>
                                          <p:spTgt spid="150531"/>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150533"/>
                                        </p:tgtEl>
                                        <p:attrNameLst>
                                          <p:attrName>style.visibility</p:attrName>
                                        </p:attrNameLst>
                                      </p:cBhvr>
                                      <p:to>
                                        <p:strVal val="visible"/>
                                      </p:to>
                                    </p:set>
                                    <p:animEffect transition="in" filter="slide(fromLeft)">
                                      <p:cBhvr>
                                        <p:cTn id="17" dur="500"/>
                                        <p:tgtEl>
                                          <p:spTgt spid="150533"/>
                                        </p:tgtEl>
                                      </p:cBhvr>
                                    </p:animEffect>
                                  </p:childTnLst>
                                  <p:subTnLst>
                                    <p:set>
                                      <p:cBhvr override="childStyle">
                                        <p:cTn dur="1" fill="hold" display="0" masterRel="nextClick" afterEffect="1"/>
                                        <p:tgtEl>
                                          <p:spTgt spid="150533"/>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50530"/>
                                        </p:tgtEl>
                                        <p:attrNameLst>
                                          <p:attrName>style.visibility</p:attrName>
                                        </p:attrNameLst>
                                      </p:cBhvr>
                                      <p:to>
                                        <p:strVal val="visible"/>
                                      </p:to>
                                    </p:set>
                                    <p:anim calcmode="lin" valueType="num">
                                      <p:cBhvr>
                                        <p:cTn id="22" dur="500" fill="hold"/>
                                        <p:tgtEl>
                                          <p:spTgt spid="150530"/>
                                        </p:tgtEl>
                                        <p:attrNameLst>
                                          <p:attrName>ppt_w</p:attrName>
                                        </p:attrNameLst>
                                      </p:cBhvr>
                                      <p:tavLst>
                                        <p:tav tm="0">
                                          <p:val>
                                            <p:strVal val="2/3*#ppt_w"/>
                                          </p:val>
                                        </p:tav>
                                        <p:tav tm="100000">
                                          <p:val>
                                            <p:strVal val="#ppt_w"/>
                                          </p:val>
                                        </p:tav>
                                      </p:tavLst>
                                    </p:anim>
                                    <p:anim calcmode="lin" valueType="num">
                                      <p:cBhvr>
                                        <p:cTn id="23" dur="500" fill="hold"/>
                                        <p:tgtEl>
                                          <p:spTgt spid="150530"/>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150536"/>
                                        </p:tgtEl>
                                        <p:attrNameLst>
                                          <p:attrName>style.visibility</p:attrName>
                                        </p:attrNameLst>
                                      </p:cBhvr>
                                      <p:to>
                                        <p:strVal val="visible"/>
                                      </p:to>
                                    </p:set>
                                    <p:animEffect transition="in" filter="slide(fromLeft)">
                                      <p:cBhvr>
                                        <p:cTn id="27" dur="500"/>
                                        <p:tgtEl>
                                          <p:spTgt spid="150536"/>
                                        </p:tgtEl>
                                      </p:cBhvr>
                                    </p:animEffect>
                                  </p:childTnLst>
                                  <p:subTnLst>
                                    <p:set>
                                      <p:cBhvr override="childStyle">
                                        <p:cTn dur="1" fill="hold" display="0" masterRel="nextClick" afterEffect="1"/>
                                        <p:tgtEl>
                                          <p:spTgt spid="150536"/>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0537"/>
                                        </p:tgtEl>
                                        <p:attrNameLst>
                                          <p:attrName>style.visibility</p:attrName>
                                        </p:attrNameLst>
                                      </p:cBhvr>
                                      <p:to>
                                        <p:strVal val="visible"/>
                                      </p:to>
                                    </p:set>
                                    <p:animEffect transition="in" filter="dissolve">
                                      <p:cBhvr>
                                        <p:cTn id="32" dur="500"/>
                                        <p:tgtEl>
                                          <p:spTgt spid="150537"/>
                                        </p:tgtEl>
                                      </p:cBhvr>
                                    </p:animEffect>
                                  </p:childTnLst>
                                </p:cTn>
                              </p:par>
                            </p:childTnLst>
                          </p:cTn>
                        </p:par>
                        <p:par>
                          <p:cTn id="33" fill="hold">
                            <p:stCondLst>
                              <p:cond delay="500"/>
                            </p:stCondLst>
                            <p:childTnLst>
                              <p:par>
                                <p:cTn id="34" presetID="12" presetClass="entr" presetSubtype="1" fill="hold" grpId="0" nodeType="afterEffect">
                                  <p:stCondLst>
                                    <p:cond delay="1000"/>
                                  </p:stCondLst>
                                  <p:childTnLst>
                                    <p:set>
                                      <p:cBhvr>
                                        <p:cTn id="35" dur="1" fill="hold">
                                          <p:stCondLst>
                                            <p:cond delay="0"/>
                                          </p:stCondLst>
                                        </p:cTn>
                                        <p:tgtEl>
                                          <p:spTgt spid="150541"/>
                                        </p:tgtEl>
                                        <p:attrNameLst>
                                          <p:attrName>style.visibility</p:attrName>
                                        </p:attrNameLst>
                                      </p:cBhvr>
                                      <p:to>
                                        <p:strVal val="visible"/>
                                      </p:to>
                                    </p:set>
                                    <p:animEffect transition="in" filter="slide(fromTop)">
                                      <p:cBhvr>
                                        <p:cTn id="36" dur="500"/>
                                        <p:tgtEl>
                                          <p:spTgt spid="150541"/>
                                        </p:tgtEl>
                                      </p:cBhvr>
                                    </p:animEffect>
                                  </p:childTnLst>
                                </p:cTn>
                              </p:par>
                            </p:childTnLst>
                          </p:cTn>
                        </p:par>
                        <p:par>
                          <p:cTn id="37" fill="hold">
                            <p:stCondLst>
                              <p:cond delay="2000"/>
                            </p:stCondLst>
                            <p:childTnLst>
                              <p:par>
                                <p:cTn id="38" presetID="12" presetClass="entr" presetSubtype="2" fill="hold" grpId="0" nodeType="afterEffect">
                                  <p:stCondLst>
                                    <p:cond delay="0"/>
                                  </p:stCondLst>
                                  <p:childTnLst>
                                    <p:set>
                                      <p:cBhvr>
                                        <p:cTn id="39" dur="1" fill="hold">
                                          <p:stCondLst>
                                            <p:cond delay="0"/>
                                          </p:stCondLst>
                                        </p:cTn>
                                        <p:tgtEl>
                                          <p:spTgt spid="150545"/>
                                        </p:tgtEl>
                                        <p:attrNameLst>
                                          <p:attrName>style.visibility</p:attrName>
                                        </p:attrNameLst>
                                      </p:cBhvr>
                                      <p:to>
                                        <p:strVal val="visible"/>
                                      </p:to>
                                    </p:set>
                                    <p:animEffect transition="in" filter="slide(fromRight)">
                                      <p:cBhvr>
                                        <p:cTn id="40" dur="500"/>
                                        <p:tgtEl>
                                          <p:spTgt spid="150545"/>
                                        </p:tgtEl>
                                      </p:cBhvr>
                                    </p:animEffect>
                                  </p:childTnLst>
                                </p:cTn>
                              </p:par>
                            </p:childTnLst>
                          </p:cTn>
                        </p:par>
                        <p:par>
                          <p:cTn id="41" fill="hold">
                            <p:stCondLst>
                              <p:cond delay="2500"/>
                            </p:stCondLst>
                            <p:childTnLst>
                              <p:par>
                                <p:cTn id="42" presetID="12" presetClass="entr" presetSubtype="8" fill="hold" grpId="0" nodeType="afterEffect">
                                  <p:stCondLst>
                                    <p:cond delay="2000"/>
                                  </p:stCondLst>
                                  <p:childTnLst>
                                    <p:set>
                                      <p:cBhvr>
                                        <p:cTn id="43" dur="1" fill="hold">
                                          <p:stCondLst>
                                            <p:cond delay="0"/>
                                          </p:stCondLst>
                                        </p:cTn>
                                        <p:tgtEl>
                                          <p:spTgt spid="150538"/>
                                        </p:tgtEl>
                                        <p:attrNameLst>
                                          <p:attrName>style.visibility</p:attrName>
                                        </p:attrNameLst>
                                      </p:cBhvr>
                                      <p:to>
                                        <p:strVal val="visible"/>
                                      </p:to>
                                    </p:set>
                                    <p:animEffect transition="in" filter="slide(fromLeft)">
                                      <p:cBhvr>
                                        <p:cTn id="44" dur="500"/>
                                        <p:tgtEl>
                                          <p:spTgt spid="150538"/>
                                        </p:tgtEl>
                                      </p:cBhvr>
                                    </p:animEffect>
                                  </p:childTnLst>
                                </p:cTn>
                              </p:par>
                            </p:childTnLst>
                          </p:cTn>
                        </p:par>
                        <p:par>
                          <p:cTn id="45" fill="hold">
                            <p:stCondLst>
                              <p:cond delay="5000"/>
                            </p:stCondLst>
                            <p:childTnLst>
                              <p:par>
                                <p:cTn id="46" presetID="12" presetClass="entr" presetSubtype="8" fill="hold" grpId="0" nodeType="afterEffect">
                                  <p:stCondLst>
                                    <p:cond delay="1000"/>
                                  </p:stCondLst>
                                  <p:childTnLst>
                                    <p:set>
                                      <p:cBhvr>
                                        <p:cTn id="47" dur="1" fill="hold">
                                          <p:stCondLst>
                                            <p:cond delay="0"/>
                                          </p:stCondLst>
                                        </p:cTn>
                                        <p:tgtEl>
                                          <p:spTgt spid="150539"/>
                                        </p:tgtEl>
                                        <p:attrNameLst>
                                          <p:attrName>style.visibility</p:attrName>
                                        </p:attrNameLst>
                                      </p:cBhvr>
                                      <p:to>
                                        <p:strVal val="visible"/>
                                      </p:to>
                                    </p:set>
                                    <p:animEffect transition="in" filter="slide(fromLeft)">
                                      <p:cBhvr>
                                        <p:cTn id="48" dur="500"/>
                                        <p:tgtEl>
                                          <p:spTgt spid="150539"/>
                                        </p:tgtEl>
                                      </p:cBhvr>
                                    </p:animEffect>
                                  </p:childTnLst>
                                </p:cTn>
                              </p:par>
                            </p:childTnLst>
                          </p:cTn>
                        </p:par>
                        <p:par>
                          <p:cTn id="49" fill="hold">
                            <p:stCondLst>
                              <p:cond delay="6500"/>
                            </p:stCondLst>
                            <p:childTnLst>
                              <p:par>
                                <p:cTn id="50" presetID="12" presetClass="entr" presetSubtype="8" fill="hold" grpId="0" nodeType="afterEffect">
                                  <p:stCondLst>
                                    <p:cond delay="1000"/>
                                  </p:stCondLst>
                                  <p:childTnLst>
                                    <p:set>
                                      <p:cBhvr>
                                        <p:cTn id="51" dur="1" fill="hold">
                                          <p:stCondLst>
                                            <p:cond delay="0"/>
                                          </p:stCondLst>
                                        </p:cTn>
                                        <p:tgtEl>
                                          <p:spTgt spid="150540"/>
                                        </p:tgtEl>
                                        <p:attrNameLst>
                                          <p:attrName>style.visibility</p:attrName>
                                        </p:attrNameLst>
                                      </p:cBhvr>
                                      <p:to>
                                        <p:strVal val="visible"/>
                                      </p:to>
                                    </p:set>
                                    <p:animEffect transition="in" filter="slide(fromLeft)">
                                      <p:cBhvr>
                                        <p:cTn id="52" dur="500"/>
                                        <p:tgtEl>
                                          <p:spTgt spid="150540"/>
                                        </p:tgtEl>
                                      </p:cBhvr>
                                    </p:animEffect>
                                  </p:childTnLst>
                                </p:cTn>
                              </p:par>
                            </p:childTnLst>
                          </p:cTn>
                        </p:par>
                        <p:par>
                          <p:cTn id="53" fill="hold">
                            <p:stCondLst>
                              <p:cond delay="8000"/>
                            </p:stCondLst>
                            <p:childTnLst>
                              <p:par>
                                <p:cTn id="54" presetID="9" presetClass="entr" presetSubtype="0" fill="hold" grpId="0" nodeType="afterEffect">
                                  <p:stCondLst>
                                    <p:cond delay="2000"/>
                                  </p:stCondLst>
                                  <p:childTnLst>
                                    <p:set>
                                      <p:cBhvr>
                                        <p:cTn id="55" dur="1" fill="hold">
                                          <p:stCondLst>
                                            <p:cond delay="0"/>
                                          </p:stCondLst>
                                        </p:cTn>
                                        <p:tgtEl>
                                          <p:spTgt spid="150548"/>
                                        </p:tgtEl>
                                        <p:attrNameLst>
                                          <p:attrName>style.visibility</p:attrName>
                                        </p:attrNameLst>
                                      </p:cBhvr>
                                      <p:to>
                                        <p:strVal val="visible"/>
                                      </p:to>
                                    </p:set>
                                    <p:animEffect transition="in" filter="dissolve">
                                      <p:cBhvr>
                                        <p:cTn id="56" dur="500"/>
                                        <p:tgtEl>
                                          <p:spTgt spid="1505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0" grpId="0" animBg="1" autoUpdateAnimBg="0"/>
      <p:bldP spid="150531" grpId="0" animBg="1" autoUpdateAnimBg="0"/>
      <p:bldP spid="150532" grpId="0" animBg="1"/>
      <p:bldP spid="150533" grpId="0" animBg="1"/>
      <p:bldP spid="150536" grpId="0" animBg="1"/>
      <p:bldP spid="150537" grpId="0" animBg="1"/>
      <p:bldP spid="150538" grpId="0" animBg="1"/>
      <p:bldP spid="150539" grpId="0" autoUpdateAnimBg="0"/>
      <p:bldP spid="150540" grpId="0" autoUpdateAnimBg="0"/>
      <p:bldP spid="150541" grpId="0" autoUpdateAnimBg="0"/>
      <p:bldP spid="150545" grpId="0" animBg="1"/>
      <p:bldP spid="150548" grpId="0"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62" name="Rectangle 10"/>
          <p:cNvSpPr>
            <a:spLocks noChangeArrowheads="1"/>
          </p:cNvSpPr>
          <p:nvPr/>
        </p:nvSpPr>
        <p:spPr bwMode="auto">
          <a:xfrm>
            <a:off x="2682875" y="3216275"/>
            <a:ext cx="3732213" cy="204152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1554" name="Rectangle 2"/>
          <p:cNvSpPr>
            <a:spLocks noChangeArrowheads="1"/>
          </p:cNvSpPr>
          <p:nvPr/>
        </p:nvSpPr>
        <p:spPr bwMode="auto">
          <a:xfrm>
            <a:off x="952500" y="2257425"/>
            <a:ext cx="7521575" cy="6667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The union of events </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and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is denoted by </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Symbol" pitchFamily="18" charset="2"/>
              </a:rPr>
              <a:t></a:t>
            </a:r>
          </a:p>
        </p:txBody>
      </p:sp>
      <p:sp>
        <p:nvSpPr>
          <p:cNvPr id="151555" name="Rectangle 3"/>
          <p:cNvSpPr>
            <a:spLocks noChangeArrowheads="1"/>
          </p:cNvSpPr>
          <p:nvPr/>
        </p:nvSpPr>
        <p:spPr bwMode="auto">
          <a:xfrm>
            <a:off x="952500" y="1133475"/>
            <a:ext cx="75247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The </a:t>
            </a:r>
            <a:r>
              <a:rPr lang="en-US" sz="2400" u="sng">
                <a:effectLst>
                  <a:outerShdw blurRad="38100" dist="38100" dir="2700000" algn="tl">
                    <a:srgbClr val="000000"/>
                  </a:outerShdw>
                </a:effectLst>
                <a:latin typeface="Book Antiqua" pitchFamily="18" charset="0"/>
              </a:rPr>
              <a:t>union</a:t>
            </a:r>
            <a:r>
              <a:rPr lang="en-US" sz="2400">
                <a:effectLst>
                  <a:outerShdw blurRad="38100" dist="38100" dir="2700000" algn="tl">
                    <a:srgbClr val="000000"/>
                  </a:outerShdw>
                </a:effectLst>
                <a:latin typeface="Book Antiqua" pitchFamily="18" charset="0"/>
              </a:rPr>
              <a:t> of events </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and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is the event containing</a:t>
            </a:r>
          </a:p>
          <a:p>
            <a:pPr algn="l"/>
            <a:r>
              <a:rPr lang="en-US" sz="2400">
                <a:effectLst>
                  <a:outerShdw blurRad="38100" dist="38100" dir="2700000" algn="tl">
                    <a:srgbClr val="000000"/>
                  </a:outerShdw>
                </a:effectLst>
                <a:latin typeface="Book Antiqua" pitchFamily="18" charset="0"/>
              </a:rPr>
              <a:t> all sample points that are in </a:t>
            </a:r>
            <a:r>
              <a:rPr lang="en-US" sz="2400" i="1">
                <a:effectLst>
                  <a:outerShdw blurRad="38100" dist="38100" dir="2700000" algn="tl">
                    <a:srgbClr val="000000"/>
                  </a:outerShdw>
                </a:effectLst>
                <a:latin typeface="Book Antiqua" pitchFamily="18" charset="0"/>
              </a:rPr>
              <a:t>A </a:t>
            </a:r>
            <a:r>
              <a:rPr lang="en-US" sz="2400">
                <a:effectLst>
                  <a:outerShdw blurRad="38100" dist="38100" dir="2700000" algn="tl">
                    <a:srgbClr val="000000"/>
                  </a:outerShdw>
                </a:effectLst>
                <a:latin typeface="Book Antiqua" pitchFamily="18" charset="0"/>
              </a:rPr>
              <a:t>or</a:t>
            </a:r>
            <a:r>
              <a:rPr lang="en-US" sz="2400" i="1">
                <a:effectLst>
                  <a:outerShdw blurRad="38100" dist="38100" dir="2700000" algn="tl">
                    <a:srgbClr val="000000"/>
                  </a:outerShdw>
                </a:effectLst>
                <a:latin typeface="Book Antiqua" pitchFamily="18" charset="0"/>
              </a:rPr>
              <a:t> B </a:t>
            </a:r>
            <a:r>
              <a:rPr lang="en-US" sz="2400">
                <a:effectLst>
                  <a:outerShdw blurRad="38100" dist="38100" dir="2700000" algn="tl">
                    <a:srgbClr val="000000"/>
                  </a:outerShdw>
                </a:effectLst>
                <a:latin typeface="Book Antiqua" pitchFamily="18" charset="0"/>
              </a:rPr>
              <a:t>or both.</a:t>
            </a:r>
          </a:p>
        </p:txBody>
      </p:sp>
      <p:sp>
        <p:nvSpPr>
          <p:cNvPr id="151556" name="AutoShape 4"/>
          <p:cNvSpPr>
            <a:spLocks noChangeArrowheads="1"/>
          </p:cNvSpPr>
          <p:nvPr/>
        </p:nvSpPr>
        <p:spPr bwMode="auto">
          <a:xfrm rot="5400000">
            <a:off x="66833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1557" name="AutoShape 5"/>
          <p:cNvSpPr>
            <a:spLocks noChangeArrowheads="1"/>
          </p:cNvSpPr>
          <p:nvPr/>
        </p:nvSpPr>
        <p:spPr bwMode="auto">
          <a:xfrm rot="5400000">
            <a:off x="668338" y="2482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1558" name="Rectangle 6"/>
          <p:cNvSpPr>
            <a:spLocks noChangeArrowheads="1"/>
          </p:cNvSpPr>
          <p:nvPr/>
        </p:nvSpPr>
        <p:spPr bwMode="auto">
          <a:xfrm>
            <a:off x="685800" y="127000"/>
            <a:ext cx="7772400" cy="66040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Union of Two Events</a:t>
            </a:r>
          </a:p>
        </p:txBody>
      </p:sp>
      <p:sp>
        <p:nvSpPr>
          <p:cNvPr id="151561" name="AutoShape 9"/>
          <p:cNvSpPr>
            <a:spLocks noChangeArrowheads="1"/>
          </p:cNvSpPr>
          <p:nvPr/>
        </p:nvSpPr>
        <p:spPr bwMode="auto">
          <a:xfrm rot="5400000">
            <a:off x="2401888" y="4140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1566" name="Rectangle 14"/>
          <p:cNvSpPr>
            <a:spLocks noChangeArrowheads="1"/>
          </p:cNvSpPr>
          <p:nvPr/>
        </p:nvSpPr>
        <p:spPr bwMode="auto">
          <a:xfrm>
            <a:off x="6862763" y="3652838"/>
            <a:ext cx="1203325" cy="7461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lnSpc>
                <a:spcPct val="90000"/>
              </a:lnSpc>
            </a:pPr>
            <a:r>
              <a:rPr lang="en-US" sz="2400">
                <a:effectLst/>
                <a:latin typeface="Book Antiqua" pitchFamily="18" charset="0"/>
              </a:rPr>
              <a:t>Sample</a:t>
            </a:r>
          </a:p>
          <a:p>
            <a:pPr algn="l">
              <a:lnSpc>
                <a:spcPct val="90000"/>
              </a:lnSpc>
            </a:pPr>
            <a:r>
              <a:rPr lang="en-US" sz="2400">
                <a:effectLst/>
                <a:latin typeface="Book Antiqua" pitchFamily="18" charset="0"/>
              </a:rPr>
              <a:t>Space </a:t>
            </a:r>
            <a:r>
              <a:rPr lang="en-US" sz="2400" i="1">
                <a:effectLst/>
                <a:latin typeface="Book Antiqua" pitchFamily="18" charset="0"/>
              </a:rPr>
              <a:t>S</a:t>
            </a:r>
          </a:p>
        </p:txBody>
      </p:sp>
      <p:sp>
        <p:nvSpPr>
          <p:cNvPr id="151567" name="Line 15"/>
          <p:cNvSpPr>
            <a:spLocks noChangeShapeType="1"/>
          </p:cNvSpPr>
          <p:nvPr/>
        </p:nvSpPr>
        <p:spPr bwMode="auto">
          <a:xfrm flipV="1">
            <a:off x="6419850" y="4162425"/>
            <a:ext cx="400050" cy="0"/>
          </a:xfrm>
          <a:prstGeom prst="line">
            <a:avLst/>
          </a:prstGeom>
          <a:noFill/>
          <a:ln w="19050">
            <a:solidFill>
              <a:schemeClr val="tx1"/>
            </a:solidFill>
            <a:round/>
            <a:headEnd type="triangle" w="med" len="med"/>
            <a:tailEnd/>
          </a:ln>
          <a:effectLst>
            <a:outerShdw dist="17961" dir="2700000" algn="ctr" rotWithShape="0">
              <a:schemeClr val="bg2"/>
            </a:outerShdw>
          </a:effectLst>
        </p:spPr>
        <p:txBody>
          <a:bodyPr/>
          <a:lstStyle/>
          <a:p>
            <a:endParaRPr lang="en-US"/>
          </a:p>
        </p:txBody>
      </p:sp>
      <p:sp>
        <p:nvSpPr>
          <p:cNvPr id="151568" name="Oval 16"/>
          <p:cNvSpPr>
            <a:spLocks noChangeArrowheads="1"/>
          </p:cNvSpPr>
          <p:nvPr/>
        </p:nvSpPr>
        <p:spPr bwMode="auto">
          <a:xfrm>
            <a:off x="3028950" y="3414713"/>
            <a:ext cx="1711325" cy="1676400"/>
          </a:xfrm>
          <a:prstGeom prst="ellipse">
            <a:avLst/>
          </a:prstGeom>
          <a:gradFill rotWithShape="0">
            <a:gsLst>
              <a:gs pos="0">
                <a:schemeClr val="hlink">
                  <a:gamma/>
                  <a:shade val="46275"/>
                  <a:invGamma/>
                </a:schemeClr>
              </a:gs>
              <a:gs pos="100000">
                <a:schemeClr val="hlink"/>
              </a:gs>
            </a:gsLst>
            <a:lin ang="0" scaled="1"/>
          </a:gradFill>
          <a:ln w="12700">
            <a:solidFill>
              <a:schemeClr val="tx1"/>
            </a:solidFill>
            <a:round/>
            <a:headEnd/>
            <a:tailEnd/>
          </a:ln>
          <a:effectLst/>
        </p:spPr>
        <p:txBody>
          <a:bodyPr wrap="none" anchor="ctr"/>
          <a:lstStyle/>
          <a:p>
            <a:endParaRPr lang="en-US"/>
          </a:p>
        </p:txBody>
      </p:sp>
      <p:sp>
        <p:nvSpPr>
          <p:cNvPr id="151570" name="Rectangle 18"/>
          <p:cNvSpPr>
            <a:spLocks noChangeArrowheads="1"/>
          </p:cNvSpPr>
          <p:nvPr/>
        </p:nvSpPr>
        <p:spPr bwMode="auto">
          <a:xfrm>
            <a:off x="3097213" y="4002088"/>
            <a:ext cx="1525587" cy="454025"/>
          </a:xfrm>
          <a:prstGeom prst="rect">
            <a:avLst/>
          </a:prstGeom>
          <a:noFill/>
          <a:ln w="12700">
            <a:noFill/>
            <a:miter lim="800000"/>
            <a:headEnd/>
            <a:tailEnd/>
          </a:ln>
          <a:effectLst/>
        </p:spPr>
        <p:txBody>
          <a:bodyPr lIns="90488" tIns="44450" rIns="90488" bIns="44450">
            <a:spAutoFit/>
          </a:bodyPr>
          <a:lstStyle/>
          <a:p>
            <a:pPr algn="l"/>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A</a:t>
            </a:r>
            <a:endParaRPr lang="en-US" sz="2400" i="1">
              <a:effectLst/>
              <a:latin typeface="Book Antiqua" pitchFamily="18" charset="0"/>
            </a:endParaRPr>
          </a:p>
        </p:txBody>
      </p:sp>
      <p:grpSp>
        <p:nvGrpSpPr>
          <p:cNvPr id="151573" name="Group 21"/>
          <p:cNvGrpSpPr>
            <a:grpSpLocks/>
          </p:cNvGrpSpPr>
          <p:nvPr/>
        </p:nvGrpSpPr>
        <p:grpSpPr bwMode="auto">
          <a:xfrm>
            <a:off x="4370388" y="3395663"/>
            <a:ext cx="1701800" cy="1674812"/>
            <a:chOff x="2753" y="2205"/>
            <a:chExt cx="1072" cy="1055"/>
          </a:xfrm>
        </p:grpSpPr>
        <p:sp>
          <p:nvSpPr>
            <p:cNvPr id="151569" name="Oval 17"/>
            <p:cNvSpPr>
              <a:spLocks noChangeArrowheads="1"/>
            </p:cNvSpPr>
            <p:nvPr/>
          </p:nvSpPr>
          <p:spPr bwMode="auto">
            <a:xfrm>
              <a:off x="2760" y="2205"/>
              <a:ext cx="1065" cy="1055"/>
            </a:xfrm>
            <a:prstGeom prst="ellipse">
              <a:avLst/>
            </a:prstGeom>
            <a:gradFill rotWithShape="0">
              <a:gsLst>
                <a:gs pos="0">
                  <a:schemeClr val="hlink"/>
                </a:gs>
                <a:gs pos="100000">
                  <a:schemeClr val="hlink">
                    <a:gamma/>
                    <a:shade val="46275"/>
                    <a:invGamma/>
                  </a:schemeClr>
                </a:gs>
              </a:gsLst>
              <a:lin ang="0" scaled="1"/>
            </a:gradFill>
            <a:ln w="12700">
              <a:solidFill>
                <a:schemeClr val="tx1"/>
              </a:solidFill>
              <a:round/>
              <a:headEnd/>
              <a:tailEnd/>
            </a:ln>
            <a:effectLst/>
          </p:spPr>
          <p:txBody>
            <a:bodyPr wrap="none" anchor="ctr"/>
            <a:lstStyle/>
            <a:p>
              <a:endParaRPr lang="en-US"/>
            </a:p>
          </p:txBody>
        </p:sp>
        <p:sp>
          <p:nvSpPr>
            <p:cNvPr id="151572" name="Freeform 20"/>
            <p:cNvSpPr>
              <a:spLocks/>
            </p:cNvSpPr>
            <p:nvPr/>
          </p:nvSpPr>
          <p:spPr bwMode="auto">
            <a:xfrm>
              <a:off x="2753" y="2417"/>
              <a:ext cx="237" cy="649"/>
            </a:xfrm>
            <a:custGeom>
              <a:avLst/>
              <a:gdLst/>
              <a:ahLst/>
              <a:cxnLst>
                <a:cxn ang="0">
                  <a:pos x="110" y="0"/>
                </a:cxn>
                <a:cxn ang="0">
                  <a:pos x="98" y="18"/>
                </a:cxn>
                <a:cxn ang="0">
                  <a:pos x="84" y="40"/>
                </a:cxn>
                <a:cxn ang="0">
                  <a:pos x="70" y="62"/>
                </a:cxn>
                <a:cxn ang="0">
                  <a:pos x="50" y="92"/>
                </a:cxn>
                <a:cxn ang="0">
                  <a:pos x="40" y="118"/>
                </a:cxn>
                <a:cxn ang="0">
                  <a:pos x="32" y="141"/>
                </a:cxn>
                <a:cxn ang="0">
                  <a:pos x="23" y="168"/>
                </a:cxn>
                <a:cxn ang="0">
                  <a:pos x="14" y="194"/>
                </a:cxn>
                <a:cxn ang="0">
                  <a:pos x="10" y="218"/>
                </a:cxn>
                <a:cxn ang="0">
                  <a:pos x="6" y="246"/>
                </a:cxn>
                <a:cxn ang="0">
                  <a:pos x="2" y="272"/>
                </a:cxn>
                <a:cxn ang="0">
                  <a:pos x="0" y="302"/>
                </a:cxn>
                <a:cxn ang="0">
                  <a:pos x="0" y="330"/>
                </a:cxn>
                <a:cxn ang="0">
                  <a:pos x="2" y="358"/>
                </a:cxn>
                <a:cxn ang="0">
                  <a:pos x="6" y="388"/>
                </a:cxn>
                <a:cxn ang="0">
                  <a:pos x="10" y="414"/>
                </a:cxn>
                <a:cxn ang="0">
                  <a:pos x="18" y="438"/>
                </a:cxn>
                <a:cxn ang="0">
                  <a:pos x="26" y="464"/>
                </a:cxn>
                <a:cxn ang="0">
                  <a:pos x="36" y="488"/>
                </a:cxn>
                <a:cxn ang="0">
                  <a:pos x="48" y="514"/>
                </a:cxn>
                <a:cxn ang="0">
                  <a:pos x="60" y="540"/>
                </a:cxn>
                <a:cxn ang="0">
                  <a:pos x="74" y="560"/>
                </a:cxn>
                <a:cxn ang="0">
                  <a:pos x="84" y="582"/>
                </a:cxn>
                <a:cxn ang="0">
                  <a:pos x="102" y="604"/>
                </a:cxn>
                <a:cxn ang="0">
                  <a:pos x="122" y="622"/>
                </a:cxn>
                <a:cxn ang="0">
                  <a:pos x="138" y="598"/>
                </a:cxn>
                <a:cxn ang="0">
                  <a:pos x="156" y="572"/>
                </a:cxn>
                <a:cxn ang="0">
                  <a:pos x="172" y="546"/>
                </a:cxn>
                <a:cxn ang="0">
                  <a:pos x="186" y="514"/>
                </a:cxn>
                <a:cxn ang="0">
                  <a:pos x="196" y="492"/>
                </a:cxn>
                <a:cxn ang="0">
                  <a:pos x="204" y="472"/>
                </a:cxn>
                <a:cxn ang="0">
                  <a:pos x="212" y="450"/>
                </a:cxn>
                <a:cxn ang="0">
                  <a:pos x="218" y="426"/>
                </a:cxn>
                <a:cxn ang="0">
                  <a:pos x="224" y="402"/>
                </a:cxn>
                <a:cxn ang="0">
                  <a:pos x="226" y="378"/>
                </a:cxn>
                <a:cxn ang="0">
                  <a:pos x="228" y="354"/>
                </a:cxn>
                <a:cxn ang="0">
                  <a:pos x="230" y="324"/>
                </a:cxn>
                <a:cxn ang="0">
                  <a:pos x="230" y="286"/>
                </a:cxn>
                <a:cxn ang="0">
                  <a:pos x="226" y="256"/>
                </a:cxn>
                <a:cxn ang="0">
                  <a:pos x="222" y="232"/>
                </a:cxn>
                <a:cxn ang="0">
                  <a:pos x="220" y="206"/>
                </a:cxn>
                <a:cxn ang="0">
                  <a:pos x="212" y="180"/>
                </a:cxn>
                <a:cxn ang="0">
                  <a:pos x="204" y="154"/>
                </a:cxn>
                <a:cxn ang="0">
                  <a:pos x="194" y="126"/>
                </a:cxn>
                <a:cxn ang="0">
                  <a:pos x="184" y="100"/>
                </a:cxn>
                <a:cxn ang="0">
                  <a:pos x="168" y="70"/>
                </a:cxn>
                <a:cxn ang="0">
                  <a:pos x="152" y="44"/>
                </a:cxn>
                <a:cxn ang="0">
                  <a:pos x="138" y="22"/>
                </a:cxn>
                <a:cxn ang="0">
                  <a:pos x="120" y="6"/>
                </a:cxn>
              </a:cxnLst>
              <a:rect l="0" t="0" r="r" b="b"/>
              <a:pathLst>
                <a:path w="230" h="622">
                  <a:moveTo>
                    <a:pt x="110" y="0"/>
                  </a:moveTo>
                  <a:lnTo>
                    <a:pt x="98" y="18"/>
                  </a:lnTo>
                  <a:lnTo>
                    <a:pt x="84" y="40"/>
                  </a:lnTo>
                  <a:lnTo>
                    <a:pt x="70" y="62"/>
                  </a:lnTo>
                  <a:lnTo>
                    <a:pt x="50" y="92"/>
                  </a:lnTo>
                  <a:lnTo>
                    <a:pt x="40" y="118"/>
                  </a:lnTo>
                  <a:lnTo>
                    <a:pt x="32" y="141"/>
                  </a:lnTo>
                  <a:lnTo>
                    <a:pt x="23" y="168"/>
                  </a:lnTo>
                  <a:lnTo>
                    <a:pt x="14" y="194"/>
                  </a:lnTo>
                  <a:lnTo>
                    <a:pt x="10" y="218"/>
                  </a:lnTo>
                  <a:lnTo>
                    <a:pt x="6" y="246"/>
                  </a:lnTo>
                  <a:lnTo>
                    <a:pt x="2" y="272"/>
                  </a:lnTo>
                  <a:lnTo>
                    <a:pt x="0" y="302"/>
                  </a:lnTo>
                  <a:lnTo>
                    <a:pt x="0" y="330"/>
                  </a:lnTo>
                  <a:lnTo>
                    <a:pt x="2" y="358"/>
                  </a:lnTo>
                  <a:lnTo>
                    <a:pt x="6" y="388"/>
                  </a:lnTo>
                  <a:lnTo>
                    <a:pt x="10" y="414"/>
                  </a:lnTo>
                  <a:lnTo>
                    <a:pt x="18" y="438"/>
                  </a:lnTo>
                  <a:lnTo>
                    <a:pt x="26" y="464"/>
                  </a:lnTo>
                  <a:lnTo>
                    <a:pt x="36" y="488"/>
                  </a:lnTo>
                  <a:lnTo>
                    <a:pt x="48" y="514"/>
                  </a:lnTo>
                  <a:lnTo>
                    <a:pt x="60" y="540"/>
                  </a:lnTo>
                  <a:lnTo>
                    <a:pt x="74" y="560"/>
                  </a:lnTo>
                  <a:lnTo>
                    <a:pt x="84" y="582"/>
                  </a:lnTo>
                  <a:lnTo>
                    <a:pt x="102" y="604"/>
                  </a:lnTo>
                  <a:lnTo>
                    <a:pt x="122" y="622"/>
                  </a:lnTo>
                  <a:lnTo>
                    <a:pt x="138" y="598"/>
                  </a:lnTo>
                  <a:lnTo>
                    <a:pt x="156" y="572"/>
                  </a:lnTo>
                  <a:lnTo>
                    <a:pt x="172" y="546"/>
                  </a:lnTo>
                  <a:lnTo>
                    <a:pt x="186" y="514"/>
                  </a:lnTo>
                  <a:lnTo>
                    <a:pt x="196" y="492"/>
                  </a:lnTo>
                  <a:lnTo>
                    <a:pt x="204" y="472"/>
                  </a:lnTo>
                  <a:lnTo>
                    <a:pt x="212" y="450"/>
                  </a:lnTo>
                  <a:lnTo>
                    <a:pt x="218" y="426"/>
                  </a:lnTo>
                  <a:lnTo>
                    <a:pt x="224" y="402"/>
                  </a:lnTo>
                  <a:lnTo>
                    <a:pt x="226" y="378"/>
                  </a:lnTo>
                  <a:lnTo>
                    <a:pt x="228" y="354"/>
                  </a:lnTo>
                  <a:lnTo>
                    <a:pt x="230" y="324"/>
                  </a:lnTo>
                  <a:lnTo>
                    <a:pt x="230" y="286"/>
                  </a:lnTo>
                  <a:lnTo>
                    <a:pt x="226" y="256"/>
                  </a:lnTo>
                  <a:lnTo>
                    <a:pt x="222" y="232"/>
                  </a:lnTo>
                  <a:lnTo>
                    <a:pt x="220" y="206"/>
                  </a:lnTo>
                  <a:lnTo>
                    <a:pt x="212" y="180"/>
                  </a:lnTo>
                  <a:lnTo>
                    <a:pt x="204" y="154"/>
                  </a:lnTo>
                  <a:lnTo>
                    <a:pt x="194" y="126"/>
                  </a:lnTo>
                  <a:lnTo>
                    <a:pt x="184" y="100"/>
                  </a:lnTo>
                  <a:lnTo>
                    <a:pt x="168" y="70"/>
                  </a:lnTo>
                  <a:lnTo>
                    <a:pt x="152" y="44"/>
                  </a:lnTo>
                  <a:lnTo>
                    <a:pt x="138" y="22"/>
                  </a:lnTo>
                  <a:lnTo>
                    <a:pt x="120" y="6"/>
                  </a:lnTo>
                </a:path>
              </a:pathLst>
            </a:custGeom>
            <a:solidFill>
              <a:schemeClr val="hlink"/>
            </a:solidFill>
            <a:ln w="12700" cap="rnd" cmpd="sng">
              <a:solidFill>
                <a:schemeClr val="tx1"/>
              </a:solidFill>
              <a:prstDash val="solid"/>
              <a:round/>
              <a:headEnd type="none" w="med" len="med"/>
              <a:tailEnd type="none" w="med" len="med"/>
            </a:ln>
            <a:effectLst/>
          </p:spPr>
          <p:txBody>
            <a:bodyPr/>
            <a:lstStyle/>
            <a:p>
              <a:endParaRPr lang="en-US"/>
            </a:p>
          </p:txBody>
        </p:sp>
      </p:grpSp>
      <p:sp>
        <p:nvSpPr>
          <p:cNvPr id="151571" name="Rectangle 19"/>
          <p:cNvSpPr>
            <a:spLocks noChangeArrowheads="1"/>
          </p:cNvSpPr>
          <p:nvPr/>
        </p:nvSpPr>
        <p:spPr bwMode="auto">
          <a:xfrm>
            <a:off x="4791075" y="4008438"/>
            <a:ext cx="1223963"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B</a:t>
            </a:r>
          </a:p>
        </p:txBody>
      </p:sp>
    </p:spTree>
    <p:extLst>
      <p:ext uri="{BB962C8B-B14F-4D97-AF65-F5344CB8AC3E}">
        <p14:creationId xmlns:p14="http://schemas.microsoft.com/office/powerpoint/2010/main" val="2666665794"/>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51556"/>
                                        </p:tgtEl>
                                        <p:attrNameLst>
                                          <p:attrName>style.visibility</p:attrName>
                                        </p:attrNameLst>
                                      </p:cBhvr>
                                      <p:to>
                                        <p:strVal val="visible"/>
                                      </p:to>
                                    </p:set>
                                    <p:animEffect transition="in" filter="slide(fromLeft)">
                                      <p:cBhvr>
                                        <p:cTn id="7" dur="500"/>
                                        <p:tgtEl>
                                          <p:spTgt spid="151556"/>
                                        </p:tgtEl>
                                      </p:cBhvr>
                                    </p:animEffect>
                                  </p:childTnLst>
                                  <p:subTnLst>
                                    <p:set>
                                      <p:cBhvr override="childStyle">
                                        <p:cTn dur="1" fill="hold" display="0" masterRel="nextClick" afterEffect="1"/>
                                        <p:tgtEl>
                                          <p:spTgt spid="15155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51555"/>
                                        </p:tgtEl>
                                        <p:attrNameLst>
                                          <p:attrName>style.visibility</p:attrName>
                                        </p:attrNameLst>
                                      </p:cBhvr>
                                      <p:to>
                                        <p:strVal val="visible"/>
                                      </p:to>
                                    </p:set>
                                    <p:anim calcmode="lin" valueType="num">
                                      <p:cBhvr>
                                        <p:cTn id="12" dur="500" fill="hold"/>
                                        <p:tgtEl>
                                          <p:spTgt spid="151555"/>
                                        </p:tgtEl>
                                        <p:attrNameLst>
                                          <p:attrName>ppt_w</p:attrName>
                                        </p:attrNameLst>
                                      </p:cBhvr>
                                      <p:tavLst>
                                        <p:tav tm="0">
                                          <p:val>
                                            <p:strVal val="2/3*#ppt_w"/>
                                          </p:val>
                                        </p:tav>
                                        <p:tav tm="100000">
                                          <p:val>
                                            <p:strVal val="#ppt_w"/>
                                          </p:val>
                                        </p:tav>
                                      </p:tavLst>
                                    </p:anim>
                                    <p:anim calcmode="lin" valueType="num">
                                      <p:cBhvr>
                                        <p:cTn id="13" dur="500" fill="hold"/>
                                        <p:tgtEl>
                                          <p:spTgt spid="151555"/>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151557"/>
                                        </p:tgtEl>
                                        <p:attrNameLst>
                                          <p:attrName>style.visibility</p:attrName>
                                        </p:attrNameLst>
                                      </p:cBhvr>
                                      <p:to>
                                        <p:strVal val="visible"/>
                                      </p:to>
                                    </p:set>
                                    <p:animEffect transition="in" filter="slide(fromLeft)">
                                      <p:cBhvr>
                                        <p:cTn id="17" dur="500"/>
                                        <p:tgtEl>
                                          <p:spTgt spid="151557"/>
                                        </p:tgtEl>
                                      </p:cBhvr>
                                    </p:animEffect>
                                  </p:childTnLst>
                                  <p:subTnLst>
                                    <p:set>
                                      <p:cBhvr override="childStyle">
                                        <p:cTn dur="1" fill="hold" display="0" masterRel="nextClick" afterEffect="1"/>
                                        <p:tgtEl>
                                          <p:spTgt spid="151557"/>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51554"/>
                                        </p:tgtEl>
                                        <p:attrNameLst>
                                          <p:attrName>style.visibility</p:attrName>
                                        </p:attrNameLst>
                                      </p:cBhvr>
                                      <p:to>
                                        <p:strVal val="visible"/>
                                      </p:to>
                                    </p:set>
                                    <p:anim calcmode="lin" valueType="num">
                                      <p:cBhvr>
                                        <p:cTn id="22" dur="500" fill="hold"/>
                                        <p:tgtEl>
                                          <p:spTgt spid="151554"/>
                                        </p:tgtEl>
                                        <p:attrNameLst>
                                          <p:attrName>ppt_w</p:attrName>
                                        </p:attrNameLst>
                                      </p:cBhvr>
                                      <p:tavLst>
                                        <p:tav tm="0">
                                          <p:val>
                                            <p:strVal val="2/3*#ppt_w"/>
                                          </p:val>
                                        </p:tav>
                                        <p:tav tm="100000">
                                          <p:val>
                                            <p:strVal val="#ppt_w"/>
                                          </p:val>
                                        </p:tav>
                                      </p:tavLst>
                                    </p:anim>
                                    <p:anim calcmode="lin" valueType="num">
                                      <p:cBhvr>
                                        <p:cTn id="23" dur="500" fill="hold"/>
                                        <p:tgtEl>
                                          <p:spTgt spid="151554"/>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151561"/>
                                        </p:tgtEl>
                                        <p:attrNameLst>
                                          <p:attrName>style.visibility</p:attrName>
                                        </p:attrNameLst>
                                      </p:cBhvr>
                                      <p:to>
                                        <p:strVal val="visible"/>
                                      </p:to>
                                    </p:set>
                                    <p:animEffect transition="in" filter="slide(fromLeft)">
                                      <p:cBhvr>
                                        <p:cTn id="27" dur="500"/>
                                        <p:tgtEl>
                                          <p:spTgt spid="151561"/>
                                        </p:tgtEl>
                                      </p:cBhvr>
                                    </p:animEffect>
                                  </p:childTnLst>
                                  <p:subTnLst>
                                    <p:set>
                                      <p:cBhvr override="childStyle">
                                        <p:cTn dur="1" fill="hold" display="0" masterRel="nextClick" afterEffect="1"/>
                                        <p:tgtEl>
                                          <p:spTgt spid="151561"/>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1562"/>
                                        </p:tgtEl>
                                        <p:attrNameLst>
                                          <p:attrName>style.visibility</p:attrName>
                                        </p:attrNameLst>
                                      </p:cBhvr>
                                      <p:to>
                                        <p:strVal val="visible"/>
                                      </p:to>
                                    </p:set>
                                    <p:animEffect transition="in" filter="dissolve">
                                      <p:cBhvr>
                                        <p:cTn id="32" dur="500"/>
                                        <p:tgtEl>
                                          <p:spTgt spid="151562"/>
                                        </p:tgtEl>
                                      </p:cBhvr>
                                    </p:animEffect>
                                  </p:childTnLst>
                                </p:cTn>
                              </p:par>
                            </p:childTnLst>
                          </p:cTn>
                        </p:par>
                        <p:par>
                          <p:cTn id="33" fill="hold">
                            <p:stCondLst>
                              <p:cond delay="500"/>
                            </p:stCondLst>
                            <p:childTnLst>
                              <p:par>
                                <p:cTn id="34" presetID="12" presetClass="entr" presetSubtype="1" fill="hold" grpId="0" nodeType="afterEffect">
                                  <p:stCondLst>
                                    <p:cond delay="1000"/>
                                  </p:stCondLst>
                                  <p:childTnLst>
                                    <p:set>
                                      <p:cBhvr>
                                        <p:cTn id="35" dur="1" fill="hold">
                                          <p:stCondLst>
                                            <p:cond delay="0"/>
                                          </p:stCondLst>
                                        </p:cTn>
                                        <p:tgtEl>
                                          <p:spTgt spid="151566"/>
                                        </p:tgtEl>
                                        <p:attrNameLst>
                                          <p:attrName>style.visibility</p:attrName>
                                        </p:attrNameLst>
                                      </p:cBhvr>
                                      <p:to>
                                        <p:strVal val="visible"/>
                                      </p:to>
                                    </p:set>
                                    <p:animEffect transition="in" filter="slide(fromTop)">
                                      <p:cBhvr>
                                        <p:cTn id="36" dur="500"/>
                                        <p:tgtEl>
                                          <p:spTgt spid="151566"/>
                                        </p:tgtEl>
                                      </p:cBhvr>
                                    </p:animEffect>
                                  </p:childTnLst>
                                </p:cTn>
                              </p:par>
                            </p:childTnLst>
                          </p:cTn>
                        </p:par>
                        <p:par>
                          <p:cTn id="37" fill="hold">
                            <p:stCondLst>
                              <p:cond delay="2000"/>
                            </p:stCondLst>
                            <p:childTnLst>
                              <p:par>
                                <p:cTn id="38" presetID="12" presetClass="entr" presetSubtype="2" fill="hold" grpId="0" nodeType="afterEffect">
                                  <p:stCondLst>
                                    <p:cond delay="0"/>
                                  </p:stCondLst>
                                  <p:childTnLst>
                                    <p:set>
                                      <p:cBhvr>
                                        <p:cTn id="39" dur="1" fill="hold">
                                          <p:stCondLst>
                                            <p:cond delay="0"/>
                                          </p:stCondLst>
                                        </p:cTn>
                                        <p:tgtEl>
                                          <p:spTgt spid="151567"/>
                                        </p:tgtEl>
                                        <p:attrNameLst>
                                          <p:attrName>style.visibility</p:attrName>
                                        </p:attrNameLst>
                                      </p:cBhvr>
                                      <p:to>
                                        <p:strVal val="visible"/>
                                      </p:to>
                                    </p:set>
                                    <p:animEffect transition="in" filter="slide(fromRight)">
                                      <p:cBhvr>
                                        <p:cTn id="40" dur="500"/>
                                        <p:tgtEl>
                                          <p:spTgt spid="151567"/>
                                        </p:tgtEl>
                                      </p:cBhvr>
                                    </p:animEffect>
                                  </p:childTnLst>
                                </p:cTn>
                              </p:par>
                            </p:childTnLst>
                          </p:cTn>
                        </p:par>
                        <p:par>
                          <p:cTn id="41" fill="hold">
                            <p:stCondLst>
                              <p:cond delay="2500"/>
                            </p:stCondLst>
                            <p:childTnLst>
                              <p:par>
                                <p:cTn id="42" presetID="12" presetClass="entr" presetSubtype="8" fill="hold" grpId="0" nodeType="afterEffect">
                                  <p:stCondLst>
                                    <p:cond delay="2000"/>
                                  </p:stCondLst>
                                  <p:childTnLst>
                                    <p:set>
                                      <p:cBhvr>
                                        <p:cTn id="43" dur="1" fill="hold">
                                          <p:stCondLst>
                                            <p:cond delay="0"/>
                                          </p:stCondLst>
                                        </p:cTn>
                                        <p:tgtEl>
                                          <p:spTgt spid="151568"/>
                                        </p:tgtEl>
                                        <p:attrNameLst>
                                          <p:attrName>style.visibility</p:attrName>
                                        </p:attrNameLst>
                                      </p:cBhvr>
                                      <p:to>
                                        <p:strVal val="visible"/>
                                      </p:to>
                                    </p:set>
                                    <p:animEffect transition="in" filter="slide(fromLeft)">
                                      <p:cBhvr>
                                        <p:cTn id="44" dur="500"/>
                                        <p:tgtEl>
                                          <p:spTgt spid="151568"/>
                                        </p:tgtEl>
                                      </p:cBhvr>
                                    </p:animEffect>
                                  </p:childTnLst>
                                </p:cTn>
                              </p:par>
                            </p:childTnLst>
                          </p:cTn>
                        </p:par>
                        <p:par>
                          <p:cTn id="45" fill="hold">
                            <p:stCondLst>
                              <p:cond delay="5000"/>
                            </p:stCondLst>
                            <p:childTnLst>
                              <p:par>
                                <p:cTn id="46" presetID="12" presetClass="entr" presetSubtype="1" fill="hold" grpId="0" nodeType="afterEffect">
                                  <p:stCondLst>
                                    <p:cond delay="1000"/>
                                  </p:stCondLst>
                                  <p:childTnLst>
                                    <p:set>
                                      <p:cBhvr>
                                        <p:cTn id="47" dur="1" fill="hold">
                                          <p:stCondLst>
                                            <p:cond delay="0"/>
                                          </p:stCondLst>
                                        </p:cTn>
                                        <p:tgtEl>
                                          <p:spTgt spid="151570"/>
                                        </p:tgtEl>
                                        <p:attrNameLst>
                                          <p:attrName>style.visibility</p:attrName>
                                        </p:attrNameLst>
                                      </p:cBhvr>
                                      <p:to>
                                        <p:strVal val="visible"/>
                                      </p:to>
                                    </p:set>
                                    <p:animEffect transition="in" filter="slide(fromTop)">
                                      <p:cBhvr>
                                        <p:cTn id="48" dur="500"/>
                                        <p:tgtEl>
                                          <p:spTgt spid="151570"/>
                                        </p:tgtEl>
                                      </p:cBhvr>
                                    </p:animEffect>
                                  </p:childTnLst>
                                </p:cTn>
                              </p:par>
                            </p:childTnLst>
                          </p:cTn>
                        </p:par>
                        <p:par>
                          <p:cTn id="49" fill="hold">
                            <p:stCondLst>
                              <p:cond delay="6500"/>
                            </p:stCondLst>
                            <p:childTnLst>
                              <p:par>
                                <p:cTn id="50" presetID="12" presetClass="entr" presetSubtype="8" fill="hold" nodeType="afterEffect">
                                  <p:stCondLst>
                                    <p:cond delay="2000"/>
                                  </p:stCondLst>
                                  <p:childTnLst>
                                    <p:set>
                                      <p:cBhvr>
                                        <p:cTn id="51" dur="1" fill="hold">
                                          <p:stCondLst>
                                            <p:cond delay="0"/>
                                          </p:stCondLst>
                                        </p:cTn>
                                        <p:tgtEl>
                                          <p:spTgt spid="151573"/>
                                        </p:tgtEl>
                                        <p:attrNameLst>
                                          <p:attrName>style.visibility</p:attrName>
                                        </p:attrNameLst>
                                      </p:cBhvr>
                                      <p:to>
                                        <p:strVal val="visible"/>
                                      </p:to>
                                    </p:set>
                                    <p:animEffect transition="in" filter="slide(fromLeft)">
                                      <p:cBhvr>
                                        <p:cTn id="52" dur="500"/>
                                        <p:tgtEl>
                                          <p:spTgt spid="151573"/>
                                        </p:tgtEl>
                                      </p:cBhvr>
                                    </p:animEffect>
                                  </p:childTnLst>
                                </p:cTn>
                              </p:par>
                            </p:childTnLst>
                          </p:cTn>
                        </p:par>
                        <p:par>
                          <p:cTn id="53" fill="hold">
                            <p:stCondLst>
                              <p:cond delay="9000"/>
                            </p:stCondLst>
                            <p:childTnLst>
                              <p:par>
                                <p:cTn id="54" presetID="12" presetClass="entr" presetSubtype="1" fill="hold" grpId="0" nodeType="afterEffect">
                                  <p:stCondLst>
                                    <p:cond delay="1000"/>
                                  </p:stCondLst>
                                  <p:childTnLst>
                                    <p:set>
                                      <p:cBhvr>
                                        <p:cTn id="55" dur="1" fill="hold">
                                          <p:stCondLst>
                                            <p:cond delay="0"/>
                                          </p:stCondLst>
                                        </p:cTn>
                                        <p:tgtEl>
                                          <p:spTgt spid="151571"/>
                                        </p:tgtEl>
                                        <p:attrNameLst>
                                          <p:attrName>style.visibility</p:attrName>
                                        </p:attrNameLst>
                                      </p:cBhvr>
                                      <p:to>
                                        <p:strVal val="visible"/>
                                      </p:to>
                                    </p:set>
                                    <p:animEffect transition="in" filter="slide(fromTop)">
                                      <p:cBhvr>
                                        <p:cTn id="56" dur="500"/>
                                        <p:tgtEl>
                                          <p:spTgt spid="1515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62" grpId="0" animBg="1"/>
      <p:bldP spid="151554" grpId="0" animBg="1" autoUpdateAnimBg="0"/>
      <p:bldP spid="151555" grpId="0" animBg="1" autoUpdateAnimBg="0"/>
      <p:bldP spid="151556" grpId="0" animBg="1"/>
      <p:bldP spid="151557" grpId="0" animBg="1"/>
      <p:bldP spid="151561" grpId="0" animBg="1"/>
      <p:bldP spid="151566" grpId="0" autoUpdateAnimBg="0"/>
      <p:bldP spid="151567" grpId="0" animBg="1"/>
      <p:bldP spid="151568" grpId="0" animBg="1"/>
      <p:bldP spid="151570" grpId="0" autoUpdateAnimBg="0"/>
      <p:bldP spid="151571"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721" name="Rectangle 49"/>
          <p:cNvSpPr>
            <a:spLocks noChangeArrowheads="1"/>
          </p:cNvSpPr>
          <p:nvPr/>
        </p:nvSpPr>
        <p:spPr bwMode="auto">
          <a:xfrm>
            <a:off x="952500" y="1557338"/>
            <a:ext cx="7772400" cy="437197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6674" name="Rectangle 2"/>
          <p:cNvSpPr>
            <a:spLocks noChangeArrowheads="1"/>
          </p:cNvSpPr>
          <p:nvPr/>
        </p:nvSpPr>
        <p:spPr bwMode="auto">
          <a:xfrm>
            <a:off x="685800" y="127000"/>
            <a:ext cx="7772400" cy="67310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Union of Two Events</a:t>
            </a:r>
          </a:p>
        </p:txBody>
      </p:sp>
      <p:sp>
        <p:nvSpPr>
          <p:cNvPr id="156707" name="Rectangle 35"/>
          <p:cNvSpPr>
            <a:spLocks noChangeArrowheads="1"/>
          </p:cNvSpPr>
          <p:nvPr/>
        </p:nvSpPr>
        <p:spPr bwMode="auto">
          <a:xfrm>
            <a:off x="1111250" y="1687513"/>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Markley Oil Profitable</a:t>
            </a:r>
          </a:p>
        </p:txBody>
      </p:sp>
      <p:sp>
        <p:nvSpPr>
          <p:cNvPr id="156708" name="Rectangle 36"/>
          <p:cNvSpPr>
            <a:spLocks noChangeArrowheads="1"/>
          </p:cNvSpPr>
          <p:nvPr/>
        </p:nvSpPr>
        <p:spPr bwMode="auto">
          <a:xfrm>
            <a:off x="1190625" y="2144713"/>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Collins Mining Profitable</a:t>
            </a:r>
          </a:p>
        </p:txBody>
      </p:sp>
      <p:sp>
        <p:nvSpPr>
          <p:cNvPr id="156709" name="Rectangle 37"/>
          <p:cNvSpPr>
            <a:spLocks noChangeArrowheads="1"/>
          </p:cNvSpPr>
          <p:nvPr/>
        </p:nvSpPr>
        <p:spPr bwMode="auto">
          <a:xfrm>
            <a:off x="1371600" y="2544763"/>
            <a:ext cx="6153150" cy="10668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Markley Oil Profitable </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or</a:t>
            </a:r>
            <a:r>
              <a:rPr lang="en-US" sz="2400">
                <a:effectLst>
                  <a:outerShdw blurRad="38100" dist="38100" dir="2700000" algn="tl">
                    <a:srgbClr val="000000"/>
                  </a:outerShdw>
                </a:effectLst>
                <a:latin typeface="Book Antiqua" pitchFamily="18" charset="0"/>
              </a:rPr>
              <a:t>  Collins Mining Profitable (or both)</a:t>
            </a:r>
          </a:p>
        </p:txBody>
      </p:sp>
      <p:sp>
        <p:nvSpPr>
          <p:cNvPr id="156710" name="Rectangle 38"/>
          <p:cNvSpPr>
            <a:spLocks noChangeArrowheads="1"/>
          </p:cNvSpPr>
          <p:nvPr/>
        </p:nvSpPr>
        <p:spPr bwMode="auto">
          <a:xfrm>
            <a:off x="1295400" y="3478213"/>
            <a:ext cx="7429500" cy="571500"/>
          </a:xfrm>
          <a:prstGeom prst="rect">
            <a:avLst/>
          </a:prstGeom>
          <a:noFill/>
          <a:ln w="12700">
            <a:noFill/>
            <a:miter lim="800000"/>
            <a:headEnd/>
            <a:tailEnd/>
          </a:ln>
          <a:effectLst/>
        </p:spPr>
        <p:txBody>
          <a:bodyPr wrap="none" anchor="ctr"/>
          <a:lstStyle/>
          <a:p>
            <a:r>
              <a:rPr lang="en-US" sz="2400" i="1">
                <a:effectLst>
                  <a:outerShdw blurRad="38100" dist="38100" dir="2700000" algn="tl">
                    <a:srgbClr val="000000"/>
                  </a:outerShdw>
                </a:effectLst>
                <a:latin typeface="Book Antiqua" pitchFamily="18" charset="0"/>
              </a:rPr>
              <a:t>M</a:t>
            </a:r>
            <a:r>
              <a:rPr lang="en-US" sz="2400">
                <a:solidFill>
                  <a:schemeClr val="tx2"/>
                </a:solidFill>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{(10, 8), (10,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 (5, 8), (5,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 (0, 8),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20, 8)}</a:t>
            </a:r>
          </a:p>
        </p:txBody>
      </p:sp>
      <p:sp>
        <p:nvSpPr>
          <p:cNvPr id="156711" name="Rectangle 39"/>
          <p:cNvSpPr>
            <a:spLocks noChangeArrowheads="1"/>
          </p:cNvSpPr>
          <p:nvPr/>
        </p:nvSpPr>
        <p:spPr bwMode="auto">
          <a:xfrm>
            <a:off x="990600" y="3973513"/>
            <a:ext cx="7029450" cy="10287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solidFill>
                  <a:schemeClr val="tx2"/>
                </a:solidFill>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a:t>
            </a:r>
            <a:r>
              <a:rPr lang="en-US" sz="2400">
                <a:solidFill>
                  <a:schemeClr val="tx2"/>
                </a:solidFill>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(10, 8)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(10,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(5, 8)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(5,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(0, 8)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20, 8)</a:t>
            </a:r>
          </a:p>
        </p:txBody>
      </p:sp>
      <p:sp>
        <p:nvSpPr>
          <p:cNvPr id="156712" name="Oval 40"/>
          <p:cNvSpPr>
            <a:spLocks noChangeArrowheads="1"/>
          </p:cNvSpPr>
          <p:nvPr/>
        </p:nvSpPr>
        <p:spPr bwMode="auto">
          <a:xfrm>
            <a:off x="2714625" y="5368699"/>
            <a:ext cx="647700" cy="438150"/>
          </a:xfrm>
          <a:prstGeom prst="ellipse">
            <a:avLst/>
          </a:prstGeom>
          <a:noFill/>
          <a:ln w="28575">
            <a:solidFill>
              <a:srgbClr val="66FFFF"/>
            </a:solidFill>
            <a:round/>
            <a:headEnd/>
            <a:tailEnd/>
          </a:ln>
          <a:effectLst/>
        </p:spPr>
        <p:txBody>
          <a:bodyPr wrap="none" anchor="ctr"/>
          <a:lstStyle/>
          <a:p>
            <a:endParaRPr lang="en-US"/>
          </a:p>
        </p:txBody>
      </p:sp>
      <p:sp>
        <p:nvSpPr>
          <p:cNvPr id="156713" name="Rectangle 41"/>
          <p:cNvSpPr>
            <a:spLocks noChangeArrowheads="1"/>
          </p:cNvSpPr>
          <p:nvPr/>
        </p:nvSpPr>
        <p:spPr bwMode="auto">
          <a:xfrm>
            <a:off x="2333625" y="4926013"/>
            <a:ext cx="4648200" cy="4381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 .20 + .08 + .16 + .26 + .10 + .02</a:t>
            </a:r>
          </a:p>
        </p:txBody>
      </p:sp>
      <p:sp>
        <p:nvSpPr>
          <p:cNvPr id="156714" name="Rectangle 42"/>
          <p:cNvSpPr>
            <a:spLocks noChangeArrowheads="1"/>
          </p:cNvSpPr>
          <p:nvPr/>
        </p:nvSpPr>
        <p:spPr bwMode="auto">
          <a:xfrm>
            <a:off x="2228850" y="5345113"/>
            <a:ext cx="1181100" cy="514350"/>
          </a:xfrm>
          <a:prstGeom prst="rect">
            <a:avLst/>
          </a:prstGeom>
          <a:noFill/>
          <a:ln w="12700">
            <a:noFill/>
            <a:miter lim="800000"/>
            <a:headEnd/>
            <a:tailEnd/>
          </a:ln>
          <a:effectLst/>
        </p:spPr>
        <p:txBody>
          <a:bodyPr wrap="none" anchor="ctr"/>
          <a:lstStyle/>
          <a:p>
            <a:pPr>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.82</a:t>
            </a:r>
            <a:endParaRPr lang="en-US">
              <a:effectLst>
                <a:outerShdw blurRad="38100" dist="38100" dir="2700000" algn="tl">
                  <a:srgbClr val="000000"/>
                </a:outerShdw>
              </a:effectLst>
              <a:latin typeface="Book Antiqua" pitchFamily="18" charset="0"/>
            </a:endParaRPr>
          </a:p>
        </p:txBody>
      </p:sp>
      <p:sp>
        <p:nvSpPr>
          <p:cNvPr id="156715" name="AutoShape 43"/>
          <p:cNvSpPr>
            <a:spLocks noChangeArrowheads="1"/>
          </p:cNvSpPr>
          <p:nvPr/>
        </p:nvSpPr>
        <p:spPr bwMode="auto">
          <a:xfrm rot="5400000">
            <a:off x="687388" y="27701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6716" name="AutoShape 44"/>
          <p:cNvSpPr>
            <a:spLocks noChangeArrowheads="1"/>
          </p:cNvSpPr>
          <p:nvPr/>
        </p:nvSpPr>
        <p:spPr bwMode="auto">
          <a:xfrm rot="5400000">
            <a:off x="687388" y="36845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6717" name="AutoShape 45"/>
          <p:cNvSpPr>
            <a:spLocks noChangeArrowheads="1"/>
          </p:cNvSpPr>
          <p:nvPr/>
        </p:nvSpPr>
        <p:spPr bwMode="auto">
          <a:xfrm rot="5400000">
            <a:off x="687388" y="18557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6718" name="AutoShape 46"/>
          <p:cNvSpPr>
            <a:spLocks noChangeArrowheads="1"/>
          </p:cNvSpPr>
          <p:nvPr/>
        </p:nvSpPr>
        <p:spPr bwMode="auto">
          <a:xfrm rot="5400000">
            <a:off x="687388" y="41798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6719" name="AutoShape 47"/>
          <p:cNvSpPr>
            <a:spLocks noChangeArrowheads="1"/>
          </p:cNvSpPr>
          <p:nvPr/>
        </p:nvSpPr>
        <p:spPr bwMode="auto">
          <a:xfrm rot="5400000">
            <a:off x="687388" y="50752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6722" name="Rectangle 50"/>
          <p:cNvSpPr>
            <a:spLocks noChangeArrowheads="1"/>
          </p:cNvSpPr>
          <p:nvPr/>
        </p:nvSpPr>
        <p:spPr bwMode="auto">
          <a:xfrm>
            <a:off x="712788" y="1016000"/>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Example:  Bradley Investments</a:t>
            </a:r>
          </a:p>
        </p:txBody>
      </p:sp>
    </p:spTree>
    <p:extLst>
      <p:ext uri="{BB962C8B-B14F-4D97-AF65-F5344CB8AC3E}">
        <p14:creationId xmlns:p14="http://schemas.microsoft.com/office/powerpoint/2010/main" val="131832675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56717"/>
                                        </p:tgtEl>
                                        <p:attrNameLst>
                                          <p:attrName>style.visibility</p:attrName>
                                        </p:attrNameLst>
                                      </p:cBhvr>
                                      <p:to>
                                        <p:strVal val="visible"/>
                                      </p:to>
                                    </p:set>
                                    <p:animEffect transition="in" filter="slide(fromLeft)">
                                      <p:cBhvr>
                                        <p:cTn id="7" dur="500"/>
                                        <p:tgtEl>
                                          <p:spTgt spid="156717"/>
                                        </p:tgtEl>
                                      </p:cBhvr>
                                    </p:animEffect>
                                  </p:childTnLst>
                                  <p:subTnLst>
                                    <p:set>
                                      <p:cBhvr override="childStyle">
                                        <p:cTn dur="1" fill="hold" display="0" masterRel="nextClick" afterEffect="1"/>
                                        <p:tgtEl>
                                          <p:spTgt spid="15671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6721"/>
                                        </p:tgtEl>
                                        <p:attrNameLst>
                                          <p:attrName>style.visibility</p:attrName>
                                        </p:attrNameLst>
                                      </p:cBhvr>
                                      <p:to>
                                        <p:strVal val="visible"/>
                                      </p:to>
                                    </p:set>
                                    <p:animEffect transition="in" filter="dissolve">
                                      <p:cBhvr>
                                        <p:cTn id="12" dur="500"/>
                                        <p:tgtEl>
                                          <p:spTgt spid="156721"/>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156707"/>
                                        </p:tgtEl>
                                        <p:attrNameLst>
                                          <p:attrName>style.visibility</p:attrName>
                                        </p:attrNameLst>
                                      </p:cBhvr>
                                      <p:to>
                                        <p:strVal val="visible"/>
                                      </p:to>
                                    </p:set>
                                    <p:animEffect transition="in" filter="slide(fromTop)">
                                      <p:cBhvr>
                                        <p:cTn id="16" dur="500"/>
                                        <p:tgtEl>
                                          <p:spTgt spid="156707"/>
                                        </p:tgtEl>
                                      </p:cBhvr>
                                    </p:animEffect>
                                  </p:childTnLst>
                                </p:cTn>
                              </p:par>
                            </p:childTnLst>
                          </p:cTn>
                        </p:par>
                        <p:par>
                          <p:cTn id="17" fill="hold">
                            <p:stCondLst>
                              <p:cond delay="2000"/>
                            </p:stCondLst>
                            <p:childTnLst>
                              <p:par>
                                <p:cTn id="18" presetID="12" presetClass="entr" presetSubtype="1" fill="hold" grpId="0" nodeType="afterEffect">
                                  <p:stCondLst>
                                    <p:cond delay="1000"/>
                                  </p:stCondLst>
                                  <p:childTnLst>
                                    <p:set>
                                      <p:cBhvr>
                                        <p:cTn id="19" dur="1" fill="hold">
                                          <p:stCondLst>
                                            <p:cond delay="0"/>
                                          </p:stCondLst>
                                        </p:cTn>
                                        <p:tgtEl>
                                          <p:spTgt spid="156708"/>
                                        </p:tgtEl>
                                        <p:attrNameLst>
                                          <p:attrName>style.visibility</p:attrName>
                                        </p:attrNameLst>
                                      </p:cBhvr>
                                      <p:to>
                                        <p:strVal val="visible"/>
                                      </p:to>
                                    </p:set>
                                    <p:animEffect transition="in" filter="slide(fromTop)">
                                      <p:cBhvr>
                                        <p:cTn id="20" dur="500"/>
                                        <p:tgtEl>
                                          <p:spTgt spid="156708"/>
                                        </p:tgtEl>
                                      </p:cBhvr>
                                    </p:animEffect>
                                  </p:childTnLst>
                                </p:cTn>
                              </p:par>
                            </p:childTnLst>
                          </p:cTn>
                        </p:par>
                        <p:par>
                          <p:cTn id="21" fill="hold">
                            <p:stCondLst>
                              <p:cond delay="3500"/>
                            </p:stCondLst>
                            <p:childTnLst>
                              <p:par>
                                <p:cTn id="22" presetID="12" presetClass="entr" presetSubtype="8" fill="hold" grpId="0" nodeType="afterEffect">
                                  <p:stCondLst>
                                    <p:cond delay="1000"/>
                                  </p:stCondLst>
                                  <p:childTnLst>
                                    <p:set>
                                      <p:cBhvr>
                                        <p:cTn id="23" dur="1" fill="hold">
                                          <p:stCondLst>
                                            <p:cond delay="0"/>
                                          </p:stCondLst>
                                        </p:cTn>
                                        <p:tgtEl>
                                          <p:spTgt spid="156715"/>
                                        </p:tgtEl>
                                        <p:attrNameLst>
                                          <p:attrName>style.visibility</p:attrName>
                                        </p:attrNameLst>
                                      </p:cBhvr>
                                      <p:to>
                                        <p:strVal val="visible"/>
                                      </p:to>
                                    </p:set>
                                    <p:animEffect transition="in" filter="slide(fromLeft)">
                                      <p:cBhvr>
                                        <p:cTn id="24" dur="500"/>
                                        <p:tgtEl>
                                          <p:spTgt spid="156715"/>
                                        </p:tgtEl>
                                      </p:cBhvr>
                                    </p:animEffect>
                                  </p:childTnLst>
                                  <p:subTnLst>
                                    <p:set>
                                      <p:cBhvr override="childStyle">
                                        <p:cTn dur="1" fill="hold" display="0" masterRel="nextClick" afterEffect="1"/>
                                        <p:tgtEl>
                                          <p:spTgt spid="156715"/>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12" presetClass="entr" presetSubtype="1" fill="hold" grpId="0" nodeType="clickEffect">
                                  <p:stCondLst>
                                    <p:cond delay="0"/>
                                  </p:stCondLst>
                                  <p:childTnLst>
                                    <p:set>
                                      <p:cBhvr>
                                        <p:cTn id="28" dur="1" fill="hold">
                                          <p:stCondLst>
                                            <p:cond delay="0"/>
                                          </p:stCondLst>
                                        </p:cTn>
                                        <p:tgtEl>
                                          <p:spTgt spid="156709"/>
                                        </p:tgtEl>
                                        <p:attrNameLst>
                                          <p:attrName>style.visibility</p:attrName>
                                        </p:attrNameLst>
                                      </p:cBhvr>
                                      <p:to>
                                        <p:strVal val="visible"/>
                                      </p:to>
                                    </p:set>
                                    <p:animEffect transition="in" filter="slide(fromTop)">
                                      <p:cBhvr>
                                        <p:cTn id="29" dur="500"/>
                                        <p:tgtEl>
                                          <p:spTgt spid="156709"/>
                                        </p:tgtEl>
                                      </p:cBhvr>
                                    </p:animEffect>
                                  </p:childTnLst>
                                </p:cTn>
                              </p:par>
                            </p:childTnLst>
                          </p:cTn>
                        </p:par>
                        <p:par>
                          <p:cTn id="30" fill="hold">
                            <p:stCondLst>
                              <p:cond delay="500"/>
                            </p:stCondLst>
                            <p:childTnLst>
                              <p:par>
                                <p:cTn id="31" presetID="12" presetClass="entr" presetSubtype="8" fill="hold" grpId="0" nodeType="afterEffect">
                                  <p:stCondLst>
                                    <p:cond delay="2000"/>
                                  </p:stCondLst>
                                  <p:childTnLst>
                                    <p:set>
                                      <p:cBhvr>
                                        <p:cTn id="32" dur="1" fill="hold">
                                          <p:stCondLst>
                                            <p:cond delay="0"/>
                                          </p:stCondLst>
                                        </p:cTn>
                                        <p:tgtEl>
                                          <p:spTgt spid="156716"/>
                                        </p:tgtEl>
                                        <p:attrNameLst>
                                          <p:attrName>style.visibility</p:attrName>
                                        </p:attrNameLst>
                                      </p:cBhvr>
                                      <p:to>
                                        <p:strVal val="visible"/>
                                      </p:to>
                                    </p:set>
                                    <p:animEffect transition="in" filter="slide(fromLeft)">
                                      <p:cBhvr>
                                        <p:cTn id="33" dur="500"/>
                                        <p:tgtEl>
                                          <p:spTgt spid="156716"/>
                                        </p:tgtEl>
                                      </p:cBhvr>
                                    </p:animEffect>
                                  </p:childTnLst>
                                  <p:subTnLst>
                                    <p:set>
                                      <p:cBhvr override="childStyle">
                                        <p:cTn dur="1" fill="hold" display="0" masterRel="nextClick" afterEffect="1"/>
                                        <p:tgtEl>
                                          <p:spTgt spid="156716"/>
                                        </p:tgtEl>
                                        <p:attrNameLst>
                                          <p:attrName>style.visibility</p:attrName>
                                        </p:attrNameLst>
                                      </p:cBhvr>
                                      <p:to>
                                        <p:strVal val="hidden"/>
                                      </p:to>
                                    </p:set>
                                  </p:subTnLst>
                                </p:cTn>
                              </p:par>
                            </p:childTnLst>
                          </p:cTn>
                        </p:par>
                      </p:childTnLst>
                    </p:cTn>
                  </p:par>
                  <p:par>
                    <p:cTn id="34" fill="hold">
                      <p:stCondLst>
                        <p:cond delay="indefinite"/>
                      </p:stCondLst>
                      <p:childTnLst>
                        <p:par>
                          <p:cTn id="35" fill="hold">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156710"/>
                                        </p:tgtEl>
                                        <p:attrNameLst>
                                          <p:attrName>style.visibility</p:attrName>
                                        </p:attrNameLst>
                                      </p:cBhvr>
                                      <p:to>
                                        <p:strVal val="visible"/>
                                      </p:to>
                                    </p:set>
                                    <p:animEffect transition="in" filter="slide(fromTop)">
                                      <p:cBhvr>
                                        <p:cTn id="38" dur="500"/>
                                        <p:tgtEl>
                                          <p:spTgt spid="156710"/>
                                        </p:tgtEl>
                                      </p:cBhvr>
                                    </p:animEffect>
                                  </p:childTnLst>
                                </p:cTn>
                              </p:par>
                            </p:childTnLst>
                          </p:cTn>
                        </p:par>
                        <p:par>
                          <p:cTn id="39" fill="hold">
                            <p:stCondLst>
                              <p:cond delay="500"/>
                            </p:stCondLst>
                            <p:childTnLst>
                              <p:par>
                                <p:cTn id="40" presetID="12" presetClass="entr" presetSubtype="8" fill="hold" grpId="0" nodeType="afterEffect">
                                  <p:stCondLst>
                                    <p:cond delay="2000"/>
                                  </p:stCondLst>
                                  <p:childTnLst>
                                    <p:set>
                                      <p:cBhvr>
                                        <p:cTn id="41" dur="1" fill="hold">
                                          <p:stCondLst>
                                            <p:cond delay="0"/>
                                          </p:stCondLst>
                                        </p:cTn>
                                        <p:tgtEl>
                                          <p:spTgt spid="156718"/>
                                        </p:tgtEl>
                                        <p:attrNameLst>
                                          <p:attrName>style.visibility</p:attrName>
                                        </p:attrNameLst>
                                      </p:cBhvr>
                                      <p:to>
                                        <p:strVal val="visible"/>
                                      </p:to>
                                    </p:set>
                                    <p:animEffect transition="in" filter="slide(fromLeft)">
                                      <p:cBhvr>
                                        <p:cTn id="42" dur="500"/>
                                        <p:tgtEl>
                                          <p:spTgt spid="156718"/>
                                        </p:tgtEl>
                                      </p:cBhvr>
                                    </p:animEffect>
                                  </p:childTnLst>
                                  <p:subTnLst>
                                    <p:set>
                                      <p:cBhvr override="childStyle">
                                        <p:cTn dur="1" fill="hold" display="0" masterRel="nextClick" afterEffect="1"/>
                                        <p:tgtEl>
                                          <p:spTgt spid="156718"/>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2" presetClass="entr" presetSubtype="1" fill="hold" grpId="0" nodeType="clickEffect">
                                  <p:stCondLst>
                                    <p:cond delay="0"/>
                                  </p:stCondLst>
                                  <p:childTnLst>
                                    <p:set>
                                      <p:cBhvr>
                                        <p:cTn id="46" dur="1" fill="hold">
                                          <p:stCondLst>
                                            <p:cond delay="0"/>
                                          </p:stCondLst>
                                        </p:cTn>
                                        <p:tgtEl>
                                          <p:spTgt spid="156711"/>
                                        </p:tgtEl>
                                        <p:attrNameLst>
                                          <p:attrName>style.visibility</p:attrName>
                                        </p:attrNameLst>
                                      </p:cBhvr>
                                      <p:to>
                                        <p:strVal val="visible"/>
                                      </p:to>
                                    </p:set>
                                    <p:animEffect transition="in" filter="slide(fromTop)">
                                      <p:cBhvr>
                                        <p:cTn id="47" dur="500"/>
                                        <p:tgtEl>
                                          <p:spTgt spid="156711"/>
                                        </p:tgtEl>
                                      </p:cBhvr>
                                    </p:animEffect>
                                  </p:childTnLst>
                                </p:cTn>
                              </p:par>
                            </p:childTnLst>
                          </p:cTn>
                        </p:par>
                        <p:par>
                          <p:cTn id="48" fill="hold">
                            <p:stCondLst>
                              <p:cond delay="500"/>
                            </p:stCondLst>
                            <p:childTnLst>
                              <p:par>
                                <p:cTn id="49" presetID="12" presetClass="entr" presetSubtype="8" fill="hold" grpId="0" nodeType="afterEffect">
                                  <p:stCondLst>
                                    <p:cond delay="2000"/>
                                  </p:stCondLst>
                                  <p:childTnLst>
                                    <p:set>
                                      <p:cBhvr>
                                        <p:cTn id="50" dur="1" fill="hold">
                                          <p:stCondLst>
                                            <p:cond delay="0"/>
                                          </p:stCondLst>
                                        </p:cTn>
                                        <p:tgtEl>
                                          <p:spTgt spid="156719"/>
                                        </p:tgtEl>
                                        <p:attrNameLst>
                                          <p:attrName>style.visibility</p:attrName>
                                        </p:attrNameLst>
                                      </p:cBhvr>
                                      <p:to>
                                        <p:strVal val="visible"/>
                                      </p:to>
                                    </p:set>
                                    <p:animEffect transition="in" filter="slide(fromLeft)">
                                      <p:cBhvr>
                                        <p:cTn id="51" dur="500"/>
                                        <p:tgtEl>
                                          <p:spTgt spid="156719"/>
                                        </p:tgtEl>
                                      </p:cBhvr>
                                    </p:animEffect>
                                  </p:childTnLst>
                                  <p:subTnLst>
                                    <p:set>
                                      <p:cBhvr override="childStyle">
                                        <p:cTn dur="1" fill="hold" display="0" masterRel="nextClick" afterEffect="1"/>
                                        <p:tgtEl>
                                          <p:spTgt spid="156719"/>
                                        </p:tgtEl>
                                        <p:attrNameLst>
                                          <p:attrName>style.visibility</p:attrName>
                                        </p:attrNameLst>
                                      </p:cBhvr>
                                      <p:to>
                                        <p:strVal val="hidden"/>
                                      </p:to>
                                    </p:set>
                                  </p:subTnLst>
                                </p:cTn>
                              </p:par>
                            </p:childTnLst>
                          </p:cTn>
                        </p:par>
                      </p:childTnLst>
                    </p:cTn>
                  </p:par>
                  <p:par>
                    <p:cTn id="52" fill="hold">
                      <p:stCondLst>
                        <p:cond delay="indefinite"/>
                      </p:stCondLst>
                      <p:childTnLst>
                        <p:par>
                          <p:cTn id="53" fill="hold">
                            <p:stCondLst>
                              <p:cond delay="0"/>
                            </p:stCondLst>
                            <p:childTnLst>
                              <p:par>
                                <p:cTn id="54" presetID="12" presetClass="entr" presetSubtype="8" fill="hold" grpId="0" nodeType="clickEffect">
                                  <p:stCondLst>
                                    <p:cond delay="0"/>
                                  </p:stCondLst>
                                  <p:iterate type="wd">
                                    <p:tmPct val="100000"/>
                                  </p:iterate>
                                  <p:childTnLst>
                                    <p:set>
                                      <p:cBhvr>
                                        <p:cTn id="55" dur="1" fill="hold">
                                          <p:stCondLst>
                                            <p:cond delay="0"/>
                                          </p:stCondLst>
                                        </p:cTn>
                                        <p:tgtEl>
                                          <p:spTgt spid="156713"/>
                                        </p:tgtEl>
                                        <p:attrNameLst>
                                          <p:attrName>style.visibility</p:attrName>
                                        </p:attrNameLst>
                                      </p:cBhvr>
                                      <p:to>
                                        <p:strVal val="visible"/>
                                      </p:to>
                                    </p:set>
                                    <p:animEffect transition="in" filter="slide(fromLeft)">
                                      <p:cBhvr>
                                        <p:cTn id="56" dur="300"/>
                                        <p:tgtEl>
                                          <p:spTgt spid="156713"/>
                                        </p:tgtEl>
                                      </p:cBhvr>
                                    </p:animEffect>
                                  </p:childTnLst>
                                </p:cTn>
                              </p:par>
                            </p:childTnLst>
                          </p:cTn>
                        </p:par>
                        <p:par>
                          <p:cTn id="57" fill="hold">
                            <p:stCondLst>
                              <p:cond delay="5400"/>
                            </p:stCondLst>
                            <p:childTnLst>
                              <p:par>
                                <p:cTn id="58" presetID="12" presetClass="entr" presetSubtype="8" fill="hold" grpId="0" nodeType="afterEffect">
                                  <p:stCondLst>
                                    <p:cond delay="2000"/>
                                  </p:stCondLst>
                                  <p:iterate type="wd">
                                    <p:tmPct val="100000"/>
                                  </p:iterate>
                                  <p:childTnLst>
                                    <p:set>
                                      <p:cBhvr>
                                        <p:cTn id="59" dur="1" fill="hold">
                                          <p:stCondLst>
                                            <p:cond delay="0"/>
                                          </p:stCondLst>
                                        </p:cTn>
                                        <p:tgtEl>
                                          <p:spTgt spid="156714"/>
                                        </p:tgtEl>
                                        <p:attrNameLst>
                                          <p:attrName>style.visibility</p:attrName>
                                        </p:attrNameLst>
                                      </p:cBhvr>
                                      <p:to>
                                        <p:strVal val="visible"/>
                                      </p:to>
                                    </p:set>
                                    <p:animEffect transition="in" filter="slide(fromLeft)">
                                      <p:cBhvr>
                                        <p:cTn id="60" dur="300"/>
                                        <p:tgtEl>
                                          <p:spTgt spid="156714"/>
                                        </p:tgtEl>
                                      </p:cBhvr>
                                    </p:animEffect>
                                  </p:childTnLst>
                                </p:cTn>
                              </p:par>
                            </p:childTnLst>
                          </p:cTn>
                        </p:par>
                        <p:par>
                          <p:cTn id="61" fill="hold">
                            <p:stCondLst>
                              <p:cond delay="8300"/>
                            </p:stCondLst>
                            <p:childTnLst>
                              <p:par>
                                <p:cTn id="62" presetID="16" presetClass="entr" presetSubtype="21" fill="hold" grpId="0" nodeType="afterEffect">
                                  <p:stCondLst>
                                    <p:cond delay="2000"/>
                                  </p:stCondLst>
                                  <p:childTnLst>
                                    <p:set>
                                      <p:cBhvr>
                                        <p:cTn id="63" dur="1" fill="hold">
                                          <p:stCondLst>
                                            <p:cond delay="0"/>
                                          </p:stCondLst>
                                        </p:cTn>
                                        <p:tgtEl>
                                          <p:spTgt spid="156712"/>
                                        </p:tgtEl>
                                        <p:attrNameLst>
                                          <p:attrName>style.visibility</p:attrName>
                                        </p:attrNameLst>
                                      </p:cBhvr>
                                      <p:to>
                                        <p:strVal val="visible"/>
                                      </p:to>
                                    </p:set>
                                    <p:animEffect transition="in" filter="barn(inVertical)">
                                      <p:cBhvr>
                                        <p:cTn id="64" dur="500"/>
                                        <p:tgtEl>
                                          <p:spTgt spid="1567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721" grpId="0" animBg="1"/>
      <p:bldP spid="156707" grpId="0" autoUpdateAnimBg="0"/>
      <p:bldP spid="156708" grpId="0" autoUpdateAnimBg="0"/>
      <p:bldP spid="156709" grpId="0" autoUpdateAnimBg="0"/>
      <p:bldP spid="156710" grpId="0" autoUpdateAnimBg="0"/>
      <p:bldP spid="156711" grpId="0" autoUpdateAnimBg="0"/>
      <p:bldP spid="156712" grpId="0" animBg="1"/>
      <p:bldP spid="156713" grpId="0" autoUpdateAnimBg="0"/>
      <p:bldP spid="156714" grpId="0" autoUpdateAnimBg="0"/>
      <p:bldP spid="156715" grpId="0" animBg="1"/>
      <p:bldP spid="156716" grpId="0" animBg="1"/>
      <p:bldP spid="156717" grpId="0" animBg="1"/>
      <p:bldP spid="156718" grpId="0" animBg="1"/>
      <p:bldP spid="15671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ChangeArrowheads="1"/>
          </p:cNvSpPr>
          <p:nvPr/>
        </p:nvSpPr>
        <p:spPr bwMode="auto">
          <a:xfrm>
            <a:off x="2682875" y="3216275"/>
            <a:ext cx="3732213" cy="204152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2579" name="Rectangle 3"/>
          <p:cNvSpPr>
            <a:spLocks noChangeArrowheads="1"/>
          </p:cNvSpPr>
          <p:nvPr/>
        </p:nvSpPr>
        <p:spPr bwMode="auto">
          <a:xfrm>
            <a:off x="952500" y="2257425"/>
            <a:ext cx="7750175" cy="6667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The intersection of events </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and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is denoted by </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Symbol" pitchFamily="18" charset="2"/>
              </a:rPr>
              <a:t></a:t>
            </a:r>
          </a:p>
        </p:txBody>
      </p:sp>
      <p:sp>
        <p:nvSpPr>
          <p:cNvPr id="152580" name="Rectangle 4"/>
          <p:cNvSpPr>
            <a:spLocks noChangeArrowheads="1"/>
          </p:cNvSpPr>
          <p:nvPr/>
        </p:nvSpPr>
        <p:spPr bwMode="auto">
          <a:xfrm>
            <a:off x="952500" y="1133475"/>
            <a:ext cx="77533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The </a:t>
            </a:r>
            <a:r>
              <a:rPr lang="en-US" sz="2400" u="sng">
                <a:effectLst>
                  <a:outerShdw blurRad="38100" dist="38100" dir="2700000" algn="tl">
                    <a:srgbClr val="000000"/>
                  </a:outerShdw>
                </a:effectLst>
                <a:latin typeface="Book Antiqua" pitchFamily="18" charset="0"/>
              </a:rPr>
              <a:t>intersection</a:t>
            </a:r>
            <a:r>
              <a:rPr lang="en-US" sz="2400">
                <a:effectLst>
                  <a:outerShdw blurRad="38100" dist="38100" dir="2700000" algn="tl">
                    <a:srgbClr val="000000"/>
                  </a:outerShdw>
                </a:effectLst>
                <a:latin typeface="Book Antiqua" pitchFamily="18" charset="0"/>
              </a:rPr>
              <a:t> of events </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and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is the set of all</a:t>
            </a:r>
          </a:p>
          <a:p>
            <a:pPr algn="l"/>
            <a:r>
              <a:rPr lang="en-US" sz="2400">
                <a:effectLst>
                  <a:outerShdw blurRad="38100" dist="38100" dir="2700000" algn="tl">
                    <a:srgbClr val="000000"/>
                  </a:outerShdw>
                </a:effectLst>
                <a:latin typeface="Book Antiqua" pitchFamily="18" charset="0"/>
              </a:rPr>
              <a:t> sample points that are in both</a:t>
            </a:r>
            <a:r>
              <a:rPr lang="en-US" sz="2400" i="1">
                <a:effectLst>
                  <a:outerShdw blurRad="38100" dist="38100" dir="2700000" algn="tl">
                    <a:srgbClr val="000000"/>
                  </a:outerShdw>
                </a:effectLst>
                <a:latin typeface="Book Antiqua" pitchFamily="18" charset="0"/>
              </a:rPr>
              <a:t> A </a:t>
            </a:r>
            <a:r>
              <a:rPr lang="en-US" sz="2400">
                <a:effectLst>
                  <a:outerShdw blurRad="38100" dist="38100" dir="2700000" algn="tl">
                    <a:srgbClr val="000000"/>
                  </a:outerShdw>
                </a:effectLst>
                <a:latin typeface="Book Antiqua" pitchFamily="18" charset="0"/>
              </a:rPr>
              <a:t>and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p>
        </p:txBody>
      </p:sp>
      <p:sp>
        <p:nvSpPr>
          <p:cNvPr id="152581" name="AutoShape 5"/>
          <p:cNvSpPr>
            <a:spLocks noChangeArrowheads="1"/>
          </p:cNvSpPr>
          <p:nvPr/>
        </p:nvSpPr>
        <p:spPr bwMode="auto">
          <a:xfrm rot="5400000">
            <a:off x="66833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2582" name="AutoShape 6"/>
          <p:cNvSpPr>
            <a:spLocks noChangeArrowheads="1"/>
          </p:cNvSpPr>
          <p:nvPr/>
        </p:nvSpPr>
        <p:spPr bwMode="auto">
          <a:xfrm rot="5400000">
            <a:off x="668338" y="2482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2583" name="AutoShape 7"/>
          <p:cNvSpPr>
            <a:spLocks noChangeArrowheads="1"/>
          </p:cNvSpPr>
          <p:nvPr/>
        </p:nvSpPr>
        <p:spPr bwMode="auto">
          <a:xfrm rot="5400000">
            <a:off x="2401888" y="4140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2584" name="Rectangle 8"/>
          <p:cNvSpPr>
            <a:spLocks noChangeArrowheads="1"/>
          </p:cNvSpPr>
          <p:nvPr/>
        </p:nvSpPr>
        <p:spPr bwMode="auto">
          <a:xfrm>
            <a:off x="6862763" y="3652838"/>
            <a:ext cx="1203325" cy="7461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lnSpc>
                <a:spcPct val="90000"/>
              </a:lnSpc>
            </a:pPr>
            <a:r>
              <a:rPr lang="en-US" sz="2400">
                <a:effectLst/>
                <a:latin typeface="Book Antiqua" pitchFamily="18" charset="0"/>
              </a:rPr>
              <a:t>Sample</a:t>
            </a:r>
          </a:p>
          <a:p>
            <a:pPr algn="l">
              <a:lnSpc>
                <a:spcPct val="90000"/>
              </a:lnSpc>
            </a:pPr>
            <a:r>
              <a:rPr lang="en-US" sz="2400">
                <a:effectLst/>
                <a:latin typeface="Book Antiqua" pitchFamily="18" charset="0"/>
              </a:rPr>
              <a:t>Space </a:t>
            </a:r>
            <a:r>
              <a:rPr lang="en-US" sz="2400" i="1">
                <a:effectLst/>
                <a:latin typeface="Book Antiqua" pitchFamily="18" charset="0"/>
              </a:rPr>
              <a:t>S</a:t>
            </a:r>
          </a:p>
        </p:txBody>
      </p:sp>
      <p:sp>
        <p:nvSpPr>
          <p:cNvPr id="152585" name="Line 9"/>
          <p:cNvSpPr>
            <a:spLocks noChangeShapeType="1"/>
          </p:cNvSpPr>
          <p:nvPr/>
        </p:nvSpPr>
        <p:spPr bwMode="auto">
          <a:xfrm flipV="1">
            <a:off x="6419850" y="4162425"/>
            <a:ext cx="400050" cy="0"/>
          </a:xfrm>
          <a:prstGeom prst="line">
            <a:avLst/>
          </a:prstGeom>
          <a:noFill/>
          <a:ln w="19050">
            <a:solidFill>
              <a:schemeClr val="tx1"/>
            </a:solidFill>
            <a:round/>
            <a:headEnd type="triangle" w="med" len="med"/>
            <a:tailEnd/>
          </a:ln>
          <a:effectLst>
            <a:outerShdw dist="17961" dir="2700000" algn="ctr" rotWithShape="0">
              <a:schemeClr val="bg2"/>
            </a:outerShdw>
          </a:effectLst>
        </p:spPr>
        <p:txBody>
          <a:bodyPr/>
          <a:lstStyle/>
          <a:p>
            <a:endParaRPr lang="en-US"/>
          </a:p>
        </p:txBody>
      </p:sp>
      <p:sp>
        <p:nvSpPr>
          <p:cNvPr id="152586" name="Oval 10"/>
          <p:cNvSpPr>
            <a:spLocks noChangeArrowheads="1"/>
          </p:cNvSpPr>
          <p:nvPr/>
        </p:nvSpPr>
        <p:spPr bwMode="auto">
          <a:xfrm>
            <a:off x="3028950" y="3414713"/>
            <a:ext cx="1711325" cy="1676400"/>
          </a:xfrm>
          <a:prstGeom prst="ellipse">
            <a:avLst/>
          </a:prstGeom>
          <a:gradFill rotWithShape="0">
            <a:gsLst>
              <a:gs pos="0">
                <a:schemeClr val="hlink">
                  <a:gamma/>
                  <a:shade val="46275"/>
                  <a:invGamma/>
                </a:schemeClr>
              </a:gs>
              <a:gs pos="100000">
                <a:schemeClr val="hlink"/>
              </a:gs>
            </a:gsLst>
            <a:lin ang="0" scaled="1"/>
          </a:gradFill>
          <a:ln w="12700">
            <a:solidFill>
              <a:schemeClr val="tx1"/>
            </a:solidFill>
            <a:round/>
            <a:headEnd/>
            <a:tailEnd/>
          </a:ln>
          <a:effectLst/>
        </p:spPr>
        <p:txBody>
          <a:bodyPr wrap="none" anchor="ctr"/>
          <a:lstStyle/>
          <a:p>
            <a:endParaRPr lang="en-US"/>
          </a:p>
        </p:txBody>
      </p:sp>
      <p:sp>
        <p:nvSpPr>
          <p:cNvPr id="152587" name="Rectangle 11"/>
          <p:cNvSpPr>
            <a:spLocks noChangeArrowheads="1"/>
          </p:cNvSpPr>
          <p:nvPr/>
        </p:nvSpPr>
        <p:spPr bwMode="auto">
          <a:xfrm>
            <a:off x="3097213" y="4002088"/>
            <a:ext cx="1525587" cy="454025"/>
          </a:xfrm>
          <a:prstGeom prst="rect">
            <a:avLst/>
          </a:prstGeom>
          <a:noFill/>
          <a:ln w="12700">
            <a:noFill/>
            <a:miter lim="800000"/>
            <a:headEnd/>
            <a:tailEnd/>
          </a:ln>
          <a:effectLst/>
        </p:spPr>
        <p:txBody>
          <a:bodyPr lIns="90488" tIns="44450" rIns="90488" bIns="44450">
            <a:spAutoFit/>
          </a:bodyPr>
          <a:lstStyle/>
          <a:p>
            <a:pPr algn="l"/>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A</a:t>
            </a:r>
            <a:endParaRPr lang="en-US" sz="2400" i="1">
              <a:effectLst/>
              <a:latin typeface="Book Antiqua" pitchFamily="18" charset="0"/>
            </a:endParaRPr>
          </a:p>
        </p:txBody>
      </p:sp>
      <p:grpSp>
        <p:nvGrpSpPr>
          <p:cNvPr id="152588" name="Group 12"/>
          <p:cNvGrpSpPr>
            <a:grpSpLocks/>
          </p:cNvGrpSpPr>
          <p:nvPr/>
        </p:nvGrpSpPr>
        <p:grpSpPr bwMode="auto">
          <a:xfrm>
            <a:off x="4370388" y="3395663"/>
            <a:ext cx="1701800" cy="1674812"/>
            <a:chOff x="2753" y="2205"/>
            <a:chExt cx="1072" cy="1055"/>
          </a:xfrm>
        </p:grpSpPr>
        <p:sp>
          <p:nvSpPr>
            <p:cNvPr id="152589" name="Oval 13"/>
            <p:cNvSpPr>
              <a:spLocks noChangeArrowheads="1"/>
            </p:cNvSpPr>
            <p:nvPr/>
          </p:nvSpPr>
          <p:spPr bwMode="auto">
            <a:xfrm>
              <a:off x="2760" y="2205"/>
              <a:ext cx="1065" cy="1055"/>
            </a:xfrm>
            <a:prstGeom prst="ellipse">
              <a:avLst/>
            </a:prstGeom>
            <a:gradFill rotWithShape="0">
              <a:gsLst>
                <a:gs pos="0">
                  <a:schemeClr val="hlink"/>
                </a:gs>
                <a:gs pos="100000">
                  <a:schemeClr val="hlink">
                    <a:gamma/>
                    <a:shade val="46275"/>
                    <a:invGamma/>
                  </a:schemeClr>
                </a:gs>
              </a:gsLst>
              <a:lin ang="0" scaled="1"/>
            </a:gradFill>
            <a:ln w="12700">
              <a:solidFill>
                <a:schemeClr val="tx1"/>
              </a:solidFill>
              <a:round/>
              <a:headEnd/>
              <a:tailEnd/>
            </a:ln>
            <a:effectLst/>
          </p:spPr>
          <p:txBody>
            <a:bodyPr wrap="none" anchor="ctr"/>
            <a:lstStyle/>
            <a:p>
              <a:endParaRPr lang="en-US"/>
            </a:p>
          </p:txBody>
        </p:sp>
        <p:sp>
          <p:nvSpPr>
            <p:cNvPr id="152590" name="Freeform 14"/>
            <p:cNvSpPr>
              <a:spLocks/>
            </p:cNvSpPr>
            <p:nvPr/>
          </p:nvSpPr>
          <p:spPr bwMode="auto">
            <a:xfrm>
              <a:off x="2753" y="2417"/>
              <a:ext cx="237" cy="649"/>
            </a:xfrm>
            <a:custGeom>
              <a:avLst/>
              <a:gdLst/>
              <a:ahLst/>
              <a:cxnLst>
                <a:cxn ang="0">
                  <a:pos x="110" y="0"/>
                </a:cxn>
                <a:cxn ang="0">
                  <a:pos x="98" y="18"/>
                </a:cxn>
                <a:cxn ang="0">
                  <a:pos x="84" y="40"/>
                </a:cxn>
                <a:cxn ang="0">
                  <a:pos x="70" y="62"/>
                </a:cxn>
                <a:cxn ang="0">
                  <a:pos x="50" y="92"/>
                </a:cxn>
                <a:cxn ang="0">
                  <a:pos x="40" y="118"/>
                </a:cxn>
                <a:cxn ang="0">
                  <a:pos x="32" y="141"/>
                </a:cxn>
                <a:cxn ang="0">
                  <a:pos x="23" y="168"/>
                </a:cxn>
                <a:cxn ang="0">
                  <a:pos x="14" y="194"/>
                </a:cxn>
                <a:cxn ang="0">
                  <a:pos x="10" y="218"/>
                </a:cxn>
                <a:cxn ang="0">
                  <a:pos x="6" y="246"/>
                </a:cxn>
                <a:cxn ang="0">
                  <a:pos x="2" y="272"/>
                </a:cxn>
                <a:cxn ang="0">
                  <a:pos x="0" y="302"/>
                </a:cxn>
                <a:cxn ang="0">
                  <a:pos x="0" y="330"/>
                </a:cxn>
                <a:cxn ang="0">
                  <a:pos x="2" y="358"/>
                </a:cxn>
                <a:cxn ang="0">
                  <a:pos x="6" y="388"/>
                </a:cxn>
                <a:cxn ang="0">
                  <a:pos x="10" y="414"/>
                </a:cxn>
                <a:cxn ang="0">
                  <a:pos x="18" y="438"/>
                </a:cxn>
                <a:cxn ang="0">
                  <a:pos x="26" y="464"/>
                </a:cxn>
                <a:cxn ang="0">
                  <a:pos x="36" y="488"/>
                </a:cxn>
                <a:cxn ang="0">
                  <a:pos x="48" y="514"/>
                </a:cxn>
                <a:cxn ang="0">
                  <a:pos x="60" y="540"/>
                </a:cxn>
                <a:cxn ang="0">
                  <a:pos x="74" y="560"/>
                </a:cxn>
                <a:cxn ang="0">
                  <a:pos x="84" y="582"/>
                </a:cxn>
                <a:cxn ang="0">
                  <a:pos x="102" y="604"/>
                </a:cxn>
                <a:cxn ang="0">
                  <a:pos x="122" y="622"/>
                </a:cxn>
                <a:cxn ang="0">
                  <a:pos x="138" y="598"/>
                </a:cxn>
                <a:cxn ang="0">
                  <a:pos x="156" y="572"/>
                </a:cxn>
                <a:cxn ang="0">
                  <a:pos x="172" y="546"/>
                </a:cxn>
                <a:cxn ang="0">
                  <a:pos x="186" y="514"/>
                </a:cxn>
                <a:cxn ang="0">
                  <a:pos x="196" y="492"/>
                </a:cxn>
                <a:cxn ang="0">
                  <a:pos x="204" y="472"/>
                </a:cxn>
                <a:cxn ang="0">
                  <a:pos x="212" y="450"/>
                </a:cxn>
                <a:cxn ang="0">
                  <a:pos x="218" y="426"/>
                </a:cxn>
                <a:cxn ang="0">
                  <a:pos x="224" y="402"/>
                </a:cxn>
                <a:cxn ang="0">
                  <a:pos x="226" y="378"/>
                </a:cxn>
                <a:cxn ang="0">
                  <a:pos x="228" y="354"/>
                </a:cxn>
                <a:cxn ang="0">
                  <a:pos x="230" y="324"/>
                </a:cxn>
                <a:cxn ang="0">
                  <a:pos x="230" y="286"/>
                </a:cxn>
                <a:cxn ang="0">
                  <a:pos x="226" y="256"/>
                </a:cxn>
                <a:cxn ang="0">
                  <a:pos x="222" y="232"/>
                </a:cxn>
                <a:cxn ang="0">
                  <a:pos x="220" y="206"/>
                </a:cxn>
                <a:cxn ang="0">
                  <a:pos x="212" y="180"/>
                </a:cxn>
                <a:cxn ang="0">
                  <a:pos x="204" y="154"/>
                </a:cxn>
                <a:cxn ang="0">
                  <a:pos x="194" y="126"/>
                </a:cxn>
                <a:cxn ang="0">
                  <a:pos x="184" y="100"/>
                </a:cxn>
                <a:cxn ang="0">
                  <a:pos x="168" y="70"/>
                </a:cxn>
                <a:cxn ang="0">
                  <a:pos x="152" y="44"/>
                </a:cxn>
                <a:cxn ang="0">
                  <a:pos x="138" y="22"/>
                </a:cxn>
                <a:cxn ang="0">
                  <a:pos x="120" y="6"/>
                </a:cxn>
              </a:cxnLst>
              <a:rect l="0" t="0" r="r" b="b"/>
              <a:pathLst>
                <a:path w="230" h="622">
                  <a:moveTo>
                    <a:pt x="110" y="0"/>
                  </a:moveTo>
                  <a:lnTo>
                    <a:pt x="98" y="18"/>
                  </a:lnTo>
                  <a:lnTo>
                    <a:pt x="84" y="40"/>
                  </a:lnTo>
                  <a:lnTo>
                    <a:pt x="70" y="62"/>
                  </a:lnTo>
                  <a:lnTo>
                    <a:pt x="50" y="92"/>
                  </a:lnTo>
                  <a:lnTo>
                    <a:pt x="40" y="118"/>
                  </a:lnTo>
                  <a:lnTo>
                    <a:pt x="32" y="141"/>
                  </a:lnTo>
                  <a:lnTo>
                    <a:pt x="23" y="168"/>
                  </a:lnTo>
                  <a:lnTo>
                    <a:pt x="14" y="194"/>
                  </a:lnTo>
                  <a:lnTo>
                    <a:pt x="10" y="218"/>
                  </a:lnTo>
                  <a:lnTo>
                    <a:pt x="6" y="246"/>
                  </a:lnTo>
                  <a:lnTo>
                    <a:pt x="2" y="272"/>
                  </a:lnTo>
                  <a:lnTo>
                    <a:pt x="0" y="302"/>
                  </a:lnTo>
                  <a:lnTo>
                    <a:pt x="0" y="330"/>
                  </a:lnTo>
                  <a:lnTo>
                    <a:pt x="2" y="358"/>
                  </a:lnTo>
                  <a:lnTo>
                    <a:pt x="6" y="388"/>
                  </a:lnTo>
                  <a:lnTo>
                    <a:pt x="10" y="414"/>
                  </a:lnTo>
                  <a:lnTo>
                    <a:pt x="18" y="438"/>
                  </a:lnTo>
                  <a:lnTo>
                    <a:pt x="26" y="464"/>
                  </a:lnTo>
                  <a:lnTo>
                    <a:pt x="36" y="488"/>
                  </a:lnTo>
                  <a:lnTo>
                    <a:pt x="48" y="514"/>
                  </a:lnTo>
                  <a:lnTo>
                    <a:pt x="60" y="540"/>
                  </a:lnTo>
                  <a:lnTo>
                    <a:pt x="74" y="560"/>
                  </a:lnTo>
                  <a:lnTo>
                    <a:pt x="84" y="582"/>
                  </a:lnTo>
                  <a:lnTo>
                    <a:pt x="102" y="604"/>
                  </a:lnTo>
                  <a:lnTo>
                    <a:pt x="122" y="622"/>
                  </a:lnTo>
                  <a:lnTo>
                    <a:pt x="138" y="598"/>
                  </a:lnTo>
                  <a:lnTo>
                    <a:pt x="156" y="572"/>
                  </a:lnTo>
                  <a:lnTo>
                    <a:pt x="172" y="546"/>
                  </a:lnTo>
                  <a:lnTo>
                    <a:pt x="186" y="514"/>
                  </a:lnTo>
                  <a:lnTo>
                    <a:pt x="196" y="492"/>
                  </a:lnTo>
                  <a:lnTo>
                    <a:pt x="204" y="472"/>
                  </a:lnTo>
                  <a:lnTo>
                    <a:pt x="212" y="450"/>
                  </a:lnTo>
                  <a:lnTo>
                    <a:pt x="218" y="426"/>
                  </a:lnTo>
                  <a:lnTo>
                    <a:pt x="224" y="402"/>
                  </a:lnTo>
                  <a:lnTo>
                    <a:pt x="226" y="378"/>
                  </a:lnTo>
                  <a:lnTo>
                    <a:pt x="228" y="354"/>
                  </a:lnTo>
                  <a:lnTo>
                    <a:pt x="230" y="324"/>
                  </a:lnTo>
                  <a:lnTo>
                    <a:pt x="230" y="286"/>
                  </a:lnTo>
                  <a:lnTo>
                    <a:pt x="226" y="256"/>
                  </a:lnTo>
                  <a:lnTo>
                    <a:pt x="222" y="232"/>
                  </a:lnTo>
                  <a:lnTo>
                    <a:pt x="220" y="206"/>
                  </a:lnTo>
                  <a:lnTo>
                    <a:pt x="212" y="180"/>
                  </a:lnTo>
                  <a:lnTo>
                    <a:pt x="204" y="154"/>
                  </a:lnTo>
                  <a:lnTo>
                    <a:pt x="194" y="126"/>
                  </a:lnTo>
                  <a:lnTo>
                    <a:pt x="184" y="100"/>
                  </a:lnTo>
                  <a:lnTo>
                    <a:pt x="168" y="70"/>
                  </a:lnTo>
                  <a:lnTo>
                    <a:pt x="152" y="44"/>
                  </a:lnTo>
                  <a:lnTo>
                    <a:pt x="138" y="22"/>
                  </a:lnTo>
                  <a:lnTo>
                    <a:pt x="120" y="6"/>
                  </a:lnTo>
                </a:path>
              </a:pathLst>
            </a:custGeom>
            <a:solidFill>
              <a:schemeClr val="hlink"/>
            </a:solidFill>
            <a:ln w="12700" cap="rnd" cmpd="sng">
              <a:solidFill>
                <a:schemeClr val="tx1"/>
              </a:solidFill>
              <a:prstDash val="solid"/>
              <a:round/>
              <a:headEnd type="none" w="med" len="med"/>
              <a:tailEnd type="none" w="med" len="med"/>
            </a:ln>
            <a:effectLst/>
          </p:spPr>
          <p:txBody>
            <a:bodyPr/>
            <a:lstStyle/>
            <a:p>
              <a:endParaRPr lang="en-US"/>
            </a:p>
          </p:txBody>
        </p:sp>
      </p:grpSp>
      <p:sp>
        <p:nvSpPr>
          <p:cNvPr id="152591" name="Rectangle 15"/>
          <p:cNvSpPr>
            <a:spLocks noChangeArrowheads="1"/>
          </p:cNvSpPr>
          <p:nvPr/>
        </p:nvSpPr>
        <p:spPr bwMode="auto">
          <a:xfrm>
            <a:off x="4791075" y="4008438"/>
            <a:ext cx="1223963"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B</a:t>
            </a:r>
          </a:p>
        </p:txBody>
      </p:sp>
      <p:sp>
        <p:nvSpPr>
          <p:cNvPr id="152592" name="Rectangle 16"/>
          <p:cNvSpPr>
            <a:spLocks noChangeArrowheads="1"/>
          </p:cNvSpPr>
          <p:nvPr/>
        </p:nvSpPr>
        <p:spPr bwMode="auto">
          <a:xfrm>
            <a:off x="690563" y="106363"/>
            <a:ext cx="7772400" cy="7000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Intersection of Two Events</a:t>
            </a:r>
          </a:p>
        </p:txBody>
      </p:sp>
      <p:sp>
        <p:nvSpPr>
          <p:cNvPr id="152595" name="Freeform 19"/>
          <p:cNvSpPr>
            <a:spLocks/>
          </p:cNvSpPr>
          <p:nvPr/>
        </p:nvSpPr>
        <p:spPr bwMode="auto">
          <a:xfrm>
            <a:off x="4370388" y="3732213"/>
            <a:ext cx="376237" cy="1030287"/>
          </a:xfrm>
          <a:custGeom>
            <a:avLst/>
            <a:gdLst/>
            <a:ahLst/>
            <a:cxnLst>
              <a:cxn ang="0">
                <a:pos x="110" y="0"/>
              </a:cxn>
              <a:cxn ang="0">
                <a:pos x="98" y="18"/>
              </a:cxn>
              <a:cxn ang="0">
                <a:pos x="84" y="40"/>
              </a:cxn>
              <a:cxn ang="0">
                <a:pos x="70" y="62"/>
              </a:cxn>
              <a:cxn ang="0">
                <a:pos x="50" y="92"/>
              </a:cxn>
              <a:cxn ang="0">
                <a:pos x="40" y="118"/>
              </a:cxn>
              <a:cxn ang="0">
                <a:pos x="32" y="141"/>
              </a:cxn>
              <a:cxn ang="0">
                <a:pos x="23" y="168"/>
              </a:cxn>
              <a:cxn ang="0">
                <a:pos x="14" y="194"/>
              </a:cxn>
              <a:cxn ang="0">
                <a:pos x="10" y="218"/>
              </a:cxn>
              <a:cxn ang="0">
                <a:pos x="6" y="246"/>
              </a:cxn>
              <a:cxn ang="0">
                <a:pos x="2" y="272"/>
              </a:cxn>
              <a:cxn ang="0">
                <a:pos x="0" y="302"/>
              </a:cxn>
              <a:cxn ang="0">
                <a:pos x="0" y="330"/>
              </a:cxn>
              <a:cxn ang="0">
                <a:pos x="2" y="358"/>
              </a:cxn>
              <a:cxn ang="0">
                <a:pos x="6" y="388"/>
              </a:cxn>
              <a:cxn ang="0">
                <a:pos x="10" y="414"/>
              </a:cxn>
              <a:cxn ang="0">
                <a:pos x="18" y="438"/>
              </a:cxn>
              <a:cxn ang="0">
                <a:pos x="26" y="464"/>
              </a:cxn>
              <a:cxn ang="0">
                <a:pos x="36" y="488"/>
              </a:cxn>
              <a:cxn ang="0">
                <a:pos x="48" y="514"/>
              </a:cxn>
              <a:cxn ang="0">
                <a:pos x="60" y="540"/>
              </a:cxn>
              <a:cxn ang="0">
                <a:pos x="74" y="560"/>
              </a:cxn>
              <a:cxn ang="0">
                <a:pos x="84" y="582"/>
              </a:cxn>
              <a:cxn ang="0">
                <a:pos x="102" y="604"/>
              </a:cxn>
              <a:cxn ang="0">
                <a:pos x="122" y="622"/>
              </a:cxn>
              <a:cxn ang="0">
                <a:pos x="138" y="598"/>
              </a:cxn>
              <a:cxn ang="0">
                <a:pos x="156" y="572"/>
              </a:cxn>
              <a:cxn ang="0">
                <a:pos x="172" y="546"/>
              </a:cxn>
              <a:cxn ang="0">
                <a:pos x="186" y="514"/>
              </a:cxn>
              <a:cxn ang="0">
                <a:pos x="196" y="492"/>
              </a:cxn>
              <a:cxn ang="0">
                <a:pos x="204" y="472"/>
              </a:cxn>
              <a:cxn ang="0">
                <a:pos x="212" y="450"/>
              </a:cxn>
              <a:cxn ang="0">
                <a:pos x="218" y="426"/>
              </a:cxn>
              <a:cxn ang="0">
                <a:pos x="224" y="402"/>
              </a:cxn>
              <a:cxn ang="0">
                <a:pos x="226" y="378"/>
              </a:cxn>
              <a:cxn ang="0">
                <a:pos x="228" y="354"/>
              </a:cxn>
              <a:cxn ang="0">
                <a:pos x="230" y="324"/>
              </a:cxn>
              <a:cxn ang="0">
                <a:pos x="230" y="286"/>
              </a:cxn>
              <a:cxn ang="0">
                <a:pos x="226" y="256"/>
              </a:cxn>
              <a:cxn ang="0">
                <a:pos x="222" y="232"/>
              </a:cxn>
              <a:cxn ang="0">
                <a:pos x="220" y="206"/>
              </a:cxn>
              <a:cxn ang="0">
                <a:pos x="212" y="180"/>
              </a:cxn>
              <a:cxn ang="0">
                <a:pos x="204" y="154"/>
              </a:cxn>
              <a:cxn ang="0">
                <a:pos x="194" y="126"/>
              </a:cxn>
              <a:cxn ang="0">
                <a:pos x="184" y="100"/>
              </a:cxn>
              <a:cxn ang="0">
                <a:pos x="168" y="70"/>
              </a:cxn>
              <a:cxn ang="0">
                <a:pos x="152" y="44"/>
              </a:cxn>
              <a:cxn ang="0">
                <a:pos x="138" y="22"/>
              </a:cxn>
              <a:cxn ang="0">
                <a:pos x="120" y="6"/>
              </a:cxn>
            </a:cxnLst>
            <a:rect l="0" t="0" r="r" b="b"/>
            <a:pathLst>
              <a:path w="230" h="622">
                <a:moveTo>
                  <a:pt x="110" y="0"/>
                </a:moveTo>
                <a:lnTo>
                  <a:pt x="98" y="18"/>
                </a:lnTo>
                <a:lnTo>
                  <a:pt x="84" y="40"/>
                </a:lnTo>
                <a:lnTo>
                  <a:pt x="70" y="62"/>
                </a:lnTo>
                <a:lnTo>
                  <a:pt x="50" y="92"/>
                </a:lnTo>
                <a:lnTo>
                  <a:pt x="40" y="118"/>
                </a:lnTo>
                <a:lnTo>
                  <a:pt x="32" y="141"/>
                </a:lnTo>
                <a:lnTo>
                  <a:pt x="23" y="168"/>
                </a:lnTo>
                <a:lnTo>
                  <a:pt x="14" y="194"/>
                </a:lnTo>
                <a:lnTo>
                  <a:pt x="10" y="218"/>
                </a:lnTo>
                <a:lnTo>
                  <a:pt x="6" y="246"/>
                </a:lnTo>
                <a:lnTo>
                  <a:pt x="2" y="272"/>
                </a:lnTo>
                <a:lnTo>
                  <a:pt x="0" y="302"/>
                </a:lnTo>
                <a:lnTo>
                  <a:pt x="0" y="330"/>
                </a:lnTo>
                <a:lnTo>
                  <a:pt x="2" y="358"/>
                </a:lnTo>
                <a:lnTo>
                  <a:pt x="6" y="388"/>
                </a:lnTo>
                <a:lnTo>
                  <a:pt x="10" y="414"/>
                </a:lnTo>
                <a:lnTo>
                  <a:pt x="18" y="438"/>
                </a:lnTo>
                <a:lnTo>
                  <a:pt x="26" y="464"/>
                </a:lnTo>
                <a:lnTo>
                  <a:pt x="36" y="488"/>
                </a:lnTo>
                <a:lnTo>
                  <a:pt x="48" y="514"/>
                </a:lnTo>
                <a:lnTo>
                  <a:pt x="60" y="540"/>
                </a:lnTo>
                <a:lnTo>
                  <a:pt x="74" y="560"/>
                </a:lnTo>
                <a:lnTo>
                  <a:pt x="84" y="582"/>
                </a:lnTo>
                <a:lnTo>
                  <a:pt x="102" y="604"/>
                </a:lnTo>
                <a:lnTo>
                  <a:pt x="122" y="622"/>
                </a:lnTo>
                <a:lnTo>
                  <a:pt x="138" y="598"/>
                </a:lnTo>
                <a:lnTo>
                  <a:pt x="156" y="572"/>
                </a:lnTo>
                <a:lnTo>
                  <a:pt x="172" y="546"/>
                </a:lnTo>
                <a:lnTo>
                  <a:pt x="186" y="514"/>
                </a:lnTo>
                <a:lnTo>
                  <a:pt x="196" y="492"/>
                </a:lnTo>
                <a:lnTo>
                  <a:pt x="204" y="472"/>
                </a:lnTo>
                <a:lnTo>
                  <a:pt x="212" y="450"/>
                </a:lnTo>
                <a:lnTo>
                  <a:pt x="218" y="426"/>
                </a:lnTo>
                <a:lnTo>
                  <a:pt x="224" y="402"/>
                </a:lnTo>
                <a:lnTo>
                  <a:pt x="226" y="378"/>
                </a:lnTo>
                <a:lnTo>
                  <a:pt x="228" y="354"/>
                </a:lnTo>
                <a:lnTo>
                  <a:pt x="230" y="324"/>
                </a:lnTo>
                <a:lnTo>
                  <a:pt x="230" y="286"/>
                </a:lnTo>
                <a:lnTo>
                  <a:pt x="226" y="256"/>
                </a:lnTo>
                <a:lnTo>
                  <a:pt x="222" y="232"/>
                </a:lnTo>
                <a:lnTo>
                  <a:pt x="220" y="206"/>
                </a:lnTo>
                <a:lnTo>
                  <a:pt x="212" y="180"/>
                </a:lnTo>
                <a:lnTo>
                  <a:pt x="204" y="154"/>
                </a:lnTo>
                <a:lnTo>
                  <a:pt x="194" y="126"/>
                </a:lnTo>
                <a:lnTo>
                  <a:pt x="184" y="100"/>
                </a:lnTo>
                <a:lnTo>
                  <a:pt x="168" y="70"/>
                </a:lnTo>
                <a:lnTo>
                  <a:pt x="152" y="44"/>
                </a:lnTo>
                <a:lnTo>
                  <a:pt x="138" y="22"/>
                </a:lnTo>
                <a:lnTo>
                  <a:pt x="120" y="6"/>
                </a:lnTo>
              </a:path>
            </a:pathLst>
          </a:custGeom>
          <a:solidFill>
            <a:srgbClr val="5F5F5F"/>
          </a:solidFill>
          <a:ln w="12700" cap="rnd" cmpd="sng">
            <a:solidFill>
              <a:schemeClr val="tx1"/>
            </a:solidFill>
            <a:prstDash val="solid"/>
            <a:round/>
            <a:headEnd type="none" w="med" len="med"/>
            <a:tailEnd type="none" w="med" len="med"/>
          </a:ln>
          <a:effectLst/>
        </p:spPr>
        <p:txBody>
          <a:bodyPr/>
          <a:lstStyle/>
          <a:p>
            <a:endParaRPr lang="en-US"/>
          </a:p>
        </p:txBody>
      </p:sp>
      <p:sp>
        <p:nvSpPr>
          <p:cNvPr id="152596" name="Rectangle 20"/>
          <p:cNvSpPr>
            <a:spLocks noChangeArrowheads="1"/>
          </p:cNvSpPr>
          <p:nvPr/>
        </p:nvSpPr>
        <p:spPr bwMode="auto">
          <a:xfrm>
            <a:off x="3043238" y="5440363"/>
            <a:ext cx="32670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Intersection of </a:t>
            </a:r>
            <a:r>
              <a:rPr lang="en-US" sz="2400" i="1">
                <a:effectLst/>
                <a:latin typeface="Book Antiqua" pitchFamily="18" charset="0"/>
              </a:rPr>
              <a:t>A</a:t>
            </a:r>
            <a:r>
              <a:rPr lang="en-US" sz="2400">
                <a:effectLst/>
                <a:latin typeface="Book Antiqua" pitchFamily="18" charset="0"/>
              </a:rPr>
              <a:t> and </a:t>
            </a:r>
            <a:r>
              <a:rPr lang="en-US" sz="2400" i="1">
                <a:effectLst/>
                <a:latin typeface="Book Antiqua" pitchFamily="18" charset="0"/>
              </a:rPr>
              <a:t>B</a:t>
            </a:r>
          </a:p>
        </p:txBody>
      </p:sp>
      <p:sp>
        <p:nvSpPr>
          <p:cNvPr id="152598" name="Line 22"/>
          <p:cNvSpPr>
            <a:spLocks noChangeShapeType="1"/>
          </p:cNvSpPr>
          <p:nvPr/>
        </p:nvSpPr>
        <p:spPr bwMode="auto">
          <a:xfrm flipV="1">
            <a:off x="4572000" y="4391025"/>
            <a:ext cx="0" cy="1085850"/>
          </a:xfrm>
          <a:prstGeom prst="line">
            <a:avLst/>
          </a:prstGeom>
          <a:noFill/>
          <a:ln w="19050">
            <a:solidFill>
              <a:schemeClr val="tx1"/>
            </a:solidFill>
            <a:round/>
            <a:headEnd/>
            <a:tailEnd type="triangle" w="med" len="med"/>
          </a:ln>
          <a:effectLst>
            <a:outerShdw dist="17961" dir="2700000" algn="ctr" rotWithShape="0">
              <a:srgbClr val="000000"/>
            </a:outerShdw>
          </a:effectLst>
        </p:spPr>
        <p:txBody>
          <a:bodyPr/>
          <a:lstStyle/>
          <a:p>
            <a:endParaRPr lang="en-US"/>
          </a:p>
        </p:txBody>
      </p:sp>
    </p:spTree>
    <p:extLst>
      <p:ext uri="{BB962C8B-B14F-4D97-AF65-F5344CB8AC3E}">
        <p14:creationId xmlns:p14="http://schemas.microsoft.com/office/powerpoint/2010/main" val="374624118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52581"/>
                                        </p:tgtEl>
                                        <p:attrNameLst>
                                          <p:attrName>style.visibility</p:attrName>
                                        </p:attrNameLst>
                                      </p:cBhvr>
                                      <p:to>
                                        <p:strVal val="visible"/>
                                      </p:to>
                                    </p:set>
                                    <p:animEffect transition="in" filter="slide(fromLeft)">
                                      <p:cBhvr>
                                        <p:cTn id="7" dur="500"/>
                                        <p:tgtEl>
                                          <p:spTgt spid="152581"/>
                                        </p:tgtEl>
                                      </p:cBhvr>
                                    </p:animEffect>
                                  </p:childTnLst>
                                  <p:subTnLst>
                                    <p:set>
                                      <p:cBhvr override="childStyle">
                                        <p:cTn dur="1" fill="hold" display="0" masterRel="nextClick" afterEffect="1"/>
                                        <p:tgtEl>
                                          <p:spTgt spid="15258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52580"/>
                                        </p:tgtEl>
                                        <p:attrNameLst>
                                          <p:attrName>style.visibility</p:attrName>
                                        </p:attrNameLst>
                                      </p:cBhvr>
                                      <p:to>
                                        <p:strVal val="visible"/>
                                      </p:to>
                                    </p:set>
                                    <p:anim calcmode="lin" valueType="num">
                                      <p:cBhvr>
                                        <p:cTn id="12" dur="500" fill="hold"/>
                                        <p:tgtEl>
                                          <p:spTgt spid="152580"/>
                                        </p:tgtEl>
                                        <p:attrNameLst>
                                          <p:attrName>ppt_w</p:attrName>
                                        </p:attrNameLst>
                                      </p:cBhvr>
                                      <p:tavLst>
                                        <p:tav tm="0">
                                          <p:val>
                                            <p:strVal val="2/3*#ppt_w"/>
                                          </p:val>
                                        </p:tav>
                                        <p:tav tm="100000">
                                          <p:val>
                                            <p:strVal val="#ppt_w"/>
                                          </p:val>
                                        </p:tav>
                                      </p:tavLst>
                                    </p:anim>
                                    <p:anim calcmode="lin" valueType="num">
                                      <p:cBhvr>
                                        <p:cTn id="13" dur="500" fill="hold"/>
                                        <p:tgtEl>
                                          <p:spTgt spid="152580"/>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152582"/>
                                        </p:tgtEl>
                                        <p:attrNameLst>
                                          <p:attrName>style.visibility</p:attrName>
                                        </p:attrNameLst>
                                      </p:cBhvr>
                                      <p:to>
                                        <p:strVal val="visible"/>
                                      </p:to>
                                    </p:set>
                                    <p:animEffect transition="in" filter="slide(fromLeft)">
                                      <p:cBhvr>
                                        <p:cTn id="17" dur="500"/>
                                        <p:tgtEl>
                                          <p:spTgt spid="152582"/>
                                        </p:tgtEl>
                                      </p:cBhvr>
                                    </p:animEffect>
                                  </p:childTnLst>
                                  <p:subTnLst>
                                    <p:set>
                                      <p:cBhvr override="childStyle">
                                        <p:cTn dur="1" fill="hold" display="0" masterRel="nextClick" afterEffect="1"/>
                                        <p:tgtEl>
                                          <p:spTgt spid="152582"/>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52579"/>
                                        </p:tgtEl>
                                        <p:attrNameLst>
                                          <p:attrName>style.visibility</p:attrName>
                                        </p:attrNameLst>
                                      </p:cBhvr>
                                      <p:to>
                                        <p:strVal val="visible"/>
                                      </p:to>
                                    </p:set>
                                    <p:anim calcmode="lin" valueType="num">
                                      <p:cBhvr>
                                        <p:cTn id="22" dur="500" fill="hold"/>
                                        <p:tgtEl>
                                          <p:spTgt spid="152579"/>
                                        </p:tgtEl>
                                        <p:attrNameLst>
                                          <p:attrName>ppt_w</p:attrName>
                                        </p:attrNameLst>
                                      </p:cBhvr>
                                      <p:tavLst>
                                        <p:tav tm="0">
                                          <p:val>
                                            <p:strVal val="2/3*#ppt_w"/>
                                          </p:val>
                                        </p:tav>
                                        <p:tav tm="100000">
                                          <p:val>
                                            <p:strVal val="#ppt_w"/>
                                          </p:val>
                                        </p:tav>
                                      </p:tavLst>
                                    </p:anim>
                                    <p:anim calcmode="lin" valueType="num">
                                      <p:cBhvr>
                                        <p:cTn id="23" dur="500" fill="hold"/>
                                        <p:tgtEl>
                                          <p:spTgt spid="152579"/>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152583"/>
                                        </p:tgtEl>
                                        <p:attrNameLst>
                                          <p:attrName>style.visibility</p:attrName>
                                        </p:attrNameLst>
                                      </p:cBhvr>
                                      <p:to>
                                        <p:strVal val="visible"/>
                                      </p:to>
                                    </p:set>
                                    <p:animEffect transition="in" filter="slide(fromLeft)">
                                      <p:cBhvr>
                                        <p:cTn id="27" dur="500"/>
                                        <p:tgtEl>
                                          <p:spTgt spid="152583"/>
                                        </p:tgtEl>
                                      </p:cBhvr>
                                    </p:animEffect>
                                  </p:childTnLst>
                                  <p:subTnLst>
                                    <p:set>
                                      <p:cBhvr override="childStyle">
                                        <p:cTn dur="1" fill="hold" display="0" masterRel="nextClick" afterEffect="1"/>
                                        <p:tgtEl>
                                          <p:spTgt spid="152583"/>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2578"/>
                                        </p:tgtEl>
                                        <p:attrNameLst>
                                          <p:attrName>style.visibility</p:attrName>
                                        </p:attrNameLst>
                                      </p:cBhvr>
                                      <p:to>
                                        <p:strVal val="visible"/>
                                      </p:to>
                                    </p:set>
                                    <p:animEffect transition="in" filter="dissolve">
                                      <p:cBhvr>
                                        <p:cTn id="32" dur="500"/>
                                        <p:tgtEl>
                                          <p:spTgt spid="152578"/>
                                        </p:tgtEl>
                                      </p:cBhvr>
                                    </p:animEffect>
                                  </p:childTnLst>
                                </p:cTn>
                              </p:par>
                            </p:childTnLst>
                          </p:cTn>
                        </p:par>
                        <p:par>
                          <p:cTn id="33" fill="hold">
                            <p:stCondLst>
                              <p:cond delay="500"/>
                            </p:stCondLst>
                            <p:childTnLst>
                              <p:par>
                                <p:cTn id="34" presetID="12" presetClass="entr" presetSubtype="1" fill="hold" grpId="0" nodeType="afterEffect">
                                  <p:stCondLst>
                                    <p:cond delay="1000"/>
                                  </p:stCondLst>
                                  <p:childTnLst>
                                    <p:set>
                                      <p:cBhvr>
                                        <p:cTn id="35" dur="1" fill="hold">
                                          <p:stCondLst>
                                            <p:cond delay="0"/>
                                          </p:stCondLst>
                                        </p:cTn>
                                        <p:tgtEl>
                                          <p:spTgt spid="152584"/>
                                        </p:tgtEl>
                                        <p:attrNameLst>
                                          <p:attrName>style.visibility</p:attrName>
                                        </p:attrNameLst>
                                      </p:cBhvr>
                                      <p:to>
                                        <p:strVal val="visible"/>
                                      </p:to>
                                    </p:set>
                                    <p:animEffect transition="in" filter="slide(fromTop)">
                                      <p:cBhvr>
                                        <p:cTn id="36" dur="500"/>
                                        <p:tgtEl>
                                          <p:spTgt spid="152584"/>
                                        </p:tgtEl>
                                      </p:cBhvr>
                                    </p:animEffect>
                                  </p:childTnLst>
                                </p:cTn>
                              </p:par>
                            </p:childTnLst>
                          </p:cTn>
                        </p:par>
                        <p:par>
                          <p:cTn id="37" fill="hold">
                            <p:stCondLst>
                              <p:cond delay="2000"/>
                            </p:stCondLst>
                            <p:childTnLst>
                              <p:par>
                                <p:cTn id="38" presetID="12" presetClass="entr" presetSubtype="2" fill="hold" grpId="0" nodeType="afterEffect">
                                  <p:stCondLst>
                                    <p:cond delay="0"/>
                                  </p:stCondLst>
                                  <p:childTnLst>
                                    <p:set>
                                      <p:cBhvr>
                                        <p:cTn id="39" dur="1" fill="hold">
                                          <p:stCondLst>
                                            <p:cond delay="0"/>
                                          </p:stCondLst>
                                        </p:cTn>
                                        <p:tgtEl>
                                          <p:spTgt spid="152585"/>
                                        </p:tgtEl>
                                        <p:attrNameLst>
                                          <p:attrName>style.visibility</p:attrName>
                                        </p:attrNameLst>
                                      </p:cBhvr>
                                      <p:to>
                                        <p:strVal val="visible"/>
                                      </p:to>
                                    </p:set>
                                    <p:animEffect transition="in" filter="slide(fromRight)">
                                      <p:cBhvr>
                                        <p:cTn id="40" dur="500"/>
                                        <p:tgtEl>
                                          <p:spTgt spid="152585"/>
                                        </p:tgtEl>
                                      </p:cBhvr>
                                    </p:animEffect>
                                  </p:childTnLst>
                                </p:cTn>
                              </p:par>
                            </p:childTnLst>
                          </p:cTn>
                        </p:par>
                        <p:par>
                          <p:cTn id="41" fill="hold">
                            <p:stCondLst>
                              <p:cond delay="2500"/>
                            </p:stCondLst>
                            <p:childTnLst>
                              <p:par>
                                <p:cTn id="42" presetID="12" presetClass="entr" presetSubtype="8" fill="hold" grpId="0" nodeType="afterEffect">
                                  <p:stCondLst>
                                    <p:cond delay="2000"/>
                                  </p:stCondLst>
                                  <p:childTnLst>
                                    <p:set>
                                      <p:cBhvr>
                                        <p:cTn id="43" dur="1" fill="hold">
                                          <p:stCondLst>
                                            <p:cond delay="0"/>
                                          </p:stCondLst>
                                        </p:cTn>
                                        <p:tgtEl>
                                          <p:spTgt spid="152586"/>
                                        </p:tgtEl>
                                        <p:attrNameLst>
                                          <p:attrName>style.visibility</p:attrName>
                                        </p:attrNameLst>
                                      </p:cBhvr>
                                      <p:to>
                                        <p:strVal val="visible"/>
                                      </p:to>
                                    </p:set>
                                    <p:animEffect transition="in" filter="slide(fromLeft)">
                                      <p:cBhvr>
                                        <p:cTn id="44" dur="500"/>
                                        <p:tgtEl>
                                          <p:spTgt spid="152586"/>
                                        </p:tgtEl>
                                      </p:cBhvr>
                                    </p:animEffect>
                                  </p:childTnLst>
                                </p:cTn>
                              </p:par>
                            </p:childTnLst>
                          </p:cTn>
                        </p:par>
                        <p:par>
                          <p:cTn id="45" fill="hold">
                            <p:stCondLst>
                              <p:cond delay="5000"/>
                            </p:stCondLst>
                            <p:childTnLst>
                              <p:par>
                                <p:cTn id="46" presetID="12" presetClass="entr" presetSubtype="1" fill="hold" grpId="0" nodeType="afterEffect">
                                  <p:stCondLst>
                                    <p:cond delay="1000"/>
                                  </p:stCondLst>
                                  <p:childTnLst>
                                    <p:set>
                                      <p:cBhvr>
                                        <p:cTn id="47" dur="1" fill="hold">
                                          <p:stCondLst>
                                            <p:cond delay="0"/>
                                          </p:stCondLst>
                                        </p:cTn>
                                        <p:tgtEl>
                                          <p:spTgt spid="152587"/>
                                        </p:tgtEl>
                                        <p:attrNameLst>
                                          <p:attrName>style.visibility</p:attrName>
                                        </p:attrNameLst>
                                      </p:cBhvr>
                                      <p:to>
                                        <p:strVal val="visible"/>
                                      </p:to>
                                    </p:set>
                                    <p:animEffect transition="in" filter="slide(fromTop)">
                                      <p:cBhvr>
                                        <p:cTn id="48" dur="500"/>
                                        <p:tgtEl>
                                          <p:spTgt spid="152587"/>
                                        </p:tgtEl>
                                      </p:cBhvr>
                                    </p:animEffect>
                                  </p:childTnLst>
                                </p:cTn>
                              </p:par>
                            </p:childTnLst>
                          </p:cTn>
                        </p:par>
                        <p:par>
                          <p:cTn id="49" fill="hold">
                            <p:stCondLst>
                              <p:cond delay="6500"/>
                            </p:stCondLst>
                            <p:childTnLst>
                              <p:par>
                                <p:cTn id="50" presetID="12" presetClass="entr" presetSubtype="8" fill="hold" nodeType="afterEffect">
                                  <p:stCondLst>
                                    <p:cond delay="2000"/>
                                  </p:stCondLst>
                                  <p:childTnLst>
                                    <p:set>
                                      <p:cBhvr>
                                        <p:cTn id="51" dur="1" fill="hold">
                                          <p:stCondLst>
                                            <p:cond delay="0"/>
                                          </p:stCondLst>
                                        </p:cTn>
                                        <p:tgtEl>
                                          <p:spTgt spid="152588"/>
                                        </p:tgtEl>
                                        <p:attrNameLst>
                                          <p:attrName>style.visibility</p:attrName>
                                        </p:attrNameLst>
                                      </p:cBhvr>
                                      <p:to>
                                        <p:strVal val="visible"/>
                                      </p:to>
                                    </p:set>
                                    <p:animEffect transition="in" filter="slide(fromLeft)">
                                      <p:cBhvr>
                                        <p:cTn id="52" dur="500"/>
                                        <p:tgtEl>
                                          <p:spTgt spid="152588"/>
                                        </p:tgtEl>
                                      </p:cBhvr>
                                    </p:animEffect>
                                  </p:childTnLst>
                                </p:cTn>
                              </p:par>
                            </p:childTnLst>
                          </p:cTn>
                        </p:par>
                        <p:par>
                          <p:cTn id="53" fill="hold">
                            <p:stCondLst>
                              <p:cond delay="9000"/>
                            </p:stCondLst>
                            <p:childTnLst>
                              <p:par>
                                <p:cTn id="54" presetID="12" presetClass="entr" presetSubtype="1" fill="hold" grpId="0" nodeType="afterEffect">
                                  <p:stCondLst>
                                    <p:cond delay="1000"/>
                                  </p:stCondLst>
                                  <p:childTnLst>
                                    <p:set>
                                      <p:cBhvr>
                                        <p:cTn id="55" dur="1" fill="hold">
                                          <p:stCondLst>
                                            <p:cond delay="0"/>
                                          </p:stCondLst>
                                        </p:cTn>
                                        <p:tgtEl>
                                          <p:spTgt spid="152591"/>
                                        </p:tgtEl>
                                        <p:attrNameLst>
                                          <p:attrName>style.visibility</p:attrName>
                                        </p:attrNameLst>
                                      </p:cBhvr>
                                      <p:to>
                                        <p:strVal val="visible"/>
                                      </p:to>
                                    </p:set>
                                    <p:animEffect transition="in" filter="slide(fromTop)">
                                      <p:cBhvr>
                                        <p:cTn id="56" dur="500"/>
                                        <p:tgtEl>
                                          <p:spTgt spid="152591"/>
                                        </p:tgtEl>
                                      </p:cBhvr>
                                    </p:animEffect>
                                  </p:childTnLst>
                                </p:cTn>
                              </p:par>
                            </p:childTnLst>
                          </p:cTn>
                        </p:par>
                        <p:par>
                          <p:cTn id="57" fill="hold">
                            <p:stCondLst>
                              <p:cond delay="10500"/>
                            </p:stCondLst>
                            <p:childTnLst>
                              <p:par>
                                <p:cTn id="58" presetID="12" presetClass="entr" presetSubtype="4" fill="hold" grpId="0" nodeType="afterEffect">
                                  <p:stCondLst>
                                    <p:cond delay="2000"/>
                                  </p:stCondLst>
                                  <p:childTnLst>
                                    <p:set>
                                      <p:cBhvr>
                                        <p:cTn id="59" dur="1" fill="hold">
                                          <p:stCondLst>
                                            <p:cond delay="0"/>
                                          </p:stCondLst>
                                        </p:cTn>
                                        <p:tgtEl>
                                          <p:spTgt spid="152596"/>
                                        </p:tgtEl>
                                        <p:attrNameLst>
                                          <p:attrName>style.visibility</p:attrName>
                                        </p:attrNameLst>
                                      </p:cBhvr>
                                      <p:to>
                                        <p:strVal val="visible"/>
                                      </p:to>
                                    </p:set>
                                    <p:animEffect transition="in" filter="slide(fromBottom)">
                                      <p:cBhvr>
                                        <p:cTn id="60" dur="500"/>
                                        <p:tgtEl>
                                          <p:spTgt spid="152596"/>
                                        </p:tgtEl>
                                      </p:cBhvr>
                                    </p:animEffect>
                                  </p:childTnLst>
                                </p:cTn>
                              </p:par>
                            </p:childTnLst>
                          </p:cTn>
                        </p:par>
                        <p:par>
                          <p:cTn id="61" fill="hold">
                            <p:stCondLst>
                              <p:cond delay="13000"/>
                            </p:stCondLst>
                            <p:childTnLst>
                              <p:par>
                                <p:cTn id="62" presetID="12" presetClass="entr" presetSubtype="4" fill="hold" grpId="0" nodeType="afterEffect">
                                  <p:stCondLst>
                                    <p:cond delay="0"/>
                                  </p:stCondLst>
                                  <p:childTnLst>
                                    <p:set>
                                      <p:cBhvr>
                                        <p:cTn id="63" dur="1" fill="hold">
                                          <p:stCondLst>
                                            <p:cond delay="0"/>
                                          </p:stCondLst>
                                        </p:cTn>
                                        <p:tgtEl>
                                          <p:spTgt spid="152598"/>
                                        </p:tgtEl>
                                        <p:attrNameLst>
                                          <p:attrName>style.visibility</p:attrName>
                                        </p:attrNameLst>
                                      </p:cBhvr>
                                      <p:to>
                                        <p:strVal val="visible"/>
                                      </p:to>
                                    </p:set>
                                    <p:animEffect transition="in" filter="slide(fromBottom)">
                                      <p:cBhvr>
                                        <p:cTn id="64" dur="500"/>
                                        <p:tgtEl>
                                          <p:spTgt spid="152598"/>
                                        </p:tgtEl>
                                      </p:cBhvr>
                                    </p:animEffect>
                                  </p:childTnLst>
                                </p:cTn>
                              </p:par>
                            </p:childTnLst>
                          </p:cTn>
                        </p:par>
                        <p:par>
                          <p:cTn id="65" fill="hold">
                            <p:stCondLst>
                              <p:cond delay="13500"/>
                            </p:stCondLst>
                            <p:childTnLst>
                              <p:par>
                                <p:cTn id="66" presetID="1" presetClass="entr" presetSubtype="0" fill="hold" grpId="0" nodeType="afterEffect">
                                  <p:stCondLst>
                                    <p:cond delay="0"/>
                                  </p:stCondLst>
                                  <p:childTnLst>
                                    <p:set>
                                      <p:cBhvr>
                                        <p:cTn id="67" dur="1" fill="hold">
                                          <p:stCondLst>
                                            <p:cond delay="499"/>
                                          </p:stCondLst>
                                        </p:cTn>
                                        <p:tgtEl>
                                          <p:spTgt spid="1525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8" grpId="0" animBg="1"/>
      <p:bldP spid="152579" grpId="0" animBg="1" autoUpdateAnimBg="0"/>
      <p:bldP spid="152580" grpId="0" animBg="1" autoUpdateAnimBg="0"/>
      <p:bldP spid="152581" grpId="0" animBg="1"/>
      <p:bldP spid="152582" grpId="0" animBg="1"/>
      <p:bldP spid="152583" grpId="0" animBg="1"/>
      <p:bldP spid="152584" grpId="0" autoUpdateAnimBg="0"/>
      <p:bldP spid="152585" grpId="0" animBg="1"/>
      <p:bldP spid="152586" grpId="0" animBg="1"/>
      <p:bldP spid="152587" grpId="0" autoUpdateAnimBg="0"/>
      <p:bldP spid="152591" grpId="0" autoUpdateAnimBg="0"/>
      <p:bldP spid="152595" grpId="0" animBg="1"/>
      <p:bldP spid="152596" grpId="0" autoUpdateAnimBg="0"/>
      <p:bldP spid="15259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ChangeArrowheads="1"/>
          </p:cNvSpPr>
          <p:nvPr/>
        </p:nvSpPr>
        <p:spPr bwMode="auto">
          <a:xfrm>
            <a:off x="695325" y="28575"/>
            <a:ext cx="7772400" cy="8651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Probability</a:t>
            </a:r>
          </a:p>
        </p:txBody>
      </p:sp>
      <p:sp>
        <p:nvSpPr>
          <p:cNvPr id="198659" name="Rectangle 3"/>
          <p:cNvSpPr>
            <a:spLocks noChangeArrowheads="1"/>
          </p:cNvSpPr>
          <p:nvPr/>
        </p:nvSpPr>
        <p:spPr bwMode="auto">
          <a:xfrm>
            <a:off x="952500" y="1127586"/>
            <a:ext cx="7258050" cy="10287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Probability</a:t>
            </a:r>
            <a:r>
              <a:rPr lang="en-US" sz="2400" dirty="0">
                <a:effectLst>
                  <a:outerShdw blurRad="38100" dist="38100" dir="2700000" algn="tl">
                    <a:srgbClr val="000000"/>
                  </a:outerShdw>
                </a:effectLst>
                <a:latin typeface="Book Antiqua" pitchFamily="18" charset="0"/>
              </a:rPr>
              <a:t> is a numerical measure of the likelihood</a:t>
            </a:r>
          </a:p>
          <a:p>
            <a:pPr algn="l"/>
            <a:r>
              <a:rPr lang="en-US" sz="2400" dirty="0">
                <a:effectLst>
                  <a:outerShdw blurRad="38100" dist="38100" dir="2700000" algn="tl">
                    <a:srgbClr val="000000"/>
                  </a:outerShdw>
                </a:effectLst>
                <a:latin typeface="Book Antiqua" pitchFamily="18" charset="0"/>
              </a:rPr>
              <a:t> that an event will occur.</a:t>
            </a:r>
          </a:p>
        </p:txBody>
      </p:sp>
      <p:sp>
        <p:nvSpPr>
          <p:cNvPr id="198660" name="Rectangle 4"/>
          <p:cNvSpPr>
            <a:spLocks noChangeArrowheads="1"/>
          </p:cNvSpPr>
          <p:nvPr/>
        </p:nvSpPr>
        <p:spPr bwMode="auto">
          <a:xfrm>
            <a:off x="952500" y="2275122"/>
            <a:ext cx="72580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Probability values are always assigned on a scale</a:t>
            </a:r>
          </a:p>
          <a:p>
            <a:pPr algn="l"/>
            <a:r>
              <a:rPr lang="en-US" sz="2400">
                <a:effectLst>
                  <a:outerShdw blurRad="38100" dist="38100" dir="2700000" algn="tl">
                    <a:srgbClr val="000000"/>
                  </a:outerShdw>
                </a:effectLst>
                <a:latin typeface="Book Antiqua" pitchFamily="18" charset="0"/>
              </a:rPr>
              <a:t> from 0 to 1.</a:t>
            </a:r>
          </a:p>
        </p:txBody>
      </p:sp>
      <p:sp>
        <p:nvSpPr>
          <p:cNvPr id="198661" name="Rectangle 5"/>
          <p:cNvSpPr>
            <a:spLocks noChangeArrowheads="1"/>
          </p:cNvSpPr>
          <p:nvPr/>
        </p:nvSpPr>
        <p:spPr bwMode="auto">
          <a:xfrm>
            <a:off x="952500" y="3400884"/>
            <a:ext cx="72580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 probability near zero indicates an event is quite</a:t>
            </a:r>
          </a:p>
          <a:p>
            <a:pPr algn="l"/>
            <a:r>
              <a:rPr lang="en-US" sz="2400" dirty="0">
                <a:effectLst>
                  <a:outerShdw blurRad="38100" dist="38100" dir="2700000" algn="tl">
                    <a:srgbClr val="000000"/>
                  </a:outerShdw>
                </a:effectLst>
                <a:latin typeface="Book Antiqua" pitchFamily="18" charset="0"/>
              </a:rPr>
              <a:t> unlikely to occur.</a:t>
            </a:r>
          </a:p>
        </p:txBody>
      </p:sp>
      <p:sp>
        <p:nvSpPr>
          <p:cNvPr id="198662" name="AutoShape 6"/>
          <p:cNvSpPr>
            <a:spLocks noChangeArrowheads="1"/>
          </p:cNvSpPr>
          <p:nvPr/>
        </p:nvSpPr>
        <p:spPr bwMode="auto">
          <a:xfrm rot="5400000">
            <a:off x="68738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8663" name="AutoShape 7"/>
          <p:cNvSpPr>
            <a:spLocks noChangeArrowheads="1"/>
          </p:cNvSpPr>
          <p:nvPr/>
        </p:nvSpPr>
        <p:spPr bwMode="auto">
          <a:xfrm rot="5400000">
            <a:off x="687388" y="2692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8664" name="AutoShape 8"/>
          <p:cNvSpPr>
            <a:spLocks noChangeArrowheads="1"/>
          </p:cNvSpPr>
          <p:nvPr/>
        </p:nvSpPr>
        <p:spPr bwMode="auto">
          <a:xfrm rot="5400000">
            <a:off x="687388" y="382088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8665" name="Rectangle 9"/>
          <p:cNvSpPr>
            <a:spLocks noChangeArrowheads="1"/>
          </p:cNvSpPr>
          <p:nvPr/>
        </p:nvSpPr>
        <p:spPr bwMode="auto">
          <a:xfrm>
            <a:off x="952500" y="4537983"/>
            <a:ext cx="72580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A probability near one indicates an event is almost</a:t>
            </a:r>
          </a:p>
          <a:p>
            <a:pPr algn="l"/>
            <a:r>
              <a:rPr lang="en-US" sz="2400">
                <a:effectLst>
                  <a:outerShdw blurRad="38100" dist="38100" dir="2700000" algn="tl">
                    <a:srgbClr val="000000"/>
                  </a:outerShdw>
                </a:effectLst>
                <a:latin typeface="Book Antiqua" pitchFamily="18" charset="0"/>
              </a:rPr>
              <a:t> certain to occur.</a:t>
            </a:r>
          </a:p>
        </p:txBody>
      </p:sp>
      <p:sp>
        <p:nvSpPr>
          <p:cNvPr id="198666" name="AutoShape 10"/>
          <p:cNvSpPr>
            <a:spLocks noChangeArrowheads="1"/>
          </p:cNvSpPr>
          <p:nvPr/>
        </p:nvSpPr>
        <p:spPr bwMode="auto">
          <a:xfrm rot="5400000">
            <a:off x="687388" y="493485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99014303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98662"/>
                                        </p:tgtEl>
                                        <p:attrNameLst>
                                          <p:attrName>style.visibility</p:attrName>
                                        </p:attrNameLst>
                                      </p:cBhvr>
                                      <p:to>
                                        <p:strVal val="visible"/>
                                      </p:to>
                                    </p:set>
                                    <p:animEffect transition="in" filter="slide(fromLeft)">
                                      <p:cBhvr>
                                        <p:cTn id="7" dur="500"/>
                                        <p:tgtEl>
                                          <p:spTgt spid="198662"/>
                                        </p:tgtEl>
                                      </p:cBhvr>
                                    </p:animEffect>
                                  </p:childTnLst>
                                  <p:subTnLst>
                                    <p:set>
                                      <p:cBhvr override="childStyle">
                                        <p:cTn dur="1" fill="hold" display="0" masterRel="nextClick" afterEffect="1"/>
                                        <p:tgtEl>
                                          <p:spTgt spid="19866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98659"/>
                                        </p:tgtEl>
                                        <p:attrNameLst>
                                          <p:attrName>style.visibility</p:attrName>
                                        </p:attrNameLst>
                                      </p:cBhvr>
                                      <p:to>
                                        <p:strVal val="visible"/>
                                      </p:to>
                                    </p:set>
                                    <p:anim calcmode="lin" valueType="num">
                                      <p:cBhvr>
                                        <p:cTn id="12" dur="500" fill="hold"/>
                                        <p:tgtEl>
                                          <p:spTgt spid="198659"/>
                                        </p:tgtEl>
                                        <p:attrNameLst>
                                          <p:attrName>ppt_w</p:attrName>
                                        </p:attrNameLst>
                                      </p:cBhvr>
                                      <p:tavLst>
                                        <p:tav tm="0">
                                          <p:val>
                                            <p:strVal val="2/3*#ppt_w"/>
                                          </p:val>
                                        </p:tav>
                                        <p:tav tm="100000">
                                          <p:val>
                                            <p:strVal val="#ppt_w"/>
                                          </p:val>
                                        </p:tav>
                                      </p:tavLst>
                                    </p:anim>
                                    <p:anim calcmode="lin" valueType="num">
                                      <p:cBhvr>
                                        <p:cTn id="13" dur="500" fill="hold"/>
                                        <p:tgtEl>
                                          <p:spTgt spid="198659"/>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98663"/>
                                        </p:tgtEl>
                                        <p:attrNameLst>
                                          <p:attrName>style.visibility</p:attrName>
                                        </p:attrNameLst>
                                      </p:cBhvr>
                                      <p:to>
                                        <p:strVal val="visible"/>
                                      </p:to>
                                    </p:set>
                                    <p:animEffect transition="in" filter="slide(fromLeft)">
                                      <p:cBhvr>
                                        <p:cTn id="17" dur="500"/>
                                        <p:tgtEl>
                                          <p:spTgt spid="198663"/>
                                        </p:tgtEl>
                                      </p:cBhvr>
                                    </p:animEffect>
                                  </p:childTnLst>
                                  <p:subTnLst>
                                    <p:set>
                                      <p:cBhvr override="childStyle">
                                        <p:cTn dur="1" fill="hold" display="0" masterRel="nextClick" afterEffect="1"/>
                                        <p:tgtEl>
                                          <p:spTgt spid="198663"/>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98660"/>
                                        </p:tgtEl>
                                        <p:attrNameLst>
                                          <p:attrName>style.visibility</p:attrName>
                                        </p:attrNameLst>
                                      </p:cBhvr>
                                      <p:to>
                                        <p:strVal val="visible"/>
                                      </p:to>
                                    </p:set>
                                    <p:anim calcmode="lin" valueType="num">
                                      <p:cBhvr>
                                        <p:cTn id="22" dur="500" fill="hold"/>
                                        <p:tgtEl>
                                          <p:spTgt spid="198660"/>
                                        </p:tgtEl>
                                        <p:attrNameLst>
                                          <p:attrName>ppt_w</p:attrName>
                                        </p:attrNameLst>
                                      </p:cBhvr>
                                      <p:tavLst>
                                        <p:tav tm="0">
                                          <p:val>
                                            <p:strVal val="2/3*#ppt_w"/>
                                          </p:val>
                                        </p:tav>
                                        <p:tav tm="100000">
                                          <p:val>
                                            <p:strVal val="#ppt_w"/>
                                          </p:val>
                                        </p:tav>
                                      </p:tavLst>
                                    </p:anim>
                                    <p:anim calcmode="lin" valueType="num">
                                      <p:cBhvr>
                                        <p:cTn id="23" dur="500" fill="hold"/>
                                        <p:tgtEl>
                                          <p:spTgt spid="198660"/>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198664"/>
                                        </p:tgtEl>
                                        <p:attrNameLst>
                                          <p:attrName>style.visibility</p:attrName>
                                        </p:attrNameLst>
                                      </p:cBhvr>
                                      <p:to>
                                        <p:strVal val="visible"/>
                                      </p:to>
                                    </p:set>
                                    <p:animEffect transition="in" filter="slide(fromLeft)">
                                      <p:cBhvr>
                                        <p:cTn id="27" dur="500"/>
                                        <p:tgtEl>
                                          <p:spTgt spid="198664"/>
                                        </p:tgtEl>
                                      </p:cBhvr>
                                    </p:animEffect>
                                  </p:childTnLst>
                                  <p:subTnLst>
                                    <p:set>
                                      <p:cBhvr override="childStyle">
                                        <p:cTn dur="1" fill="hold" display="0" masterRel="nextClick" afterEffect="1"/>
                                        <p:tgtEl>
                                          <p:spTgt spid="198664"/>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198661"/>
                                        </p:tgtEl>
                                        <p:attrNameLst>
                                          <p:attrName>style.visibility</p:attrName>
                                        </p:attrNameLst>
                                      </p:cBhvr>
                                      <p:to>
                                        <p:strVal val="visible"/>
                                      </p:to>
                                    </p:set>
                                    <p:anim calcmode="lin" valueType="num">
                                      <p:cBhvr>
                                        <p:cTn id="32" dur="500" fill="hold"/>
                                        <p:tgtEl>
                                          <p:spTgt spid="198661"/>
                                        </p:tgtEl>
                                        <p:attrNameLst>
                                          <p:attrName>ppt_w</p:attrName>
                                        </p:attrNameLst>
                                      </p:cBhvr>
                                      <p:tavLst>
                                        <p:tav tm="0">
                                          <p:val>
                                            <p:strVal val="2/3*#ppt_w"/>
                                          </p:val>
                                        </p:tav>
                                        <p:tav tm="100000">
                                          <p:val>
                                            <p:strVal val="#ppt_w"/>
                                          </p:val>
                                        </p:tav>
                                      </p:tavLst>
                                    </p:anim>
                                    <p:anim calcmode="lin" valueType="num">
                                      <p:cBhvr>
                                        <p:cTn id="33" dur="500" fill="hold"/>
                                        <p:tgtEl>
                                          <p:spTgt spid="198661"/>
                                        </p:tgtEl>
                                        <p:attrNameLst>
                                          <p:attrName>ppt_h</p:attrName>
                                        </p:attrNameLst>
                                      </p:cBhvr>
                                      <p:tavLst>
                                        <p:tav tm="0">
                                          <p:val>
                                            <p:strVal val="2/3*#ppt_h"/>
                                          </p:val>
                                        </p:tav>
                                        <p:tav tm="100000">
                                          <p:val>
                                            <p:strVal val="#ppt_h"/>
                                          </p:val>
                                        </p:tav>
                                      </p:tavLst>
                                    </p:anim>
                                  </p:childTnLst>
                                </p:cTn>
                              </p:par>
                            </p:childTnLst>
                          </p:cTn>
                        </p:par>
                        <p:par>
                          <p:cTn id="34" fill="hold">
                            <p:stCondLst>
                              <p:cond delay="500"/>
                            </p:stCondLst>
                            <p:childTnLst>
                              <p:par>
                                <p:cTn id="35" presetID="12" presetClass="entr" presetSubtype="8" fill="hold" grpId="0" nodeType="afterEffect">
                                  <p:stCondLst>
                                    <p:cond delay="2000"/>
                                  </p:stCondLst>
                                  <p:childTnLst>
                                    <p:set>
                                      <p:cBhvr>
                                        <p:cTn id="36" dur="1" fill="hold">
                                          <p:stCondLst>
                                            <p:cond delay="0"/>
                                          </p:stCondLst>
                                        </p:cTn>
                                        <p:tgtEl>
                                          <p:spTgt spid="198666"/>
                                        </p:tgtEl>
                                        <p:attrNameLst>
                                          <p:attrName>style.visibility</p:attrName>
                                        </p:attrNameLst>
                                      </p:cBhvr>
                                      <p:to>
                                        <p:strVal val="visible"/>
                                      </p:to>
                                    </p:set>
                                    <p:animEffect transition="in" filter="slide(fromLeft)">
                                      <p:cBhvr>
                                        <p:cTn id="37" dur="500"/>
                                        <p:tgtEl>
                                          <p:spTgt spid="198666"/>
                                        </p:tgtEl>
                                      </p:cBhvr>
                                    </p:animEffect>
                                  </p:childTnLst>
                                  <p:subTnLst>
                                    <p:set>
                                      <p:cBhvr override="childStyle">
                                        <p:cTn dur="1" fill="hold" display="0" masterRel="nextClick" afterEffect="1"/>
                                        <p:tgtEl>
                                          <p:spTgt spid="198666"/>
                                        </p:tgtEl>
                                        <p:attrNameLst>
                                          <p:attrName>style.visibility</p:attrName>
                                        </p:attrNameLst>
                                      </p:cBhvr>
                                      <p:to>
                                        <p:strVal val="hidden"/>
                                      </p:to>
                                    </p:set>
                                  </p:sub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98665"/>
                                        </p:tgtEl>
                                        <p:attrNameLst>
                                          <p:attrName>style.visibility</p:attrName>
                                        </p:attrNameLst>
                                      </p:cBhvr>
                                      <p:to>
                                        <p:strVal val="visible"/>
                                      </p:to>
                                    </p:set>
                                    <p:anim calcmode="lin" valueType="num">
                                      <p:cBhvr>
                                        <p:cTn id="42" dur="500" fill="hold"/>
                                        <p:tgtEl>
                                          <p:spTgt spid="198665"/>
                                        </p:tgtEl>
                                        <p:attrNameLst>
                                          <p:attrName>ppt_w</p:attrName>
                                        </p:attrNameLst>
                                      </p:cBhvr>
                                      <p:tavLst>
                                        <p:tav tm="0">
                                          <p:val>
                                            <p:strVal val="2/3*#ppt_w"/>
                                          </p:val>
                                        </p:tav>
                                        <p:tav tm="100000">
                                          <p:val>
                                            <p:strVal val="#ppt_w"/>
                                          </p:val>
                                        </p:tav>
                                      </p:tavLst>
                                    </p:anim>
                                    <p:anim calcmode="lin" valueType="num">
                                      <p:cBhvr>
                                        <p:cTn id="43" dur="500" fill="hold"/>
                                        <p:tgtEl>
                                          <p:spTgt spid="198665"/>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59" grpId="0" animBg="1" autoUpdateAnimBg="0"/>
      <p:bldP spid="198660" grpId="0" animBg="1" autoUpdateAnimBg="0"/>
      <p:bldP spid="198661" grpId="0" animBg="1" autoUpdateAnimBg="0"/>
      <p:bldP spid="198662" grpId="0" animBg="1"/>
      <p:bldP spid="198663" grpId="0" animBg="1"/>
      <p:bldP spid="198664" grpId="0" animBg="1"/>
      <p:bldP spid="198665" grpId="0" animBg="1" autoUpdateAnimBg="0"/>
      <p:bldP spid="19866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ChangeArrowheads="1"/>
          </p:cNvSpPr>
          <p:nvPr/>
        </p:nvSpPr>
        <p:spPr bwMode="auto">
          <a:xfrm>
            <a:off x="690563" y="106363"/>
            <a:ext cx="7772400" cy="7000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Intersection of Two Events</a:t>
            </a:r>
          </a:p>
        </p:txBody>
      </p:sp>
      <p:sp>
        <p:nvSpPr>
          <p:cNvPr id="157731" name="Rectangle 35"/>
          <p:cNvSpPr>
            <a:spLocks noChangeArrowheads="1"/>
          </p:cNvSpPr>
          <p:nvPr/>
        </p:nvSpPr>
        <p:spPr bwMode="auto">
          <a:xfrm>
            <a:off x="1041400" y="1558925"/>
            <a:ext cx="7296150" cy="408622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7732" name="Rectangle 36"/>
          <p:cNvSpPr>
            <a:spLocks noChangeArrowheads="1"/>
          </p:cNvSpPr>
          <p:nvPr/>
        </p:nvSpPr>
        <p:spPr bwMode="auto">
          <a:xfrm>
            <a:off x="1200150" y="1689100"/>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Markley Oil Profitable</a:t>
            </a:r>
          </a:p>
        </p:txBody>
      </p:sp>
      <p:sp>
        <p:nvSpPr>
          <p:cNvPr id="157733" name="Rectangle 37"/>
          <p:cNvSpPr>
            <a:spLocks noChangeArrowheads="1"/>
          </p:cNvSpPr>
          <p:nvPr/>
        </p:nvSpPr>
        <p:spPr bwMode="auto">
          <a:xfrm>
            <a:off x="1279525" y="2146300"/>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Collins Mining Profitable</a:t>
            </a:r>
          </a:p>
        </p:txBody>
      </p:sp>
      <p:sp>
        <p:nvSpPr>
          <p:cNvPr id="157734" name="Rectangle 38"/>
          <p:cNvSpPr>
            <a:spLocks noChangeArrowheads="1"/>
          </p:cNvSpPr>
          <p:nvPr/>
        </p:nvSpPr>
        <p:spPr bwMode="auto">
          <a:xfrm>
            <a:off x="1403350" y="2546350"/>
            <a:ext cx="6153150" cy="10668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Markley Oil Profitable</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and</a:t>
            </a:r>
            <a:r>
              <a:rPr lang="en-US" sz="2400">
                <a:effectLst>
                  <a:outerShdw blurRad="38100" dist="38100" dir="2700000" algn="tl">
                    <a:srgbClr val="000000"/>
                  </a:outerShdw>
                </a:effectLst>
                <a:latin typeface="Book Antiqua" pitchFamily="18" charset="0"/>
              </a:rPr>
              <a:t>  Collins Mining Profitable</a:t>
            </a:r>
          </a:p>
        </p:txBody>
      </p:sp>
      <p:sp>
        <p:nvSpPr>
          <p:cNvPr id="157735" name="Rectangle 39"/>
          <p:cNvSpPr>
            <a:spLocks noChangeArrowheads="1"/>
          </p:cNvSpPr>
          <p:nvPr/>
        </p:nvSpPr>
        <p:spPr bwMode="auto">
          <a:xfrm>
            <a:off x="1479550" y="3479800"/>
            <a:ext cx="3581400" cy="571500"/>
          </a:xfrm>
          <a:prstGeom prst="rect">
            <a:avLst/>
          </a:prstGeom>
          <a:noFill/>
          <a:ln w="12700">
            <a:noFill/>
            <a:miter lim="800000"/>
            <a:headEnd/>
            <a:tailEnd/>
          </a:ln>
          <a:effectLst/>
        </p:spPr>
        <p:txBody>
          <a:bodyPr wrap="none" anchor="ctr"/>
          <a:lstStyle/>
          <a:p>
            <a:pPr algn="l"/>
            <a:r>
              <a:rPr lang="en-US" sz="2400" i="1">
                <a:effectLst>
                  <a:outerShdw blurRad="38100" dist="38100" dir="2700000" algn="tl">
                    <a:srgbClr val="000000"/>
                  </a:outerShdw>
                </a:effectLst>
                <a:latin typeface="Book Antiqua" pitchFamily="18" charset="0"/>
              </a:rPr>
              <a:t>M</a:t>
            </a:r>
            <a:r>
              <a:rPr lang="en-US" sz="2400">
                <a:solidFill>
                  <a:schemeClr val="tx2"/>
                </a:solidFill>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{(10, 8), (5, 8)}</a:t>
            </a:r>
          </a:p>
        </p:txBody>
      </p:sp>
      <p:sp>
        <p:nvSpPr>
          <p:cNvPr id="157736" name="Rectangle 40"/>
          <p:cNvSpPr>
            <a:spLocks noChangeArrowheads="1"/>
          </p:cNvSpPr>
          <p:nvPr/>
        </p:nvSpPr>
        <p:spPr bwMode="auto">
          <a:xfrm>
            <a:off x="1079500" y="3975100"/>
            <a:ext cx="4191000" cy="609600"/>
          </a:xfrm>
          <a:prstGeom prst="rect">
            <a:avLst/>
          </a:prstGeom>
          <a:noFill/>
          <a:ln w="12700">
            <a:noFill/>
            <a:miter lim="800000"/>
            <a:headEnd/>
            <a:tailEnd/>
          </a:ln>
          <a:effectLst/>
        </p:spPr>
        <p:txBody>
          <a:bodyPr wrap="none" anchor="ctr"/>
          <a:lstStyle/>
          <a:p>
            <a:pPr algn="l"/>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solidFill>
                  <a:schemeClr val="tx2"/>
                </a:solidFill>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a:t>
            </a:r>
            <a:r>
              <a:rPr lang="en-US" sz="2400">
                <a:solidFill>
                  <a:schemeClr val="tx2"/>
                </a:solidFill>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(10, 8)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(5, 8)</a:t>
            </a:r>
          </a:p>
        </p:txBody>
      </p:sp>
      <p:sp>
        <p:nvSpPr>
          <p:cNvPr id="157737" name="Oval 41"/>
          <p:cNvSpPr>
            <a:spLocks noChangeArrowheads="1"/>
          </p:cNvSpPr>
          <p:nvPr/>
        </p:nvSpPr>
        <p:spPr bwMode="auto">
          <a:xfrm>
            <a:off x="2784475" y="5084536"/>
            <a:ext cx="647700" cy="438150"/>
          </a:xfrm>
          <a:prstGeom prst="ellipse">
            <a:avLst/>
          </a:prstGeom>
          <a:noFill/>
          <a:ln w="28575">
            <a:solidFill>
              <a:srgbClr val="66FFFF"/>
            </a:solidFill>
            <a:round/>
            <a:headEnd/>
            <a:tailEnd/>
          </a:ln>
          <a:effectLst/>
        </p:spPr>
        <p:txBody>
          <a:bodyPr wrap="none" anchor="ctr"/>
          <a:lstStyle/>
          <a:p>
            <a:endParaRPr lang="en-US"/>
          </a:p>
        </p:txBody>
      </p:sp>
      <p:sp>
        <p:nvSpPr>
          <p:cNvPr id="157738" name="Rectangle 42"/>
          <p:cNvSpPr>
            <a:spLocks noChangeArrowheads="1"/>
          </p:cNvSpPr>
          <p:nvPr/>
        </p:nvSpPr>
        <p:spPr bwMode="auto">
          <a:xfrm>
            <a:off x="2422525" y="4584700"/>
            <a:ext cx="4648200" cy="4381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 .20 + .16</a:t>
            </a:r>
          </a:p>
        </p:txBody>
      </p:sp>
      <p:sp>
        <p:nvSpPr>
          <p:cNvPr id="157739" name="Rectangle 43"/>
          <p:cNvSpPr>
            <a:spLocks noChangeArrowheads="1"/>
          </p:cNvSpPr>
          <p:nvPr/>
        </p:nvSpPr>
        <p:spPr bwMode="auto">
          <a:xfrm>
            <a:off x="2317750" y="5060950"/>
            <a:ext cx="1181100" cy="514350"/>
          </a:xfrm>
          <a:prstGeom prst="rect">
            <a:avLst/>
          </a:prstGeom>
          <a:noFill/>
          <a:ln w="12700">
            <a:noFill/>
            <a:miter lim="800000"/>
            <a:headEnd/>
            <a:tailEnd/>
          </a:ln>
          <a:effectLst/>
        </p:spPr>
        <p:txBody>
          <a:bodyPr wrap="none" anchor="ctr"/>
          <a:lstStyle/>
          <a:p>
            <a:pPr>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.36</a:t>
            </a:r>
            <a:endParaRPr lang="en-US">
              <a:effectLst>
                <a:outerShdw blurRad="38100" dist="38100" dir="2700000" algn="tl">
                  <a:srgbClr val="000000"/>
                </a:outerShdw>
              </a:effectLst>
              <a:latin typeface="Book Antiqua" pitchFamily="18" charset="0"/>
            </a:endParaRPr>
          </a:p>
        </p:txBody>
      </p:sp>
      <p:sp>
        <p:nvSpPr>
          <p:cNvPr id="157740" name="AutoShape 44"/>
          <p:cNvSpPr>
            <a:spLocks noChangeArrowheads="1"/>
          </p:cNvSpPr>
          <p:nvPr/>
        </p:nvSpPr>
        <p:spPr bwMode="auto">
          <a:xfrm rot="5400000">
            <a:off x="776288" y="27717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7741" name="AutoShape 45"/>
          <p:cNvSpPr>
            <a:spLocks noChangeArrowheads="1"/>
          </p:cNvSpPr>
          <p:nvPr/>
        </p:nvSpPr>
        <p:spPr bwMode="auto">
          <a:xfrm rot="5400000">
            <a:off x="776288" y="36861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7742" name="AutoShape 46"/>
          <p:cNvSpPr>
            <a:spLocks noChangeArrowheads="1"/>
          </p:cNvSpPr>
          <p:nvPr/>
        </p:nvSpPr>
        <p:spPr bwMode="auto">
          <a:xfrm rot="5400000">
            <a:off x="776288" y="18573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7743" name="AutoShape 47"/>
          <p:cNvSpPr>
            <a:spLocks noChangeArrowheads="1"/>
          </p:cNvSpPr>
          <p:nvPr/>
        </p:nvSpPr>
        <p:spPr bwMode="auto">
          <a:xfrm rot="5400000">
            <a:off x="776288" y="41814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7744" name="AutoShape 48"/>
          <p:cNvSpPr>
            <a:spLocks noChangeArrowheads="1"/>
          </p:cNvSpPr>
          <p:nvPr/>
        </p:nvSpPr>
        <p:spPr bwMode="auto">
          <a:xfrm rot="5400000">
            <a:off x="776288" y="47148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7746" name="Rectangle 50"/>
          <p:cNvSpPr>
            <a:spLocks noChangeArrowheads="1"/>
          </p:cNvSpPr>
          <p:nvPr/>
        </p:nvSpPr>
        <p:spPr bwMode="auto">
          <a:xfrm>
            <a:off x="712788" y="1016000"/>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Example:  Bradley Investments</a:t>
            </a:r>
          </a:p>
        </p:txBody>
      </p:sp>
    </p:spTree>
    <p:extLst>
      <p:ext uri="{BB962C8B-B14F-4D97-AF65-F5344CB8AC3E}">
        <p14:creationId xmlns:p14="http://schemas.microsoft.com/office/powerpoint/2010/main" val="246855503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57742"/>
                                        </p:tgtEl>
                                        <p:attrNameLst>
                                          <p:attrName>style.visibility</p:attrName>
                                        </p:attrNameLst>
                                      </p:cBhvr>
                                      <p:to>
                                        <p:strVal val="visible"/>
                                      </p:to>
                                    </p:set>
                                    <p:animEffect transition="in" filter="slide(fromLeft)">
                                      <p:cBhvr>
                                        <p:cTn id="7" dur="500"/>
                                        <p:tgtEl>
                                          <p:spTgt spid="157742"/>
                                        </p:tgtEl>
                                      </p:cBhvr>
                                    </p:animEffect>
                                  </p:childTnLst>
                                  <p:subTnLst>
                                    <p:set>
                                      <p:cBhvr override="childStyle">
                                        <p:cTn dur="1" fill="hold" display="0" masterRel="nextClick" afterEffect="1"/>
                                        <p:tgtEl>
                                          <p:spTgt spid="15774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7731"/>
                                        </p:tgtEl>
                                        <p:attrNameLst>
                                          <p:attrName>style.visibility</p:attrName>
                                        </p:attrNameLst>
                                      </p:cBhvr>
                                      <p:to>
                                        <p:strVal val="visible"/>
                                      </p:to>
                                    </p:set>
                                    <p:animEffect transition="in" filter="dissolve">
                                      <p:cBhvr>
                                        <p:cTn id="12" dur="500"/>
                                        <p:tgtEl>
                                          <p:spTgt spid="157731"/>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157732"/>
                                        </p:tgtEl>
                                        <p:attrNameLst>
                                          <p:attrName>style.visibility</p:attrName>
                                        </p:attrNameLst>
                                      </p:cBhvr>
                                      <p:to>
                                        <p:strVal val="visible"/>
                                      </p:to>
                                    </p:set>
                                    <p:animEffect transition="in" filter="slide(fromTop)">
                                      <p:cBhvr>
                                        <p:cTn id="16" dur="500"/>
                                        <p:tgtEl>
                                          <p:spTgt spid="157732"/>
                                        </p:tgtEl>
                                      </p:cBhvr>
                                    </p:animEffect>
                                  </p:childTnLst>
                                </p:cTn>
                              </p:par>
                            </p:childTnLst>
                          </p:cTn>
                        </p:par>
                        <p:par>
                          <p:cTn id="17" fill="hold">
                            <p:stCondLst>
                              <p:cond delay="2000"/>
                            </p:stCondLst>
                            <p:childTnLst>
                              <p:par>
                                <p:cTn id="18" presetID="12" presetClass="entr" presetSubtype="1" fill="hold" grpId="0" nodeType="afterEffect">
                                  <p:stCondLst>
                                    <p:cond delay="1000"/>
                                  </p:stCondLst>
                                  <p:childTnLst>
                                    <p:set>
                                      <p:cBhvr>
                                        <p:cTn id="19" dur="1" fill="hold">
                                          <p:stCondLst>
                                            <p:cond delay="0"/>
                                          </p:stCondLst>
                                        </p:cTn>
                                        <p:tgtEl>
                                          <p:spTgt spid="157733"/>
                                        </p:tgtEl>
                                        <p:attrNameLst>
                                          <p:attrName>style.visibility</p:attrName>
                                        </p:attrNameLst>
                                      </p:cBhvr>
                                      <p:to>
                                        <p:strVal val="visible"/>
                                      </p:to>
                                    </p:set>
                                    <p:animEffect transition="in" filter="slide(fromTop)">
                                      <p:cBhvr>
                                        <p:cTn id="20" dur="500"/>
                                        <p:tgtEl>
                                          <p:spTgt spid="157733"/>
                                        </p:tgtEl>
                                      </p:cBhvr>
                                    </p:animEffect>
                                  </p:childTnLst>
                                </p:cTn>
                              </p:par>
                            </p:childTnLst>
                          </p:cTn>
                        </p:par>
                        <p:par>
                          <p:cTn id="21" fill="hold">
                            <p:stCondLst>
                              <p:cond delay="3500"/>
                            </p:stCondLst>
                            <p:childTnLst>
                              <p:par>
                                <p:cTn id="22" presetID="12" presetClass="entr" presetSubtype="8" fill="hold" grpId="0" nodeType="afterEffect">
                                  <p:stCondLst>
                                    <p:cond delay="1000"/>
                                  </p:stCondLst>
                                  <p:childTnLst>
                                    <p:set>
                                      <p:cBhvr>
                                        <p:cTn id="23" dur="1" fill="hold">
                                          <p:stCondLst>
                                            <p:cond delay="0"/>
                                          </p:stCondLst>
                                        </p:cTn>
                                        <p:tgtEl>
                                          <p:spTgt spid="157740"/>
                                        </p:tgtEl>
                                        <p:attrNameLst>
                                          <p:attrName>style.visibility</p:attrName>
                                        </p:attrNameLst>
                                      </p:cBhvr>
                                      <p:to>
                                        <p:strVal val="visible"/>
                                      </p:to>
                                    </p:set>
                                    <p:animEffect transition="in" filter="slide(fromLeft)">
                                      <p:cBhvr>
                                        <p:cTn id="24" dur="500"/>
                                        <p:tgtEl>
                                          <p:spTgt spid="157740"/>
                                        </p:tgtEl>
                                      </p:cBhvr>
                                    </p:animEffect>
                                  </p:childTnLst>
                                  <p:subTnLst>
                                    <p:set>
                                      <p:cBhvr override="childStyle">
                                        <p:cTn dur="1" fill="hold" display="0" masterRel="nextClick" afterEffect="1"/>
                                        <p:tgtEl>
                                          <p:spTgt spid="157740"/>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12" presetClass="entr" presetSubtype="1" fill="hold" grpId="0" nodeType="clickEffect">
                                  <p:stCondLst>
                                    <p:cond delay="0"/>
                                  </p:stCondLst>
                                  <p:childTnLst>
                                    <p:set>
                                      <p:cBhvr>
                                        <p:cTn id="28" dur="1" fill="hold">
                                          <p:stCondLst>
                                            <p:cond delay="0"/>
                                          </p:stCondLst>
                                        </p:cTn>
                                        <p:tgtEl>
                                          <p:spTgt spid="157734"/>
                                        </p:tgtEl>
                                        <p:attrNameLst>
                                          <p:attrName>style.visibility</p:attrName>
                                        </p:attrNameLst>
                                      </p:cBhvr>
                                      <p:to>
                                        <p:strVal val="visible"/>
                                      </p:to>
                                    </p:set>
                                    <p:animEffect transition="in" filter="slide(fromTop)">
                                      <p:cBhvr>
                                        <p:cTn id="29" dur="500"/>
                                        <p:tgtEl>
                                          <p:spTgt spid="157734"/>
                                        </p:tgtEl>
                                      </p:cBhvr>
                                    </p:animEffect>
                                  </p:childTnLst>
                                </p:cTn>
                              </p:par>
                            </p:childTnLst>
                          </p:cTn>
                        </p:par>
                        <p:par>
                          <p:cTn id="30" fill="hold">
                            <p:stCondLst>
                              <p:cond delay="500"/>
                            </p:stCondLst>
                            <p:childTnLst>
                              <p:par>
                                <p:cTn id="31" presetID="12" presetClass="entr" presetSubtype="8" fill="hold" grpId="0" nodeType="afterEffect">
                                  <p:stCondLst>
                                    <p:cond delay="2000"/>
                                  </p:stCondLst>
                                  <p:childTnLst>
                                    <p:set>
                                      <p:cBhvr>
                                        <p:cTn id="32" dur="1" fill="hold">
                                          <p:stCondLst>
                                            <p:cond delay="0"/>
                                          </p:stCondLst>
                                        </p:cTn>
                                        <p:tgtEl>
                                          <p:spTgt spid="157741"/>
                                        </p:tgtEl>
                                        <p:attrNameLst>
                                          <p:attrName>style.visibility</p:attrName>
                                        </p:attrNameLst>
                                      </p:cBhvr>
                                      <p:to>
                                        <p:strVal val="visible"/>
                                      </p:to>
                                    </p:set>
                                    <p:animEffect transition="in" filter="slide(fromLeft)">
                                      <p:cBhvr>
                                        <p:cTn id="33" dur="500"/>
                                        <p:tgtEl>
                                          <p:spTgt spid="157741"/>
                                        </p:tgtEl>
                                      </p:cBhvr>
                                    </p:animEffect>
                                  </p:childTnLst>
                                  <p:subTnLst>
                                    <p:set>
                                      <p:cBhvr override="childStyle">
                                        <p:cTn dur="1" fill="hold" display="0" masterRel="nextClick" afterEffect="1"/>
                                        <p:tgtEl>
                                          <p:spTgt spid="157741"/>
                                        </p:tgtEl>
                                        <p:attrNameLst>
                                          <p:attrName>style.visibility</p:attrName>
                                        </p:attrNameLst>
                                      </p:cBhvr>
                                      <p:to>
                                        <p:strVal val="hidden"/>
                                      </p:to>
                                    </p:set>
                                  </p:subTnLst>
                                </p:cTn>
                              </p:par>
                            </p:childTnLst>
                          </p:cTn>
                        </p:par>
                      </p:childTnLst>
                    </p:cTn>
                  </p:par>
                  <p:par>
                    <p:cTn id="34" fill="hold">
                      <p:stCondLst>
                        <p:cond delay="indefinite"/>
                      </p:stCondLst>
                      <p:childTnLst>
                        <p:par>
                          <p:cTn id="35" fill="hold">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157735"/>
                                        </p:tgtEl>
                                        <p:attrNameLst>
                                          <p:attrName>style.visibility</p:attrName>
                                        </p:attrNameLst>
                                      </p:cBhvr>
                                      <p:to>
                                        <p:strVal val="visible"/>
                                      </p:to>
                                    </p:set>
                                    <p:animEffect transition="in" filter="slide(fromTop)">
                                      <p:cBhvr>
                                        <p:cTn id="38" dur="500"/>
                                        <p:tgtEl>
                                          <p:spTgt spid="157735"/>
                                        </p:tgtEl>
                                      </p:cBhvr>
                                    </p:animEffect>
                                  </p:childTnLst>
                                </p:cTn>
                              </p:par>
                            </p:childTnLst>
                          </p:cTn>
                        </p:par>
                        <p:par>
                          <p:cTn id="39" fill="hold">
                            <p:stCondLst>
                              <p:cond delay="500"/>
                            </p:stCondLst>
                            <p:childTnLst>
                              <p:par>
                                <p:cTn id="40" presetID="12" presetClass="entr" presetSubtype="8" fill="hold" grpId="0" nodeType="afterEffect">
                                  <p:stCondLst>
                                    <p:cond delay="2000"/>
                                  </p:stCondLst>
                                  <p:childTnLst>
                                    <p:set>
                                      <p:cBhvr>
                                        <p:cTn id="41" dur="1" fill="hold">
                                          <p:stCondLst>
                                            <p:cond delay="0"/>
                                          </p:stCondLst>
                                        </p:cTn>
                                        <p:tgtEl>
                                          <p:spTgt spid="157743"/>
                                        </p:tgtEl>
                                        <p:attrNameLst>
                                          <p:attrName>style.visibility</p:attrName>
                                        </p:attrNameLst>
                                      </p:cBhvr>
                                      <p:to>
                                        <p:strVal val="visible"/>
                                      </p:to>
                                    </p:set>
                                    <p:animEffect transition="in" filter="slide(fromLeft)">
                                      <p:cBhvr>
                                        <p:cTn id="42" dur="500"/>
                                        <p:tgtEl>
                                          <p:spTgt spid="157743"/>
                                        </p:tgtEl>
                                      </p:cBhvr>
                                    </p:animEffect>
                                  </p:childTnLst>
                                  <p:subTnLst>
                                    <p:set>
                                      <p:cBhvr override="childStyle">
                                        <p:cTn dur="1" fill="hold" display="0" masterRel="nextClick" afterEffect="1"/>
                                        <p:tgtEl>
                                          <p:spTgt spid="157743"/>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2" presetClass="entr" presetSubtype="1" fill="hold" grpId="0" nodeType="clickEffect">
                                  <p:stCondLst>
                                    <p:cond delay="0"/>
                                  </p:stCondLst>
                                  <p:childTnLst>
                                    <p:set>
                                      <p:cBhvr>
                                        <p:cTn id="46" dur="1" fill="hold">
                                          <p:stCondLst>
                                            <p:cond delay="0"/>
                                          </p:stCondLst>
                                        </p:cTn>
                                        <p:tgtEl>
                                          <p:spTgt spid="157736"/>
                                        </p:tgtEl>
                                        <p:attrNameLst>
                                          <p:attrName>style.visibility</p:attrName>
                                        </p:attrNameLst>
                                      </p:cBhvr>
                                      <p:to>
                                        <p:strVal val="visible"/>
                                      </p:to>
                                    </p:set>
                                    <p:animEffect transition="in" filter="slide(fromTop)">
                                      <p:cBhvr>
                                        <p:cTn id="47" dur="500"/>
                                        <p:tgtEl>
                                          <p:spTgt spid="157736"/>
                                        </p:tgtEl>
                                      </p:cBhvr>
                                    </p:animEffect>
                                  </p:childTnLst>
                                </p:cTn>
                              </p:par>
                            </p:childTnLst>
                          </p:cTn>
                        </p:par>
                        <p:par>
                          <p:cTn id="48" fill="hold">
                            <p:stCondLst>
                              <p:cond delay="500"/>
                            </p:stCondLst>
                            <p:childTnLst>
                              <p:par>
                                <p:cTn id="49" presetID="12" presetClass="entr" presetSubtype="8" fill="hold" grpId="0" nodeType="afterEffect">
                                  <p:stCondLst>
                                    <p:cond delay="2000"/>
                                  </p:stCondLst>
                                  <p:childTnLst>
                                    <p:set>
                                      <p:cBhvr>
                                        <p:cTn id="50" dur="1" fill="hold">
                                          <p:stCondLst>
                                            <p:cond delay="0"/>
                                          </p:stCondLst>
                                        </p:cTn>
                                        <p:tgtEl>
                                          <p:spTgt spid="157744"/>
                                        </p:tgtEl>
                                        <p:attrNameLst>
                                          <p:attrName>style.visibility</p:attrName>
                                        </p:attrNameLst>
                                      </p:cBhvr>
                                      <p:to>
                                        <p:strVal val="visible"/>
                                      </p:to>
                                    </p:set>
                                    <p:animEffect transition="in" filter="slide(fromLeft)">
                                      <p:cBhvr>
                                        <p:cTn id="51" dur="500"/>
                                        <p:tgtEl>
                                          <p:spTgt spid="157744"/>
                                        </p:tgtEl>
                                      </p:cBhvr>
                                    </p:animEffect>
                                  </p:childTnLst>
                                  <p:subTnLst>
                                    <p:set>
                                      <p:cBhvr override="childStyle">
                                        <p:cTn dur="1" fill="hold" display="0" masterRel="nextClick" afterEffect="1"/>
                                        <p:tgtEl>
                                          <p:spTgt spid="157744"/>
                                        </p:tgtEl>
                                        <p:attrNameLst>
                                          <p:attrName>style.visibility</p:attrName>
                                        </p:attrNameLst>
                                      </p:cBhvr>
                                      <p:to>
                                        <p:strVal val="hidden"/>
                                      </p:to>
                                    </p:set>
                                  </p:subTnLst>
                                </p:cTn>
                              </p:par>
                            </p:childTnLst>
                          </p:cTn>
                        </p:par>
                      </p:childTnLst>
                    </p:cTn>
                  </p:par>
                  <p:par>
                    <p:cTn id="52" fill="hold">
                      <p:stCondLst>
                        <p:cond delay="indefinite"/>
                      </p:stCondLst>
                      <p:childTnLst>
                        <p:par>
                          <p:cTn id="53" fill="hold">
                            <p:stCondLst>
                              <p:cond delay="0"/>
                            </p:stCondLst>
                            <p:childTnLst>
                              <p:par>
                                <p:cTn id="54" presetID="12" presetClass="entr" presetSubtype="8" fill="hold" grpId="0" nodeType="clickEffect">
                                  <p:stCondLst>
                                    <p:cond delay="0"/>
                                  </p:stCondLst>
                                  <p:iterate type="wd">
                                    <p:tmPct val="100000"/>
                                  </p:iterate>
                                  <p:childTnLst>
                                    <p:set>
                                      <p:cBhvr>
                                        <p:cTn id="55" dur="1" fill="hold">
                                          <p:stCondLst>
                                            <p:cond delay="0"/>
                                          </p:stCondLst>
                                        </p:cTn>
                                        <p:tgtEl>
                                          <p:spTgt spid="157738"/>
                                        </p:tgtEl>
                                        <p:attrNameLst>
                                          <p:attrName>style.visibility</p:attrName>
                                        </p:attrNameLst>
                                      </p:cBhvr>
                                      <p:to>
                                        <p:strVal val="visible"/>
                                      </p:to>
                                    </p:set>
                                    <p:animEffect transition="in" filter="slide(fromLeft)">
                                      <p:cBhvr>
                                        <p:cTn id="56" dur="300"/>
                                        <p:tgtEl>
                                          <p:spTgt spid="157738"/>
                                        </p:tgtEl>
                                      </p:cBhvr>
                                    </p:animEffect>
                                  </p:childTnLst>
                                </p:cTn>
                              </p:par>
                            </p:childTnLst>
                          </p:cTn>
                        </p:par>
                        <p:par>
                          <p:cTn id="57" fill="hold">
                            <p:stCondLst>
                              <p:cond delay="1800"/>
                            </p:stCondLst>
                            <p:childTnLst>
                              <p:par>
                                <p:cTn id="58" presetID="12" presetClass="entr" presetSubtype="8" fill="hold" grpId="0" nodeType="afterEffect">
                                  <p:stCondLst>
                                    <p:cond delay="1000"/>
                                  </p:stCondLst>
                                  <p:iterate type="wd">
                                    <p:tmPct val="100000"/>
                                  </p:iterate>
                                  <p:childTnLst>
                                    <p:set>
                                      <p:cBhvr>
                                        <p:cTn id="59" dur="1" fill="hold">
                                          <p:stCondLst>
                                            <p:cond delay="0"/>
                                          </p:stCondLst>
                                        </p:cTn>
                                        <p:tgtEl>
                                          <p:spTgt spid="157739"/>
                                        </p:tgtEl>
                                        <p:attrNameLst>
                                          <p:attrName>style.visibility</p:attrName>
                                        </p:attrNameLst>
                                      </p:cBhvr>
                                      <p:to>
                                        <p:strVal val="visible"/>
                                      </p:to>
                                    </p:set>
                                    <p:animEffect transition="in" filter="slide(fromLeft)">
                                      <p:cBhvr>
                                        <p:cTn id="60" dur="300"/>
                                        <p:tgtEl>
                                          <p:spTgt spid="157739"/>
                                        </p:tgtEl>
                                      </p:cBhvr>
                                    </p:animEffect>
                                  </p:childTnLst>
                                </p:cTn>
                              </p:par>
                            </p:childTnLst>
                          </p:cTn>
                        </p:par>
                        <p:par>
                          <p:cTn id="61" fill="hold">
                            <p:stCondLst>
                              <p:cond delay="3700"/>
                            </p:stCondLst>
                            <p:childTnLst>
                              <p:par>
                                <p:cTn id="62" presetID="16" presetClass="entr" presetSubtype="21" fill="hold" grpId="0" nodeType="afterEffect">
                                  <p:stCondLst>
                                    <p:cond delay="2000"/>
                                  </p:stCondLst>
                                  <p:childTnLst>
                                    <p:set>
                                      <p:cBhvr>
                                        <p:cTn id="63" dur="1" fill="hold">
                                          <p:stCondLst>
                                            <p:cond delay="0"/>
                                          </p:stCondLst>
                                        </p:cTn>
                                        <p:tgtEl>
                                          <p:spTgt spid="157737"/>
                                        </p:tgtEl>
                                        <p:attrNameLst>
                                          <p:attrName>style.visibility</p:attrName>
                                        </p:attrNameLst>
                                      </p:cBhvr>
                                      <p:to>
                                        <p:strVal val="visible"/>
                                      </p:to>
                                    </p:set>
                                    <p:animEffect transition="in" filter="barn(inVertical)">
                                      <p:cBhvr>
                                        <p:cTn id="64" dur="500"/>
                                        <p:tgtEl>
                                          <p:spTgt spid="1577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731" grpId="0" animBg="1"/>
      <p:bldP spid="157732" grpId="0" autoUpdateAnimBg="0"/>
      <p:bldP spid="157733" grpId="0" autoUpdateAnimBg="0"/>
      <p:bldP spid="157734" grpId="0" autoUpdateAnimBg="0"/>
      <p:bldP spid="157735" grpId="0" autoUpdateAnimBg="0"/>
      <p:bldP spid="157736" grpId="0" autoUpdateAnimBg="0"/>
      <p:bldP spid="157737" grpId="0" animBg="1"/>
      <p:bldP spid="157738" grpId="0" autoUpdateAnimBg="0"/>
      <p:bldP spid="157739" grpId="0" autoUpdateAnimBg="0"/>
      <p:bldP spid="157740" grpId="0" animBg="1"/>
      <p:bldP spid="157741" grpId="0" animBg="1"/>
      <p:bldP spid="157742" grpId="0" animBg="1"/>
      <p:bldP spid="157743" grpId="0" animBg="1"/>
      <p:bldP spid="15774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ChangeArrowheads="1"/>
          </p:cNvSpPr>
          <p:nvPr/>
        </p:nvSpPr>
        <p:spPr bwMode="auto">
          <a:xfrm>
            <a:off x="952500" y="1133475"/>
            <a:ext cx="77152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a:t>
            </a:r>
            <a:r>
              <a:rPr lang="en-US" sz="2400" u="sng" dirty="0">
                <a:effectLst>
                  <a:outerShdw blurRad="38100" dist="38100" dir="2700000" algn="tl">
                    <a:srgbClr val="000000"/>
                  </a:outerShdw>
                </a:effectLst>
                <a:latin typeface="Book Antiqua" pitchFamily="18" charset="0"/>
              </a:rPr>
              <a:t>addition law</a:t>
            </a:r>
            <a:r>
              <a:rPr lang="en-US" sz="2400" dirty="0">
                <a:effectLst>
                  <a:outerShdw blurRad="38100" dist="38100" dir="2700000" algn="tl">
                    <a:srgbClr val="000000"/>
                  </a:outerShdw>
                </a:effectLst>
                <a:latin typeface="Book Antiqua" pitchFamily="18" charset="0"/>
              </a:rPr>
              <a:t> provides a way to compute the</a:t>
            </a:r>
          </a:p>
          <a:p>
            <a:pPr algn="l"/>
            <a:r>
              <a:rPr lang="en-US" sz="2400" dirty="0">
                <a:effectLst>
                  <a:outerShdw blurRad="38100" dist="38100" dir="2700000" algn="tl">
                    <a:srgbClr val="000000"/>
                  </a:outerShdw>
                </a:effectLst>
                <a:latin typeface="Book Antiqua" pitchFamily="18" charset="0"/>
              </a:rPr>
              <a:t> probability of event </a:t>
            </a:r>
            <a:r>
              <a:rPr lang="en-US" sz="2400" i="1"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 or </a:t>
            </a:r>
            <a:r>
              <a:rPr lang="en-US" sz="2400" i="1" dirty="0">
                <a:effectLst>
                  <a:outerShdw blurRad="38100" dist="38100" dir="2700000" algn="tl">
                    <a:srgbClr val="000000"/>
                  </a:outerShdw>
                </a:effectLst>
                <a:latin typeface="Book Antiqua" pitchFamily="18" charset="0"/>
              </a:rPr>
              <a:t>B,</a:t>
            </a:r>
            <a:r>
              <a:rPr lang="en-US" sz="2400" dirty="0">
                <a:effectLst>
                  <a:outerShdw blurRad="38100" dist="38100" dir="2700000" algn="tl">
                    <a:srgbClr val="000000"/>
                  </a:outerShdw>
                </a:effectLst>
                <a:latin typeface="Book Antiqua" pitchFamily="18" charset="0"/>
              </a:rPr>
              <a:t> or both </a:t>
            </a:r>
            <a:r>
              <a:rPr lang="en-US" sz="2400" i="1"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 and </a:t>
            </a:r>
            <a:r>
              <a:rPr lang="en-US" sz="2400" i="1" dirty="0">
                <a:effectLst>
                  <a:outerShdw blurRad="38100" dist="38100" dir="2700000" algn="tl">
                    <a:srgbClr val="000000"/>
                  </a:outerShdw>
                </a:effectLst>
                <a:latin typeface="Book Antiqua" pitchFamily="18" charset="0"/>
              </a:rPr>
              <a:t>B </a:t>
            </a:r>
            <a:r>
              <a:rPr lang="en-US" sz="2400" dirty="0">
                <a:effectLst>
                  <a:outerShdw blurRad="38100" dist="38100" dir="2700000" algn="tl">
                    <a:srgbClr val="000000"/>
                  </a:outerShdw>
                </a:effectLst>
                <a:latin typeface="Book Antiqua" pitchFamily="18" charset="0"/>
              </a:rPr>
              <a:t>occurring.</a:t>
            </a:r>
          </a:p>
        </p:txBody>
      </p:sp>
      <p:sp>
        <p:nvSpPr>
          <p:cNvPr id="160771" name="AutoShape 3"/>
          <p:cNvSpPr>
            <a:spLocks noChangeArrowheads="1"/>
          </p:cNvSpPr>
          <p:nvPr/>
        </p:nvSpPr>
        <p:spPr bwMode="auto">
          <a:xfrm rot="5400000">
            <a:off x="66833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0772" name="Rectangle 4"/>
          <p:cNvSpPr>
            <a:spLocks noChangeArrowheads="1"/>
          </p:cNvSpPr>
          <p:nvPr/>
        </p:nvSpPr>
        <p:spPr bwMode="auto">
          <a:xfrm>
            <a:off x="685800" y="166688"/>
            <a:ext cx="7772400" cy="5857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Addition Law</a:t>
            </a:r>
          </a:p>
        </p:txBody>
      </p:sp>
      <p:sp>
        <p:nvSpPr>
          <p:cNvPr id="160773" name="Rectangle 5"/>
          <p:cNvSpPr>
            <a:spLocks noChangeArrowheads="1"/>
          </p:cNvSpPr>
          <p:nvPr/>
        </p:nvSpPr>
        <p:spPr bwMode="auto">
          <a:xfrm>
            <a:off x="952500" y="2257425"/>
            <a:ext cx="7715250" cy="16002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The law is written as:</a:t>
            </a:r>
          </a:p>
          <a:p>
            <a:pPr algn="l"/>
            <a:endParaRPr lang="en-US" sz="2400">
              <a:effectLst>
                <a:outerShdw blurRad="38100" dist="38100" dir="2700000" algn="tl">
                  <a:srgbClr val="000000"/>
                </a:outerShdw>
              </a:effectLst>
              <a:latin typeface="Book Antiqua" pitchFamily="18" charset="0"/>
            </a:endParaRPr>
          </a:p>
          <a:p>
            <a:pPr algn="l"/>
            <a:endParaRPr lang="en-US" sz="2000">
              <a:effectLst>
                <a:outerShdw blurRad="38100" dist="38100" dir="2700000" algn="tl">
                  <a:srgbClr val="000000"/>
                </a:outerShdw>
              </a:effectLst>
              <a:latin typeface="Book Antiqua" pitchFamily="18" charset="0"/>
            </a:endParaRPr>
          </a:p>
          <a:p>
            <a:pPr algn="l"/>
            <a:endParaRPr lang="en-US" sz="2000">
              <a:effectLst>
                <a:outerShdw blurRad="38100" dist="38100" dir="2700000" algn="tl">
                  <a:srgbClr val="000000"/>
                </a:outerShdw>
              </a:effectLst>
              <a:latin typeface="Book Antiqua" pitchFamily="18" charset="0"/>
            </a:endParaRPr>
          </a:p>
        </p:txBody>
      </p:sp>
      <p:sp>
        <p:nvSpPr>
          <p:cNvPr id="160774" name="AutoShape 6"/>
          <p:cNvSpPr>
            <a:spLocks noChangeArrowheads="1"/>
          </p:cNvSpPr>
          <p:nvPr/>
        </p:nvSpPr>
        <p:spPr bwMode="auto">
          <a:xfrm rot="5400000">
            <a:off x="668338" y="2959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0775" name="Rectangle 7"/>
          <p:cNvSpPr>
            <a:spLocks noChangeArrowheads="1"/>
          </p:cNvSpPr>
          <p:nvPr/>
        </p:nvSpPr>
        <p:spPr bwMode="auto">
          <a:xfrm>
            <a:off x="2316163" y="2859088"/>
            <a:ext cx="4906962" cy="742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Symbol" pitchFamily="18" charset="2"/>
              </a:rPr>
              <a:t></a:t>
            </a:r>
          </a:p>
        </p:txBody>
      </p:sp>
    </p:spTree>
    <p:extLst>
      <p:ext uri="{BB962C8B-B14F-4D97-AF65-F5344CB8AC3E}">
        <p14:creationId xmlns:p14="http://schemas.microsoft.com/office/powerpoint/2010/main" val="255581892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60771"/>
                                        </p:tgtEl>
                                        <p:attrNameLst>
                                          <p:attrName>style.visibility</p:attrName>
                                        </p:attrNameLst>
                                      </p:cBhvr>
                                      <p:to>
                                        <p:strVal val="visible"/>
                                      </p:to>
                                    </p:set>
                                    <p:animEffect transition="in" filter="slide(fromLeft)">
                                      <p:cBhvr>
                                        <p:cTn id="7" dur="500"/>
                                        <p:tgtEl>
                                          <p:spTgt spid="160771"/>
                                        </p:tgtEl>
                                      </p:cBhvr>
                                    </p:animEffect>
                                  </p:childTnLst>
                                  <p:subTnLst>
                                    <p:set>
                                      <p:cBhvr override="childStyle">
                                        <p:cTn dur="1" fill="hold" display="0" masterRel="nextClick" afterEffect="1"/>
                                        <p:tgtEl>
                                          <p:spTgt spid="16077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60770"/>
                                        </p:tgtEl>
                                        <p:attrNameLst>
                                          <p:attrName>style.visibility</p:attrName>
                                        </p:attrNameLst>
                                      </p:cBhvr>
                                      <p:to>
                                        <p:strVal val="visible"/>
                                      </p:to>
                                    </p:set>
                                    <p:anim calcmode="lin" valueType="num">
                                      <p:cBhvr>
                                        <p:cTn id="12" dur="500" fill="hold"/>
                                        <p:tgtEl>
                                          <p:spTgt spid="160770"/>
                                        </p:tgtEl>
                                        <p:attrNameLst>
                                          <p:attrName>ppt_w</p:attrName>
                                        </p:attrNameLst>
                                      </p:cBhvr>
                                      <p:tavLst>
                                        <p:tav tm="0">
                                          <p:val>
                                            <p:strVal val="2/3*#ppt_w"/>
                                          </p:val>
                                        </p:tav>
                                        <p:tav tm="100000">
                                          <p:val>
                                            <p:strVal val="#ppt_w"/>
                                          </p:val>
                                        </p:tav>
                                      </p:tavLst>
                                    </p:anim>
                                    <p:anim calcmode="lin" valueType="num">
                                      <p:cBhvr>
                                        <p:cTn id="13" dur="500" fill="hold"/>
                                        <p:tgtEl>
                                          <p:spTgt spid="160770"/>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60774"/>
                                        </p:tgtEl>
                                        <p:attrNameLst>
                                          <p:attrName>style.visibility</p:attrName>
                                        </p:attrNameLst>
                                      </p:cBhvr>
                                      <p:to>
                                        <p:strVal val="visible"/>
                                      </p:to>
                                    </p:set>
                                    <p:animEffect transition="in" filter="slide(fromLeft)">
                                      <p:cBhvr>
                                        <p:cTn id="17" dur="500"/>
                                        <p:tgtEl>
                                          <p:spTgt spid="160774"/>
                                        </p:tgtEl>
                                      </p:cBhvr>
                                    </p:animEffect>
                                  </p:childTnLst>
                                  <p:subTnLst>
                                    <p:set>
                                      <p:cBhvr override="childStyle">
                                        <p:cTn dur="1" fill="hold" display="0" masterRel="nextClick" afterEffect="1"/>
                                        <p:tgtEl>
                                          <p:spTgt spid="160774"/>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60773"/>
                                        </p:tgtEl>
                                        <p:attrNameLst>
                                          <p:attrName>style.visibility</p:attrName>
                                        </p:attrNameLst>
                                      </p:cBhvr>
                                      <p:to>
                                        <p:strVal val="visible"/>
                                      </p:to>
                                    </p:set>
                                    <p:anim calcmode="lin" valueType="num">
                                      <p:cBhvr>
                                        <p:cTn id="22" dur="500" fill="hold"/>
                                        <p:tgtEl>
                                          <p:spTgt spid="160773"/>
                                        </p:tgtEl>
                                        <p:attrNameLst>
                                          <p:attrName>ppt_w</p:attrName>
                                        </p:attrNameLst>
                                      </p:cBhvr>
                                      <p:tavLst>
                                        <p:tav tm="0">
                                          <p:val>
                                            <p:strVal val="2/3*#ppt_w"/>
                                          </p:val>
                                        </p:tav>
                                        <p:tav tm="100000">
                                          <p:val>
                                            <p:strVal val="#ppt_w"/>
                                          </p:val>
                                        </p:tav>
                                      </p:tavLst>
                                    </p:anim>
                                    <p:anim calcmode="lin" valueType="num">
                                      <p:cBhvr>
                                        <p:cTn id="23" dur="500" fill="hold"/>
                                        <p:tgtEl>
                                          <p:spTgt spid="160773"/>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6" presetClass="entr" presetSubtype="37" fill="hold" grpId="0" nodeType="afterEffect">
                                  <p:stCondLst>
                                    <p:cond delay="2000"/>
                                  </p:stCondLst>
                                  <p:childTnLst>
                                    <p:set>
                                      <p:cBhvr>
                                        <p:cTn id="26" dur="1" fill="hold">
                                          <p:stCondLst>
                                            <p:cond delay="0"/>
                                          </p:stCondLst>
                                        </p:cTn>
                                        <p:tgtEl>
                                          <p:spTgt spid="160775"/>
                                        </p:tgtEl>
                                        <p:attrNameLst>
                                          <p:attrName>style.visibility</p:attrName>
                                        </p:attrNameLst>
                                      </p:cBhvr>
                                      <p:to>
                                        <p:strVal val="visible"/>
                                      </p:to>
                                    </p:set>
                                    <p:animEffect transition="in" filter="barn(outVertical)">
                                      <p:cBhvr>
                                        <p:cTn id="27" dur="500"/>
                                        <p:tgtEl>
                                          <p:spTgt spid="1607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animBg="1" autoUpdateAnimBg="0"/>
      <p:bldP spid="160771" grpId="0" animBg="1"/>
      <p:bldP spid="160773" grpId="0" animBg="1" autoUpdateAnimBg="0"/>
      <p:bldP spid="160774" grpId="0" animBg="1"/>
      <p:bldP spid="160775" grpId="0" animBg="1"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ChangeArrowheads="1"/>
          </p:cNvSpPr>
          <p:nvPr/>
        </p:nvSpPr>
        <p:spPr bwMode="auto">
          <a:xfrm>
            <a:off x="1083129" y="1528311"/>
            <a:ext cx="7258050" cy="4553176"/>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61795" name="Rectangle 3"/>
          <p:cNvSpPr>
            <a:spLocks noChangeArrowheads="1"/>
          </p:cNvSpPr>
          <p:nvPr/>
        </p:nvSpPr>
        <p:spPr bwMode="auto">
          <a:xfrm>
            <a:off x="1314450" y="1607685"/>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Markley Oil Profitable</a:t>
            </a:r>
          </a:p>
        </p:txBody>
      </p:sp>
      <p:sp>
        <p:nvSpPr>
          <p:cNvPr id="161796" name="Rectangle 4"/>
          <p:cNvSpPr>
            <a:spLocks noChangeArrowheads="1"/>
          </p:cNvSpPr>
          <p:nvPr/>
        </p:nvSpPr>
        <p:spPr bwMode="auto">
          <a:xfrm>
            <a:off x="1393825" y="2026785"/>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Collins Mining Profitable</a:t>
            </a:r>
          </a:p>
        </p:txBody>
      </p:sp>
      <p:sp>
        <p:nvSpPr>
          <p:cNvPr id="161797" name="Rectangle 5"/>
          <p:cNvSpPr>
            <a:spLocks noChangeArrowheads="1"/>
          </p:cNvSpPr>
          <p:nvPr/>
        </p:nvSpPr>
        <p:spPr bwMode="auto">
          <a:xfrm>
            <a:off x="1574800" y="2426835"/>
            <a:ext cx="6153150" cy="10668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Markley Oil Profitable </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or</a:t>
            </a:r>
            <a:r>
              <a:rPr lang="en-US" sz="2400">
                <a:effectLst>
                  <a:outerShdw blurRad="38100" dist="38100" dir="2700000" algn="tl">
                    <a:srgbClr val="000000"/>
                  </a:outerShdw>
                </a:effectLst>
                <a:latin typeface="Book Antiqua" pitchFamily="18" charset="0"/>
              </a:rPr>
              <a:t>  Collins Mining Profitable</a:t>
            </a:r>
          </a:p>
        </p:txBody>
      </p:sp>
      <p:sp>
        <p:nvSpPr>
          <p:cNvPr id="161798" name="Rectangle 6"/>
          <p:cNvSpPr>
            <a:spLocks noChangeArrowheads="1"/>
          </p:cNvSpPr>
          <p:nvPr/>
        </p:nvSpPr>
        <p:spPr bwMode="auto">
          <a:xfrm>
            <a:off x="1289050" y="3341235"/>
            <a:ext cx="7429500" cy="57150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We know: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.70,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.48,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.36</a:t>
            </a:r>
          </a:p>
        </p:txBody>
      </p:sp>
      <p:sp>
        <p:nvSpPr>
          <p:cNvPr id="161799" name="Rectangle 7"/>
          <p:cNvSpPr>
            <a:spLocks noChangeArrowheads="1"/>
          </p:cNvSpPr>
          <p:nvPr/>
        </p:nvSpPr>
        <p:spPr bwMode="auto">
          <a:xfrm>
            <a:off x="1308100" y="3779385"/>
            <a:ext cx="7029450" cy="5905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Thus: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C) </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P(</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a:t>
            </a:r>
          </a:p>
        </p:txBody>
      </p:sp>
      <p:sp>
        <p:nvSpPr>
          <p:cNvPr id="161800" name="Oval 8"/>
          <p:cNvSpPr>
            <a:spLocks noChangeArrowheads="1"/>
          </p:cNvSpPr>
          <p:nvPr/>
        </p:nvSpPr>
        <p:spPr bwMode="auto">
          <a:xfrm>
            <a:off x="4022725" y="4750935"/>
            <a:ext cx="647700" cy="438150"/>
          </a:xfrm>
          <a:prstGeom prst="ellipse">
            <a:avLst/>
          </a:prstGeom>
          <a:noFill/>
          <a:ln w="28575">
            <a:solidFill>
              <a:srgbClr val="66FFFF"/>
            </a:solidFill>
            <a:round/>
            <a:headEnd/>
            <a:tailEnd/>
          </a:ln>
          <a:effectLst/>
        </p:spPr>
        <p:txBody>
          <a:bodyPr wrap="none" anchor="ctr"/>
          <a:lstStyle/>
          <a:p>
            <a:endParaRPr lang="en-US"/>
          </a:p>
        </p:txBody>
      </p:sp>
      <p:sp>
        <p:nvSpPr>
          <p:cNvPr id="161801" name="Rectangle 9"/>
          <p:cNvSpPr>
            <a:spLocks noChangeArrowheads="1"/>
          </p:cNvSpPr>
          <p:nvPr/>
        </p:nvSpPr>
        <p:spPr bwMode="auto">
          <a:xfrm>
            <a:off x="3641725" y="4312785"/>
            <a:ext cx="3638550" cy="4381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 .70 + .48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.36</a:t>
            </a:r>
          </a:p>
        </p:txBody>
      </p:sp>
      <p:sp>
        <p:nvSpPr>
          <p:cNvPr id="161802" name="Rectangle 10"/>
          <p:cNvSpPr>
            <a:spLocks noChangeArrowheads="1"/>
          </p:cNvSpPr>
          <p:nvPr/>
        </p:nvSpPr>
        <p:spPr bwMode="auto">
          <a:xfrm>
            <a:off x="3536950" y="4712835"/>
            <a:ext cx="1181100" cy="514350"/>
          </a:xfrm>
          <a:prstGeom prst="rect">
            <a:avLst/>
          </a:prstGeom>
          <a:noFill/>
          <a:ln w="12700">
            <a:noFill/>
            <a:miter lim="800000"/>
            <a:headEnd/>
            <a:tailEnd/>
          </a:ln>
          <a:effectLst/>
        </p:spPr>
        <p:txBody>
          <a:bodyPr wrap="none" anchor="ctr"/>
          <a:lstStyle/>
          <a:p>
            <a:pPr>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.82</a:t>
            </a:r>
            <a:endParaRPr lang="en-US">
              <a:effectLst>
                <a:outerShdw blurRad="38100" dist="38100" dir="2700000" algn="tl">
                  <a:srgbClr val="000000"/>
                </a:outerShdw>
              </a:effectLst>
              <a:latin typeface="Book Antiqua" pitchFamily="18" charset="0"/>
            </a:endParaRPr>
          </a:p>
        </p:txBody>
      </p:sp>
      <p:sp>
        <p:nvSpPr>
          <p:cNvPr id="161803" name="AutoShape 11"/>
          <p:cNvSpPr>
            <a:spLocks noChangeArrowheads="1"/>
          </p:cNvSpPr>
          <p:nvPr/>
        </p:nvSpPr>
        <p:spPr bwMode="auto">
          <a:xfrm rot="5400000">
            <a:off x="776288" y="265226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1804" name="AutoShape 12"/>
          <p:cNvSpPr>
            <a:spLocks noChangeArrowheads="1"/>
          </p:cNvSpPr>
          <p:nvPr/>
        </p:nvSpPr>
        <p:spPr bwMode="auto">
          <a:xfrm rot="5400000">
            <a:off x="776288" y="354761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1805" name="AutoShape 13"/>
          <p:cNvSpPr>
            <a:spLocks noChangeArrowheads="1"/>
          </p:cNvSpPr>
          <p:nvPr/>
        </p:nvSpPr>
        <p:spPr bwMode="auto">
          <a:xfrm rot="5400000">
            <a:off x="776288" y="177596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1806" name="AutoShape 14"/>
          <p:cNvSpPr>
            <a:spLocks noChangeArrowheads="1"/>
          </p:cNvSpPr>
          <p:nvPr/>
        </p:nvSpPr>
        <p:spPr bwMode="auto">
          <a:xfrm rot="5400000">
            <a:off x="776288" y="404291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1807" name="AutoShape 15"/>
          <p:cNvSpPr>
            <a:spLocks noChangeArrowheads="1"/>
          </p:cNvSpPr>
          <p:nvPr/>
        </p:nvSpPr>
        <p:spPr bwMode="auto">
          <a:xfrm rot="5400000">
            <a:off x="776288" y="450011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1809" name="Rectangle 17"/>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Addition Law</a:t>
            </a:r>
          </a:p>
        </p:txBody>
      </p:sp>
      <p:sp>
        <p:nvSpPr>
          <p:cNvPr id="161842" name="Rectangle 50"/>
          <p:cNvSpPr>
            <a:spLocks noChangeArrowheads="1"/>
          </p:cNvSpPr>
          <p:nvPr/>
        </p:nvSpPr>
        <p:spPr bwMode="auto">
          <a:xfrm>
            <a:off x="1289050" y="5109257"/>
            <a:ext cx="7296150" cy="97155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(This result is the same as that obtained earlier</a:t>
            </a:r>
          </a:p>
          <a:p>
            <a:pPr algn="l">
              <a:lnSpc>
                <a:spcPct val="9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using the definition of the probability of an event.)</a:t>
            </a:r>
          </a:p>
        </p:txBody>
      </p:sp>
      <p:sp>
        <p:nvSpPr>
          <p:cNvPr id="161843" name="Rectangle 51"/>
          <p:cNvSpPr>
            <a:spLocks noChangeArrowheads="1"/>
          </p:cNvSpPr>
          <p:nvPr/>
        </p:nvSpPr>
        <p:spPr bwMode="auto">
          <a:xfrm>
            <a:off x="712788" y="1016000"/>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Example:  Bradley Investments</a:t>
            </a:r>
          </a:p>
        </p:txBody>
      </p:sp>
    </p:spTree>
    <p:extLst>
      <p:ext uri="{BB962C8B-B14F-4D97-AF65-F5344CB8AC3E}">
        <p14:creationId xmlns:p14="http://schemas.microsoft.com/office/powerpoint/2010/main" val="297468776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61805"/>
                                        </p:tgtEl>
                                        <p:attrNameLst>
                                          <p:attrName>style.visibility</p:attrName>
                                        </p:attrNameLst>
                                      </p:cBhvr>
                                      <p:to>
                                        <p:strVal val="visible"/>
                                      </p:to>
                                    </p:set>
                                    <p:animEffect transition="in" filter="slide(fromLeft)">
                                      <p:cBhvr>
                                        <p:cTn id="7" dur="500"/>
                                        <p:tgtEl>
                                          <p:spTgt spid="161805"/>
                                        </p:tgtEl>
                                      </p:cBhvr>
                                    </p:animEffect>
                                  </p:childTnLst>
                                  <p:subTnLst>
                                    <p:set>
                                      <p:cBhvr override="childStyle">
                                        <p:cTn dur="1" fill="hold" display="0" masterRel="nextClick" afterEffect="1"/>
                                        <p:tgtEl>
                                          <p:spTgt spid="16180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1794"/>
                                        </p:tgtEl>
                                        <p:attrNameLst>
                                          <p:attrName>style.visibility</p:attrName>
                                        </p:attrNameLst>
                                      </p:cBhvr>
                                      <p:to>
                                        <p:strVal val="visible"/>
                                      </p:to>
                                    </p:set>
                                    <p:animEffect transition="in" filter="dissolve">
                                      <p:cBhvr>
                                        <p:cTn id="12" dur="500"/>
                                        <p:tgtEl>
                                          <p:spTgt spid="161794"/>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161795"/>
                                        </p:tgtEl>
                                        <p:attrNameLst>
                                          <p:attrName>style.visibility</p:attrName>
                                        </p:attrNameLst>
                                      </p:cBhvr>
                                      <p:to>
                                        <p:strVal val="visible"/>
                                      </p:to>
                                    </p:set>
                                    <p:animEffect transition="in" filter="slide(fromTop)">
                                      <p:cBhvr>
                                        <p:cTn id="16" dur="500"/>
                                        <p:tgtEl>
                                          <p:spTgt spid="161795"/>
                                        </p:tgtEl>
                                      </p:cBhvr>
                                    </p:animEffect>
                                  </p:childTnLst>
                                </p:cTn>
                              </p:par>
                            </p:childTnLst>
                          </p:cTn>
                        </p:par>
                        <p:par>
                          <p:cTn id="17" fill="hold">
                            <p:stCondLst>
                              <p:cond delay="2000"/>
                            </p:stCondLst>
                            <p:childTnLst>
                              <p:par>
                                <p:cTn id="18" presetID="12" presetClass="entr" presetSubtype="1" fill="hold" grpId="0" nodeType="afterEffect">
                                  <p:stCondLst>
                                    <p:cond delay="1000"/>
                                  </p:stCondLst>
                                  <p:childTnLst>
                                    <p:set>
                                      <p:cBhvr>
                                        <p:cTn id="19" dur="1" fill="hold">
                                          <p:stCondLst>
                                            <p:cond delay="0"/>
                                          </p:stCondLst>
                                        </p:cTn>
                                        <p:tgtEl>
                                          <p:spTgt spid="161796"/>
                                        </p:tgtEl>
                                        <p:attrNameLst>
                                          <p:attrName>style.visibility</p:attrName>
                                        </p:attrNameLst>
                                      </p:cBhvr>
                                      <p:to>
                                        <p:strVal val="visible"/>
                                      </p:to>
                                    </p:set>
                                    <p:animEffect transition="in" filter="slide(fromTop)">
                                      <p:cBhvr>
                                        <p:cTn id="20" dur="500"/>
                                        <p:tgtEl>
                                          <p:spTgt spid="161796"/>
                                        </p:tgtEl>
                                      </p:cBhvr>
                                    </p:animEffect>
                                  </p:childTnLst>
                                </p:cTn>
                              </p:par>
                            </p:childTnLst>
                          </p:cTn>
                        </p:par>
                        <p:par>
                          <p:cTn id="21" fill="hold">
                            <p:stCondLst>
                              <p:cond delay="3500"/>
                            </p:stCondLst>
                            <p:childTnLst>
                              <p:par>
                                <p:cTn id="22" presetID="12" presetClass="entr" presetSubtype="8" fill="hold" grpId="0" nodeType="afterEffect">
                                  <p:stCondLst>
                                    <p:cond delay="1000"/>
                                  </p:stCondLst>
                                  <p:childTnLst>
                                    <p:set>
                                      <p:cBhvr>
                                        <p:cTn id="23" dur="1" fill="hold">
                                          <p:stCondLst>
                                            <p:cond delay="0"/>
                                          </p:stCondLst>
                                        </p:cTn>
                                        <p:tgtEl>
                                          <p:spTgt spid="161803"/>
                                        </p:tgtEl>
                                        <p:attrNameLst>
                                          <p:attrName>style.visibility</p:attrName>
                                        </p:attrNameLst>
                                      </p:cBhvr>
                                      <p:to>
                                        <p:strVal val="visible"/>
                                      </p:to>
                                    </p:set>
                                    <p:animEffect transition="in" filter="slide(fromLeft)">
                                      <p:cBhvr>
                                        <p:cTn id="24" dur="500"/>
                                        <p:tgtEl>
                                          <p:spTgt spid="161803"/>
                                        </p:tgtEl>
                                      </p:cBhvr>
                                    </p:animEffect>
                                  </p:childTnLst>
                                  <p:subTnLst>
                                    <p:set>
                                      <p:cBhvr override="childStyle">
                                        <p:cTn dur="1" fill="hold" display="0" masterRel="nextClick" afterEffect="1"/>
                                        <p:tgtEl>
                                          <p:spTgt spid="161803"/>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12" presetClass="entr" presetSubtype="1" fill="hold" grpId="0" nodeType="clickEffect">
                                  <p:stCondLst>
                                    <p:cond delay="0"/>
                                  </p:stCondLst>
                                  <p:childTnLst>
                                    <p:set>
                                      <p:cBhvr>
                                        <p:cTn id="28" dur="1" fill="hold">
                                          <p:stCondLst>
                                            <p:cond delay="0"/>
                                          </p:stCondLst>
                                        </p:cTn>
                                        <p:tgtEl>
                                          <p:spTgt spid="161797"/>
                                        </p:tgtEl>
                                        <p:attrNameLst>
                                          <p:attrName>style.visibility</p:attrName>
                                        </p:attrNameLst>
                                      </p:cBhvr>
                                      <p:to>
                                        <p:strVal val="visible"/>
                                      </p:to>
                                    </p:set>
                                    <p:animEffect transition="in" filter="slide(fromTop)">
                                      <p:cBhvr>
                                        <p:cTn id="29" dur="500"/>
                                        <p:tgtEl>
                                          <p:spTgt spid="161797"/>
                                        </p:tgtEl>
                                      </p:cBhvr>
                                    </p:animEffect>
                                  </p:childTnLst>
                                </p:cTn>
                              </p:par>
                            </p:childTnLst>
                          </p:cTn>
                        </p:par>
                        <p:par>
                          <p:cTn id="30" fill="hold">
                            <p:stCondLst>
                              <p:cond delay="500"/>
                            </p:stCondLst>
                            <p:childTnLst>
                              <p:par>
                                <p:cTn id="31" presetID="12" presetClass="entr" presetSubtype="8" fill="hold" grpId="0" nodeType="afterEffect">
                                  <p:stCondLst>
                                    <p:cond delay="2000"/>
                                  </p:stCondLst>
                                  <p:childTnLst>
                                    <p:set>
                                      <p:cBhvr>
                                        <p:cTn id="32" dur="1" fill="hold">
                                          <p:stCondLst>
                                            <p:cond delay="0"/>
                                          </p:stCondLst>
                                        </p:cTn>
                                        <p:tgtEl>
                                          <p:spTgt spid="161804"/>
                                        </p:tgtEl>
                                        <p:attrNameLst>
                                          <p:attrName>style.visibility</p:attrName>
                                        </p:attrNameLst>
                                      </p:cBhvr>
                                      <p:to>
                                        <p:strVal val="visible"/>
                                      </p:to>
                                    </p:set>
                                    <p:animEffect transition="in" filter="slide(fromLeft)">
                                      <p:cBhvr>
                                        <p:cTn id="33" dur="500"/>
                                        <p:tgtEl>
                                          <p:spTgt spid="161804"/>
                                        </p:tgtEl>
                                      </p:cBhvr>
                                    </p:animEffect>
                                  </p:childTnLst>
                                  <p:subTnLst>
                                    <p:set>
                                      <p:cBhvr override="childStyle">
                                        <p:cTn dur="1" fill="hold" display="0" masterRel="nextClick" afterEffect="1"/>
                                        <p:tgtEl>
                                          <p:spTgt spid="161804"/>
                                        </p:tgtEl>
                                        <p:attrNameLst>
                                          <p:attrName>style.visibility</p:attrName>
                                        </p:attrNameLst>
                                      </p:cBhvr>
                                      <p:to>
                                        <p:strVal val="hidden"/>
                                      </p:to>
                                    </p:set>
                                  </p:subTnLst>
                                </p:cTn>
                              </p:par>
                            </p:childTnLst>
                          </p:cTn>
                        </p:par>
                      </p:childTnLst>
                    </p:cTn>
                  </p:par>
                  <p:par>
                    <p:cTn id="34" fill="hold">
                      <p:stCondLst>
                        <p:cond delay="indefinite"/>
                      </p:stCondLst>
                      <p:childTnLst>
                        <p:par>
                          <p:cTn id="35" fill="hold">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161798"/>
                                        </p:tgtEl>
                                        <p:attrNameLst>
                                          <p:attrName>style.visibility</p:attrName>
                                        </p:attrNameLst>
                                      </p:cBhvr>
                                      <p:to>
                                        <p:strVal val="visible"/>
                                      </p:to>
                                    </p:set>
                                    <p:animEffect transition="in" filter="slide(fromTop)">
                                      <p:cBhvr>
                                        <p:cTn id="38" dur="500"/>
                                        <p:tgtEl>
                                          <p:spTgt spid="161798"/>
                                        </p:tgtEl>
                                      </p:cBhvr>
                                    </p:animEffect>
                                  </p:childTnLst>
                                </p:cTn>
                              </p:par>
                            </p:childTnLst>
                          </p:cTn>
                        </p:par>
                        <p:par>
                          <p:cTn id="39" fill="hold">
                            <p:stCondLst>
                              <p:cond delay="500"/>
                            </p:stCondLst>
                            <p:childTnLst>
                              <p:par>
                                <p:cTn id="40" presetID="12" presetClass="entr" presetSubtype="8" fill="hold" grpId="0" nodeType="afterEffect">
                                  <p:stCondLst>
                                    <p:cond delay="2000"/>
                                  </p:stCondLst>
                                  <p:childTnLst>
                                    <p:set>
                                      <p:cBhvr>
                                        <p:cTn id="41" dur="1" fill="hold">
                                          <p:stCondLst>
                                            <p:cond delay="0"/>
                                          </p:stCondLst>
                                        </p:cTn>
                                        <p:tgtEl>
                                          <p:spTgt spid="161806"/>
                                        </p:tgtEl>
                                        <p:attrNameLst>
                                          <p:attrName>style.visibility</p:attrName>
                                        </p:attrNameLst>
                                      </p:cBhvr>
                                      <p:to>
                                        <p:strVal val="visible"/>
                                      </p:to>
                                    </p:set>
                                    <p:animEffect transition="in" filter="slide(fromLeft)">
                                      <p:cBhvr>
                                        <p:cTn id="42" dur="500"/>
                                        <p:tgtEl>
                                          <p:spTgt spid="161806"/>
                                        </p:tgtEl>
                                      </p:cBhvr>
                                    </p:animEffect>
                                  </p:childTnLst>
                                  <p:subTnLst>
                                    <p:set>
                                      <p:cBhvr override="childStyle">
                                        <p:cTn dur="1" fill="hold" display="0" masterRel="nextClick" afterEffect="1"/>
                                        <p:tgtEl>
                                          <p:spTgt spid="161806"/>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2" presetClass="entr" presetSubtype="1" fill="hold" grpId="0" nodeType="clickEffect">
                                  <p:stCondLst>
                                    <p:cond delay="0"/>
                                  </p:stCondLst>
                                  <p:childTnLst>
                                    <p:set>
                                      <p:cBhvr>
                                        <p:cTn id="46" dur="1" fill="hold">
                                          <p:stCondLst>
                                            <p:cond delay="0"/>
                                          </p:stCondLst>
                                        </p:cTn>
                                        <p:tgtEl>
                                          <p:spTgt spid="161799"/>
                                        </p:tgtEl>
                                        <p:attrNameLst>
                                          <p:attrName>style.visibility</p:attrName>
                                        </p:attrNameLst>
                                      </p:cBhvr>
                                      <p:to>
                                        <p:strVal val="visible"/>
                                      </p:to>
                                    </p:set>
                                    <p:animEffect transition="in" filter="slide(fromTop)">
                                      <p:cBhvr>
                                        <p:cTn id="47" dur="500"/>
                                        <p:tgtEl>
                                          <p:spTgt spid="161799"/>
                                        </p:tgtEl>
                                      </p:cBhvr>
                                    </p:animEffect>
                                  </p:childTnLst>
                                </p:cTn>
                              </p:par>
                            </p:childTnLst>
                          </p:cTn>
                        </p:par>
                        <p:par>
                          <p:cTn id="48" fill="hold">
                            <p:stCondLst>
                              <p:cond delay="500"/>
                            </p:stCondLst>
                            <p:childTnLst>
                              <p:par>
                                <p:cTn id="49" presetID="12" presetClass="entr" presetSubtype="8" fill="hold" grpId="0" nodeType="afterEffect">
                                  <p:stCondLst>
                                    <p:cond delay="2000"/>
                                  </p:stCondLst>
                                  <p:childTnLst>
                                    <p:set>
                                      <p:cBhvr>
                                        <p:cTn id="50" dur="1" fill="hold">
                                          <p:stCondLst>
                                            <p:cond delay="0"/>
                                          </p:stCondLst>
                                        </p:cTn>
                                        <p:tgtEl>
                                          <p:spTgt spid="161807"/>
                                        </p:tgtEl>
                                        <p:attrNameLst>
                                          <p:attrName>style.visibility</p:attrName>
                                        </p:attrNameLst>
                                      </p:cBhvr>
                                      <p:to>
                                        <p:strVal val="visible"/>
                                      </p:to>
                                    </p:set>
                                    <p:animEffect transition="in" filter="slide(fromLeft)">
                                      <p:cBhvr>
                                        <p:cTn id="51" dur="500"/>
                                        <p:tgtEl>
                                          <p:spTgt spid="161807"/>
                                        </p:tgtEl>
                                      </p:cBhvr>
                                    </p:animEffect>
                                  </p:childTnLst>
                                  <p:subTnLst>
                                    <p:set>
                                      <p:cBhvr override="childStyle">
                                        <p:cTn dur="1" fill="hold" display="0" masterRel="nextClick" afterEffect="1"/>
                                        <p:tgtEl>
                                          <p:spTgt spid="161807"/>
                                        </p:tgtEl>
                                        <p:attrNameLst>
                                          <p:attrName>style.visibility</p:attrName>
                                        </p:attrNameLst>
                                      </p:cBhvr>
                                      <p:to>
                                        <p:strVal val="hidden"/>
                                      </p:to>
                                    </p:set>
                                  </p:subTnLst>
                                </p:cTn>
                              </p:par>
                            </p:childTnLst>
                          </p:cTn>
                        </p:par>
                      </p:childTnLst>
                    </p:cTn>
                  </p:par>
                  <p:par>
                    <p:cTn id="52" fill="hold">
                      <p:stCondLst>
                        <p:cond delay="indefinite"/>
                      </p:stCondLst>
                      <p:childTnLst>
                        <p:par>
                          <p:cTn id="53" fill="hold">
                            <p:stCondLst>
                              <p:cond delay="0"/>
                            </p:stCondLst>
                            <p:childTnLst>
                              <p:par>
                                <p:cTn id="54" presetID="12" presetClass="entr" presetSubtype="8" fill="hold" grpId="0" nodeType="clickEffect">
                                  <p:stCondLst>
                                    <p:cond delay="0"/>
                                  </p:stCondLst>
                                  <p:iterate type="wd">
                                    <p:tmPct val="100000"/>
                                  </p:iterate>
                                  <p:childTnLst>
                                    <p:set>
                                      <p:cBhvr>
                                        <p:cTn id="55" dur="1" fill="hold">
                                          <p:stCondLst>
                                            <p:cond delay="0"/>
                                          </p:stCondLst>
                                        </p:cTn>
                                        <p:tgtEl>
                                          <p:spTgt spid="161801"/>
                                        </p:tgtEl>
                                        <p:attrNameLst>
                                          <p:attrName>style.visibility</p:attrName>
                                        </p:attrNameLst>
                                      </p:cBhvr>
                                      <p:to>
                                        <p:strVal val="visible"/>
                                      </p:to>
                                    </p:set>
                                    <p:animEffect transition="in" filter="slide(fromLeft)">
                                      <p:cBhvr>
                                        <p:cTn id="56" dur="300"/>
                                        <p:tgtEl>
                                          <p:spTgt spid="161801"/>
                                        </p:tgtEl>
                                      </p:cBhvr>
                                    </p:animEffect>
                                  </p:childTnLst>
                                </p:cTn>
                              </p:par>
                            </p:childTnLst>
                          </p:cTn>
                        </p:par>
                        <p:par>
                          <p:cTn id="57" fill="hold">
                            <p:stCondLst>
                              <p:cond delay="2700"/>
                            </p:stCondLst>
                            <p:childTnLst>
                              <p:par>
                                <p:cTn id="58" presetID="12" presetClass="entr" presetSubtype="8" fill="hold" grpId="0" nodeType="afterEffect">
                                  <p:stCondLst>
                                    <p:cond delay="1000"/>
                                  </p:stCondLst>
                                  <p:iterate type="wd">
                                    <p:tmPct val="100000"/>
                                  </p:iterate>
                                  <p:childTnLst>
                                    <p:set>
                                      <p:cBhvr>
                                        <p:cTn id="59" dur="1" fill="hold">
                                          <p:stCondLst>
                                            <p:cond delay="0"/>
                                          </p:stCondLst>
                                        </p:cTn>
                                        <p:tgtEl>
                                          <p:spTgt spid="161802"/>
                                        </p:tgtEl>
                                        <p:attrNameLst>
                                          <p:attrName>style.visibility</p:attrName>
                                        </p:attrNameLst>
                                      </p:cBhvr>
                                      <p:to>
                                        <p:strVal val="visible"/>
                                      </p:to>
                                    </p:set>
                                    <p:animEffect transition="in" filter="slide(fromLeft)">
                                      <p:cBhvr>
                                        <p:cTn id="60" dur="300"/>
                                        <p:tgtEl>
                                          <p:spTgt spid="161802"/>
                                        </p:tgtEl>
                                      </p:cBhvr>
                                    </p:animEffect>
                                  </p:childTnLst>
                                </p:cTn>
                              </p:par>
                            </p:childTnLst>
                          </p:cTn>
                        </p:par>
                        <p:par>
                          <p:cTn id="61" fill="hold">
                            <p:stCondLst>
                              <p:cond delay="4600"/>
                            </p:stCondLst>
                            <p:childTnLst>
                              <p:par>
                                <p:cTn id="62" presetID="16" presetClass="entr" presetSubtype="21" fill="hold" grpId="0" nodeType="afterEffect">
                                  <p:stCondLst>
                                    <p:cond delay="2000"/>
                                  </p:stCondLst>
                                  <p:childTnLst>
                                    <p:set>
                                      <p:cBhvr>
                                        <p:cTn id="63" dur="1" fill="hold">
                                          <p:stCondLst>
                                            <p:cond delay="0"/>
                                          </p:stCondLst>
                                        </p:cTn>
                                        <p:tgtEl>
                                          <p:spTgt spid="161800"/>
                                        </p:tgtEl>
                                        <p:attrNameLst>
                                          <p:attrName>style.visibility</p:attrName>
                                        </p:attrNameLst>
                                      </p:cBhvr>
                                      <p:to>
                                        <p:strVal val="visible"/>
                                      </p:to>
                                    </p:set>
                                    <p:animEffect transition="in" filter="barn(inVertical)">
                                      <p:cBhvr>
                                        <p:cTn id="64" dur="500"/>
                                        <p:tgtEl>
                                          <p:spTgt spid="161800"/>
                                        </p:tgtEl>
                                      </p:cBhvr>
                                    </p:animEffect>
                                  </p:childTnLst>
                                </p:cTn>
                              </p:par>
                            </p:childTnLst>
                          </p:cTn>
                        </p:par>
                        <p:par>
                          <p:cTn id="65" fill="hold">
                            <p:stCondLst>
                              <p:cond delay="7100"/>
                            </p:stCondLst>
                            <p:childTnLst>
                              <p:par>
                                <p:cTn id="66" presetID="12" presetClass="entr" presetSubtype="1" fill="hold" grpId="0" nodeType="afterEffect">
                                  <p:stCondLst>
                                    <p:cond delay="2000"/>
                                  </p:stCondLst>
                                  <p:childTnLst>
                                    <p:set>
                                      <p:cBhvr>
                                        <p:cTn id="67" dur="1" fill="hold">
                                          <p:stCondLst>
                                            <p:cond delay="0"/>
                                          </p:stCondLst>
                                        </p:cTn>
                                        <p:tgtEl>
                                          <p:spTgt spid="161842"/>
                                        </p:tgtEl>
                                        <p:attrNameLst>
                                          <p:attrName>style.visibility</p:attrName>
                                        </p:attrNameLst>
                                      </p:cBhvr>
                                      <p:to>
                                        <p:strVal val="visible"/>
                                      </p:to>
                                    </p:set>
                                    <p:animEffect transition="in" filter="slide(fromTop)">
                                      <p:cBhvr>
                                        <p:cTn id="68" dur="500"/>
                                        <p:tgtEl>
                                          <p:spTgt spid="161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4" grpId="0" animBg="1"/>
      <p:bldP spid="161795" grpId="0" autoUpdateAnimBg="0"/>
      <p:bldP spid="161796" grpId="0" autoUpdateAnimBg="0"/>
      <p:bldP spid="161797" grpId="0" autoUpdateAnimBg="0"/>
      <p:bldP spid="161798" grpId="0" autoUpdateAnimBg="0"/>
      <p:bldP spid="161799" grpId="0" autoUpdateAnimBg="0"/>
      <p:bldP spid="161800" grpId="0" animBg="1"/>
      <p:bldP spid="161801" grpId="0" autoUpdateAnimBg="0"/>
      <p:bldP spid="161802" grpId="0" autoUpdateAnimBg="0"/>
      <p:bldP spid="161803" grpId="0" animBg="1"/>
      <p:bldP spid="161804" grpId="0" animBg="1"/>
      <p:bldP spid="161805" grpId="0" animBg="1"/>
      <p:bldP spid="161806" grpId="0" animBg="1"/>
      <p:bldP spid="161807" grpId="0" animBg="1"/>
      <p:bldP spid="161842"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ChangeArrowheads="1"/>
          </p:cNvSpPr>
          <p:nvPr/>
        </p:nvSpPr>
        <p:spPr bwMode="auto">
          <a:xfrm>
            <a:off x="690563" y="93663"/>
            <a:ext cx="7772400" cy="7381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Mutually Exclusive Events</a:t>
            </a:r>
          </a:p>
        </p:txBody>
      </p:sp>
      <p:sp>
        <p:nvSpPr>
          <p:cNvPr id="164867" name="Rectangle 3"/>
          <p:cNvSpPr>
            <a:spLocks noChangeArrowheads="1"/>
          </p:cNvSpPr>
          <p:nvPr/>
        </p:nvSpPr>
        <p:spPr bwMode="auto">
          <a:xfrm>
            <a:off x="952500" y="1133475"/>
            <a:ext cx="77533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Two events are said to be </a:t>
            </a:r>
            <a:r>
              <a:rPr lang="en-US" sz="2400" u="sng" dirty="0">
                <a:effectLst>
                  <a:outerShdw blurRad="38100" dist="38100" dir="2700000" algn="tl">
                    <a:srgbClr val="000000"/>
                  </a:outerShdw>
                </a:effectLst>
                <a:latin typeface="Book Antiqua" pitchFamily="18" charset="0"/>
              </a:rPr>
              <a:t>mutually exclusive</a:t>
            </a:r>
            <a:r>
              <a:rPr lang="en-US" sz="2400" dirty="0">
                <a:effectLst>
                  <a:outerShdw blurRad="38100" dist="38100" dir="2700000" algn="tl">
                    <a:srgbClr val="000000"/>
                  </a:outerShdw>
                </a:effectLst>
                <a:latin typeface="Book Antiqua" pitchFamily="18" charset="0"/>
              </a:rPr>
              <a:t> if the</a:t>
            </a:r>
          </a:p>
          <a:p>
            <a:pPr algn="l"/>
            <a:r>
              <a:rPr lang="en-US" sz="2400" dirty="0">
                <a:effectLst>
                  <a:outerShdw blurRad="38100" dist="38100" dir="2700000" algn="tl">
                    <a:srgbClr val="000000"/>
                  </a:outerShdw>
                </a:effectLst>
                <a:latin typeface="Book Antiqua" pitchFamily="18" charset="0"/>
              </a:rPr>
              <a:t>  events have no sample points in common.</a:t>
            </a:r>
          </a:p>
        </p:txBody>
      </p:sp>
      <p:sp>
        <p:nvSpPr>
          <p:cNvPr id="164868" name="AutoShape 4"/>
          <p:cNvSpPr>
            <a:spLocks noChangeArrowheads="1"/>
          </p:cNvSpPr>
          <p:nvPr/>
        </p:nvSpPr>
        <p:spPr bwMode="auto">
          <a:xfrm rot="5400000">
            <a:off x="66833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4869" name="Rectangle 5"/>
          <p:cNvSpPr>
            <a:spLocks noChangeArrowheads="1"/>
          </p:cNvSpPr>
          <p:nvPr/>
        </p:nvSpPr>
        <p:spPr bwMode="auto">
          <a:xfrm>
            <a:off x="952500" y="2257425"/>
            <a:ext cx="77533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Two events are mutually exclusive if, when one event</a:t>
            </a:r>
          </a:p>
          <a:p>
            <a:pPr algn="l"/>
            <a:r>
              <a:rPr lang="en-US" sz="2400" dirty="0">
                <a:effectLst>
                  <a:outerShdw blurRad="38100" dist="38100" dir="2700000" algn="tl">
                    <a:srgbClr val="000000"/>
                  </a:outerShdw>
                </a:effectLst>
                <a:latin typeface="Book Antiqua" pitchFamily="18" charset="0"/>
              </a:rPr>
              <a:t>  occurs, the other cannot occur.</a:t>
            </a:r>
          </a:p>
        </p:txBody>
      </p:sp>
      <p:sp>
        <p:nvSpPr>
          <p:cNvPr id="164870" name="AutoShape 6"/>
          <p:cNvSpPr>
            <a:spLocks noChangeArrowheads="1"/>
          </p:cNvSpPr>
          <p:nvPr/>
        </p:nvSpPr>
        <p:spPr bwMode="auto">
          <a:xfrm rot="5400000">
            <a:off x="668338" y="2673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4871" name="Rectangle 7"/>
          <p:cNvSpPr>
            <a:spLocks noChangeArrowheads="1"/>
          </p:cNvSpPr>
          <p:nvPr/>
        </p:nvSpPr>
        <p:spPr bwMode="auto">
          <a:xfrm>
            <a:off x="2682875" y="3578225"/>
            <a:ext cx="3732213" cy="204152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64872" name="AutoShape 8"/>
          <p:cNvSpPr>
            <a:spLocks noChangeArrowheads="1"/>
          </p:cNvSpPr>
          <p:nvPr/>
        </p:nvSpPr>
        <p:spPr bwMode="auto">
          <a:xfrm rot="5400000">
            <a:off x="2401888" y="4502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4873" name="Rectangle 9"/>
          <p:cNvSpPr>
            <a:spLocks noChangeArrowheads="1"/>
          </p:cNvSpPr>
          <p:nvPr/>
        </p:nvSpPr>
        <p:spPr bwMode="auto">
          <a:xfrm>
            <a:off x="6862763" y="4014788"/>
            <a:ext cx="1203325" cy="7461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lnSpc>
                <a:spcPct val="90000"/>
              </a:lnSpc>
            </a:pPr>
            <a:r>
              <a:rPr lang="en-US" sz="2400">
                <a:effectLst/>
                <a:latin typeface="Book Antiqua" pitchFamily="18" charset="0"/>
              </a:rPr>
              <a:t>Sample</a:t>
            </a:r>
          </a:p>
          <a:p>
            <a:pPr algn="l">
              <a:lnSpc>
                <a:spcPct val="90000"/>
              </a:lnSpc>
            </a:pPr>
            <a:r>
              <a:rPr lang="en-US" sz="2400">
                <a:effectLst/>
                <a:latin typeface="Book Antiqua" pitchFamily="18" charset="0"/>
              </a:rPr>
              <a:t>Space </a:t>
            </a:r>
            <a:r>
              <a:rPr lang="en-US" sz="2400" i="1">
                <a:effectLst/>
                <a:latin typeface="Book Antiqua" pitchFamily="18" charset="0"/>
              </a:rPr>
              <a:t>S</a:t>
            </a:r>
          </a:p>
        </p:txBody>
      </p:sp>
      <p:sp>
        <p:nvSpPr>
          <p:cNvPr id="164874" name="Line 10"/>
          <p:cNvSpPr>
            <a:spLocks noChangeShapeType="1"/>
          </p:cNvSpPr>
          <p:nvPr/>
        </p:nvSpPr>
        <p:spPr bwMode="auto">
          <a:xfrm flipV="1">
            <a:off x="6419850" y="4524375"/>
            <a:ext cx="400050" cy="0"/>
          </a:xfrm>
          <a:prstGeom prst="line">
            <a:avLst/>
          </a:prstGeom>
          <a:noFill/>
          <a:ln w="19050">
            <a:solidFill>
              <a:schemeClr val="tx1"/>
            </a:solidFill>
            <a:round/>
            <a:headEnd type="triangle" w="med" len="med"/>
            <a:tailEnd/>
          </a:ln>
          <a:effectLst>
            <a:outerShdw dist="17961" dir="2700000" algn="ctr" rotWithShape="0">
              <a:schemeClr val="bg2"/>
            </a:outerShdw>
          </a:effectLst>
        </p:spPr>
        <p:txBody>
          <a:bodyPr/>
          <a:lstStyle/>
          <a:p>
            <a:endParaRPr lang="en-US"/>
          </a:p>
        </p:txBody>
      </p:sp>
      <p:sp>
        <p:nvSpPr>
          <p:cNvPr id="164875" name="Oval 11"/>
          <p:cNvSpPr>
            <a:spLocks noChangeArrowheads="1"/>
          </p:cNvSpPr>
          <p:nvPr/>
        </p:nvSpPr>
        <p:spPr bwMode="auto">
          <a:xfrm>
            <a:off x="2781300" y="3776663"/>
            <a:ext cx="1711325" cy="1676400"/>
          </a:xfrm>
          <a:prstGeom prst="ellipse">
            <a:avLst/>
          </a:prstGeom>
          <a:gradFill rotWithShape="0">
            <a:gsLst>
              <a:gs pos="0">
                <a:schemeClr val="hlink"/>
              </a:gs>
              <a:gs pos="100000">
                <a:schemeClr val="hlink">
                  <a:gamma/>
                  <a:shade val="46275"/>
                  <a:invGamma/>
                </a:schemeClr>
              </a:gs>
            </a:gsLst>
            <a:path path="shape">
              <a:fillToRect l="50000" t="50000" r="50000" b="50000"/>
            </a:path>
          </a:gradFill>
          <a:ln w="12700">
            <a:solidFill>
              <a:schemeClr val="tx1"/>
            </a:solidFill>
            <a:round/>
            <a:headEnd/>
            <a:tailEnd/>
          </a:ln>
          <a:effectLst/>
        </p:spPr>
        <p:txBody>
          <a:bodyPr wrap="none" anchor="ctr"/>
          <a:lstStyle/>
          <a:p>
            <a:endParaRPr lang="en-US"/>
          </a:p>
        </p:txBody>
      </p:sp>
      <p:sp>
        <p:nvSpPr>
          <p:cNvPr id="164876" name="Rectangle 12"/>
          <p:cNvSpPr>
            <a:spLocks noChangeArrowheads="1"/>
          </p:cNvSpPr>
          <p:nvPr/>
        </p:nvSpPr>
        <p:spPr bwMode="auto">
          <a:xfrm>
            <a:off x="3040063" y="4383088"/>
            <a:ext cx="1525587" cy="454025"/>
          </a:xfrm>
          <a:prstGeom prst="rect">
            <a:avLst/>
          </a:prstGeom>
          <a:noFill/>
          <a:ln w="12700">
            <a:noFill/>
            <a:miter lim="800000"/>
            <a:headEnd/>
            <a:tailEnd/>
          </a:ln>
          <a:effectLst/>
        </p:spPr>
        <p:txBody>
          <a:bodyPr lIns="90488" tIns="44450" rIns="90488" bIns="44450">
            <a:spAutoFit/>
          </a:bodyPr>
          <a:lstStyle/>
          <a:p>
            <a:pPr algn="l"/>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A</a:t>
            </a:r>
            <a:endParaRPr lang="en-US" sz="2400" i="1">
              <a:effectLst/>
              <a:latin typeface="Book Antiqua" pitchFamily="18" charset="0"/>
            </a:endParaRPr>
          </a:p>
        </p:txBody>
      </p:sp>
      <p:sp>
        <p:nvSpPr>
          <p:cNvPr id="164878" name="Oval 14"/>
          <p:cNvSpPr>
            <a:spLocks noChangeArrowheads="1"/>
          </p:cNvSpPr>
          <p:nvPr/>
        </p:nvSpPr>
        <p:spPr bwMode="auto">
          <a:xfrm>
            <a:off x="4610100" y="3776663"/>
            <a:ext cx="1690688" cy="1674812"/>
          </a:xfrm>
          <a:prstGeom prst="ellipse">
            <a:avLst/>
          </a:prstGeom>
          <a:gradFill rotWithShape="0">
            <a:gsLst>
              <a:gs pos="0">
                <a:schemeClr val="hlink"/>
              </a:gs>
              <a:gs pos="100000">
                <a:schemeClr val="hlink">
                  <a:gamma/>
                  <a:shade val="46275"/>
                  <a:invGamma/>
                </a:schemeClr>
              </a:gs>
            </a:gsLst>
            <a:path path="shape">
              <a:fillToRect l="50000" t="50000" r="50000" b="50000"/>
            </a:path>
          </a:gradFill>
          <a:ln w="12700">
            <a:solidFill>
              <a:schemeClr val="tx1"/>
            </a:solidFill>
            <a:round/>
            <a:headEnd/>
            <a:tailEnd/>
          </a:ln>
          <a:effectLst/>
        </p:spPr>
        <p:txBody>
          <a:bodyPr wrap="none" anchor="ctr"/>
          <a:lstStyle/>
          <a:p>
            <a:endParaRPr lang="en-US"/>
          </a:p>
        </p:txBody>
      </p:sp>
      <p:sp>
        <p:nvSpPr>
          <p:cNvPr id="164880" name="Rectangle 16"/>
          <p:cNvSpPr>
            <a:spLocks noChangeArrowheads="1"/>
          </p:cNvSpPr>
          <p:nvPr/>
        </p:nvSpPr>
        <p:spPr bwMode="auto">
          <a:xfrm>
            <a:off x="4867275" y="4389438"/>
            <a:ext cx="1223963"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B</a:t>
            </a:r>
          </a:p>
        </p:txBody>
      </p:sp>
    </p:spTree>
    <p:extLst>
      <p:ext uri="{BB962C8B-B14F-4D97-AF65-F5344CB8AC3E}">
        <p14:creationId xmlns:p14="http://schemas.microsoft.com/office/powerpoint/2010/main" val="327544862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64868"/>
                                        </p:tgtEl>
                                        <p:attrNameLst>
                                          <p:attrName>style.visibility</p:attrName>
                                        </p:attrNameLst>
                                      </p:cBhvr>
                                      <p:to>
                                        <p:strVal val="visible"/>
                                      </p:to>
                                    </p:set>
                                    <p:animEffect transition="in" filter="slide(fromLeft)">
                                      <p:cBhvr>
                                        <p:cTn id="7" dur="500"/>
                                        <p:tgtEl>
                                          <p:spTgt spid="164868"/>
                                        </p:tgtEl>
                                      </p:cBhvr>
                                    </p:animEffect>
                                  </p:childTnLst>
                                  <p:subTnLst>
                                    <p:set>
                                      <p:cBhvr override="childStyle">
                                        <p:cTn dur="1" fill="hold" display="0" masterRel="nextClick" afterEffect="1"/>
                                        <p:tgtEl>
                                          <p:spTgt spid="16486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64867"/>
                                        </p:tgtEl>
                                        <p:attrNameLst>
                                          <p:attrName>style.visibility</p:attrName>
                                        </p:attrNameLst>
                                      </p:cBhvr>
                                      <p:to>
                                        <p:strVal val="visible"/>
                                      </p:to>
                                    </p:set>
                                    <p:anim calcmode="lin" valueType="num">
                                      <p:cBhvr>
                                        <p:cTn id="12" dur="500" fill="hold"/>
                                        <p:tgtEl>
                                          <p:spTgt spid="164867"/>
                                        </p:tgtEl>
                                        <p:attrNameLst>
                                          <p:attrName>ppt_w</p:attrName>
                                        </p:attrNameLst>
                                      </p:cBhvr>
                                      <p:tavLst>
                                        <p:tav tm="0">
                                          <p:val>
                                            <p:strVal val="2/3*#ppt_w"/>
                                          </p:val>
                                        </p:tav>
                                        <p:tav tm="100000">
                                          <p:val>
                                            <p:strVal val="#ppt_w"/>
                                          </p:val>
                                        </p:tav>
                                      </p:tavLst>
                                    </p:anim>
                                    <p:anim calcmode="lin" valueType="num">
                                      <p:cBhvr>
                                        <p:cTn id="13" dur="500" fill="hold"/>
                                        <p:tgtEl>
                                          <p:spTgt spid="164867"/>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64870"/>
                                        </p:tgtEl>
                                        <p:attrNameLst>
                                          <p:attrName>style.visibility</p:attrName>
                                        </p:attrNameLst>
                                      </p:cBhvr>
                                      <p:to>
                                        <p:strVal val="visible"/>
                                      </p:to>
                                    </p:set>
                                    <p:animEffect transition="in" filter="slide(fromLeft)">
                                      <p:cBhvr>
                                        <p:cTn id="17" dur="500"/>
                                        <p:tgtEl>
                                          <p:spTgt spid="164870"/>
                                        </p:tgtEl>
                                      </p:cBhvr>
                                    </p:animEffect>
                                  </p:childTnLst>
                                  <p:subTnLst>
                                    <p:set>
                                      <p:cBhvr override="childStyle">
                                        <p:cTn dur="1" fill="hold" display="0" masterRel="nextClick" afterEffect="1"/>
                                        <p:tgtEl>
                                          <p:spTgt spid="164870"/>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64869"/>
                                        </p:tgtEl>
                                        <p:attrNameLst>
                                          <p:attrName>style.visibility</p:attrName>
                                        </p:attrNameLst>
                                      </p:cBhvr>
                                      <p:to>
                                        <p:strVal val="visible"/>
                                      </p:to>
                                    </p:set>
                                    <p:anim calcmode="lin" valueType="num">
                                      <p:cBhvr>
                                        <p:cTn id="22" dur="500" fill="hold"/>
                                        <p:tgtEl>
                                          <p:spTgt spid="164869"/>
                                        </p:tgtEl>
                                        <p:attrNameLst>
                                          <p:attrName>ppt_w</p:attrName>
                                        </p:attrNameLst>
                                      </p:cBhvr>
                                      <p:tavLst>
                                        <p:tav tm="0">
                                          <p:val>
                                            <p:strVal val="2/3*#ppt_w"/>
                                          </p:val>
                                        </p:tav>
                                        <p:tav tm="100000">
                                          <p:val>
                                            <p:strVal val="#ppt_w"/>
                                          </p:val>
                                        </p:tav>
                                      </p:tavLst>
                                    </p:anim>
                                    <p:anim calcmode="lin" valueType="num">
                                      <p:cBhvr>
                                        <p:cTn id="23" dur="500" fill="hold"/>
                                        <p:tgtEl>
                                          <p:spTgt spid="164869"/>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164872"/>
                                        </p:tgtEl>
                                        <p:attrNameLst>
                                          <p:attrName>style.visibility</p:attrName>
                                        </p:attrNameLst>
                                      </p:cBhvr>
                                      <p:to>
                                        <p:strVal val="visible"/>
                                      </p:to>
                                    </p:set>
                                    <p:animEffect transition="in" filter="slide(fromLeft)">
                                      <p:cBhvr>
                                        <p:cTn id="27" dur="500"/>
                                        <p:tgtEl>
                                          <p:spTgt spid="164872"/>
                                        </p:tgtEl>
                                      </p:cBhvr>
                                    </p:animEffect>
                                  </p:childTnLst>
                                  <p:subTnLst>
                                    <p:set>
                                      <p:cBhvr override="childStyle">
                                        <p:cTn dur="1" fill="hold" display="0" masterRel="nextClick" afterEffect="1"/>
                                        <p:tgtEl>
                                          <p:spTgt spid="164872"/>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64871"/>
                                        </p:tgtEl>
                                        <p:attrNameLst>
                                          <p:attrName>style.visibility</p:attrName>
                                        </p:attrNameLst>
                                      </p:cBhvr>
                                      <p:to>
                                        <p:strVal val="visible"/>
                                      </p:to>
                                    </p:set>
                                    <p:animEffect transition="in" filter="dissolve">
                                      <p:cBhvr>
                                        <p:cTn id="32" dur="500"/>
                                        <p:tgtEl>
                                          <p:spTgt spid="164871"/>
                                        </p:tgtEl>
                                      </p:cBhvr>
                                    </p:animEffect>
                                  </p:childTnLst>
                                </p:cTn>
                              </p:par>
                            </p:childTnLst>
                          </p:cTn>
                        </p:par>
                        <p:par>
                          <p:cTn id="33" fill="hold">
                            <p:stCondLst>
                              <p:cond delay="500"/>
                            </p:stCondLst>
                            <p:childTnLst>
                              <p:par>
                                <p:cTn id="34" presetID="12" presetClass="entr" presetSubtype="1" fill="hold" grpId="0" nodeType="afterEffect">
                                  <p:stCondLst>
                                    <p:cond delay="1000"/>
                                  </p:stCondLst>
                                  <p:childTnLst>
                                    <p:set>
                                      <p:cBhvr>
                                        <p:cTn id="35" dur="1" fill="hold">
                                          <p:stCondLst>
                                            <p:cond delay="0"/>
                                          </p:stCondLst>
                                        </p:cTn>
                                        <p:tgtEl>
                                          <p:spTgt spid="164873"/>
                                        </p:tgtEl>
                                        <p:attrNameLst>
                                          <p:attrName>style.visibility</p:attrName>
                                        </p:attrNameLst>
                                      </p:cBhvr>
                                      <p:to>
                                        <p:strVal val="visible"/>
                                      </p:to>
                                    </p:set>
                                    <p:animEffect transition="in" filter="slide(fromTop)">
                                      <p:cBhvr>
                                        <p:cTn id="36" dur="500"/>
                                        <p:tgtEl>
                                          <p:spTgt spid="164873"/>
                                        </p:tgtEl>
                                      </p:cBhvr>
                                    </p:animEffect>
                                  </p:childTnLst>
                                </p:cTn>
                              </p:par>
                            </p:childTnLst>
                          </p:cTn>
                        </p:par>
                        <p:par>
                          <p:cTn id="37" fill="hold">
                            <p:stCondLst>
                              <p:cond delay="2000"/>
                            </p:stCondLst>
                            <p:childTnLst>
                              <p:par>
                                <p:cTn id="38" presetID="12" presetClass="entr" presetSubtype="2" fill="hold" grpId="0" nodeType="afterEffect">
                                  <p:stCondLst>
                                    <p:cond delay="0"/>
                                  </p:stCondLst>
                                  <p:childTnLst>
                                    <p:set>
                                      <p:cBhvr>
                                        <p:cTn id="39" dur="1" fill="hold">
                                          <p:stCondLst>
                                            <p:cond delay="0"/>
                                          </p:stCondLst>
                                        </p:cTn>
                                        <p:tgtEl>
                                          <p:spTgt spid="164874"/>
                                        </p:tgtEl>
                                        <p:attrNameLst>
                                          <p:attrName>style.visibility</p:attrName>
                                        </p:attrNameLst>
                                      </p:cBhvr>
                                      <p:to>
                                        <p:strVal val="visible"/>
                                      </p:to>
                                    </p:set>
                                    <p:animEffect transition="in" filter="slide(fromRight)">
                                      <p:cBhvr>
                                        <p:cTn id="40" dur="500"/>
                                        <p:tgtEl>
                                          <p:spTgt spid="164874"/>
                                        </p:tgtEl>
                                      </p:cBhvr>
                                    </p:animEffect>
                                  </p:childTnLst>
                                </p:cTn>
                              </p:par>
                            </p:childTnLst>
                          </p:cTn>
                        </p:par>
                        <p:par>
                          <p:cTn id="41" fill="hold">
                            <p:stCondLst>
                              <p:cond delay="2500"/>
                            </p:stCondLst>
                            <p:childTnLst>
                              <p:par>
                                <p:cTn id="42" presetID="12" presetClass="entr" presetSubtype="8" fill="hold" grpId="0" nodeType="afterEffect">
                                  <p:stCondLst>
                                    <p:cond delay="2000"/>
                                  </p:stCondLst>
                                  <p:childTnLst>
                                    <p:set>
                                      <p:cBhvr>
                                        <p:cTn id="43" dur="1" fill="hold">
                                          <p:stCondLst>
                                            <p:cond delay="0"/>
                                          </p:stCondLst>
                                        </p:cTn>
                                        <p:tgtEl>
                                          <p:spTgt spid="164875"/>
                                        </p:tgtEl>
                                        <p:attrNameLst>
                                          <p:attrName>style.visibility</p:attrName>
                                        </p:attrNameLst>
                                      </p:cBhvr>
                                      <p:to>
                                        <p:strVal val="visible"/>
                                      </p:to>
                                    </p:set>
                                    <p:animEffect transition="in" filter="slide(fromLeft)">
                                      <p:cBhvr>
                                        <p:cTn id="44" dur="500"/>
                                        <p:tgtEl>
                                          <p:spTgt spid="164875"/>
                                        </p:tgtEl>
                                      </p:cBhvr>
                                    </p:animEffect>
                                  </p:childTnLst>
                                </p:cTn>
                              </p:par>
                            </p:childTnLst>
                          </p:cTn>
                        </p:par>
                        <p:par>
                          <p:cTn id="45" fill="hold">
                            <p:stCondLst>
                              <p:cond delay="5000"/>
                            </p:stCondLst>
                            <p:childTnLst>
                              <p:par>
                                <p:cTn id="46" presetID="12" presetClass="entr" presetSubtype="1" fill="hold" grpId="0" nodeType="afterEffect">
                                  <p:stCondLst>
                                    <p:cond delay="1000"/>
                                  </p:stCondLst>
                                  <p:childTnLst>
                                    <p:set>
                                      <p:cBhvr>
                                        <p:cTn id="47" dur="1" fill="hold">
                                          <p:stCondLst>
                                            <p:cond delay="0"/>
                                          </p:stCondLst>
                                        </p:cTn>
                                        <p:tgtEl>
                                          <p:spTgt spid="164876"/>
                                        </p:tgtEl>
                                        <p:attrNameLst>
                                          <p:attrName>style.visibility</p:attrName>
                                        </p:attrNameLst>
                                      </p:cBhvr>
                                      <p:to>
                                        <p:strVal val="visible"/>
                                      </p:to>
                                    </p:set>
                                    <p:animEffect transition="in" filter="slide(fromTop)">
                                      <p:cBhvr>
                                        <p:cTn id="48" dur="500"/>
                                        <p:tgtEl>
                                          <p:spTgt spid="164876"/>
                                        </p:tgtEl>
                                      </p:cBhvr>
                                    </p:animEffect>
                                  </p:childTnLst>
                                </p:cTn>
                              </p:par>
                            </p:childTnLst>
                          </p:cTn>
                        </p:par>
                        <p:par>
                          <p:cTn id="49" fill="hold">
                            <p:stCondLst>
                              <p:cond delay="6500"/>
                            </p:stCondLst>
                            <p:childTnLst>
                              <p:par>
                                <p:cTn id="50" presetID="12" presetClass="entr" presetSubtype="2" fill="hold" grpId="0" nodeType="afterEffect">
                                  <p:stCondLst>
                                    <p:cond delay="1000"/>
                                  </p:stCondLst>
                                  <p:childTnLst>
                                    <p:set>
                                      <p:cBhvr>
                                        <p:cTn id="51" dur="1" fill="hold">
                                          <p:stCondLst>
                                            <p:cond delay="0"/>
                                          </p:stCondLst>
                                        </p:cTn>
                                        <p:tgtEl>
                                          <p:spTgt spid="164878"/>
                                        </p:tgtEl>
                                        <p:attrNameLst>
                                          <p:attrName>style.visibility</p:attrName>
                                        </p:attrNameLst>
                                      </p:cBhvr>
                                      <p:to>
                                        <p:strVal val="visible"/>
                                      </p:to>
                                    </p:set>
                                    <p:animEffect transition="in" filter="slide(fromRight)">
                                      <p:cBhvr>
                                        <p:cTn id="52" dur="500"/>
                                        <p:tgtEl>
                                          <p:spTgt spid="164878"/>
                                        </p:tgtEl>
                                      </p:cBhvr>
                                    </p:animEffect>
                                  </p:childTnLst>
                                </p:cTn>
                              </p:par>
                            </p:childTnLst>
                          </p:cTn>
                        </p:par>
                        <p:par>
                          <p:cTn id="53" fill="hold">
                            <p:stCondLst>
                              <p:cond delay="8000"/>
                            </p:stCondLst>
                            <p:childTnLst>
                              <p:par>
                                <p:cTn id="54" presetID="12" presetClass="entr" presetSubtype="1" fill="hold" grpId="0" nodeType="afterEffect">
                                  <p:stCondLst>
                                    <p:cond delay="1000"/>
                                  </p:stCondLst>
                                  <p:childTnLst>
                                    <p:set>
                                      <p:cBhvr>
                                        <p:cTn id="55" dur="1" fill="hold">
                                          <p:stCondLst>
                                            <p:cond delay="0"/>
                                          </p:stCondLst>
                                        </p:cTn>
                                        <p:tgtEl>
                                          <p:spTgt spid="164880"/>
                                        </p:tgtEl>
                                        <p:attrNameLst>
                                          <p:attrName>style.visibility</p:attrName>
                                        </p:attrNameLst>
                                      </p:cBhvr>
                                      <p:to>
                                        <p:strVal val="visible"/>
                                      </p:to>
                                    </p:set>
                                    <p:animEffect transition="in" filter="slide(fromTop)">
                                      <p:cBhvr>
                                        <p:cTn id="56" dur="500"/>
                                        <p:tgtEl>
                                          <p:spTgt spid="1648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7" grpId="0" animBg="1" autoUpdateAnimBg="0"/>
      <p:bldP spid="164868" grpId="0" animBg="1"/>
      <p:bldP spid="164869" grpId="0" animBg="1" autoUpdateAnimBg="0"/>
      <p:bldP spid="164870" grpId="0" animBg="1"/>
      <p:bldP spid="164871" grpId="0" animBg="1"/>
      <p:bldP spid="164872" grpId="0" animBg="1"/>
      <p:bldP spid="164873" grpId="0" autoUpdateAnimBg="0"/>
      <p:bldP spid="164874" grpId="0" animBg="1"/>
      <p:bldP spid="164875" grpId="0" animBg="1"/>
      <p:bldP spid="164876" grpId="0" autoUpdateAnimBg="0"/>
      <p:bldP spid="164878" grpId="0" animBg="1"/>
      <p:bldP spid="164880"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ChangeArrowheads="1"/>
          </p:cNvSpPr>
          <p:nvPr/>
        </p:nvSpPr>
        <p:spPr bwMode="auto">
          <a:xfrm>
            <a:off x="698500" y="523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Mutually Exclusive Events</a:t>
            </a:r>
          </a:p>
        </p:txBody>
      </p:sp>
      <p:sp>
        <p:nvSpPr>
          <p:cNvPr id="165891" name="Rectangle 3"/>
          <p:cNvSpPr>
            <a:spLocks noChangeArrowheads="1"/>
          </p:cNvSpPr>
          <p:nvPr/>
        </p:nvSpPr>
        <p:spPr bwMode="auto">
          <a:xfrm>
            <a:off x="952500" y="1125311"/>
            <a:ext cx="7677150" cy="7620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If events </a:t>
            </a:r>
            <a:r>
              <a:rPr lang="en-US" sz="2400" i="1"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 and </a:t>
            </a:r>
            <a:r>
              <a:rPr lang="en-US" sz="2400" i="1" dirty="0">
                <a:effectLst>
                  <a:outerShdw blurRad="38100" dist="38100" dir="2700000" algn="tl">
                    <a:srgbClr val="000000"/>
                  </a:outerShdw>
                </a:effectLst>
                <a:latin typeface="Book Antiqua" pitchFamily="18" charset="0"/>
              </a:rPr>
              <a:t>B</a:t>
            </a:r>
            <a:r>
              <a:rPr lang="en-US" sz="2400" dirty="0">
                <a:effectLst>
                  <a:outerShdw blurRad="38100" dist="38100" dir="2700000" algn="tl">
                    <a:srgbClr val="000000"/>
                  </a:outerShdw>
                </a:effectLst>
                <a:latin typeface="Book Antiqua" pitchFamily="18" charset="0"/>
              </a:rPr>
              <a:t> are mutually exclusive,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a:t>
            </a:r>
            <a:r>
              <a:rPr lang="en-US" sz="2400" i="1"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Symbol" pitchFamily="18" charset="2"/>
              </a:rPr>
              <a:t></a:t>
            </a:r>
            <a:r>
              <a:rPr lang="en-US" sz="2400" dirty="0">
                <a:effectLst>
                  <a:outerShdw blurRad="38100" dist="38100" dir="2700000" algn="tl">
                    <a:srgbClr val="000000"/>
                  </a:outerShdw>
                </a:effectLst>
                <a:latin typeface="Book Antiqua" pitchFamily="18" charset="0"/>
              </a:rPr>
              <a:t> </a:t>
            </a:r>
            <a:r>
              <a:rPr lang="en-US" sz="2400" i="1" dirty="0">
                <a:effectLst>
                  <a:outerShdw blurRad="38100" dist="38100" dir="2700000" algn="tl">
                    <a:srgbClr val="000000"/>
                  </a:outerShdw>
                </a:effectLst>
                <a:latin typeface="Book Antiqua" pitchFamily="18" charset="0"/>
              </a:rPr>
              <a:t>B</a:t>
            </a:r>
            <a:r>
              <a:rPr lang="en-US" sz="2400" dirty="0">
                <a:effectLst>
                  <a:outerShdw blurRad="38100" dist="38100" dir="2700000" algn="tl">
                    <a:srgbClr val="000000"/>
                  </a:outerShdw>
                </a:effectLst>
                <a:latin typeface="Symbol" pitchFamily="18" charset="2"/>
              </a:rPr>
              <a:t></a:t>
            </a:r>
            <a:r>
              <a:rPr lang="en-US" sz="2400" dirty="0">
                <a:effectLst>
                  <a:outerShdw blurRad="38100" dist="38100" dir="2700000" algn="tl">
                    <a:srgbClr val="000000"/>
                  </a:outerShdw>
                </a:effectLst>
                <a:latin typeface="Book Antiqua" pitchFamily="18" charset="0"/>
              </a:rPr>
              <a:t> = 0.</a:t>
            </a:r>
          </a:p>
        </p:txBody>
      </p:sp>
      <p:sp>
        <p:nvSpPr>
          <p:cNvPr id="165892" name="AutoShape 4"/>
          <p:cNvSpPr>
            <a:spLocks noChangeArrowheads="1"/>
          </p:cNvSpPr>
          <p:nvPr/>
        </p:nvSpPr>
        <p:spPr bwMode="auto">
          <a:xfrm rot="5400000">
            <a:off x="668338" y="140788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5893" name="Rectangle 5"/>
          <p:cNvSpPr>
            <a:spLocks noChangeArrowheads="1"/>
          </p:cNvSpPr>
          <p:nvPr/>
        </p:nvSpPr>
        <p:spPr bwMode="auto">
          <a:xfrm>
            <a:off x="952500" y="2020661"/>
            <a:ext cx="7677150" cy="16002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addition law for mutually exclusive events is:</a:t>
            </a:r>
          </a:p>
          <a:p>
            <a:pPr algn="l"/>
            <a:endParaRPr lang="en-US" sz="2400" dirty="0">
              <a:effectLst>
                <a:outerShdw blurRad="38100" dist="38100" dir="2700000" algn="tl">
                  <a:srgbClr val="000000"/>
                </a:outerShdw>
              </a:effectLst>
              <a:latin typeface="Book Antiqua" pitchFamily="18" charset="0"/>
            </a:endParaRPr>
          </a:p>
          <a:p>
            <a:pPr algn="l"/>
            <a:endParaRPr lang="en-US" sz="2000" dirty="0">
              <a:effectLst>
                <a:outerShdw blurRad="38100" dist="38100" dir="2700000" algn="tl">
                  <a:srgbClr val="000000"/>
                </a:outerShdw>
              </a:effectLst>
              <a:latin typeface="Book Antiqua" pitchFamily="18" charset="0"/>
            </a:endParaRPr>
          </a:p>
          <a:p>
            <a:pPr algn="l"/>
            <a:endParaRPr lang="en-US" sz="2000" dirty="0">
              <a:effectLst>
                <a:outerShdw blurRad="38100" dist="38100" dir="2700000" algn="tl">
                  <a:srgbClr val="000000"/>
                </a:outerShdw>
              </a:effectLst>
              <a:latin typeface="Book Antiqua" pitchFamily="18" charset="0"/>
            </a:endParaRPr>
          </a:p>
        </p:txBody>
      </p:sp>
      <p:sp>
        <p:nvSpPr>
          <p:cNvPr id="165894" name="AutoShape 6"/>
          <p:cNvSpPr>
            <a:spLocks noChangeArrowheads="1"/>
          </p:cNvSpPr>
          <p:nvPr/>
        </p:nvSpPr>
        <p:spPr bwMode="auto">
          <a:xfrm rot="5400000">
            <a:off x="668338" y="2722336"/>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5895" name="Rectangle 7"/>
          <p:cNvSpPr>
            <a:spLocks noChangeArrowheads="1"/>
          </p:cNvSpPr>
          <p:nvPr/>
        </p:nvSpPr>
        <p:spPr bwMode="auto">
          <a:xfrm>
            <a:off x="2487613" y="2622324"/>
            <a:ext cx="4373562" cy="742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endParaRPr lang="en-US" sz="2400">
              <a:effectLst>
                <a:outerShdw blurRad="38100" dist="38100" dir="2700000" algn="tl">
                  <a:srgbClr val="000000"/>
                </a:outerShdw>
              </a:effectLst>
              <a:latin typeface="Symbol" pitchFamily="18" charset="2"/>
            </a:endParaRPr>
          </a:p>
        </p:txBody>
      </p:sp>
      <p:sp>
        <p:nvSpPr>
          <p:cNvPr id="165896" name="AutoShape 8"/>
          <p:cNvSpPr>
            <a:spLocks noChangeArrowheads="1"/>
          </p:cNvSpPr>
          <p:nvPr/>
        </p:nvSpPr>
        <p:spPr bwMode="auto">
          <a:xfrm>
            <a:off x="2019300" y="4325711"/>
            <a:ext cx="3448050" cy="952500"/>
          </a:xfrm>
          <a:prstGeom prst="wedgeRoundRectCallout">
            <a:avLst>
              <a:gd name="adj1" fmla="val 79694"/>
              <a:gd name="adj2" fmla="val -185667"/>
              <a:gd name="adj3" fmla="val 16667"/>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sz="2400">
                <a:effectLst>
                  <a:outerShdw blurRad="38100" dist="38100" dir="2700000" algn="tl">
                    <a:srgbClr val="000000"/>
                  </a:outerShdw>
                </a:effectLst>
                <a:latin typeface="Book Antiqua" pitchFamily="18" charset="0"/>
              </a:rPr>
              <a:t>There is no need to</a:t>
            </a:r>
          </a:p>
          <a:p>
            <a:r>
              <a:rPr lang="en-US" sz="2400">
                <a:effectLst>
                  <a:outerShdw blurRad="38100" dist="38100" dir="2700000" algn="tl">
                    <a:srgbClr val="000000"/>
                  </a:outerShdw>
                </a:effectLst>
                <a:latin typeface="Book Antiqua" pitchFamily="18" charset="0"/>
              </a:rPr>
              <a:t>include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a:t>
            </a:r>
          </a:p>
        </p:txBody>
      </p:sp>
    </p:spTree>
    <p:extLst>
      <p:ext uri="{BB962C8B-B14F-4D97-AF65-F5344CB8AC3E}">
        <p14:creationId xmlns:p14="http://schemas.microsoft.com/office/powerpoint/2010/main" val="128681522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65892"/>
                                        </p:tgtEl>
                                        <p:attrNameLst>
                                          <p:attrName>style.visibility</p:attrName>
                                        </p:attrNameLst>
                                      </p:cBhvr>
                                      <p:to>
                                        <p:strVal val="visible"/>
                                      </p:to>
                                    </p:set>
                                    <p:animEffect transition="in" filter="slide(fromLeft)">
                                      <p:cBhvr>
                                        <p:cTn id="7" dur="500"/>
                                        <p:tgtEl>
                                          <p:spTgt spid="165892"/>
                                        </p:tgtEl>
                                      </p:cBhvr>
                                    </p:animEffect>
                                  </p:childTnLst>
                                  <p:subTnLst>
                                    <p:set>
                                      <p:cBhvr override="childStyle">
                                        <p:cTn dur="1" fill="hold" display="0" masterRel="nextClick" afterEffect="1"/>
                                        <p:tgtEl>
                                          <p:spTgt spid="16589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65891"/>
                                        </p:tgtEl>
                                        <p:attrNameLst>
                                          <p:attrName>style.visibility</p:attrName>
                                        </p:attrNameLst>
                                      </p:cBhvr>
                                      <p:to>
                                        <p:strVal val="visible"/>
                                      </p:to>
                                    </p:set>
                                    <p:anim calcmode="lin" valueType="num">
                                      <p:cBhvr>
                                        <p:cTn id="12" dur="500" fill="hold"/>
                                        <p:tgtEl>
                                          <p:spTgt spid="165891"/>
                                        </p:tgtEl>
                                        <p:attrNameLst>
                                          <p:attrName>ppt_w</p:attrName>
                                        </p:attrNameLst>
                                      </p:cBhvr>
                                      <p:tavLst>
                                        <p:tav tm="0">
                                          <p:val>
                                            <p:strVal val="2/3*#ppt_w"/>
                                          </p:val>
                                        </p:tav>
                                        <p:tav tm="100000">
                                          <p:val>
                                            <p:strVal val="#ppt_w"/>
                                          </p:val>
                                        </p:tav>
                                      </p:tavLst>
                                    </p:anim>
                                    <p:anim calcmode="lin" valueType="num">
                                      <p:cBhvr>
                                        <p:cTn id="13" dur="500" fill="hold"/>
                                        <p:tgtEl>
                                          <p:spTgt spid="165891"/>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65894"/>
                                        </p:tgtEl>
                                        <p:attrNameLst>
                                          <p:attrName>style.visibility</p:attrName>
                                        </p:attrNameLst>
                                      </p:cBhvr>
                                      <p:to>
                                        <p:strVal val="visible"/>
                                      </p:to>
                                    </p:set>
                                    <p:animEffect transition="in" filter="slide(fromLeft)">
                                      <p:cBhvr>
                                        <p:cTn id="17" dur="500"/>
                                        <p:tgtEl>
                                          <p:spTgt spid="165894"/>
                                        </p:tgtEl>
                                      </p:cBhvr>
                                    </p:animEffect>
                                  </p:childTnLst>
                                  <p:subTnLst>
                                    <p:set>
                                      <p:cBhvr override="childStyle">
                                        <p:cTn dur="1" fill="hold" display="0" masterRel="nextClick" afterEffect="1"/>
                                        <p:tgtEl>
                                          <p:spTgt spid="165894"/>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65893"/>
                                        </p:tgtEl>
                                        <p:attrNameLst>
                                          <p:attrName>style.visibility</p:attrName>
                                        </p:attrNameLst>
                                      </p:cBhvr>
                                      <p:to>
                                        <p:strVal val="visible"/>
                                      </p:to>
                                    </p:set>
                                    <p:anim calcmode="lin" valueType="num">
                                      <p:cBhvr>
                                        <p:cTn id="22" dur="500" fill="hold"/>
                                        <p:tgtEl>
                                          <p:spTgt spid="165893"/>
                                        </p:tgtEl>
                                        <p:attrNameLst>
                                          <p:attrName>ppt_w</p:attrName>
                                        </p:attrNameLst>
                                      </p:cBhvr>
                                      <p:tavLst>
                                        <p:tav tm="0">
                                          <p:val>
                                            <p:strVal val="2/3*#ppt_w"/>
                                          </p:val>
                                        </p:tav>
                                        <p:tav tm="100000">
                                          <p:val>
                                            <p:strVal val="#ppt_w"/>
                                          </p:val>
                                        </p:tav>
                                      </p:tavLst>
                                    </p:anim>
                                    <p:anim calcmode="lin" valueType="num">
                                      <p:cBhvr>
                                        <p:cTn id="23" dur="500" fill="hold"/>
                                        <p:tgtEl>
                                          <p:spTgt spid="165893"/>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6" presetClass="entr" presetSubtype="37" fill="hold" grpId="0" nodeType="afterEffect">
                                  <p:stCondLst>
                                    <p:cond delay="2000"/>
                                  </p:stCondLst>
                                  <p:childTnLst>
                                    <p:set>
                                      <p:cBhvr>
                                        <p:cTn id="26" dur="1" fill="hold">
                                          <p:stCondLst>
                                            <p:cond delay="0"/>
                                          </p:stCondLst>
                                        </p:cTn>
                                        <p:tgtEl>
                                          <p:spTgt spid="165895"/>
                                        </p:tgtEl>
                                        <p:attrNameLst>
                                          <p:attrName>style.visibility</p:attrName>
                                        </p:attrNameLst>
                                      </p:cBhvr>
                                      <p:to>
                                        <p:strVal val="visible"/>
                                      </p:to>
                                    </p:set>
                                    <p:animEffect transition="in" filter="barn(outVertical)">
                                      <p:cBhvr>
                                        <p:cTn id="27" dur="500"/>
                                        <p:tgtEl>
                                          <p:spTgt spid="165895"/>
                                        </p:tgtEl>
                                      </p:cBhvr>
                                    </p:animEffect>
                                  </p:childTnLst>
                                </p:cTn>
                              </p:par>
                            </p:childTnLst>
                          </p:cTn>
                        </p:par>
                        <p:par>
                          <p:cTn id="28" fill="hold">
                            <p:stCondLst>
                              <p:cond delay="3000"/>
                            </p:stCondLst>
                            <p:childTnLst>
                              <p:par>
                                <p:cTn id="29" presetID="9" presetClass="entr" presetSubtype="0" fill="hold" grpId="0" nodeType="afterEffect">
                                  <p:stCondLst>
                                    <p:cond delay="1000"/>
                                  </p:stCondLst>
                                  <p:childTnLst>
                                    <p:set>
                                      <p:cBhvr>
                                        <p:cTn id="30" dur="1" fill="hold">
                                          <p:stCondLst>
                                            <p:cond delay="0"/>
                                          </p:stCondLst>
                                        </p:cTn>
                                        <p:tgtEl>
                                          <p:spTgt spid="165896"/>
                                        </p:tgtEl>
                                        <p:attrNameLst>
                                          <p:attrName>style.visibility</p:attrName>
                                        </p:attrNameLst>
                                      </p:cBhvr>
                                      <p:to>
                                        <p:strVal val="visible"/>
                                      </p:to>
                                    </p:set>
                                    <p:animEffect transition="in" filter="dissolve">
                                      <p:cBhvr>
                                        <p:cTn id="31" dur="500"/>
                                        <p:tgtEl>
                                          <p:spTgt spid="1658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1" grpId="0" animBg="1" autoUpdateAnimBg="0"/>
      <p:bldP spid="165892" grpId="0" animBg="1"/>
      <p:bldP spid="165893" grpId="0" animBg="1" autoUpdateAnimBg="0"/>
      <p:bldP spid="165894" grpId="0" animBg="1"/>
      <p:bldP spid="165895" grpId="0" animBg="1" autoUpdateAnimBg="0"/>
      <p:bldP spid="165896" grpId="0" animBg="1"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ChangeArrowheads="1"/>
          </p:cNvSpPr>
          <p:nvPr/>
        </p:nvSpPr>
        <p:spPr bwMode="auto">
          <a:xfrm>
            <a:off x="952500" y="1198335"/>
            <a:ext cx="76009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probability of an event given that another event</a:t>
            </a:r>
          </a:p>
          <a:p>
            <a:pPr algn="l"/>
            <a:r>
              <a:rPr lang="en-US" sz="2400" dirty="0">
                <a:effectLst>
                  <a:outerShdw blurRad="38100" dist="38100" dir="2700000" algn="tl">
                    <a:srgbClr val="000000"/>
                  </a:outerShdw>
                </a:effectLst>
                <a:latin typeface="Book Antiqua" pitchFamily="18" charset="0"/>
              </a:rPr>
              <a:t>  has occurred is called a </a:t>
            </a:r>
            <a:r>
              <a:rPr lang="en-US" sz="2400" u="sng" dirty="0">
                <a:effectLst>
                  <a:outerShdw blurRad="38100" dist="38100" dir="2700000" algn="tl">
                    <a:srgbClr val="000000"/>
                  </a:outerShdw>
                </a:effectLst>
                <a:latin typeface="Book Antiqua" pitchFamily="18" charset="0"/>
              </a:rPr>
              <a:t>conditional probability</a:t>
            </a:r>
            <a:r>
              <a:rPr lang="en-US" sz="2400" dirty="0">
                <a:effectLst>
                  <a:outerShdw blurRad="38100" dist="38100" dir="2700000" algn="tl">
                    <a:srgbClr val="000000"/>
                  </a:outerShdw>
                </a:effectLst>
                <a:latin typeface="Book Antiqua" pitchFamily="18" charset="0"/>
              </a:rPr>
              <a:t>.</a:t>
            </a:r>
          </a:p>
        </p:txBody>
      </p:sp>
      <p:sp>
        <p:nvSpPr>
          <p:cNvPr id="166915" name="AutoShape 3"/>
          <p:cNvSpPr>
            <a:spLocks noChangeArrowheads="1"/>
          </p:cNvSpPr>
          <p:nvPr/>
        </p:nvSpPr>
        <p:spPr bwMode="auto">
          <a:xfrm rot="5400000">
            <a:off x="668338" y="157842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6916" name="Rectangle 4"/>
          <p:cNvSpPr>
            <a:spLocks noChangeArrowheads="1"/>
          </p:cNvSpPr>
          <p:nvPr/>
        </p:nvSpPr>
        <p:spPr bwMode="auto">
          <a:xfrm>
            <a:off x="952500" y="3419928"/>
            <a:ext cx="7600950" cy="20002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 conditional probability is computed as follows :</a:t>
            </a:r>
          </a:p>
          <a:p>
            <a:pPr algn="l"/>
            <a:endParaRPr lang="en-US" sz="2400" dirty="0">
              <a:effectLst>
                <a:outerShdw blurRad="38100" dist="38100" dir="2700000" algn="tl">
                  <a:srgbClr val="000000"/>
                </a:outerShdw>
              </a:effectLst>
              <a:latin typeface="Book Antiqua" pitchFamily="18" charset="0"/>
            </a:endParaRPr>
          </a:p>
          <a:p>
            <a:pPr algn="l"/>
            <a:endParaRPr lang="en-US" sz="2000" dirty="0">
              <a:effectLst>
                <a:outerShdw blurRad="38100" dist="38100" dir="2700000" algn="tl">
                  <a:srgbClr val="000000"/>
                </a:outerShdw>
              </a:effectLst>
              <a:latin typeface="Book Antiqua" pitchFamily="18" charset="0"/>
            </a:endParaRPr>
          </a:p>
          <a:p>
            <a:pPr algn="l"/>
            <a:endParaRPr lang="en-US" sz="2000" dirty="0">
              <a:effectLst>
                <a:outerShdw blurRad="38100" dist="38100" dir="2700000" algn="tl">
                  <a:srgbClr val="000000"/>
                </a:outerShdw>
              </a:effectLst>
              <a:latin typeface="Book Antiqua" pitchFamily="18" charset="0"/>
            </a:endParaRPr>
          </a:p>
          <a:p>
            <a:pPr algn="l"/>
            <a:endParaRPr lang="en-US" sz="1400" dirty="0">
              <a:effectLst>
                <a:outerShdw blurRad="38100" dist="38100" dir="2700000" algn="tl">
                  <a:srgbClr val="000000"/>
                </a:outerShdw>
              </a:effectLst>
              <a:latin typeface="Book Antiqua" pitchFamily="18" charset="0"/>
            </a:endParaRPr>
          </a:p>
          <a:p>
            <a:pPr algn="l"/>
            <a:endParaRPr lang="en-US" sz="1400" dirty="0">
              <a:effectLst>
                <a:outerShdw blurRad="38100" dist="38100" dir="2700000" algn="tl">
                  <a:srgbClr val="000000"/>
                </a:outerShdw>
              </a:effectLst>
              <a:latin typeface="Book Antiqua" pitchFamily="18" charset="0"/>
            </a:endParaRPr>
          </a:p>
        </p:txBody>
      </p:sp>
      <p:sp>
        <p:nvSpPr>
          <p:cNvPr id="166917" name="AutoShape 5"/>
          <p:cNvSpPr>
            <a:spLocks noChangeArrowheads="1"/>
          </p:cNvSpPr>
          <p:nvPr/>
        </p:nvSpPr>
        <p:spPr bwMode="auto">
          <a:xfrm rot="5400000">
            <a:off x="668338" y="272142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6918" name="Rectangle 6"/>
          <p:cNvSpPr>
            <a:spLocks noChangeArrowheads="1"/>
          </p:cNvSpPr>
          <p:nvPr/>
        </p:nvSpPr>
        <p:spPr bwMode="auto">
          <a:xfrm>
            <a:off x="2963863" y="4088266"/>
            <a:ext cx="3421062" cy="11049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sz="2400">
              <a:effectLst>
                <a:outerShdw blurRad="38100" dist="38100" dir="2700000" algn="tl">
                  <a:srgbClr val="000000"/>
                </a:outerShdw>
              </a:effectLst>
              <a:latin typeface="Symbol" pitchFamily="18" charset="2"/>
            </a:endParaRPr>
          </a:p>
        </p:txBody>
      </p:sp>
      <p:sp>
        <p:nvSpPr>
          <p:cNvPr id="166919" name="Rectangle 7"/>
          <p:cNvSpPr>
            <a:spLocks noChangeArrowheads="1"/>
          </p:cNvSpPr>
          <p:nvPr/>
        </p:nvSpPr>
        <p:spPr bwMode="auto">
          <a:xfrm>
            <a:off x="952500" y="2341335"/>
            <a:ext cx="76009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conditional probability of </a:t>
            </a:r>
            <a:r>
              <a:rPr lang="en-US" sz="2400" i="1" u="sng" dirty="0">
                <a:effectLst>
                  <a:outerShdw blurRad="38100" dist="38100" dir="2700000" algn="tl">
                    <a:srgbClr val="000000"/>
                  </a:outerShdw>
                </a:effectLst>
                <a:latin typeface="Book Antiqua" pitchFamily="18" charset="0"/>
              </a:rPr>
              <a:t>A</a:t>
            </a:r>
            <a:r>
              <a:rPr lang="en-US" sz="2400" u="sng" dirty="0">
                <a:effectLst>
                  <a:outerShdw blurRad="38100" dist="38100" dir="2700000" algn="tl">
                    <a:srgbClr val="000000"/>
                  </a:outerShdw>
                </a:effectLst>
                <a:latin typeface="Book Antiqua" pitchFamily="18" charset="0"/>
              </a:rPr>
              <a:t> given </a:t>
            </a:r>
            <a:r>
              <a:rPr lang="en-US" sz="2400" i="1" u="sng" dirty="0">
                <a:effectLst>
                  <a:outerShdw blurRad="38100" dist="38100" dir="2700000" algn="tl">
                    <a:srgbClr val="000000"/>
                  </a:outerShdw>
                </a:effectLst>
                <a:latin typeface="Book Antiqua" pitchFamily="18" charset="0"/>
              </a:rPr>
              <a:t>B</a:t>
            </a:r>
            <a:r>
              <a:rPr lang="en-US" sz="2400" dirty="0">
                <a:effectLst>
                  <a:outerShdw blurRad="38100" dist="38100" dir="2700000" algn="tl">
                    <a:srgbClr val="000000"/>
                  </a:outerShdw>
                </a:effectLst>
                <a:latin typeface="Book Antiqua" pitchFamily="18" charset="0"/>
              </a:rPr>
              <a:t> is denoted</a:t>
            </a:r>
          </a:p>
          <a:p>
            <a:pPr algn="l"/>
            <a:r>
              <a:rPr lang="en-US" sz="2400" dirty="0">
                <a:effectLst>
                  <a:outerShdw blurRad="38100" dist="38100" dir="2700000" algn="tl">
                    <a:srgbClr val="000000"/>
                  </a:outerShdw>
                </a:effectLst>
                <a:latin typeface="Book Antiqua" pitchFamily="18" charset="0"/>
              </a:rPr>
              <a:t>  by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a:t>
            </a:r>
            <a:r>
              <a:rPr lang="en-US" sz="2400" i="1"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a:t>
            </a:r>
            <a:r>
              <a:rPr lang="en-US" sz="2400" i="1" dirty="0">
                <a:effectLst>
                  <a:outerShdw blurRad="38100" dist="38100" dir="2700000" algn="tl">
                    <a:srgbClr val="000000"/>
                  </a:outerShdw>
                </a:effectLst>
                <a:latin typeface="Book Antiqua" pitchFamily="18" charset="0"/>
              </a:rPr>
              <a:t>B</a:t>
            </a:r>
            <a:r>
              <a:rPr lang="en-US" sz="2400" dirty="0">
                <a:effectLst>
                  <a:outerShdw blurRad="38100" dist="38100" dir="2700000" algn="tl">
                    <a:srgbClr val="000000"/>
                  </a:outerShdw>
                </a:effectLst>
                <a:latin typeface="Book Antiqua" pitchFamily="18" charset="0"/>
              </a:rPr>
              <a:t>).</a:t>
            </a:r>
          </a:p>
        </p:txBody>
      </p:sp>
      <p:sp>
        <p:nvSpPr>
          <p:cNvPr id="166920" name="Rectangle 8"/>
          <p:cNvSpPr>
            <a:spLocks noChangeArrowheads="1"/>
          </p:cNvSpPr>
          <p:nvPr/>
        </p:nvSpPr>
        <p:spPr bwMode="auto">
          <a:xfrm>
            <a:off x="687388" y="173038"/>
            <a:ext cx="7772400" cy="57943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Conditional Probability</a:t>
            </a:r>
          </a:p>
        </p:txBody>
      </p:sp>
      <p:graphicFrame>
        <p:nvGraphicFramePr>
          <p:cNvPr id="166921" name="Object 9">
            <a:hlinkClick r:id="" action="ppaction://ole?verb=0"/>
          </p:cNvPr>
          <p:cNvGraphicFramePr>
            <a:graphicFrameLocks/>
          </p:cNvGraphicFramePr>
          <p:nvPr/>
        </p:nvGraphicFramePr>
        <p:xfrm>
          <a:off x="3260725" y="4280353"/>
          <a:ext cx="2797175" cy="804863"/>
        </p:xfrm>
        <a:graphic>
          <a:graphicData uri="http://schemas.openxmlformats.org/presentationml/2006/ole">
            <mc:AlternateContent xmlns:mc="http://schemas.openxmlformats.org/markup-compatibility/2006">
              <mc:Choice xmlns:v="urn:schemas-microsoft-com:vml" Requires="v">
                <p:oleObj spid="_x0000_s104452" name="Equation" r:id="rId4" imgW="2971800" imgH="927000" progId="Equation.DSMT4">
                  <p:embed/>
                </p:oleObj>
              </mc:Choice>
              <mc:Fallback>
                <p:oleObj name="Equation" r:id="rId4" imgW="2971800" imgH="927000" progId="Equation.DSMT4">
                  <p:embed/>
                  <p:pic>
                    <p:nvPicPr>
                      <p:cNvPr id="166921" name="Object 9">
                        <a:hlinkClick r:id="" action="ppaction://ole?verb=0"/>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0725" y="4280353"/>
                        <a:ext cx="2797175" cy="804863"/>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66922" name="AutoShape 10"/>
          <p:cNvSpPr>
            <a:spLocks noChangeArrowheads="1"/>
          </p:cNvSpPr>
          <p:nvPr/>
        </p:nvSpPr>
        <p:spPr bwMode="auto">
          <a:xfrm rot="5400000">
            <a:off x="668338" y="430257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16248222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66915"/>
                                        </p:tgtEl>
                                        <p:attrNameLst>
                                          <p:attrName>style.visibility</p:attrName>
                                        </p:attrNameLst>
                                      </p:cBhvr>
                                      <p:to>
                                        <p:strVal val="visible"/>
                                      </p:to>
                                    </p:set>
                                    <p:animEffect transition="in" filter="slide(fromLeft)">
                                      <p:cBhvr>
                                        <p:cTn id="7" dur="500"/>
                                        <p:tgtEl>
                                          <p:spTgt spid="166915"/>
                                        </p:tgtEl>
                                      </p:cBhvr>
                                    </p:animEffect>
                                  </p:childTnLst>
                                  <p:subTnLst>
                                    <p:set>
                                      <p:cBhvr override="childStyle">
                                        <p:cTn dur="1" fill="hold" display="0" masterRel="nextClick" afterEffect="1"/>
                                        <p:tgtEl>
                                          <p:spTgt spid="16691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66914"/>
                                        </p:tgtEl>
                                        <p:attrNameLst>
                                          <p:attrName>style.visibility</p:attrName>
                                        </p:attrNameLst>
                                      </p:cBhvr>
                                      <p:to>
                                        <p:strVal val="visible"/>
                                      </p:to>
                                    </p:set>
                                    <p:anim calcmode="lin" valueType="num">
                                      <p:cBhvr>
                                        <p:cTn id="12" dur="500" fill="hold"/>
                                        <p:tgtEl>
                                          <p:spTgt spid="166914"/>
                                        </p:tgtEl>
                                        <p:attrNameLst>
                                          <p:attrName>ppt_w</p:attrName>
                                        </p:attrNameLst>
                                      </p:cBhvr>
                                      <p:tavLst>
                                        <p:tav tm="0">
                                          <p:val>
                                            <p:strVal val="2/3*#ppt_w"/>
                                          </p:val>
                                        </p:tav>
                                        <p:tav tm="100000">
                                          <p:val>
                                            <p:strVal val="#ppt_w"/>
                                          </p:val>
                                        </p:tav>
                                      </p:tavLst>
                                    </p:anim>
                                    <p:anim calcmode="lin" valueType="num">
                                      <p:cBhvr>
                                        <p:cTn id="13" dur="500" fill="hold"/>
                                        <p:tgtEl>
                                          <p:spTgt spid="166914"/>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66917"/>
                                        </p:tgtEl>
                                        <p:attrNameLst>
                                          <p:attrName>style.visibility</p:attrName>
                                        </p:attrNameLst>
                                      </p:cBhvr>
                                      <p:to>
                                        <p:strVal val="visible"/>
                                      </p:to>
                                    </p:set>
                                    <p:animEffect transition="in" filter="slide(fromLeft)">
                                      <p:cBhvr>
                                        <p:cTn id="17" dur="500"/>
                                        <p:tgtEl>
                                          <p:spTgt spid="166917"/>
                                        </p:tgtEl>
                                      </p:cBhvr>
                                    </p:animEffect>
                                  </p:childTnLst>
                                  <p:subTnLst>
                                    <p:set>
                                      <p:cBhvr override="childStyle">
                                        <p:cTn dur="1" fill="hold" display="0" masterRel="nextClick" afterEffect="1"/>
                                        <p:tgtEl>
                                          <p:spTgt spid="166917"/>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66919"/>
                                        </p:tgtEl>
                                        <p:attrNameLst>
                                          <p:attrName>style.visibility</p:attrName>
                                        </p:attrNameLst>
                                      </p:cBhvr>
                                      <p:to>
                                        <p:strVal val="visible"/>
                                      </p:to>
                                    </p:set>
                                    <p:anim calcmode="lin" valueType="num">
                                      <p:cBhvr>
                                        <p:cTn id="22" dur="500" fill="hold"/>
                                        <p:tgtEl>
                                          <p:spTgt spid="166919"/>
                                        </p:tgtEl>
                                        <p:attrNameLst>
                                          <p:attrName>ppt_w</p:attrName>
                                        </p:attrNameLst>
                                      </p:cBhvr>
                                      <p:tavLst>
                                        <p:tav tm="0">
                                          <p:val>
                                            <p:strVal val="2/3*#ppt_w"/>
                                          </p:val>
                                        </p:tav>
                                        <p:tav tm="100000">
                                          <p:val>
                                            <p:strVal val="#ppt_w"/>
                                          </p:val>
                                        </p:tav>
                                      </p:tavLst>
                                    </p:anim>
                                    <p:anim calcmode="lin" valueType="num">
                                      <p:cBhvr>
                                        <p:cTn id="23" dur="500" fill="hold"/>
                                        <p:tgtEl>
                                          <p:spTgt spid="166919"/>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166922"/>
                                        </p:tgtEl>
                                        <p:attrNameLst>
                                          <p:attrName>style.visibility</p:attrName>
                                        </p:attrNameLst>
                                      </p:cBhvr>
                                      <p:to>
                                        <p:strVal val="visible"/>
                                      </p:to>
                                    </p:set>
                                    <p:animEffect transition="in" filter="slide(fromLeft)">
                                      <p:cBhvr>
                                        <p:cTn id="27" dur="500"/>
                                        <p:tgtEl>
                                          <p:spTgt spid="166922"/>
                                        </p:tgtEl>
                                      </p:cBhvr>
                                    </p:animEffect>
                                  </p:childTnLst>
                                  <p:subTnLst>
                                    <p:set>
                                      <p:cBhvr override="childStyle">
                                        <p:cTn dur="1" fill="hold" display="0" masterRel="nextClick" afterEffect="1"/>
                                        <p:tgtEl>
                                          <p:spTgt spid="166922"/>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166916"/>
                                        </p:tgtEl>
                                        <p:attrNameLst>
                                          <p:attrName>style.visibility</p:attrName>
                                        </p:attrNameLst>
                                      </p:cBhvr>
                                      <p:to>
                                        <p:strVal val="visible"/>
                                      </p:to>
                                    </p:set>
                                    <p:anim calcmode="lin" valueType="num">
                                      <p:cBhvr>
                                        <p:cTn id="32" dur="500" fill="hold"/>
                                        <p:tgtEl>
                                          <p:spTgt spid="166916"/>
                                        </p:tgtEl>
                                        <p:attrNameLst>
                                          <p:attrName>ppt_w</p:attrName>
                                        </p:attrNameLst>
                                      </p:cBhvr>
                                      <p:tavLst>
                                        <p:tav tm="0">
                                          <p:val>
                                            <p:strVal val="2/3*#ppt_w"/>
                                          </p:val>
                                        </p:tav>
                                        <p:tav tm="100000">
                                          <p:val>
                                            <p:strVal val="#ppt_w"/>
                                          </p:val>
                                        </p:tav>
                                      </p:tavLst>
                                    </p:anim>
                                    <p:anim calcmode="lin" valueType="num">
                                      <p:cBhvr>
                                        <p:cTn id="33" dur="500" fill="hold"/>
                                        <p:tgtEl>
                                          <p:spTgt spid="166916"/>
                                        </p:tgtEl>
                                        <p:attrNameLst>
                                          <p:attrName>ppt_h</p:attrName>
                                        </p:attrNameLst>
                                      </p:cBhvr>
                                      <p:tavLst>
                                        <p:tav tm="0">
                                          <p:val>
                                            <p:strVal val="2/3*#ppt_h"/>
                                          </p:val>
                                        </p:tav>
                                        <p:tav tm="100000">
                                          <p:val>
                                            <p:strVal val="#ppt_h"/>
                                          </p:val>
                                        </p:tav>
                                      </p:tavLst>
                                    </p:anim>
                                  </p:childTnLst>
                                </p:cTn>
                              </p:par>
                            </p:childTnLst>
                          </p:cTn>
                        </p:par>
                        <p:par>
                          <p:cTn id="34" fill="hold">
                            <p:stCondLst>
                              <p:cond delay="500"/>
                            </p:stCondLst>
                            <p:childTnLst>
                              <p:par>
                                <p:cTn id="35" presetID="16" presetClass="entr" presetSubtype="37" fill="hold" grpId="0" nodeType="afterEffect">
                                  <p:stCondLst>
                                    <p:cond delay="2000"/>
                                  </p:stCondLst>
                                  <p:childTnLst>
                                    <p:set>
                                      <p:cBhvr>
                                        <p:cTn id="36" dur="1" fill="hold">
                                          <p:stCondLst>
                                            <p:cond delay="0"/>
                                          </p:stCondLst>
                                        </p:cTn>
                                        <p:tgtEl>
                                          <p:spTgt spid="166918"/>
                                        </p:tgtEl>
                                        <p:attrNameLst>
                                          <p:attrName>style.visibility</p:attrName>
                                        </p:attrNameLst>
                                      </p:cBhvr>
                                      <p:to>
                                        <p:strVal val="visible"/>
                                      </p:to>
                                    </p:set>
                                    <p:animEffect transition="in" filter="barn(outVertical)">
                                      <p:cBhvr>
                                        <p:cTn id="37" dur="500"/>
                                        <p:tgtEl>
                                          <p:spTgt spid="166918"/>
                                        </p:tgtEl>
                                      </p:cBhvr>
                                    </p:animEffect>
                                  </p:childTnLst>
                                </p:cTn>
                              </p:par>
                            </p:childTnLst>
                          </p:cTn>
                        </p:par>
                        <p:par>
                          <p:cTn id="38" fill="hold">
                            <p:stCondLst>
                              <p:cond delay="3000"/>
                            </p:stCondLst>
                            <p:childTnLst>
                              <p:par>
                                <p:cTn id="39" presetID="23" presetClass="entr" presetSubtype="272" fill="hold" nodeType="afterEffect">
                                  <p:stCondLst>
                                    <p:cond delay="1000"/>
                                  </p:stCondLst>
                                  <p:childTnLst>
                                    <p:set>
                                      <p:cBhvr>
                                        <p:cTn id="40" dur="1" fill="hold">
                                          <p:stCondLst>
                                            <p:cond delay="0"/>
                                          </p:stCondLst>
                                        </p:cTn>
                                        <p:tgtEl>
                                          <p:spTgt spid="166921"/>
                                        </p:tgtEl>
                                        <p:attrNameLst>
                                          <p:attrName>style.visibility</p:attrName>
                                        </p:attrNameLst>
                                      </p:cBhvr>
                                      <p:to>
                                        <p:strVal val="visible"/>
                                      </p:to>
                                    </p:set>
                                    <p:anim calcmode="lin" valueType="num">
                                      <p:cBhvr>
                                        <p:cTn id="41" dur="500" fill="hold"/>
                                        <p:tgtEl>
                                          <p:spTgt spid="166921"/>
                                        </p:tgtEl>
                                        <p:attrNameLst>
                                          <p:attrName>ppt_w</p:attrName>
                                        </p:attrNameLst>
                                      </p:cBhvr>
                                      <p:tavLst>
                                        <p:tav tm="0">
                                          <p:val>
                                            <p:strVal val="2/3*#ppt_w"/>
                                          </p:val>
                                        </p:tav>
                                        <p:tav tm="100000">
                                          <p:val>
                                            <p:strVal val="#ppt_w"/>
                                          </p:val>
                                        </p:tav>
                                      </p:tavLst>
                                    </p:anim>
                                    <p:anim calcmode="lin" valueType="num">
                                      <p:cBhvr>
                                        <p:cTn id="42" dur="500" fill="hold"/>
                                        <p:tgtEl>
                                          <p:spTgt spid="166921"/>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4" grpId="0" animBg="1" autoUpdateAnimBg="0"/>
      <p:bldP spid="166915" grpId="0" animBg="1"/>
      <p:bldP spid="166916" grpId="0" animBg="1" autoUpdateAnimBg="0"/>
      <p:bldP spid="166917" grpId="0" animBg="1"/>
      <p:bldP spid="166918" grpId="0" animBg="1" autoUpdateAnimBg="0"/>
      <p:bldP spid="166919" grpId="0" animBg="1" autoUpdateAnimBg="0"/>
      <p:bldP spid="16692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ChangeArrowheads="1"/>
          </p:cNvSpPr>
          <p:nvPr/>
        </p:nvSpPr>
        <p:spPr bwMode="auto">
          <a:xfrm>
            <a:off x="1143000" y="1557338"/>
            <a:ext cx="7296150" cy="355917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67939" name="Rectangle 3"/>
          <p:cNvSpPr>
            <a:spLocks noChangeArrowheads="1"/>
          </p:cNvSpPr>
          <p:nvPr/>
        </p:nvSpPr>
        <p:spPr bwMode="auto">
          <a:xfrm>
            <a:off x="1301750" y="1687513"/>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Markley Oil Profitable</a:t>
            </a:r>
          </a:p>
        </p:txBody>
      </p:sp>
      <p:sp>
        <p:nvSpPr>
          <p:cNvPr id="167940" name="Rectangle 4"/>
          <p:cNvSpPr>
            <a:spLocks noChangeArrowheads="1"/>
          </p:cNvSpPr>
          <p:nvPr/>
        </p:nvSpPr>
        <p:spPr bwMode="auto">
          <a:xfrm>
            <a:off x="1381125" y="2144713"/>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Collins Mining Profitable</a:t>
            </a:r>
          </a:p>
        </p:txBody>
      </p:sp>
      <p:sp>
        <p:nvSpPr>
          <p:cNvPr id="167942" name="Rectangle 6"/>
          <p:cNvSpPr>
            <a:spLocks noChangeArrowheads="1"/>
          </p:cNvSpPr>
          <p:nvPr/>
        </p:nvSpPr>
        <p:spPr bwMode="auto">
          <a:xfrm>
            <a:off x="2171700" y="3478213"/>
            <a:ext cx="5695950" cy="57150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We know:</a:t>
            </a:r>
            <a:r>
              <a:rPr lang="en-US" sz="2400" i="1">
                <a:effectLst>
                  <a:outerShdw blurRad="38100" dist="38100" dir="2700000" algn="tl">
                    <a:srgbClr val="000000"/>
                  </a:outerShdw>
                </a:effectLst>
                <a:latin typeface="Book Antiqua" pitchFamily="18" charset="0"/>
              </a:rPr>
              <a:t>  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solidFill>
                  <a:schemeClr val="tx2"/>
                </a:solidFill>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.36,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.70  </a:t>
            </a:r>
          </a:p>
        </p:txBody>
      </p:sp>
      <p:sp>
        <p:nvSpPr>
          <p:cNvPr id="167943" name="Rectangle 7"/>
          <p:cNvSpPr>
            <a:spLocks noChangeArrowheads="1"/>
          </p:cNvSpPr>
          <p:nvPr/>
        </p:nvSpPr>
        <p:spPr bwMode="auto">
          <a:xfrm>
            <a:off x="1619250" y="4144963"/>
            <a:ext cx="1428750" cy="609600"/>
          </a:xfrm>
          <a:prstGeom prst="rect">
            <a:avLst/>
          </a:prstGeom>
          <a:noFill/>
          <a:ln w="12700">
            <a:noFill/>
            <a:miter lim="800000"/>
            <a:headEnd/>
            <a:tailEnd/>
          </a:ln>
          <a:effectLst/>
        </p:spPr>
        <p:txBody>
          <a:bodyPr wrap="none" anchor="ctr"/>
          <a:lstStyle/>
          <a:p>
            <a:pPr algn="l"/>
            <a:r>
              <a:rPr lang="en-US" sz="2400" i="1">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Thus: </a:t>
            </a:r>
          </a:p>
        </p:txBody>
      </p:sp>
      <p:sp>
        <p:nvSpPr>
          <p:cNvPr id="167944" name="Oval 8"/>
          <p:cNvSpPr>
            <a:spLocks noChangeArrowheads="1"/>
          </p:cNvSpPr>
          <p:nvPr/>
        </p:nvSpPr>
        <p:spPr bwMode="auto">
          <a:xfrm>
            <a:off x="6700611" y="4168549"/>
            <a:ext cx="1009650" cy="533400"/>
          </a:xfrm>
          <a:prstGeom prst="ellipse">
            <a:avLst/>
          </a:prstGeom>
          <a:noFill/>
          <a:ln w="28575">
            <a:solidFill>
              <a:srgbClr val="66FFFF"/>
            </a:solidFill>
            <a:round/>
            <a:headEnd/>
            <a:tailEnd/>
          </a:ln>
          <a:effectLst/>
        </p:spPr>
        <p:txBody>
          <a:bodyPr wrap="none" anchor="ctr"/>
          <a:lstStyle/>
          <a:p>
            <a:endParaRPr lang="en-US"/>
          </a:p>
        </p:txBody>
      </p:sp>
      <p:sp>
        <p:nvSpPr>
          <p:cNvPr id="167947" name="AutoShape 11"/>
          <p:cNvSpPr>
            <a:spLocks noChangeArrowheads="1"/>
          </p:cNvSpPr>
          <p:nvPr/>
        </p:nvSpPr>
        <p:spPr bwMode="auto">
          <a:xfrm rot="5400000">
            <a:off x="776288" y="27701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7948" name="AutoShape 12"/>
          <p:cNvSpPr>
            <a:spLocks noChangeArrowheads="1"/>
          </p:cNvSpPr>
          <p:nvPr/>
        </p:nvSpPr>
        <p:spPr bwMode="auto">
          <a:xfrm rot="5400000">
            <a:off x="776288" y="37036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7949" name="AutoShape 13"/>
          <p:cNvSpPr>
            <a:spLocks noChangeArrowheads="1"/>
          </p:cNvSpPr>
          <p:nvPr/>
        </p:nvSpPr>
        <p:spPr bwMode="auto">
          <a:xfrm rot="5400000">
            <a:off x="776288" y="18557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7950" name="AutoShape 14"/>
          <p:cNvSpPr>
            <a:spLocks noChangeArrowheads="1"/>
          </p:cNvSpPr>
          <p:nvPr/>
        </p:nvSpPr>
        <p:spPr bwMode="auto">
          <a:xfrm rot="5400000">
            <a:off x="776288" y="43513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7985" name="Rectangle 49"/>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Conditional Probability</a:t>
            </a:r>
          </a:p>
        </p:txBody>
      </p:sp>
      <p:graphicFrame>
        <p:nvGraphicFramePr>
          <p:cNvPr id="167986" name="Object 50">
            <a:hlinkClick r:id="" action="ppaction://ole?verb=0"/>
          </p:cNvPr>
          <p:cNvGraphicFramePr>
            <a:graphicFrameLocks/>
          </p:cNvGraphicFramePr>
          <p:nvPr/>
        </p:nvGraphicFramePr>
        <p:xfrm>
          <a:off x="2959100" y="4078288"/>
          <a:ext cx="4592638" cy="839787"/>
        </p:xfrm>
        <a:graphic>
          <a:graphicData uri="http://schemas.openxmlformats.org/presentationml/2006/ole">
            <mc:AlternateContent xmlns:mc="http://schemas.openxmlformats.org/markup-compatibility/2006">
              <mc:Choice xmlns:v="urn:schemas-microsoft-com:vml" Requires="v">
                <p:oleObj spid="_x0000_s105479" name="Equation" r:id="rId4" imgW="5422680" imgH="927000" progId="Equation.DSMT4">
                  <p:embed/>
                </p:oleObj>
              </mc:Choice>
              <mc:Fallback>
                <p:oleObj name="Equation" r:id="rId4" imgW="5422680" imgH="927000" progId="Equation.DSMT4">
                  <p:embed/>
                  <p:pic>
                    <p:nvPicPr>
                      <p:cNvPr id="167986" name="Object 50">
                        <a:hlinkClick r:id="" action="ppaction://ole?verb=0"/>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59100" y="4078288"/>
                        <a:ext cx="4592638" cy="8397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167988" name="Group 52"/>
          <p:cNvGrpSpPr>
            <a:grpSpLocks/>
          </p:cNvGrpSpPr>
          <p:nvPr/>
        </p:nvGrpSpPr>
        <p:grpSpPr bwMode="auto">
          <a:xfrm>
            <a:off x="1457325" y="2544763"/>
            <a:ext cx="6334125" cy="1066800"/>
            <a:chOff x="798" y="1404"/>
            <a:chExt cx="3990" cy="672"/>
          </a:xfrm>
        </p:grpSpPr>
        <p:sp>
          <p:nvSpPr>
            <p:cNvPr id="167941" name="Rectangle 5"/>
            <p:cNvSpPr>
              <a:spLocks noChangeArrowheads="1"/>
            </p:cNvSpPr>
            <p:nvPr/>
          </p:nvSpPr>
          <p:spPr bwMode="auto">
            <a:xfrm>
              <a:off x="1416" y="1404"/>
              <a:ext cx="3372" cy="672"/>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 Collins Mining Profitable</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given</a:t>
              </a:r>
              <a:r>
                <a:rPr lang="en-US" sz="2400">
                  <a:effectLst>
                    <a:outerShdw blurRad="38100" dist="38100" dir="2700000" algn="tl">
                      <a:srgbClr val="000000"/>
                    </a:outerShdw>
                  </a:effectLst>
                  <a:latin typeface="Book Antiqua" pitchFamily="18" charset="0"/>
                </a:rPr>
                <a:t>  Markley Oil Profitable</a:t>
              </a:r>
            </a:p>
          </p:txBody>
        </p:sp>
        <p:graphicFrame>
          <p:nvGraphicFramePr>
            <p:cNvPr id="167987" name="Object 51">
              <a:hlinkClick r:id="" action="ppaction://ole?verb=0"/>
            </p:cNvPr>
            <p:cNvGraphicFramePr>
              <a:graphicFrameLocks/>
            </p:cNvGraphicFramePr>
            <p:nvPr/>
          </p:nvGraphicFramePr>
          <p:xfrm>
            <a:off x="798" y="1483"/>
            <a:ext cx="680" cy="239"/>
          </p:xfrm>
          <a:graphic>
            <a:graphicData uri="http://schemas.openxmlformats.org/presentationml/2006/ole">
              <mc:AlternateContent xmlns:mc="http://schemas.openxmlformats.org/markup-compatibility/2006">
                <mc:Choice xmlns:v="urn:schemas-microsoft-com:vml" Requires="v">
                  <p:oleObj spid="_x0000_s105480" name="Equation" r:id="rId6" imgW="1320480" imgH="419040" progId="Equation.DSMT4">
                    <p:embed/>
                  </p:oleObj>
                </mc:Choice>
                <mc:Fallback>
                  <p:oleObj name="Equation" r:id="rId6" imgW="1320480" imgH="419040" progId="Equation.DSMT4">
                    <p:embed/>
                    <p:pic>
                      <p:nvPicPr>
                        <p:cNvPr id="167987" name="Object 51">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8" y="1483"/>
                          <a:ext cx="680" cy="239"/>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67989" name="Rectangle 53"/>
          <p:cNvSpPr>
            <a:spLocks noChangeArrowheads="1"/>
          </p:cNvSpPr>
          <p:nvPr/>
        </p:nvSpPr>
        <p:spPr bwMode="auto">
          <a:xfrm>
            <a:off x="712788" y="1016000"/>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Example:  Bradley Investments</a:t>
            </a:r>
          </a:p>
        </p:txBody>
      </p:sp>
    </p:spTree>
    <p:extLst>
      <p:ext uri="{BB962C8B-B14F-4D97-AF65-F5344CB8AC3E}">
        <p14:creationId xmlns:p14="http://schemas.microsoft.com/office/powerpoint/2010/main" val="104964390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67949"/>
                                        </p:tgtEl>
                                        <p:attrNameLst>
                                          <p:attrName>style.visibility</p:attrName>
                                        </p:attrNameLst>
                                      </p:cBhvr>
                                      <p:to>
                                        <p:strVal val="visible"/>
                                      </p:to>
                                    </p:set>
                                    <p:animEffect transition="in" filter="slide(fromLeft)">
                                      <p:cBhvr>
                                        <p:cTn id="7" dur="500"/>
                                        <p:tgtEl>
                                          <p:spTgt spid="167949"/>
                                        </p:tgtEl>
                                      </p:cBhvr>
                                    </p:animEffect>
                                  </p:childTnLst>
                                  <p:subTnLst>
                                    <p:set>
                                      <p:cBhvr override="childStyle">
                                        <p:cTn dur="1" fill="hold" display="0" masterRel="nextClick" afterEffect="1"/>
                                        <p:tgtEl>
                                          <p:spTgt spid="16794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7938"/>
                                        </p:tgtEl>
                                        <p:attrNameLst>
                                          <p:attrName>style.visibility</p:attrName>
                                        </p:attrNameLst>
                                      </p:cBhvr>
                                      <p:to>
                                        <p:strVal val="visible"/>
                                      </p:to>
                                    </p:set>
                                    <p:animEffect transition="in" filter="dissolve">
                                      <p:cBhvr>
                                        <p:cTn id="12" dur="500"/>
                                        <p:tgtEl>
                                          <p:spTgt spid="167938"/>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167939"/>
                                        </p:tgtEl>
                                        <p:attrNameLst>
                                          <p:attrName>style.visibility</p:attrName>
                                        </p:attrNameLst>
                                      </p:cBhvr>
                                      <p:to>
                                        <p:strVal val="visible"/>
                                      </p:to>
                                    </p:set>
                                    <p:animEffect transition="in" filter="slide(fromTop)">
                                      <p:cBhvr>
                                        <p:cTn id="16" dur="500"/>
                                        <p:tgtEl>
                                          <p:spTgt spid="167939"/>
                                        </p:tgtEl>
                                      </p:cBhvr>
                                    </p:animEffect>
                                  </p:childTnLst>
                                </p:cTn>
                              </p:par>
                            </p:childTnLst>
                          </p:cTn>
                        </p:par>
                        <p:par>
                          <p:cTn id="17" fill="hold">
                            <p:stCondLst>
                              <p:cond delay="2000"/>
                            </p:stCondLst>
                            <p:childTnLst>
                              <p:par>
                                <p:cTn id="18" presetID="12" presetClass="entr" presetSubtype="1" fill="hold" grpId="0" nodeType="afterEffect">
                                  <p:stCondLst>
                                    <p:cond delay="1000"/>
                                  </p:stCondLst>
                                  <p:childTnLst>
                                    <p:set>
                                      <p:cBhvr>
                                        <p:cTn id="19" dur="1" fill="hold">
                                          <p:stCondLst>
                                            <p:cond delay="0"/>
                                          </p:stCondLst>
                                        </p:cTn>
                                        <p:tgtEl>
                                          <p:spTgt spid="167940"/>
                                        </p:tgtEl>
                                        <p:attrNameLst>
                                          <p:attrName>style.visibility</p:attrName>
                                        </p:attrNameLst>
                                      </p:cBhvr>
                                      <p:to>
                                        <p:strVal val="visible"/>
                                      </p:to>
                                    </p:set>
                                    <p:animEffect transition="in" filter="slide(fromTop)">
                                      <p:cBhvr>
                                        <p:cTn id="20" dur="500"/>
                                        <p:tgtEl>
                                          <p:spTgt spid="167940"/>
                                        </p:tgtEl>
                                      </p:cBhvr>
                                    </p:animEffect>
                                  </p:childTnLst>
                                </p:cTn>
                              </p:par>
                            </p:childTnLst>
                          </p:cTn>
                        </p:par>
                        <p:par>
                          <p:cTn id="21" fill="hold">
                            <p:stCondLst>
                              <p:cond delay="3500"/>
                            </p:stCondLst>
                            <p:childTnLst>
                              <p:par>
                                <p:cTn id="22" presetID="12" presetClass="entr" presetSubtype="8" fill="hold" grpId="0" nodeType="afterEffect">
                                  <p:stCondLst>
                                    <p:cond delay="1000"/>
                                  </p:stCondLst>
                                  <p:childTnLst>
                                    <p:set>
                                      <p:cBhvr>
                                        <p:cTn id="23" dur="1" fill="hold">
                                          <p:stCondLst>
                                            <p:cond delay="0"/>
                                          </p:stCondLst>
                                        </p:cTn>
                                        <p:tgtEl>
                                          <p:spTgt spid="167947"/>
                                        </p:tgtEl>
                                        <p:attrNameLst>
                                          <p:attrName>style.visibility</p:attrName>
                                        </p:attrNameLst>
                                      </p:cBhvr>
                                      <p:to>
                                        <p:strVal val="visible"/>
                                      </p:to>
                                    </p:set>
                                    <p:animEffect transition="in" filter="slide(fromLeft)">
                                      <p:cBhvr>
                                        <p:cTn id="24" dur="500"/>
                                        <p:tgtEl>
                                          <p:spTgt spid="167947"/>
                                        </p:tgtEl>
                                      </p:cBhvr>
                                    </p:animEffect>
                                  </p:childTnLst>
                                  <p:subTnLst>
                                    <p:set>
                                      <p:cBhvr override="childStyle">
                                        <p:cTn dur="1" fill="hold" display="0" masterRel="nextClick" afterEffect="1"/>
                                        <p:tgtEl>
                                          <p:spTgt spid="167947"/>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12" presetClass="entr" presetSubtype="1" fill="hold" nodeType="clickEffect">
                                  <p:stCondLst>
                                    <p:cond delay="0"/>
                                  </p:stCondLst>
                                  <p:childTnLst>
                                    <p:set>
                                      <p:cBhvr>
                                        <p:cTn id="28" dur="1" fill="hold">
                                          <p:stCondLst>
                                            <p:cond delay="0"/>
                                          </p:stCondLst>
                                        </p:cTn>
                                        <p:tgtEl>
                                          <p:spTgt spid="167988"/>
                                        </p:tgtEl>
                                        <p:attrNameLst>
                                          <p:attrName>style.visibility</p:attrName>
                                        </p:attrNameLst>
                                      </p:cBhvr>
                                      <p:to>
                                        <p:strVal val="visible"/>
                                      </p:to>
                                    </p:set>
                                    <p:animEffect transition="in" filter="slide(fromTop)">
                                      <p:cBhvr>
                                        <p:cTn id="29" dur="500"/>
                                        <p:tgtEl>
                                          <p:spTgt spid="167988"/>
                                        </p:tgtEl>
                                      </p:cBhvr>
                                    </p:animEffect>
                                  </p:childTnLst>
                                </p:cTn>
                              </p:par>
                            </p:childTnLst>
                          </p:cTn>
                        </p:par>
                        <p:par>
                          <p:cTn id="30" fill="hold">
                            <p:stCondLst>
                              <p:cond delay="500"/>
                            </p:stCondLst>
                            <p:childTnLst>
                              <p:par>
                                <p:cTn id="31" presetID="12" presetClass="entr" presetSubtype="8" fill="hold" grpId="0" nodeType="afterEffect">
                                  <p:stCondLst>
                                    <p:cond delay="2000"/>
                                  </p:stCondLst>
                                  <p:childTnLst>
                                    <p:set>
                                      <p:cBhvr>
                                        <p:cTn id="32" dur="1" fill="hold">
                                          <p:stCondLst>
                                            <p:cond delay="0"/>
                                          </p:stCondLst>
                                        </p:cTn>
                                        <p:tgtEl>
                                          <p:spTgt spid="167948"/>
                                        </p:tgtEl>
                                        <p:attrNameLst>
                                          <p:attrName>style.visibility</p:attrName>
                                        </p:attrNameLst>
                                      </p:cBhvr>
                                      <p:to>
                                        <p:strVal val="visible"/>
                                      </p:to>
                                    </p:set>
                                    <p:animEffect transition="in" filter="slide(fromLeft)">
                                      <p:cBhvr>
                                        <p:cTn id="33" dur="500"/>
                                        <p:tgtEl>
                                          <p:spTgt spid="167948"/>
                                        </p:tgtEl>
                                      </p:cBhvr>
                                    </p:animEffect>
                                  </p:childTnLst>
                                  <p:subTnLst>
                                    <p:set>
                                      <p:cBhvr override="childStyle">
                                        <p:cTn dur="1" fill="hold" display="0" masterRel="nextClick" afterEffect="1"/>
                                        <p:tgtEl>
                                          <p:spTgt spid="167948"/>
                                        </p:tgtEl>
                                        <p:attrNameLst>
                                          <p:attrName>style.visibility</p:attrName>
                                        </p:attrNameLst>
                                      </p:cBhvr>
                                      <p:to>
                                        <p:strVal val="hidden"/>
                                      </p:to>
                                    </p:set>
                                  </p:subTnLst>
                                </p:cTn>
                              </p:par>
                            </p:childTnLst>
                          </p:cTn>
                        </p:par>
                      </p:childTnLst>
                    </p:cTn>
                  </p:par>
                  <p:par>
                    <p:cTn id="34" fill="hold">
                      <p:stCondLst>
                        <p:cond delay="indefinite"/>
                      </p:stCondLst>
                      <p:childTnLst>
                        <p:par>
                          <p:cTn id="35" fill="hold">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167942"/>
                                        </p:tgtEl>
                                        <p:attrNameLst>
                                          <p:attrName>style.visibility</p:attrName>
                                        </p:attrNameLst>
                                      </p:cBhvr>
                                      <p:to>
                                        <p:strVal val="visible"/>
                                      </p:to>
                                    </p:set>
                                    <p:animEffect transition="in" filter="slide(fromTop)">
                                      <p:cBhvr>
                                        <p:cTn id="38" dur="500"/>
                                        <p:tgtEl>
                                          <p:spTgt spid="167942"/>
                                        </p:tgtEl>
                                      </p:cBhvr>
                                    </p:animEffect>
                                  </p:childTnLst>
                                </p:cTn>
                              </p:par>
                            </p:childTnLst>
                          </p:cTn>
                        </p:par>
                        <p:par>
                          <p:cTn id="39" fill="hold">
                            <p:stCondLst>
                              <p:cond delay="500"/>
                            </p:stCondLst>
                            <p:childTnLst>
                              <p:par>
                                <p:cTn id="40" presetID="12" presetClass="entr" presetSubtype="8" fill="hold" grpId="0" nodeType="afterEffect">
                                  <p:stCondLst>
                                    <p:cond delay="2000"/>
                                  </p:stCondLst>
                                  <p:childTnLst>
                                    <p:set>
                                      <p:cBhvr>
                                        <p:cTn id="41" dur="1" fill="hold">
                                          <p:stCondLst>
                                            <p:cond delay="0"/>
                                          </p:stCondLst>
                                        </p:cTn>
                                        <p:tgtEl>
                                          <p:spTgt spid="167950"/>
                                        </p:tgtEl>
                                        <p:attrNameLst>
                                          <p:attrName>style.visibility</p:attrName>
                                        </p:attrNameLst>
                                      </p:cBhvr>
                                      <p:to>
                                        <p:strVal val="visible"/>
                                      </p:to>
                                    </p:set>
                                    <p:animEffect transition="in" filter="slide(fromLeft)">
                                      <p:cBhvr>
                                        <p:cTn id="42" dur="500"/>
                                        <p:tgtEl>
                                          <p:spTgt spid="167950"/>
                                        </p:tgtEl>
                                      </p:cBhvr>
                                    </p:animEffect>
                                  </p:childTnLst>
                                  <p:subTnLst>
                                    <p:set>
                                      <p:cBhvr override="childStyle">
                                        <p:cTn dur="1" fill="hold" display="0" masterRel="nextClick" afterEffect="1"/>
                                        <p:tgtEl>
                                          <p:spTgt spid="167950"/>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2" presetClass="entr" presetSubtype="1" fill="hold" grpId="0" nodeType="clickEffect">
                                  <p:stCondLst>
                                    <p:cond delay="0"/>
                                  </p:stCondLst>
                                  <p:childTnLst>
                                    <p:set>
                                      <p:cBhvr>
                                        <p:cTn id="46" dur="1" fill="hold">
                                          <p:stCondLst>
                                            <p:cond delay="0"/>
                                          </p:stCondLst>
                                        </p:cTn>
                                        <p:tgtEl>
                                          <p:spTgt spid="167943"/>
                                        </p:tgtEl>
                                        <p:attrNameLst>
                                          <p:attrName>style.visibility</p:attrName>
                                        </p:attrNameLst>
                                      </p:cBhvr>
                                      <p:to>
                                        <p:strVal val="visible"/>
                                      </p:to>
                                    </p:set>
                                    <p:animEffect transition="in" filter="slide(fromTop)">
                                      <p:cBhvr>
                                        <p:cTn id="47" dur="500"/>
                                        <p:tgtEl>
                                          <p:spTgt spid="167943"/>
                                        </p:tgtEl>
                                      </p:cBhvr>
                                    </p:animEffect>
                                  </p:childTnLst>
                                </p:cTn>
                              </p:par>
                            </p:childTnLst>
                          </p:cTn>
                        </p:par>
                        <p:par>
                          <p:cTn id="48" fill="hold">
                            <p:stCondLst>
                              <p:cond delay="500"/>
                            </p:stCondLst>
                            <p:childTnLst>
                              <p:par>
                                <p:cTn id="49" presetID="12" presetClass="entr" presetSubtype="1" fill="hold" nodeType="afterEffect">
                                  <p:stCondLst>
                                    <p:cond delay="1000"/>
                                  </p:stCondLst>
                                  <p:childTnLst>
                                    <p:set>
                                      <p:cBhvr>
                                        <p:cTn id="50" dur="1" fill="hold">
                                          <p:stCondLst>
                                            <p:cond delay="0"/>
                                          </p:stCondLst>
                                        </p:cTn>
                                        <p:tgtEl>
                                          <p:spTgt spid="167986"/>
                                        </p:tgtEl>
                                        <p:attrNameLst>
                                          <p:attrName>style.visibility</p:attrName>
                                        </p:attrNameLst>
                                      </p:cBhvr>
                                      <p:to>
                                        <p:strVal val="visible"/>
                                      </p:to>
                                    </p:set>
                                    <p:animEffect transition="in" filter="slide(fromTop)">
                                      <p:cBhvr>
                                        <p:cTn id="51" dur="500"/>
                                        <p:tgtEl>
                                          <p:spTgt spid="167986"/>
                                        </p:tgtEl>
                                      </p:cBhvr>
                                    </p:animEffect>
                                  </p:childTnLst>
                                </p:cTn>
                              </p:par>
                            </p:childTnLst>
                          </p:cTn>
                        </p:par>
                        <p:par>
                          <p:cTn id="52" fill="hold">
                            <p:stCondLst>
                              <p:cond delay="2000"/>
                            </p:stCondLst>
                            <p:childTnLst>
                              <p:par>
                                <p:cTn id="53" presetID="16" presetClass="entr" presetSubtype="21" fill="hold" grpId="0" nodeType="afterEffect">
                                  <p:stCondLst>
                                    <p:cond delay="2000"/>
                                  </p:stCondLst>
                                  <p:childTnLst>
                                    <p:set>
                                      <p:cBhvr>
                                        <p:cTn id="54" dur="1" fill="hold">
                                          <p:stCondLst>
                                            <p:cond delay="0"/>
                                          </p:stCondLst>
                                        </p:cTn>
                                        <p:tgtEl>
                                          <p:spTgt spid="167944"/>
                                        </p:tgtEl>
                                        <p:attrNameLst>
                                          <p:attrName>style.visibility</p:attrName>
                                        </p:attrNameLst>
                                      </p:cBhvr>
                                      <p:to>
                                        <p:strVal val="visible"/>
                                      </p:to>
                                    </p:set>
                                    <p:animEffect transition="in" filter="barn(inVertical)">
                                      <p:cBhvr>
                                        <p:cTn id="55" dur="500"/>
                                        <p:tgtEl>
                                          <p:spTgt spid="1679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38" grpId="0" animBg="1"/>
      <p:bldP spid="167939" grpId="0" autoUpdateAnimBg="0"/>
      <p:bldP spid="167940" grpId="0" autoUpdateAnimBg="0"/>
      <p:bldP spid="167942" grpId="0" autoUpdateAnimBg="0"/>
      <p:bldP spid="167943" grpId="0" autoUpdateAnimBg="0"/>
      <p:bldP spid="167944" grpId="0" animBg="1"/>
      <p:bldP spid="167947" grpId="0" animBg="1"/>
      <p:bldP spid="167948" grpId="0" animBg="1"/>
      <p:bldP spid="167949" grpId="0" animBg="1"/>
      <p:bldP spid="16795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ChangeArrowheads="1"/>
          </p:cNvSpPr>
          <p:nvPr/>
        </p:nvSpPr>
        <p:spPr bwMode="auto">
          <a:xfrm>
            <a:off x="677863" y="163513"/>
            <a:ext cx="7772400" cy="5921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Multiplication Law</a:t>
            </a:r>
          </a:p>
        </p:txBody>
      </p:sp>
      <p:sp>
        <p:nvSpPr>
          <p:cNvPr id="173059" name="Rectangle 3"/>
          <p:cNvSpPr>
            <a:spLocks noChangeArrowheads="1"/>
          </p:cNvSpPr>
          <p:nvPr/>
        </p:nvSpPr>
        <p:spPr bwMode="auto">
          <a:xfrm>
            <a:off x="952500" y="1133475"/>
            <a:ext cx="77152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a:t>
            </a:r>
            <a:r>
              <a:rPr lang="en-US" sz="2400" u="sng" dirty="0">
                <a:effectLst>
                  <a:outerShdw blurRad="38100" dist="38100" dir="2700000" algn="tl">
                    <a:srgbClr val="000000"/>
                  </a:outerShdw>
                </a:effectLst>
                <a:latin typeface="Book Antiqua" pitchFamily="18" charset="0"/>
              </a:rPr>
              <a:t>multiplication law</a:t>
            </a:r>
            <a:r>
              <a:rPr lang="en-US" sz="2400" dirty="0">
                <a:effectLst>
                  <a:outerShdw blurRad="38100" dist="38100" dir="2700000" algn="tl">
                    <a:srgbClr val="000000"/>
                  </a:outerShdw>
                </a:effectLst>
                <a:latin typeface="Book Antiqua" pitchFamily="18" charset="0"/>
              </a:rPr>
              <a:t> provides a way to compute the</a:t>
            </a:r>
          </a:p>
          <a:p>
            <a:pPr algn="l"/>
            <a:r>
              <a:rPr lang="en-US" sz="2400" dirty="0">
                <a:effectLst>
                  <a:outerShdw blurRad="38100" dist="38100" dir="2700000" algn="tl">
                    <a:srgbClr val="000000"/>
                  </a:outerShdw>
                </a:effectLst>
                <a:latin typeface="Book Antiqua" pitchFamily="18" charset="0"/>
              </a:rPr>
              <a:t>  probability of the intersection of two events.</a:t>
            </a:r>
          </a:p>
        </p:txBody>
      </p:sp>
      <p:sp>
        <p:nvSpPr>
          <p:cNvPr id="173060" name="AutoShape 4"/>
          <p:cNvSpPr>
            <a:spLocks noChangeArrowheads="1"/>
          </p:cNvSpPr>
          <p:nvPr/>
        </p:nvSpPr>
        <p:spPr bwMode="auto">
          <a:xfrm rot="5400000">
            <a:off x="66833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3061" name="Rectangle 5"/>
          <p:cNvSpPr>
            <a:spLocks noChangeArrowheads="1"/>
          </p:cNvSpPr>
          <p:nvPr/>
        </p:nvSpPr>
        <p:spPr bwMode="auto">
          <a:xfrm>
            <a:off x="952500" y="2257425"/>
            <a:ext cx="7715250" cy="16002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law is written as:</a:t>
            </a:r>
          </a:p>
          <a:p>
            <a:pPr algn="l"/>
            <a:endParaRPr lang="en-US" sz="2400" dirty="0">
              <a:effectLst>
                <a:outerShdw blurRad="38100" dist="38100" dir="2700000" algn="tl">
                  <a:srgbClr val="000000"/>
                </a:outerShdw>
              </a:effectLst>
              <a:latin typeface="Book Antiqua" pitchFamily="18" charset="0"/>
            </a:endParaRPr>
          </a:p>
          <a:p>
            <a:pPr algn="l"/>
            <a:endParaRPr lang="en-US" sz="2000" dirty="0">
              <a:effectLst>
                <a:outerShdw blurRad="38100" dist="38100" dir="2700000" algn="tl">
                  <a:srgbClr val="000000"/>
                </a:outerShdw>
              </a:effectLst>
              <a:latin typeface="Book Antiqua" pitchFamily="18" charset="0"/>
            </a:endParaRPr>
          </a:p>
          <a:p>
            <a:pPr algn="l"/>
            <a:endParaRPr lang="en-US" sz="2000" dirty="0">
              <a:effectLst>
                <a:outerShdw blurRad="38100" dist="38100" dir="2700000" algn="tl">
                  <a:srgbClr val="000000"/>
                </a:outerShdw>
              </a:effectLst>
              <a:latin typeface="Book Antiqua" pitchFamily="18" charset="0"/>
            </a:endParaRPr>
          </a:p>
        </p:txBody>
      </p:sp>
      <p:sp>
        <p:nvSpPr>
          <p:cNvPr id="173062" name="AutoShape 6"/>
          <p:cNvSpPr>
            <a:spLocks noChangeArrowheads="1"/>
          </p:cNvSpPr>
          <p:nvPr/>
        </p:nvSpPr>
        <p:spPr bwMode="auto">
          <a:xfrm rot="5400000">
            <a:off x="668338" y="2959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3063" name="Rectangle 7"/>
          <p:cNvSpPr>
            <a:spLocks noChangeArrowheads="1"/>
          </p:cNvSpPr>
          <p:nvPr/>
        </p:nvSpPr>
        <p:spPr bwMode="auto">
          <a:xfrm>
            <a:off x="2316163" y="2859088"/>
            <a:ext cx="4545012" cy="742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endParaRPr lang="en-US" sz="2400">
              <a:effectLst>
                <a:outerShdw blurRad="38100" dist="38100" dir="2700000" algn="tl">
                  <a:srgbClr val="000000"/>
                </a:outerShdw>
              </a:effectLst>
              <a:latin typeface="Symbol" pitchFamily="18" charset="2"/>
            </a:endParaRPr>
          </a:p>
        </p:txBody>
      </p:sp>
    </p:spTree>
    <p:extLst>
      <p:ext uri="{BB962C8B-B14F-4D97-AF65-F5344CB8AC3E}">
        <p14:creationId xmlns:p14="http://schemas.microsoft.com/office/powerpoint/2010/main" val="280180622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3060"/>
                                        </p:tgtEl>
                                        <p:attrNameLst>
                                          <p:attrName>style.visibility</p:attrName>
                                        </p:attrNameLst>
                                      </p:cBhvr>
                                      <p:to>
                                        <p:strVal val="visible"/>
                                      </p:to>
                                    </p:set>
                                    <p:animEffect transition="in" filter="slide(fromLeft)">
                                      <p:cBhvr>
                                        <p:cTn id="7" dur="500"/>
                                        <p:tgtEl>
                                          <p:spTgt spid="173060"/>
                                        </p:tgtEl>
                                      </p:cBhvr>
                                    </p:animEffect>
                                  </p:childTnLst>
                                  <p:subTnLst>
                                    <p:set>
                                      <p:cBhvr override="childStyle">
                                        <p:cTn dur="1" fill="hold" display="0" masterRel="nextClick" afterEffect="1"/>
                                        <p:tgtEl>
                                          <p:spTgt spid="17306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73059"/>
                                        </p:tgtEl>
                                        <p:attrNameLst>
                                          <p:attrName>style.visibility</p:attrName>
                                        </p:attrNameLst>
                                      </p:cBhvr>
                                      <p:to>
                                        <p:strVal val="visible"/>
                                      </p:to>
                                    </p:set>
                                    <p:anim calcmode="lin" valueType="num">
                                      <p:cBhvr>
                                        <p:cTn id="12" dur="500" fill="hold"/>
                                        <p:tgtEl>
                                          <p:spTgt spid="173059"/>
                                        </p:tgtEl>
                                        <p:attrNameLst>
                                          <p:attrName>ppt_w</p:attrName>
                                        </p:attrNameLst>
                                      </p:cBhvr>
                                      <p:tavLst>
                                        <p:tav tm="0">
                                          <p:val>
                                            <p:strVal val="2/3*#ppt_w"/>
                                          </p:val>
                                        </p:tav>
                                        <p:tav tm="100000">
                                          <p:val>
                                            <p:strVal val="#ppt_w"/>
                                          </p:val>
                                        </p:tav>
                                      </p:tavLst>
                                    </p:anim>
                                    <p:anim calcmode="lin" valueType="num">
                                      <p:cBhvr>
                                        <p:cTn id="13" dur="500" fill="hold"/>
                                        <p:tgtEl>
                                          <p:spTgt spid="173059"/>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73062"/>
                                        </p:tgtEl>
                                        <p:attrNameLst>
                                          <p:attrName>style.visibility</p:attrName>
                                        </p:attrNameLst>
                                      </p:cBhvr>
                                      <p:to>
                                        <p:strVal val="visible"/>
                                      </p:to>
                                    </p:set>
                                    <p:animEffect transition="in" filter="slide(fromLeft)">
                                      <p:cBhvr>
                                        <p:cTn id="17" dur="500"/>
                                        <p:tgtEl>
                                          <p:spTgt spid="173062"/>
                                        </p:tgtEl>
                                      </p:cBhvr>
                                    </p:animEffect>
                                  </p:childTnLst>
                                  <p:subTnLst>
                                    <p:set>
                                      <p:cBhvr override="childStyle">
                                        <p:cTn dur="1" fill="hold" display="0" masterRel="nextClick" afterEffect="1"/>
                                        <p:tgtEl>
                                          <p:spTgt spid="173062"/>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73061"/>
                                        </p:tgtEl>
                                        <p:attrNameLst>
                                          <p:attrName>style.visibility</p:attrName>
                                        </p:attrNameLst>
                                      </p:cBhvr>
                                      <p:to>
                                        <p:strVal val="visible"/>
                                      </p:to>
                                    </p:set>
                                    <p:anim calcmode="lin" valueType="num">
                                      <p:cBhvr>
                                        <p:cTn id="22" dur="500" fill="hold"/>
                                        <p:tgtEl>
                                          <p:spTgt spid="173061"/>
                                        </p:tgtEl>
                                        <p:attrNameLst>
                                          <p:attrName>ppt_w</p:attrName>
                                        </p:attrNameLst>
                                      </p:cBhvr>
                                      <p:tavLst>
                                        <p:tav tm="0">
                                          <p:val>
                                            <p:strVal val="2/3*#ppt_w"/>
                                          </p:val>
                                        </p:tav>
                                        <p:tav tm="100000">
                                          <p:val>
                                            <p:strVal val="#ppt_w"/>
                                          </p:val>
                                        </p:tav>
                                      </p:tavLst>
                                    </p:anim>
                                    <p:anim calcmode="lin" valueType="num">
                                      <p:cBhvr>
                                        <p:cTn id="23" dur="500" fill="hold"/>
                                        <p:tgtEl>
                                          <p:spTgt spid="173061"/>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6" presetClass="entr" presetSubtype="37" fill="hold" grpId="0" nodeType="afterEffect">
                                  <p:stCondLst>
                                    <p:cond delay="2000"/>
                                  </p:stCondLst>
                                  <p:childTnLst>
                                    <p:set>
                                      <p:cBhvr>
                                        <p:cTn id="26" dur="1" fill="hold">
                                          <p:stCondLst>
                                            <p:cond delay="0"/>
                                          </p:stCondLst>
                                        </p:cTn>
                                        <p:tgtEl>
                                          <p:spTgt spid="173063"/>
                                        </p:tgtEl>
                                        <p:attrNameLst>
                                          <p:attrName>style.visibility</p:attrName>
                                        </p:attrNameLst>
                                      </p:cBhvr>
                                      <p:to>
                                        <p:strVal val="visible"/>
                                      </p:to>
                                    </p:set>
                                    <p:animEffect transition="in" filter="barn(outVertical)">
                                      <p:cBhvr>
                                        <p:cTn id="27" dur="500"/>
                                        <p:tgtEl>
                                          <p:spTgt spid="1730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9" grpId="0" animBg="1" autoUpdateAnimBg="0"/>
      <p:bldP spid="173060" grpId="0" animBg="1"/>
      <p:bldP spid="173061" grpId="0" animBg="1" autoUpdateAnimBg="0"/>
      <p:bldP spid="173062" grpId="0" animBg="1"/>
      <p:bldP spid="173063" grpId="0" animBg="1"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ChangeArrowheads="1"/>
          </p:cNvSpPr>
          <p:nvPr/>
        </p:nvSpPr>
        <p:spPr bwMode="auto">
          <a:xfrm>
            <a:off x="1155700" y="1528763"/>
            <a:ext cx="7296150" cy="4567237"/>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74083" name="Rectangle 3"/>
          <p:cNvSpPr>
            <a:spLocks noChangeArrowheads="1"/>
          </p:cNvSpPr>
          <p:nvPr/>
        </p:nvSpPr>
        <p:spPr bwMode="auto">
          <a:xfrm>
            <a:off x="1314450" y="1570038"/>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Markley Oil Profitable</a:t>
            </a:r>
          </a:p>
        </p:txBody>
      </p:sp>
      <p:sp>
        <p:nvSpPr>
          <p:cNvPr id="174084" name="Rectangle 4"/>
          <p:cNvSpPr>
            <a:spLocks noChangeArrowheads="1"/>
          </p:cNvSpPr>
          <p:nvPr/>
        </p:nvSpPr>
        <p:spPr bwMode="auto">
          <a:xfrm>
            <a:off x="1393825" y="1989138"/>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Collins Mining Profitable</a:t>
            </a:r>
          </a:p>
        </p:txBody>
      </p:sp>
      <p:sp>
        <p:nvSpPr>
          <p:cNvPr id="174085" name="Rectangle 5"/>
          <p:cNvSpPr>
            <a:spLocks noChangeArrowheads="1"/>
          </p:cNvSpPr>
          <p:nvPr/>
        </p:nvSpPr>
        <p:spPr bwMode="auto">
          <a:xfrm>
            <a:off x="2184400" y="3303588"/>
            <a:ext cx="5695950" cy="57150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We know:</a:t>
            </a:r>
            <a:r>
              <a:rPr lang="en-US" sz="2400" i="1">
                <a:effectLst>
                  <a:outerShdw blurRad="38100" dist="38100" dir="2700000" algn="tl">
                    <a:srgbClr val="000000"/>
                  </a:outerShdw>
                </a:effectLst>
                <a:latin typeface="Book Antiqua" pitchFamily="18" charset="0"/>
              </a:rPr>
              <a:t>  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.70,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.5143</a:t>
            </a:r>
          </a:p>
        </p:txBody>
      </p:sp>
      <p:sp>
        <p:nvSpPr>
          <p:cNvPr id="174087" name="Oval 7"/>
          <p:cNvSpPr>
            <a:spLocks noChangeArrowheads="1"/>
          </p:cNvSpPr>
          <p:nvPr/>
        </p:nvSpPr>
        <p:spPr bwMode="auto">
          <a:xfrm>
            <a:off x="5422447" y="4698774"/>
            <a:ext cx="771525" cy="438150"/>
          </a:xfrm>
          <a:prstGeom prst="ellipse">
            <a:avLst/>
          </a:prstGeom>
          <a:noFill/>
          <a:ln w="28575">
            <a:solidFill>
              <a:srgbClr val="66FFFF"/>
            </a:solidFill>
            <a:round/>
            <a:headEnd/>
            <a:tailEnd/>
          </a:ln>
          <a:effectLst/>
        </p:spPr>
        <p:txBody>
          <a:bodyPr wrap="none" anchor="ctr"/>
          <a:lstStyle/>
          <a:p>
            <a:endParaRPr lang="en-US"/>
          </a:p>
        </p:txBody>
      </p:sp>
      <p:sp>
        <p:nvSpPr>
          <p:cNvPr id="174088" name="AutoShape 8"/>
          <p:cNvSpPr>
            <a:spLocks noChangeArrowheads="1"/>
          </p:cNvSpPr>
          <p:nvPr/>
        </p:nvSpPr>
        <p:spPr bwMode="auto">
          <a:xfrm rot="5400000">
            <a:off x="776288" y="25955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4090" name="AutoShape 10"/>
          <p:cNvSpPr>
            <a:spLocks noChangeArrowheads="1"/>
          </p:cNvSpPr>
          <p:nvPr/>
        </p:nvSpPr>
        <p:spPr bwMode="auto">
          <a:xfrm rot="5400000">
            <a:off x="776288" y="17383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4128" name="Rectangle 48"/>
          <p:cNvSpPr>
            <a:spLocks noChangeArrowheads="1"/>
          </p:cNvSpPr>
          <p:nvPr/>
        </p:nvSpPr>
        <p:spPr bwMode="auto">
          <a:xfrm>
            <a:off x="676275" y="52388"/>
            <a:ext cx="7772400" cy="81438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Multiplication Law</a:t>
            </a:r>
          </a:p>
        </p:txBody>
      </p:sp>
      <p:sp>
        <p:nvSpPr>
          <p:cNvPr id="174129" name="Rectangle 49"/>
          <p:cNvSpPr>
            <a:spLocks noChangeArrowheads="1"/>
          </p:cNvSpPr>
          <p:nvPr/>
        </p:nvSpPr>
        <p:spPr bwMode="auto">
          <a:xfrm>
            <a:off x="1508125" y="2351088"/>
            <a:ext cx="6153150" cy="10668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Markley Oil Profitable</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and</a:t>
            </a:r>
            <a:r>
              <a:rPr lang="en-US" sz="2400">
                <a:effectLst>
                  <a:outerShdw blurRad="38100" dist="38100" dir="2700000" algn="tl">
                    <a:srgbClr val="000000"/>
                  </a:outerShdw>
                </a:effectLst>
                <a:latin typeface="Book Antiqua" pitchFamily="18" charset="0"/>
              </a:rPr>
              <a:t>  Collins Mining Profitable</a:t>
            </a:r>
          </a:p>
        </p:txBody>
      </p:sp>
      <p:sp>
        <p:nvSpPr>
          <p:cNvPr id="174130" name="Rectangle 50"/>
          <p:cNvSpPr>
            <a:spLocks noChangeArrowheads="1"/>
          </p:cNvSpPr>
          <p:nvPr/>
        </p:nvSpPr>
        <p:spPr bwMode="auto">
          <a:xfrm>
            <a:off x="2794000" y="3798888"/>
            <a:ext cx="4572000" cy="5905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Thus: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C) </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M|C</a:t>
            </a:r>
            <a:r>
              <a:rPr lang="en-US" sz="2400">
                <a:effectLst>
                  <a:outerShdw blurRad="38100" dist="38100" dir="2700000" algn="tl">
                    <a:srgbClr val="000000"/>
                  </a:outerShdw>
                </a:effectLst>
                <a:latin typeface="Book Antiqua" pitchFamily="18" charset="0"/>
              </a:rPr>
              <a:t>)</a:t>
            </a:r>
          </a:p>
        </p:txBody>
      </p:sp>
      <p:sp>
        <p:nvSpPr>
          <p:cNvPr id="174131" name="Rectangle 51"/>
          <p:cNvSpPr>
            <a:spLocks noChangeArrowheads="1"/>
          </p:cNvSpPr>
          <p:nvPr/>
        </p:nvSpPr>
        <p:spPr bwMode="auto">
          <a:xfrm>
            <a:off x="5041900" y="4275138"/>
            <a:ext cx="2438400" cy="4381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 (.70)(.5143)</a:t>
            </a:r>
          </a:p>
        </p:txBody>
      </p:sp>
      <p:sp>
        <p:nvSpPr>
          <p:cNvPr id="174132" name="Rectangle 52"/>
          <p:cNvSpPr>
            <a:spLocks noChangeArrowheads="1"/>
          </p:cNvSpPr>
          <p:nvPr/>
        </p:nvSpPr>
        <p:spPr bwMode="auto">
          <a:xfrm>
            <a:off x="5022850" y="4675188"/>
            <a:ext cx="1181100" cy="514350"/>
          </a:xfrm>
          <a:prstGeom prst="rect">
            <a:avLst/>
          </a:prstGeom>
          <a:noFill/>
          <a:ln w="12700">
            <a:noFill/>
            <a:miter lim="800000"/>
            <a:headEnd/>
            <a:tailEnd/>
          </a:ln>
          <a:effectLst/>
        </p:spPr>
        <p:txBody>
          <a:bodyPr wrap="none" anchor="ctr"/>
          <a:lstStyle/>
          <a:p>
            <a:pPr>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.36</a:t>
            </a:r>
          </a:p>
        </p:txBody>
      </p:sp>
      <p:sp>
        <p:nvSpPr>
          <p:cNvPr id="174133" name="Rectangle 53"/>
          <p:cNvSpPr>
            <a:spLocks noChangeArrowheads="1"/>
          </p:cNvSpPr>
          <p:nvPr/>
        </p:nvSpPr>
        <p:spPr bwMode="auto">
          <a:xfrm>
            <a:off x="1308100" y="5106988"/>
            <a:ext cx="7296150" cy="97155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(This result is the same as that obtained earlier</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using the definition of the probability of an event.)</a:t>
            </a:r>
          </a:p>
        </p:txBody>
      </p:sp>
      <p:sp>
        <p:nvSpPr>
          <p:cNvPr id="174134" name="AutoShape 54"/>
          <p:cNvSpPr>
            <a:spLocks noChangeArrowheads="1"/>
          </p:cNvSpPr>
          <p:nvPr/>
        </p:nvSpPr>
        <p:spPr bwMode="auto">
          <a:xfrm rot="5400000">
            <a:off x="776288" y="35290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4135" name="AutoShape 55"/>
          <p:cNvSpPr>
            <a:spLocks noChangeArrowheads="1"/>
          </p:cNvSpPr>
          <p:nvPr/>
        </p:nvSpPr>
        <p:spPr bwMode="auto">
          <a:xfrm rot="5400000">
            <a:off x="776288" y="40052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4136" name="AutoShape 56"/>
          <p:cNvSpPr>
            <a:spLocks noChangeArrowheads="1"/>
          </p:cNvSpPr>
          <p:nvPr/>
        </p:nvSpPr>
        <p:spPr bwMode="auto">
          <a:xfrm rot="5400000">
            <a:off x="776288" y="44624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4138" name="Rectangle 58"/>
          <p:cNvSpPr>
            <a:spLocks noChangeArrowheads="1"/>
          </p:cNvSpPr>
          <p:nvPr/>
        </p:nvSpPr>
        <p:spPr bwMode="auto">
          <a:xfrm>
            <a:off x="712788" y="1016000"/>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Example:  Bradley Investments</a:t>
            </a:r>
          </a:p>
        </p:txBody>
      </p:sp>
    </p:spTree>
    <p:extLst>
      <p:ext uri="{BB962C8B-B14F-4D97-AF65-F5344CB8AC3E}">
        <p14:creationId xmlns:p14="http://schemas.microsoft.com/office/powerpoint/2010/main" val="261551870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4090"/>
                                        </p:tgtEl>
                                        <p:attrNameLst>
                                          <p:attrName>style.visibility</p:attrName>
                                        </p:attrNameLst>
                                      </p:cBhvr>
                                      <p:to>
                                        <p:strVal val="visible"/>
                                      </p:to>
                                    </p:set>
                                    <p:animEffect transition="in" filter="slide(fromLeft)">
                                      <p:cBhvr>
                                        <p:cTn id="7" dur="500"/>
                                        <p:tgtEl>
                                          <p:spTgt spid="174090"/>
                                        </p:tgtEl>
                                      </p:cBhvr>
                                    </p:animEffect>
                                  </p:childTnLst>
                                  <p:subTnLst>
                                    <p:set>
                                      <p:cBhvr override="childStyle">
                                        <p:cTn dur="1" fill="hold" display="0" masterRel="nextClick" afterEffect="1"/>
                                        <p:tgtEl>
                                          <p:spTgt spid="17409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082"/>
                                        </p:tgtEl>
                                        <p:attrNameLst>
                                          <p:attrName>style.visibility</p:attrName>
                                        </p:attrNameLst>
                                      </p:cBhvr>
                                      <p:to>
                                        <p:strVal val="visible"/>
                                      </p:to>
                                    </p:set>
                                    <p:animEffect transition="in" filter="dissolve">
                                      <p:cBhvr>
                                        <p:cTn id="12" dur="500"/>
                                        <p:tgtEl>
                                          <p:spTgt spid="174082"/>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174083"/>
                                        </p:tgtEl>
                                        <p:attrNameLst>
                                          <p:attrName>style.visibility</p:attrName>
                                        </p:attrNameLst>
                                      </p:cBhvr>
                                      <p:to>
                                        <p:strVal val="visible"/>
                                      </p:to>
                                    </p:set>
                                    <p:animEffect transition="in" filter="slide(fromTop)">
                                      <p:cBhvr>
                                        <p:cTn id="16" dur="500"/>
                                        <p:tgtEl>
                                          <p:spTgt spid="174083"/>
                                        </p:tgtEl>
                                      </p:cBhvr>
                                    </p:animEffect>
                                  </p:childTnLst>
                                </p:cTn>
                              </p:par>
                            </p:childTnLst>
                          </p:cTn>
                        </p:par>
                        <p:par>
                          <p:cTn id="17" fill="hold">
                            <p:stCondLst>
                              <p:cond delay="2000"/>
                            </p:stCondLst>
                            <p:childTnLst>
                              <p:par>
                                <p:cTn id="18" presetID="12" presetClass="entr" presetSubtype="1" fill="hold" grpId="0" nodeType="afterEffect">
                                  <p:stCondLst>
                                    <p:cond delay="1000"/>
                                  </p:stCondLst>
                                  <p:childTnLst>
                                    <p:set>
                                      <p:cBhvr>
                                        <p:cTn id="19" dur="1" fill="hold">
                                          <p:stCondLst>
                                            <p:cond delay="0"/>
                                          </p:stCondLst>
                                        </p:cTn>
                                        <p:tgtEl>
                                          <p:spTgt spid="174084"/>
                                        </p:tgtEl>
                                        <p:attrNameLst>
                                          <p:attrName>style.visibility</p:attrName>
                                        </p:attrNameLst>
                                      </p:cBhvr>
                                      <p:to>
                                        <p:strVal val="visible"/>
                                      </p:to>
                                    </p:set>
                                    <p:animEffect transition="in" filter="slide(fromTop)">
                                      <p:cBhvr>
                                        <p:cTn id="20" dur="500"/>
                                        <p:tgtEl>
                                          <p:spTgt spid="174084"/>
                                        </p:tgtEl>
                                      </p:cBhvr>
                                    </p:animEffect>
                                  </p:childTnLst>
                                </p:cTn>
                              </p:par>
                            </p:childTnLst>
                          </p:cTn>
                        </p:par>
                        <p:par>
                          <p:cTn id="21" fill="hold">
                            <p:stCondLst>
                              <p:cond delay="3500"/>
                            </p:stCondLst>
                            <p:childTnLst>
                              <p:par>
                                <p:cTn id="22" presetID="12" presetClass="entr" presetSubtype="8" fill="hold" grpId="0" nodeType="afterEffect">
                                  <p:stCondLst>
                                    <p:cond delay="1000"/>
                                  </p:stCondLst>
                                  <p:childTnLst>
                                    <p:set>
                                      <p:cBhvr>
                                        <p:cTn id="23" dur="1" fill="hold">
                                          <p:stCondLst>
                                            <p:cond delay="0"/>
                                          </p:stCondLst>
                                        </p:cTn>
                                        <p:tgtEl>
                                          <p:spTgt spid="174088"/>
                                        </p:tgtEl>
                                        <p:attrNameLst>
                                          <p:attrName>style.visibility</p:attrName>
                                        </p:attrNameLst>
                                      </p:cBhvr>
                                      <p:to>
                                        <p:strVal val="visible"/>
                                      </p:to>
                                    </p:set>
                                    <p:animEffect transition="in" filter="slide(fromLeft)">
                                      <p:cBhvr>
                                        <p:cTn id="24" dur="500"/>
                                        <p:tgtEl>
                                          <p:spTgt spid="174088"/>
                                        </p:tgtEl>
                                      </p:cBhvr>
                                    </p:animEffect>
                                  </p:childTnLst>
                                  <p:subTnLst>
                                    <p:set>
                                      <p:cBhvr override="childStyle">
                                        <p:cTn dur="1" fill="hold" display="0" masterRel="nextClick" afterEffect="1"/>
                                        <p:tgtEl>
                                          <p:spTgt spid="174088"/>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12" presetClass="entr" presetSubtype="1" fill="hold" grpId="0" nodeType="clickEffect">
                                  <p:stCondLst>
                                    <p:cond delay="0"/>
                                  </p:stCondLst>
                                  <p:childTnLst>
                                    <p:set>
                                      <p:cBhvr>
                                        <p:cTn id="28" dur="1" fill="hold">
                                          <p:stCondLst>
                                            <p:cond delay="0"/>
                                          </p:stCondLst>
                                        </p:cTn>
                                        <p:tgtEl>
                                          <p:spTgt spid="174129"/>
                                        </p:tgtEl>
                                        <p:attrNameLst>
                                          <p:attrName>style.visibility</p:attrName>
                                        </p:attrNameLst>
                                      </p:cBhvr>
                                      <p:to>
                                        <p:strVal val="visible"/>
                                      </p:to>
                                    </p:set>
                                    <p:animEffect transition="in" filter="slide(fromTop)">
                                      <p:cBhvr>
                                        <p:cTn id="29" dur="500"/>
                                        <p:tgtEl>
                                          <p:spTgt spid="174129"/>
                                        </p:tgtEl>
                                      </p:cBhvr>
                                    </p:animEffect>
                                  </p:childTnLst>
                                </p:cTn>
                              </p:par>
                            </p:childTnLst>
                          </p:cTn>
                        </p:par>
                        <p:par>
                          <p:cTn id="30" fill="hold">
                            <p:stCondLst>
                              <p:cond delay="500"/>
                            </p:stCondLst>
                            <p:childTnLst>
                              <p:par>
                                <p:cTn id="31" presetID="12" presetClass="entr" presetSubtype="8" fill="hold" grpId="0" nodeType="afterEffect">
                                  <p:stCondLst>
                                    <p:cond delay="2000"/>
                                  </p:stCondLst>
                                  <p:childTnLst>
                                    <p:set>
                                      <p:cBhvr>
                                        <p:cTn id="32" dur="1" fill="hold">
                                          <p:stCondLst>
                                            <p:cond delay="0"/>
                                          </p:stCondLst>
                                        </p:cTn>
                                        <p:tgtEl>
                                          <p:spTgt spid="174134"/>
                                        </p:tgtEl>
                                        <p:attrNameLst>
                                          <p:attrName>style.visibility</p:attrName>
                                        </p:attrNameLst>
                                      </p:cBhvr>
                                      <p:to>
                                        <p:strVal val="visible"/>
                                      </p:to>
                                    </p:set>
                                    <p:animEffect transition="in" filter="slide(fromLeft)">
                                      <p:cBhvr>
                                        <p:cTn id="33" dur="500"/>
                                        <p:tgtEl>
                                          <p:spTgt spid="174134"/>
                                        </p:tgtEl>
                                      </p:cBhvr>
                                    </p:animEffect>
                                  </p:childTnLst>
                                  <p:subTnLst>
                                    <p:set>
                                      <p:cBhvr override="childStyle">
                                        <p:cTn dur="1" fill="hold" display="0" masterRel="nextClick" afterEffect="1"/>
                                        <p:tgtEl>
                                          <p:spTgt spid="174134"/>
                                        </p:tgtEl>
                                        <p:attrNameLst>
                                          <p:attrName>style.visibility</p:attrName>
                                        </p:attrNameLst>
                                      </p:cBhvr>
                                      <p:to>
                                        <p:strVal val="hidden"/>
                                      </p:to>
                                    </p:set>
                                  </p:subTnLst>
                                </p:cTn>
                              </p:par>
                            </p:childTnLst>
                          </p:cTn>
                        </p:par>
                      </p:childTnLst>
                    </p:cTn>
                  </p:par>
                  <p:par>
                    <p:cTn id="34" fill="hold">
                      <p:stCondLst>
                        <p:cond delay="indefinite"/>
                      </p:stCondLst>
                      <p:childTnLst>
                        <p:par>
                          <p:cTn id="35" fill="hold">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174085"/>
                                        </p:tgtEl>
                                        <p:attrNameLst>
                                          <p:attrName>style.visibility</p:attrName>
                                        </p:attrNameLst>
                                      </p:cBhvr>
                                      <p:to>
                                        <p:strVal val="visible"/>
                                      </p:to>
                                    </p:set>
                                    <p:animEffect transition="in" filter="slide(fromTop)">
                                      <p:cBhvr>
                                        <p:cTn id="38" dur="500"/>
                                        <p:tgtEl>
                                          <p:spTgt spid="174085"/>
                                        </p:tgtEl>
                                      </p:cBhvr>
                                    </p:animEffect>
                                  </p:childTnLst>
                                </p:cTn>
                              </p:par>
                            </p:childTnLst>
                          </p:cTn>
                        </p:par>
                        <p:par>
                          <p:cTn id="39" fill="hold">
                            <p:stCondLst>
                              <p:cond delay="500"/>
                            </p:stCondLst>
                            <p:childTnLst>
                              <p:par>
                                <p:cTn id="40" presetID="12" presetClass="entr" presetSubtype="8" fill="hold" grpId="0" nodeType="afterEffect">
                                  <p:stCondLst>
                                    <p:cond delay="2000"/>
                                  </p:stCondLst>
                                  <p:childTnLst>
                                    <p:set>
                                      <p:cBhvr>
                                        <p:cTn id="41" dur="1" fill="hold">
                                          <p:stCondLst>
                                            <p:cond delay="0"/>
                                          </p:stCondLst>
                                        </p:cTn>
                                        <p:tgtEl>
                                          <p:spTgt spid="174135"/>
                                        </p:tgtEl>
                                        <p:attrNameLst>
                                          <p:attrName>style.visibility</p:attrName>
                                        </p:attrNameLst>
                                      </p:cBhvr>
                                      <p:to>
                                        <p:strVal val="visible"/>
                                      </p:to>
                                    </p:set>
                                    <p:animEffect transition="in" filter="slide(fromLeft)">
                                      <p:cBhvr>
                                        <p:cTn id="42" dur="500"/>
                                        <p:tgtEl>
                                          <p:spTgt spid="174135"/>
                                        </p:tgtEl>
                                      </p:cBhvr>
                                    </p:animEffect>
                                  </p:childTnLst>
                                  <p:subTnLst>
                                    <p:set>
                                      <p:cBhvr override="childStyle">
                                        <p:cTn dur="1" fill="hold" display="0" masterRel="nextClick" afterEffect="1"/>
                                        <p:tgtEl>
                                          <p:spTgt spid="174135"/>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2" presetClass="entr" presetSubtype="1" fill="hold" grpId="0" nodeType="clickEffect">
                                  <p:stCondLst>
                                    <p:cond delay="0"/>
                                  </p:stCondLst>
                                  <p:childTnLst>
                                    <p:set>
                                      <p:cBhvr>
                                        <p:cTn id="46" dur="1" fill="hold">
                                          <p:stCondLst>
                                            <p:cond delay="0"/>
                                          </p:stCondLst>
                                        </p:cTn>
                                        <p:tgtEl>
                                          <p:spTgt spid="174130"/>
                                        </p:tgtEl>
                                        <p:attrNameLst>
                                          <p:attrName>style.visibility</p:attrName>
                                        </p:attrNameLst>
                                      </p:cBhvr>
                                      <p:to>
                                        <p:strVal val="visible"/>
                                      </p:to>
                                    </p:set>
                                    <p:animEffect transition="in" filter="slide(fromTop)">
                                      <p:cBhvr>
                                        <p:cTn id="47" dur="500"/>
                                        <p:tgtEl>
                                          <p:spTgt spid="174130"/>
                                        </p:tgtEl>
                                      </p:cBhvr>
                                    </p:animEffect>
                                  </p:childTnLst>
                                </p:cTn>
                              </p:par>
                            </p:childTnLst>
                          </p:cTn>
                        </p:par>
                        <p:par>
                          <p:cTn id="48" fill="hold">
                            <p:stCondLst>
                              <p:cond delay="500"/>
                            </p:stCondLst>
                            <p:childTnLst>
                              <p:par>
                                <p:cTn id="49" presetID="12" presetClass="entr" presetSubtype="8" fill="hold" grpId="0" nodeType="afterEffect">
                                  <p:stCondLst>
                                    <p:cond delay="2000"/>
                                  </p:stCondLst>
                                  <p:childTnLst>
                                    <p:set>
                                      <p:cBhvr>
                                        <p:cTn id="50" dur="1" fill="hold">
                                          <p:stCondLst>
                                            <p:cond delay="0"/>
                                          </p:stCondLst>
                                        </p:cTn>
                                        <p:tgtEl>
                                          <p:spTgt spid="174136"/>
                                        </p:tgtEl>
                                        <p:attrNameLst>
                                          <p:attrName>style.visibility</p:attrName>
                                        </p:attrNameLst>
                                      </p:cBhvr>
                                      <p:to>
                                        <p:strVal val="visible"/>
                                      </p:to>
                                    </p:set>
                                    <p:animEffect transition="in" filter="slide(fromLeft)">
                                      <p:cBhvr>
                                        <p:cTn id="51" dur="500"/>
                                        <p:tgtEl>
                                          <p:spTgt spid="174136"/>
                                        </p:tgtEl>
                                      </p:cBhvr>
                                    </p:animEffect>
                                  </p:childTnLst>
                                  <p:subTnLst>
                                    <p:set>
                                      <p:cBhvr override="childStyle">
                                        <p:cTn dur="1" fill="hold" display="0" masterRel="nextClick" afterEffect="1"/>
                                        <p:tgtEl>
                                          <p:spTgt spid="174136"/>
                                        </p:tgtEl>
                                        <p:attrNameLst>
                                          <p:attrName>style.visibility</p:attrName>
                                        </p:attrNameLst>
                                      </p:cBhvr>
                                      <p:to>
                                        <p:strVal val="hidden"/>
                                      </p:to>
                                    </p:set>
                                  </p:subTnLst>
                                </p:cTn>
                              </p:par>
                            </p:childTnLst>
                          </p:cTn>
                        </p:par>
                      </p:childTnLst>
                    </p:cTn>
                  </p:par>
                  <p:par>
                    <p:cTn id="52" fill="hold">
                      <p:stCondLst>
                        <p:cond delay="indefinite"/>
                      </p:stCondLst>
                      <p:childTnLst>
                        <p:par>
                          <p:cTn id="53" fill="hold">
                            <p:stCondLst>
                              <p:cond delay="0"/>
                            </p:stCondLst>
                            <p:childTnLst>
                              <p:par>
                                <p:cTn id="54" presetID="12" presetClass="entr" presetSubtype="8" fill="hold" grpId="0" nodeType="clickEffect">
                                  <p:stCondLst>
                                    <p:cond delay="0"/>
                                  </p:stCondLst>
                                  <p:iterate type="wd">
                                    <p:tmPct val="100000"/>
                                  </p:iterate>
                                  <p:childTnLst>
                                    <p:set>
                                      <p:cBhvr>
                                        <p:cTn id="55" dur="1" fill="hold">
                                          <p:stCondLst>
                                            <p:cond delay="0"/>
                                          </p:stCondLst>
                                        </p:cTn>
                                        <p:tgtEl>
                                          <p:spTgt spid="174131"/>
                                        </p:tgtEl>
                                        <p:attrNameLst>
                                          <p:attrName>style.visibility</p:attrName>
                                        </p:attrNameLst>
                                      </p:cBhvr>
                                      <p:to>
                                        <p:strVal val="visible"/>
                                      </p:to>
                                    </p:set>
                                    <p:animEffect transition="in" filter="slide(fromLeft)">
                                      <p:cBhvr>
                                        <p:cTn id="56" dur="300"/>
                                        <p:tgtEl>
                                          <p:spTgt spid="174131"/>
                                        </p:tgtEl>
                                      </p:cBhvr>
                                    </p:animEffect>
                                  </p:childTnLst>
                                </p:cTn>
                              </p:par>
                            </p:childTnLst>
                          </p:cTn>
                        </p:par>
                        <p:par>
                          <p:cTn id="57" fill="hold">
                            <p:stCondLst>
                              <p:cond delay="1800"/>
                            </p:stCondLst>
                            <p:childTnLst>
                              <p:par>
                                <p:cTn id="58" presetID="12" presetClass="entr" presetSubtype="8" fill="hold" grpId="0" nodeType="afterEffect">
                                  <p:stCondLst>
                                    <p:cond delay="1000"/>
                                  </p:stCondLst>
                                  <p:iterate type="wd">
                                    <p:tmPct val="100000"/>
                                  </p:iterate>
                                  <p:childTnLst>
                                    <p:set>
                                      <p:cBhvr>
                                        <p:cTn id="59" dur="1" fill="hold">
                                          <p:stCondLst>
                                            <p:cond delay="0"/>
                                          </p:stCondLst>
                                        </p:cTn>
                                        <p:tgtEl>
                                          <p:spTgt spid="174132"/>
                                        </p:tgtEl>
                                        <p:attrNameLst>
                                          <p:attrName>style.visibility</p:attrName>
                                        </p:attrNameLst>
                                      </p:cBhvr>
                                      <p:to>
                                        <p:strVal val="visible"/>
                                      </p:to>
                                    </p:set>
                                    <p:animEffect transition="in" filter="slide(fromLeft)">
                                      <p:cBhvr>
                                        <p:cTn id="60" dur="300"/>
                                        <p:tgtEl>
                                          <p:spTgt spid="174132"/>
                                        </p:tgtEl>
                                      </p:cBhvr>
                                    </p:animEffect>
                                  </p:childTnLst>
                                </p:cTn>
                              </p:par>
                            </p:childTnLst>
                          </p:cTn>
                        </p:par>
                        <p:par>
                          <p:cTn id="61" fill="hold">
                            <p:stCondLst>
                              <p:cond delay="3700"/>
                            </p:stCondLst>
                            <p:childTnLst>
                              <p:par>
                                <p:cTn id="62" presetID="16" presetClass="entr" presetSubtype="21" fill="hold" grpId="0" nodeType="afterEffect">
                                  <p:stCondLst>
                                    <p:cond delay="2000"/>
                                  </p:stCondLst>
                                  <p:childTnLst>
                                    <p:set>
                                      <p:cBhvr>
                                        <p:cTn id="63" dur="1" fill="hold">
                                          <p:stCondLst>
                                            <p:cond delay="0"/>
                                          </p:stCondLst>
                                        </p:cTn>
                                        <p:tgtEl>
                                          <p:spTgt spid="174087"/>
                                        </p:tgtEl>
                                        <p:attrNameLst>
                                          <p:attrName>style.visibility</p:attrName>
                                        </p:attrNameLst>
                                      </p:cBhvr>
                                      <p:to>
                                        <p:strVal val="visible"/>
                                      </p:to>
                                    </p:set>
                                    <p:animEffect transition="in" filter="barn(inVertical)">
                                      <p:cBhvr>
                                        <p:cTn id="64" dur="500"/>
                                        <p:tgtEl>
                                          <p:spTgt spid="174087"/>
                                        </p:tgtEl>
                                      </p:cBhvr>
                                    </p:animEffect>
                                  </p:childTnLst>
                                </p:cTn>
                              </p:par>
                            </p:childTnLst>
                          </p:cTn>
                        </p:par>
                        <p:par>
                          <p:cTn id="65" fill="hold">
                            <p:stCondLst>
                              <p:cond delay="6200"/>
                            </p:stCondLst>
                            <p:childTnLst>
                              <p:par>
                                <p:cTn id="66" presetID="12" presetClass="entr" presetSubtype="1" fill="hold" grpId="0" nodeType="afterEffect">
                                  <p:stCondLst>
                                    <p:cond delay="2000"/>
                                  </p:stCondLst>
                                  <p:childTnLst>
                                    <p:set>
                                      <p:cBhvr>
                                        <p:cTn id="67" dur="1" fill="hold">
                                          <p:stCondLst>
                                            <p:cond delay="0"/>
                                          </p:stCondLst>
                                        </p:cTn>
                                        <p:tgtEl>
                                          <p:spTgt spid="174133"/>
                                        </p:tgtEl>
                                        <p:attrNameLst>
                                          <p:attrName>style.visibility</p:attrName>
                                        </p:attrNameLst>
                                      </p:cBhvr>
                                      <p:to>
                                        <p:strVal val="visible"/>
                                      </p:to>
                                    </p:set>
                                    <p:animEffect transition="in" filter="slide(fromTop)">
                                      <p:cBhvr>
                                        <p:cTn id="68" dur="500"/>
                                        <p:tgtEl>
                                          <p:spTgt spid="1741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2" grpId="0" animBg="1"/>
      <p:bldP spid="174083" grpId="0" autoUpdateAnimBg="0"/>
      <p:bldP spid="174084" grpId="0" autoUpdateAnimBg="0"/>
      <p:bldP spid="174085" grpId="0" autoUpdateAnimBg="0"/>
      <p:bldP spid="174087" grpId="0" animBg="1"/>
      <p:bldP spid="174088" grpId="0" animBg="1"/>
      <p:bldP spid="174090" grpId="0" animBg="1"/>
      <p:bldP spid="174129" grpId="0" autoUpdateAnimBg="0"/>
      <p:bldP spid="174130" grpId="0" autoUpdateAnimBg="0"/>
      <p:bldP spid="174131" grpId="0" autoUpdateAnimBg="0"/>
      <p:bldP spid="174132" grpId="0" autoUpdateAnimBg="0"/>
      <p:bldP spid="174133" grpId="0" autoUpdateAnimBg="0"/>
      <p:bldP spid="174134" grpId="0" animBg="1"/>
      <p:bldP spid="174135" grpId="0" animBg="1"/>
      <p:bldP spid="17413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ChangeArrowheads="1"/>
          </p:cNvSpPr>
          <p:nvPr/>
        </p:nvSpPr>
        <p:spPr bwMode="auto">
          <a:xfrm>
            <a:off x="685800" y="95250"/>
            <a:ext cx="7772400" cy="7381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Joint Probability Table</a:t>
            </a:r>
          </a:p>
        </p:txBody>
      </p:sp>
      <p:sp>
        <p:nvSpPr>
          <p:cNvPr id="212995" name="Rectangle 3"/>
          <p:cNvSpPr>
            <a:spLocks noChangeArrowheads="1"/>
          </p:cNvSpPr>
          <p:nvPr/>
        </p:nvSpPr>
        <p:spPr bwMode="auto">
          <a:xfrm>
            <a:off x="533400" y="1135063"/>
            <a:ext cx="8210550" cy="294957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12996" name="Line 4"/>
          <p:cNvSpPr>
            <a:spLocks noChangeShapeType="1"/>
          </p:cNvSpPr>
          <p:nvPr/>
        </p:nvSpPr>
        <p:spPr bwMode="auto">
          <a:xfrm>
            <a:off x="749300" y="2117725"/>
            <a:ext cx="7759700" cy="0"/>
          </a:xfrm>
          <a:prstGeom prst="line">
            <a:avLst/>
          </a:prstGeom>
          <a:noFill/>
          <a:ln w="12700">
            <a:solidFill>
              <a:schemeClr val="tx1"/>
            </a:solidFill>
            <a:round/>
            <a:headEnd/>
            <a:tailEnd/>
          </a:ln>
          <a:effectLst>
            <a:outerShdw dist="35921" dir="2700000" algn="ctr" rotWithShape="0">
              <a:srgbClr val="000000"/>
            </a:outerShdw>
          </a:effectLst>
        </p:spPr>
        <p:txBody>
          <a:bodyPr/>
          <a:lstStyle/>
          <a:p>
            <a:endParaRPr lang="en-US"/>
          </a:p>
        </p:txBody>
      </p:sp>
      <p:sp>
        <p:nvSpPr>
          <p:cNvPr id="212997" name="Line 5"/>
          <p:cNvSpPr>
            <a:spLocks noChangeShapeType="1"/>
          </p:cNvSpPr>
          <p:nvPr/>
        </p:nvSpPr>
        <p:spPr bwMode="auto">
          <a:xfrm>
            <a:off x="749300" y="3362325"/>
            <a:ext cx="7734300" cy="0"/>
          </a:xfrm>
          <a:prstGeom prst="line">
            <a:avLst/>
          </a:prstGeom>
          <a:noFill/>
          <a:ln w="12700">
            <a:solidFill>
              <a:schemeClr val="tx1"/>
            </a:solidFill>
            <a:round/>
            <a:headEnd/>
            <a:tailEnd/>
          </a:ln>
          <a:effectLst>
            <a:outerShdw dist="35921" dir="2700000" algn="ctr" rotWithShape="0">
              <a:srgbClr val="000000"/>
            </a:outerShdw>
          </a:effectLst>
        </p:spPr>
        <p:txBody>
          <a:bodyPr/>
          <a:lstStyle/>
          <a:p>
            <a:endParaRPr lang="en-US"/>
          </a:p>
        </p:txBody>
      </p:sp>
      <p:sp>
        <p:nvSpPr>
          <p:cNvPr id="212998" name="Text Box 6"/>
          <p:cNvSpPr txBox="1">
            <a:spLocks noChangeArrowheads="1"/>
          </p:cNvSpPr>
          <p:nvPr/>
        </p:nvSpPr>
        <p:spPr bwMode="auto">
          <a:xfrm>
            <a:off x="3248025" y="1241425"/>
            <a:ext cx="4337050" cy="762000"/>
          </a:xfrm>
          <a:prstGeom prst="rect">
            <a:avLst/>
          </a:prstGeom>
          <a:noFill/>
          <a:ln w="12700">
            <a:noFill/>
            <a:miter lim="800000"/>
            <a:headEnd/>
            <a:tailEnd/>
          </a:ln>
          <a:effectLst/>
        </p:spPr>
        <p:txBody>
          <a:bodyPr wrap="none">
            <a:spAutoFit/>
          </a:bodyPr>
          <a:lstStyle/>
          <a:p>
            <a:r>
              <a:rPr lang="en-US" u="sng">
                <a:effectLst>
                  <a:outerShdw blurRad="38100" dist="38100" dir="2700000" algn="tl">
                    <a:srgbClr val="000000"/>
                  </a:outerShdw>
                </a:effectLst>
                <a:latin typeface="Book Antiqua" pitchFamily="18" charset="0"/>
              </a:rPr>
              <a:t>Collins Mining</a:t>
            </a:r>
          </a:p>
          <a:p>
            <a:r>
              <a:rPr lang="en-US">
                <a:effectLst>
                  <a:outerShdw blurRad="38100" dist="38100" dir="2700000" algn="tl">
                    <a:srgbClr val="000000"/>
                  </a:outerShdw>
                </a:effectLst>
                <a:latin typeface="Book Antiqua" pitchFamily="18" charset="0"/>
              </a:rPr>
              <a:t>Profitable (C)   Not Profitable (C</a:t>
            </a:r>
            <a:r>
              <a:rPr lang="en-US" i="1" baseline="30000">
                <a:effectLst>
                  <a:outerShdw blurRad="38100" dist="38100" dir="2700000" algn="tl">
                    <a:srgbClr val="000000"/>
                  </a:outerShdw>
                </a:effectLst>
                <a:latin typeface="Book Antiqua" pitchFamily="18" charset="0"/>
              </a:rPr>
              <a:t>c</a:t>
            </a:r>
            <a:r>
              <a:rPr lang="en-US">
                <a:effectLst>
                  <a:outerShdw blurRad="38100" dist="38100" dir="2700000" algn="tl">
                    <a:srgbClr val="000000"/>
                  </a:outerShdw>
                </a:effectLst>
                <a:latin typeface="Book Antiqua" pitchFamily="18" charset="0"/>
              </a:rPr>
              <a:t>)</a:t>
            </a:r>
          </a:p>
        </p:txBody>
      </p:sp>
      <p:sp>
        <p:nvSpPr>
          <p:cNvPr id="212999" name="Text Box 7"/>
          <p:cNvSpPr txBox="1">
            <a:spLocks noChangeArrowheads="1"/>
          </p:cNvSpPr>
          <p:nvPr/>
        </p:nvSpPr>
        <p:spPr bwMode="auto">
          <a:xfrm>
            <a:off x="652463" y="1571625"/>
            <a:ext cx="2532062" cy="1614488"/>
          </a:xfrm>
          <a:prstGeom prst="rect">
            <a:avLst/>
          </a:prstGeom>
          <a:noFill/>
          <a:ln w="12700">
            <a:noFill/>
            <a:miter lim="800000"/>
            <a:headEnd/>
            <a:tailEnd/>
          </a:ln>
          <a:effectLst/>
        </p:spPr>
        <p:txBody>
          <a:bodyPr wrap="none">
            <a:spAutoFit/>
          </a:bodyPr>
          <a:lstStyle/>
          <a:p>
            <a:pPr algn="l"/>
            <a:r>
              <a:rPr lang="en-US" u="sng">
                <a:effectLst>
                  <a:outerShdw blurRad="38100" dist="38100" dir="2700000" algn="tl">
                    <a:srgbClr val="000000"/>
                  </a:outerShdw>
                </a:effectLst>
                <a:latin typeface="Book Antiqua" pitchFamily="18" charset="0"/>
              </a:rPr>
              <a:t>Markley Oil</a:t>
            </a:r>
          </a:p>
          <a:p>
            <a:pPr algn="l"/>
            <a:endParaRPr lang="en-US" u="sng">
              <a:effectLst>
                <a:outerShdw blurRad="38100" dist="38100" dir="2700000" algn="tl">
                  <a:srgbClr val="000000"/>
                </a:outerShdw>
              </a:effectLst>
              <a:latin typeface="Book Antiqua" pitchFamily="18" charset="0"/>
            </a:endParaRPr>
          </a:p>
          <a:p>
            <a:pPr algn="l"/>
            <a:r>
              <a:rPr lang="en-US">
                <a:effectLst>
                  <a:outerShdw blurRad="38100" dist="38100" dir="2700000" algn="tl">
                    <a:srgbClr val="000000"/>
                  </a:outerShdw>
                </a:effectLst>
                <a:latin typeface="Book Antiqua" pitchFamily="18" charset="0"/>
              </a:rPr>
              <a:t>Profitable (M)</a:t>
            </a:r>
          </a:p>
          <a:p>
            <a:pPr algn="l"/>
            <a:r>
              <a:rPr lang="en-US" sz="1200">
                <a:effectLst>
                  <a:outerShdw blurRad="38100" dist="38100" dir="2700000" algn="tl">
                    <a:srgbClr val="000000"/>
                  </a:outerShdw>
                </a:effectLst>
                <a:latin typeface="Book Antiqua" pitchFamily="18" charset="0"/>
              </a:rPr>
              <a:t> </a:t>
            </a:r>
          </a:p>
          <a:p>
            <a:pPr algn="l"/>
            <a:r>
              <a:rPr lang="en-US">
                <a:effectLst>
                  <a:outerShdw blurRad="38100" dist="38100" dir="2700000" algn="tl">
                    <a:srgbClr val="000000"/>
                  </a:outerShdw>
                </a:effectLst>
                <a:latin typeface="Book Antiqua" pitchFamily="18" charset="0"/>
              </a:rPr>
              <a:t>Not Profitable (M</a:t>
            </a:r>
            <a:r>
              <a:rPr lang="en-US" i="1" baseline="30000">
                <a:effectLst>
                  <a:outerShdw blurRad="38100" dist="38100" dir="2700000" algn="tl">
                    <a:srgbClr val="000000"/>
                  </a:outerShdw>
                </a:effectLst>
                <a:latin typeface="Book Antiqua" pitchFamily="18" charset="0"/>
              </a:rPr>
              <a:t>c</a:t>
            </a:r>
            <a:r>
              <a:rPr lang="en-US">
                <a:effectLst>
                  <a:outerShdw blurRad="38100" dist="38100" dir="2700000" algn="tl">
                    <a:srgbClr val="000000"/>
                  </a:outerShdw>
                </a:effectLst>
                <a:latin typeface="Book Antiqua" pitchFamily="18" charset="0"/>
              </a:rPr>
              <a:t>)</a:t>
            </a:r>
          </a:p>
        </p:txBody>
      </p:sp>
      <p:sp>
        <p:nvSpPr>
          <p:cNvPr id="213000" name="Line 8"/>
          <p:cNvSpPr>
            <a:spLocks noChangeShapeType="1"/>
          </p:cNvSpPr>
          <p:nvPr/>
        </p:nvSpPr>
        <p:spPr bwMode="auto">
          <a:xfrm>
            <a:off x="3187700" y="1368425"/>
            <a:ext cx="0" cy="2578100"/>
          </a:xfrm>
          <a:prstGeom prst="line">
            <a:avLst/>
          </a:prstGeom>
          <a:noFill/>
          <a:ln w="12700">
            <a:solidFill>
              <a:schemeClr val="tx1"/>
            </a:solidFill>
            <a:round/>
            <a:headEnd/>
            <a:tailEnd/>
          </a:ln>
          <a:effectLst>
            <a:outerShdw dist="35921" dir="2700000" algn="ctr" rotWithShape="0">
              <a:srgbClr val="000000"/>
            </a:outerShdw>
          </a:effectLst>
        </p:spPr>
        <p:txBody>
          <a:bodyPr/>
          <a:lstStyle/>
          <a:p>
            <a:endParaRPr lang="en-US"/>
          </a:p>
        </p:txBody>
      </p:sp>
      <p:sp>
        <p:nvSpPr>
          <p:cNvPr id="213001" name="Line 9"/>
          <p:cNvSpPr>
            <a:spLocks noChangeShapeType="1"/>
          </p:cNvSpPr>
          <p:nvPr/>
        </p:nvSpPr>
        <p:spPr bwMode="auto">
          <a:xfrm>
            <a:off x="7620000" y="1355725"/>
            <a:ext cx="0" cy="2578100"/>
          </a:xfrm>
          <a:prstGeom prst="line">
            <a:avLst/>
          </a:prstGeom>
          <a:noFill/>
          <a:ln w="12700">
            <a:solidFill>
              <a:schemeClr val="tx1"/>
            </a:solidFill>
            <a:round/>
            <a:headEnd/>
            <a:tailEnd/>
          </a:ln>
          <a:effectLst>
            <a:outerShdw dist="35921" dir="2700000" algn="ctr" rotWithShape="0">
              <a:srgbClr val="000000"/>
            </a:outerShdw>
          </a:effectLst>
        </p:spPr>
        <p:txBody>
          <a:bodyPr/>
          <a:lstStyle/>
          <a:p>
            <a:endParaRPr lang="en-US"/>
          </a:p>
        </p:txBody>
      </p:sp>
      <p:sp>
        <p:nvSpPr>
          <p:cNvPr id="213002" name="Text Box 10"/>
          <p:cNvSpPr txBox="1">
            <a:spLocks noChangeArrowheads="1"/>
          </p:cNvSpPr>
          <p:nvPr/>
        </p:nvSpPr>
        <p:spPr bwMode="auto">
          <a:xfrm>
            <a:off x="2287588" y="3527425"/>
            <a:ext cx="4311650" cy="427038"/>
          </a:xfrm>
          <a:prstGeom prst="rect">
            <a:avLst/>
          </a:prstGeom>
          <a:noFill/>
          <a:ln w="12700">
            <a:noFill/>
            <a:miter lim="800000"/>
            <a:headEnd/>
            <a:tailEnd/>
          </a:ln>
          <a:effectLst/>
        </p:spPr>
        <p:txBody>
          <a:bodyPr wrap="none">
            <a:spAutoFit/>
          </a:bodyPr>
          <a:lstStyle/>
          <a:p>
            <a:pPr algn="l"/>
            <a:r>
              <a:rPr lang="en-US">
                <a:effectLst>
                  <a:outerShdw blurRad="38100" dist="38100" dir="2700000" algn="tl">
                    <a:srgbClr val="000000"/>
                  </a:outerShdw>
                </a:effectLst>
                <a:latin typeface="Book Antiqua" pitchFamily="18" charset="0"/>
              </a:rPr>
              <a:t>Total              .48                          .52</a:t>
            </a:r>
          </a:p>
        </p:txBody>
      </p:sp>
      <p:sp>
        <p:nvSpPr>
          <p:cNvPr id="213003" name="Text Box 11"/>
          <p:cNvSpPr txBox="1">
            <a:spLocks noChangeArrowheads="1"/>
          </p:cNvSpPr>
          <p:nvPr/>
        </p:nvSpPr>
        <p:spPr bwMode="auto">
          <a:xfrm>
            <a:off x="7685088" y="1571625"/>
            <a:ext cx="819150" cy="2376488"/>
          </a:xfrm>
          <a:prstGeom prst="rect">
            <a:avLst/>
          </a:prstGeom>
          <a:noFill/>
          <a:ln w="12700">
            <a:noFill/>
            <a:miter lim="800000"/>
            <a:headEnd/>
            <a:tailEnd/>
          </a:ln>
          <a:effectLst/>
        </p:spPr>
        <p:txBody>
          <a:bodyPr wrap="none">
            <a:spAutoFit/>
          </a:bodyPr>
          <a:lstStyle/>
          <a:p>
            <a:pPr algn="l"/>
            <a:r>
              <a:rPr lang="en-US">
                <a:effectLst>
                  <a:outerShdw blurRad="38100" dist="38100" dir="2700000" algn="tl">
                    <a:srgbClr val="000000"/>
                  </a:outerShdw>
                </a:effectLst>
                <a:latin typeface="Book Antiqua" pitchFamily="18" charset="0"/>
              </a:rPr>
              <a:t>Total</a:t>
            </a:r>
          </a:p>
          <a:p>
            <a:pPr algn="l"/>
            <a:endParaRPr lang="en-US">
              <a:effectLst>
                <a:outerShdw blurRad="38100" dist="38100" dir="2700000" algn="tl">
                  <a:srgbClr val="000000"/>
                </a:outerShdw>
              </a:effectLst>
              <a:latin typeface="Book Antiqua" pitchFamily="18" charset="0"/>
            </a:endParaRPr>
          </a:p>
          <a:p>
            <a:pPr algn="l"/>
            <a:r>
              <a:rPr lang="en-US">
                <a:effectLst>
                  <a:outerShdw blurRad="38100" dist="38100" dir="2700000" algn="tl">
                    <a:srgbClr val="000000"/>
                  </a:outerShdw>
                </a:effectLst>
                <a:latin typeface="Book Antiqua" pitchFamily="18" charset="0"/>
              </a:rPr>
              <a:t>   .70</a:t>
            </a:r>
          </a:p>
          <a:p>
            <a:pPr algn="l"/>
            <a:endParaRPr lang="en-US" sz="1200">
              <a:effectLst>
                <a:outerShdw blurRad="38100" dist="38100" dir="2700000" algn="tl">
                  <a:srgbClr val="000000"/>
                </a:outerShdw>
              </a:effectLst>
              <a:latin typeface="Book Antiqua" pitchFamily="18" charset="0"/>
            </a:endParaRPr>
          </a:p>
          <a:p>
            <a:pPr algn="l"/>
            <a:r>
              <a:rPr lang="en-US">
                <a:effectLst>
                  <a:outerShdw blurRad="38100" dist="38100" dir="2700000" algn="tl">
                    <a:srgbClr val="000000"/>
                  </a:outerShdw>
                </a:effectLst>
                <a:latin typeface="Book Antiqua" pitchFamily="18" charset="0"/>
              </a:rPr>
              <a:t>   .30</a:t>
            </a:r>
          </a:p>
          <a:p>
            <a:pPr algn="l"/>
            <a:endParaRPr lang="en-US" sz="2800">
              <a:effectLst>
                <a:outerShdw blurRad="38100" dist="38100" dir="2700000" algn="tl">
                  <a:srgbClr val="000000"/>
                </a:outerShdw>
              </a:effectLst>
              <a:latin typeface="Book Antiqua" pitchFamily="18" charset="0"/>
            </a:endParaRPr>
          </a:p>
          <a:p>
            <a:pPr algn="l"/>
            <a:r>
              <a:rPr lang="en-US">
                <a:effectLst>
                  <a:outerShdw blurRad="38100" dist="38100" dir="2700000" algn="tl">
                    <a:srgbClr val="000000"/>
                  </a:outerShdw>
                </a:effectLst>
                <a:latin typeface="Book Antiqua" pitchFamily="18" charset="0"/>
              </a:rPr>
              <a:t> 1.00</a:t>
            </a:r>
          </a:p>
        </p:txBody>
      </p:sp>
      <p:sp>
        <p:nvSpPr>
          <p:cNvPr id="213004" name="Text Box 12"/>
          <p:cNvSpPr txBox="1">
            <a:spLocks noChangeArrowheads="1"/>
          </p:cNvSpPr>
          <p:nvPr/>
        </p:nvSpPr>
        <p:spPr bwMode="auto">
          <a:xfrm>
            <a:off x="3913188" y="2244725"/>
            <a:ext cx="2698750" cy="944563"/>
          </a:xfrm>
          <a:prstGeom prst="rect">
            <a:avLst/>
          </a:prstGeom>
          <a:noFill/>
          <a:ln w="12700">
            <a:noFill/>
            <a:miter lim="800000"/>
            <a:headEnd/>
            <a:tailEnd/>
          </a:ln>
          <a:effectLst/>
        </p:spPr>
        <p:txBody>
          <a:bodyPr wrap="none">
            <a:spAutoFit/>
          </a:bodyPr>
          <a:lstStyle/>
          <a:p>
            <a:pPr algn="l"/>
            <a:r>
              <a:rPr lang="en-US">
                <a:effectLst>
                  <a:outerShdw blurRad="38100" dist="38100" dir="2700000" algn="tl">
                    <a:srgbClr val="000000"/>
                  </a:outerShdw>
                </a:effectLst>
                <a:latin typeface="Book Antiqua" pitchFamily="18" charset="0"/>
              </a:rPr>
              <a:t>.36                          .34</a:t>
            </a:r>
          </a:p>
          <a:p>
            <a:pPr algn="l"/>
            <a:endParaRPr lang="en-US" sz="1200">
              <a:effectLst>
                <a:outerShdw blurRad="38100" dist="38100" dir="2700000" algn="tl">
                  <a:srgbClr val="000000"/>
                </a:outerShdw>
              </a:effectLst>
              <a:latin typeface="Book Antiqua" pitchFamily="18" charset="0"/>
            </a:endParaRPr>
          </a:p>
          <a:p>
            <a:pPr algn="l"/>
            <a:r>
              <a:rPr lang="en-US">
                <a:effectLst>
                  <a:outerShdw blurRad="38100" dist="38100" dir="2700000" algn="tl">
                    <a:srgbClr val="000000"/>
                  </a:outerShdw>
                </a:effectLst>
                <a:latin typeface="Book Antiqua" pitchFamily="18" charset="0"/>
              </a:rPr>
              <a:t>.12                          .18</a:t>
            </a:r>
          </a:p>
        </p:txBody>
      </p:sp>
      <p:sp>
        <p:nvSpPr>
          <p:cNvPr id="213005" name="AutoShape 13"/>
          <p:cNvSpPr>
            <a:spLocks noChangeArrowheads="1"/>
          </p:cNvSpPr>
          <p:nvPr/>
        </p:nvSpPr>
        <p:spPr bwMode="auto">
          <a:xfrm>
            <a:off x="1130300" y="4244975"/>
            <a:ext cx="2933700" cy="1162050"/>
          </a:xfrm>
          <a:prstGeom prst="wedgeRoundRectCallout">
            <a:avLst>
              <a:gd name="adj1" fmla="val 47023"/>
              <a:gd name="adj2" fmla="val -145356"/>
              <a:gd name="adj3" fmla="val 16667"/>
            </a:avLst>
          </a:prstGeom>
          <a:gradFill rotWithShape="0">
            <a:gsLst>
              <a:gs pos="0">
                <a:srgbClr val="0099CC">
                  <a:gamma/>
                  <a:shade val="46275"/>
                  <a:invGamma/>
                </a:srgbClr>
              </a:gs>
              <a:gs pos="50000">
                <a:srgbClr val="0099CC"/>
              </a:gs>
              <a:gs pos="100000">
                <a:srgbClr val="0099CC">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0" tIns="0" rIns="0" bIns="0" anchor="ctr" anchorCtr="1"/>
          <a:lstStyle/>
          <a:p>
            <a:pPr>
              <a:lnSpc>
                <a:spcPct val="90000"/>
              </a:lnSpc>
            </a:pPr>
            <a:r>
              <a:rPr lang="en-US" sz="2400">
                <a:effectLst>
                  <a:outerShdw blurRad="38100" dist="38100" dir="2700000" algn="tl">
                    <a:srgbClr val="000000"/>
                  </a:outerShdw>
                </a:effectLst>
                <a:latin typeface="Book Antiqua" pitchFamily="18" charset="0"/>
              </a:rPr>
              <a:t>Joint Probabilities</a:t>
            </a:r>
          </a:p>
          <a:p>
            <a:pPr>
              <a:lnSpc>
                <a:spcPct val="90000"/>
              </a:lnSpc>
            </a:pPr>
            <a:r>
              <a:rPr lang="en-US" sz="2400">
                <a:effectLst>
                  <a:outerShdw blurRad="38100" dist="38100" dir="2700000" algn="tl">
                    <a:srgbClr val="000000"/>
                  </a:outerShdw>
                </a:effectLst>
                <a:latin typeface="Book Antiqua" pitchFamily="18" charset="0"/>
              </a:rPr>
              <a:t>(appear in the body</a:t>
            </a:r>
          </a:p>
          <a:p>
            <a:pPr>
              <a:lnSpc>
                <a:spcPct val="90000"/>
              </a:lnSpc>
            </a:pPr>
            <a:r>
              <a:rPr lang="en-US" sz="2400">
                <a:effectLst>
                  <a:outerShdw blurRad="38100" dist="38100" dir="2700000" algn="tl">
                    <a:srgbClr val="000000"/>
                  </a:outerShdw>
                </a:effectLst>
                <a:latin typeface="Book Antiqua" pitchFamily="18" charset="0"/>
              </a:rPr>
              <a:t>of the table)</a:t>
            </a:r>
          </a:p>
        </p:txBody>
      </p:sp>
      <p:grpSp>
        <p:nvGrpSpPr>
          <p:cNvPr id="213006" name="Group 14"/>
          <p:cNvGrpSpPr>
            <a:grpSpLocks/>
          </p:cNvGrpSpPr>
          <p:nvPr/>
        </p:nvGrpSpPr>
        <p:grpSpPr bwMode="auto">
          <a:xfrm>
            <a:off x="4305300" y="3819525"/>
            <a:ext cx="3454400" cy="2082800"/>
            <a:chOff x="2712" y="2608"/>
            <a:chExt cx="2176" cy="1312"/>
          </a:xfrm>
          <a:scene3d>
            <a:camera prst="orthographicFront">
              <a:rot lat="0" lon="0" rev="0"/>
            </a:camera>
            <a:lightRig rig="balanced" dir="t">
              <a:rot lat="0" lon="0" rev="8700000"/>
            </a:lightRig>
          </a:scene3d>
        </p:grpSpPr>
        <p:sp>
          <p:nvSpPr>
            <p:cNvPr id="213007" name="AutoShape 15"/>
            <p:cNvSpPr>
              <a:spLocks noChangeArrowheads="1"/>
            </p:cNvSpPr>
            <p:nvPr/>
          </p:nvSpPr>
          <p:spPr bwMode="auto">
            <a:xfrm rot="-784834">
              <a:off x="2840" y="2608"/>
              <a:ext cx="304" cy="656"/>
            </a:xfrm>
            <a:prstGeom prst="triangle">
              <a:avLst>
                <a:gd name="adj" fmla="val 0"/>
              </a:avLst>
            </a:prstGeom>
            <a:gradFill rotWithShape="0">
              <a:gsLst>
                <a:gs pos="0">
                  <a:srgbClr val="777777">
                    <a:gamma/>
                    <a:shade val="46275"/>
                    <a:invGamma/>
                  </a:srgbClr>
                </a:gs>
                <a:gs pos="100000">
                  <a:srgbClr val="777777"/>
                </a:gs>
              </a:gsLst>
              <a:lin ang="5400000" scaled="1"/>
            </a:grad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213008" name="AutoShape 16"/>
            <p:cNvSpPr>
              <a:spLocks noChangeArrowheads="1"/>
            </p:cNvSpPr>
            <p:nvPr/>
          </p:nvSpPr>
          <p:spPr bwMode="auto">
            <a:xfrm>
              <a:off x="2712" y="3188"/>
              <a:ext cx="2176" cy="732"/>
            </a:xfrm>
            <a:prstGeom prst="wedgeRoundRectCallout">
              <a:avLst>
                <a:gd name="adj1" fmla="val 53356"/>
                <a:gd name="adj2" fmla="val -190162"/>
                <a:gd name="adj3" fmla="val 16667"/>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noFill/>
              <a:miter lim="800000"/>
              <a:headEnd/>
              <a:tailEnd/>
            </a:ln>
            <a:effectLst>
              <a:outerShdw blurRad="44450" dist="27940" dir="5400000" algn="ctr">
                <a:srgbClr val="000000">
                  <a:alpha val="32000"/>
                </a:srgbClr>
              </a:outerShdw>
            </a:effectLst>
            <a:sp3d>
              <a:bevelT w="190500" h="38100"/>
            </a:sp3d>
          </p:spPr>
          <p:txBody>
            <a:bodyPr lIns="0" tIns="0" rIns="0" bIns="0" anchor="ctr" anchorCtr="1"/>
            <a:lstStyle/>
            <a:p>
              <a:pPr>
                <a:lnSpc>
                  <a:spcPct val="90000"/>
                </a:lnSpc>
              </a:pPr>
              <a:r>
                <a:rPr lang="en-US" sz="2400">
                  <a:effectLst>
                    <a:outerShdw blurRad="38100" dist="38100" dir="2700000" algn="tl">
                      <a:srgbClr val="000000"/>
                    </a:outerShdw>
                  </a:effectLst>
                  <a:latin typeface="Book Antiqua" pitchFamily="18" charset="0"/>
                </a:rPr>
                <a:t>Marginal Probabilities</a:t>
              </a:r>
            </a:p>
            <a:p>
              <a:pPr>
                <a:lnSpc>
                  <a:spcPct val="90000"/>
                </a:lnSpc>
              </a:pPr>
              <a:r>
                <a:rPr lang="en-US" sz="2400">
                  <a:effectLst>
                    <a:outerShdw blurRad="38100" dist="38100" dir="2700000" algn="tl">
                      <a:srgbClr val="000000"/>
                    </a:outerShdw>
                  </a:effectLst>
                  <a:latin typeface="Book Antiqua" pitchFamily="18" charset="0"/>
                </a:rPr>
                <a:t>(appear in the margins</a:t>
              </a:r>
            </a:p>
            <a:p>
              <a:pPr>
                <a:lnSpc>
                  <a:spcPct val="90000"/>
                </a:lnSpc>
              </a:pPr>
              <a:r>
                <a:rPr lang="en-US" sz="2400">
                  <a:effectLst>
                    <a:outerShdw blurRad="38100" dist="38100" dir="2700000" algn="tl">
                      <a:srgbClr val="000000"/>
                    </a:outerShdw>
                  </a:effectLst>
                  <a:latin typeface="Book Antiqua" pitchFamily="18" charset="0"/>
                </a:rPr>
                <a:t>of the table)</a:t>
              </a:r>
            </a:p>
          </p:txBody>
        </p:sp>
      </p:grpSp>
    </p:spTree>
    <p:extLst>
      <p:ext uri="{BB962C8B-B14F-4D97-AF65-F5344CB8AC3E}">
        <p14:creationId xmlns:p14="http://schemas.microsoft.com/office/powerpoint/2010/main" val="322431441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1000"/>
                                  </p:stCondLst>
                                  <p:childTnLst>
                                    <p:set>
                                      <p:cBhvr>
                                        <p:cTn id="6" dur="1" fill="hold">
                                          <p:stCondLst>
                                            <p:cond delay="0"/>
                                          </p:stCondLst>
                                        </p:cTn>
                                        <p:tgtEl>
                                          <p:spTgt spid="212995"/>
                                        </p:tgtEl>
                                        <p:attrNameLst>
                                          <p:attrName>style.visibility</p:attrName>
                                        </p:attrNameLst>
                                      </p:cBhvr>
                                      <p:to>
                                        <p:strVal val="visible"/>
                                      </p:to>
                                    </p:set>
                                    <p:animEffect transition="in" filter="dissolve">
                                      <p:cBhvr>
                                        <p:cTn id="7" dur="500"/>
                                        <p:tgtEl>
                                          <p:spTgt spid="212995"/>
                                        </p:tgtEl>
                                      </p:cBhvr>
                                    </p:animEffect>
                                  </p:childTnLst>
                                </p:cTn>
                              </p:par>
                            </p:childTnLst>
                          </p:cTn>
                        </p:par>
                        <p:par>
                          <p:cTn id="8" fill="hold">
                            <p:stCondLst>
                              <p:cond delay="1500"/>
                            </p:stCondLst>
                            <p:childTnLst>
                              <p:par>
                                <p:cTn id="9" presetID="12" presetClass="entr" presetSubtype="8" fill="hold" grpId="0" nodeType="afterEffect">
                                  <p:stCondLst>
                                    <p:cond delay="0"/>
                                  </p:stCondLst>
                                  <p:childTnLst>
                                    <p:set>
                                      <p:cBhvr>
                                        <p:cTn id="10" dur="1" fill="hold">
                                          <p:stCondLst>
                                            <p:cond delay="0"/>
                                          </p:stCondLst>
                                        </p:cTn>
                                        <p:tgtEl>
                                          <p:spTgt spid="212996"/>
                                        </p:tgtEl>
                                        <p:attrNameLst>
                                          <p:attrName>style.visibility</p:attrName>
                                        </p:attrNameLst>
                                      </p:cBhvr>
                                      <p:to>
                                        <p:strVal val="visible"/>
                                      </p:to>
                                    </p:set>
                                    <p:animEffect transition="in" filter="slide(fromLeft)">
                                      <p:cBhvr>
                                        <p:cTn id="11" dur="500"/>
                                        <p:tgtEl>
                                          <p:spTgt spid="212996"/>
                                        </p:tgtEl>
                                      </p:cBhvr>
                                    </p:animEffect>
                                  </p:childTnLst>
                                </p:cTn>
                              </p:par>
                            </p:childTnLst>
                          </p:cTn>
                        </p:par>
                        <p:par>
                          <p:cTn id="12" fill="hold">
                            <p:stCondLst>
                              <p:cond delay="2000"/>
                            </p:stCondLst>
                            <p:childTnLst>
                              <p:par>
                                <p:cTn id="13" presetID="3" presetClass="entr" presetSubtype="10" fill="hold" grpId="0" nodeType="afterEffect">
                                  <p:stCondLst>
                                    <p:cond delay="1000"/>
                                  </p:stCondLst>
                                  <p:childTnLst>
                                    <p:set>
                                      <p:cBhvr>
                                        <p:cTn id="14" dur="1" fill="hold">
                                          <p:stCondLst>
                                            <p:cond delay="0"/>
                                          </p:stCondLst>
                                        </p:cTn>
                                        <p:tgtEl>
                                          <p:spTgt spid="212999"/>
                                        </p:tgtEl>
                                        <p:attrNameLst>
                                          <p:attrName>style.visibility</p:attrName>
                                        </p:attrNameLst>
                                      </p:cBhvr>
                                      <p:to>
                                        <p:strVal val="visible"/>
                                      </p:to>
                                    </p:set>
                                    <p:animEffect transition="in" filter="blinds(horizontal)">
                                      <p:cBhvr>
                                        <p:cTn id="15" dur="500"/>
                                        <p:tgtEl>
                                          <p:spTgt spid="212999"/>
                                        </p:tgtEl>
                                      </p:cBhvr>
                                    </p:animEffect>
                                  </p:childTnLst>
                                </p:cTn>
                              </p:par>
                            </p:childTnLst>
                          </p:cTn>
                        </p:par>
                        <p:par>
                          <p:cTn id="16" fill="hold">
                            <p:stCondLst>
                              <p:cond delay="3500"/>
                            </p:stCondLst>
                            <p:childTnLst>
                              <p:par>
                                <p:cTn id="17" presetID="12" presetClass="entr" presetSubtype="8" fill="hold" grpId="0" nodeType="afterEffect">
                                  <p:stCondLst>
                                    <p:cond delay="2000"/>
                                  </p:stCondLst>
                                  <p:childTnLst>
                                    <p:set>
                                      <p:cBhvr>
                                        <p:cTn id="18" dur="1" fill="hold">
                                          <p:stCondLst>
                                            <p:cond delay="0"/>
                                          </p:stCondLst>
                                        </p:cTn>
                                        <p:tgtEl>
                                          <p:spTgt spid="212997"/>
                                        </p:tgtEl>
                                        <p:attrNameLst>
                                          <p:attrName>style.visibility</p:attrName>
                                        </p:attrNameLst>
                                      </p:cBhvr>
                                      <p:to>
                                        <p:strVal val="visible"/>
                                      </p:to>
                                    </p:set>
                                    <p:animEffect transition="in" filter="slide(fromLeft)">
                                      <p:cBhvr>
                                        <p:cTn id="19" dur="500"/>
                                        <p:tgtEl>
                                          <p:spTgt spid="212997"/>
                                        </p:tgtEl>
                                      </p:cBhvr>
                                    </p:animEffect>
                                  </p:childTnLst>
                                </p:cTn>
                              </p:par>
                            </p:childTnLst>
                          </p:cTn>
                        </p:par>
                        <p:par>
                          <p:cTn id="20" fill="hold">
                            <p:stCondLst>
                              <p:cond delay="6000"/>
                            </p:stCondLst>
                            <p:childTnLst>
                              <p:par>
                                <p:cTn id="21" presetID="12" presetClass="entr" presetSubtype="1" fill="hold" grpId="0" nodeType="afterEffect">
                                  <p:stCondLst>
                                    <p:cond delay="1000"/>
                                  </p:stCondLst>
                                  <p:childTnLst>
                                    <p:set>
                                      <p:cBhvr>
                                        <p:cTn id="22" dur="1" fill="hold">
                                          <p:stCondLst>
                                            <p:cond delay="0"/>
                                          </p:stCondLst>
                                        </p:cTn>
                                        <p:tgtEl>
                                          <p:spTgt spid="213000"/>
                                        </p:tgtEl>
                                        <p:attrNameLst>
                                          <p:attrName>style.visibility</p:attrName>
                                        </p:attrNameLst>
                                      </p:cBhvr>
                                      <p:to>
                                        <p:strVal val="visible"/>
                                      </p:to>
                                    </p:set>
                                    <p:animEffect transition="in" filter="slide(fromTop)">
                                      <p:cBhvr>
                                        <p:cTn id="23" dur="500"/>
                                        <p:tgtEl>
                                          <p:spTgt spid="213000"/>
                                        </p:tgtEl>
                                      </p:cBhvr>
                                    </p:animEffect>
                                  </p:childTnLst>
                                </p:cTn>
                              </p:par>
                            </p:childTnLst>
                          </p:cTn>
                        </p:par>
                        <p:par>
                          <p:cTn id="24" fill="hold">
                            <p:stCondLst>
                              <p:cond delay="7500"/>
                            </p:stCondLst>
                            <p:childTnLst>
                              <p:par>
                                <p:cTn id="25" presetID="12" presetClass="entr" presetSubtype="1" fill="hold" grpId="0" nodeType="afterEffect">
                                  <p:stCondLst>
                                    <p:cond delay="1000"/>
                                  </p:stCondLst>
                                  <p:childTnLst>
                                    <p:set>
                                      <p:cBhvr>
                                        <p:cTn id="26" dur="1" fill="hold">
                                          <p:stCondLst>
                                            <p:cond delay="0"/>
                                          </p:stCondLst>
                                        </p:cTn>
                                        <p:tgtEl>
                                          <p:spTgt spid="212998"/>
                                        </p:tgtEl>
                                        <p:attrNameLst>
                                          <p:attrName>style.visibility</p:attrName>
                                        </p:attrNameLst>
                                      </p:cBhvr>
                                      <p:to>
                                        <p:strVal val="visible"/>
                                      </p:to>
                                    </p:set>
                                    <p:animEffect transition="in" filter="slide(fromTop)">
                                      <p:cBhvr>
                                        <p:cTn id="27" dur="500"/>
                                        <p:tgtEl>
                                          <p:spTgt spid="212998"/>
                                        </p:tgtEl>
                                      </p:cBhvr>
                                    </p:animEffect>
                                  </p:childTnLst>
                                </p:cTn>
                              </p:par>
                            </p:childTnLst>
                          </p:cTn>
                        </p:par>
                        <p:par>
                          <p:cTn id="28" fill="hold">
                            <p:stCondLst>
                              <p:cond delay="9000"/>
                            </p:stCondLst>
                            <p:childTnLst>
                              <p:par>
                                <p:cTn id="29" presetID="12" presetClass="entr" presetSubtype="1" fill="hold" grpId="0" nodeType="afterEffect">
                                  <p:stCondLst>
                                    <p:cond delay="2000"/>
                                  </p:stCondLst>
                                  <p:childTnLst>
                                    <p:set>
                                      <p:cBhvr>
                                        <p:cTn id="30" dur="1" fill="hold">
                                          <p:stCondLst>
                                            <p:cond delay="0"/>
                                          </p:stCondLst>
                                        </p:cTn>
                                        <p:tgtEl>
                                          <p:spTgt spid="213001"/>
                                        </p:tgtEl>
                                        <p:attrNameLst>
                                          <p:attrName>style.visibility</p:attrName>
                                        </p:attrNameLst>
                                      </p:cBhvr>
                                      <p:to>
                                        <p:strVal val="visible"/>
                                      </p:to>
                                    </p:set>
                                    <p:animEffect transition="in" filter="slide(fromTop)">
                                      <p:cBhvr>
                                        <p:cTn id="31" dur="500"/>
                                        <p:tgtEl>
                                          <p:spTgt spid="213001"/>
                                        </p:tgtEl>
                                      </p:cBhvr>
                                    </p:animEffect>
                                  </p:childTnLst>
                                </p:cTn>
                              </p:par>
                            </p:childTnLst>
                          </p:cTn>
                        </p:par>
                        <p:par>
                          <p:cTn id="32" fill="hold">
                            <p:stCondLst>
                              <p:cond delay="11500"/>
                            </p:stCondLst>
                            <p:childTnLst>
                              <p:par>
                                <p:cTn id="33" presetID="3" presetClass="entr" presetSubtype="10" fill="hold" grpId="0" nodeType="afterEffect">
                                  <p:stCondLst>
                                    <p:cond delay="1000"/>
                                  </p:stCondLst>
                                  <p:childTnLst>
                                    <p:set>
                                      <p:cBhvr>
                                        <p:cTn id="34" dur="1" fill="hold">
                                          <p:stCondLst>
                                            <p:cond delay="0"/>
                                          </p:stCondLst>
                                        </p:cTn>
                                        <p:tgtEl>
                                          <p:spTgt spid="213004"/>
                                        </p:tgtEl>
                                        <p:attrNameLst>
                                          <p:attrName>style.visibility</p:attrName>
                                        </p:attrNameLst>
                                      </p:cBhvr>
                                      <p:to>
                                        <p:strVal val="visible"/>
                                      </p:to>
                                    </p:set>
                                    <p:animEffect transition="in" filter="blinds(horizontal)">
                                      <p:cBhvr>
                                        <p:cTn id="35" dur="500"/>
                                        <p:tgtEl>
                                          <p:spTgt spid="213004"/>
                                        </p:tgtEl>
                                      </p:cBhvr>
                                    </p:animEffect>
                                  </p:childTnLst>
                                </p:cTn>
                              </p:par>
                            </p:childTnLst>
                          </p:cTn>
                        </p:par>
                        <p:par>
                          <p:cTn id="36" fill="hold">
                            <p:stCondLst>
                              <p:cond delay="13000"/>
                            </p:stCondLst>
                            <p:childTnLst>
                              <p:par>
                                <p:cTn id="37" presetID="9" presetClass="entr" presetSubtype="0" fill="hold" grpId="0" nodeType="afterEffect">
                                  <p:stCondLst>
                                    <p:cond delay="2000"/>
                                  </p:stCondLst>
                                  <p:childTnLst>
                                    <p:set>
                                      <p:cBhvr>
                                        <p:cTn id="38" dur="1" fill="hold">
                                          <p:stCondLst>
                                            <p:cond delay="0"/>
                                          </p:stCondLst>
                                        </p:cTn>
                                        <p:tgtEl>
                                          <p:spTgt spid="213005"/>
                                        </p:tgtEl>
                                        <p:attrNameLst>
                                          <p:attrName>style.visibility</p:attrName>
                                        </p:attrNameLst>
                                      </p:cBhvr>
                                      <p:to>
                                        <p:strVal val="visible"/>
                                      </p:to>
                                    </p:set>
                                    <p:animEffect transition="in" filter="dissolve">
                                      <p:cBhvr>
                                        <p:cTn id="39" dur="500"/>
                                        <p:tgtEl>
                                          <p:spTgt spid="213005"/>
                                        </p:tgtEl>
                                      </p:cBhvr>
                                    </p:animEffect>
                                  </p:childTnLst>
                                </p:cTn>
                              </p:par>
                            </p:childTnLst>
                          </p:cTn>
                        </p:par>
                        <p:par>
                          <p:cTn id="40" fill="hold">
                            <p:stCondLst>
                              <p:cond delay="15500"/>
                            </p:stCondLst>
                            <p:childTnLst>
                              <p:par>
                                <p:cTn id="41" presetID="12" presetClass="entr" presetSubtype="8" fill="hold" grpId="0" nodeType="afterEffect">
                                  <p:stCondLst>
                                    <p:cond delay="2000"/>
                                  </p:stCondLst>
                                  <p:childTnLst>
                                    <p:set>
                                      <p:cBhvr>
                                        <p:cTn id="42" dur="1" fill="hold">
                                          <p:stCondLst>
                                            <p:cond delay="0"/>
                                          </p:stCondLst>
                                        </p:cTn>
                                        <p:tgtEl>
                                          <p:spTgt spid="213002"/>
                                        </p:tgtEl>
                                        <p:attrNameLst>
                                          <p:attrName>style.visibility</p:attrName>
                                        </p:attrNameLst>
                                      </p:cBhvr>
                                      <p:to>
                                        <p:strVal val="visible"/>
                                      </p:to>
                                    </p:set>
                                    <p:animEffect transition="in" filter="slide(fromLeft)">
                                      <p:cBhvr>
                                        <p:cTn id="43" dur="500"/>
                                        <p:tgtEl>
                                          <p:spTgt spid="213002"/>
                                        </p:tgtEl>
                                      </p:cBhvr>
                                    </p:animEffect>
                                  </p:childTnLst>
                                </p:cTn>
                              </p:par>
                            </p:childTnLst>
                          </p:cTn>
                        </p:par>
                        <p:par>
                          <p:cTn id="44" fill="hold">
                            <p:stCondLst>
                              <p:cond delay="18000"/>
                            </p:stCondLst>
                            <p:childTnLst>
                              <p:par>
                                <p:cTn id="45" presetID="3" presetClass="entr" presetSubtype="10" fill="hold" grpId="0" nodeType="afterEffect">
                                  <p:stCondLst>
                                    <p:cond delay="2000"/>
                                  </p:stCondLst>
                                  <p:childTnLst>
                                    <p:set>
                                      <p:cBhvr>
                                        <p:cTn id="46" dur="1" fill="hold">
                                          <p:stCondLst>
                                            <p:cond delay="0"/>
                                          </p:stCondLst>
                                        </p:cTn>
                                        <p:tgtEl>
                                          <p:spTgt spid="213003"/>
                                        </p:tgtEl>
                                        <p:attrNameLst>
                                          <p:attrName>style.visibility</p:attrName>
                                        </p:attrNameLst>
                                      </p:cBhvr>
                                      <p:to>
                                        <p:strVal val="visible"/>
                                      </p:to>
                                    </p:set>
                                    <p:animEffect transition="in" filter="blinds(horizontal)">
                                      <p:cBhvr>
                                        <p:cTn id="47" dur="500"/>
                                        <p:tgtEl>
                                          <p:spTgt spid="213003"/>
                                        </p:tgtEl>
                                      </p:cBhvr>
                                    </p:animEffect>
                                  </p:childTnLst>
                                </p:cTn>
                              </p:par>
                            </p:childTnLst>
                          </p:cTn>
                        </p:par>
                        <p:par>
                          <p:cTn id="48" fill="hold">
                            <p:stCondLst>
                              <p:cond delay="20500"/>
                            </p:stCondLst>
                            <p:childTnLst>
                              <p:par>
                                <p:cTn id="49" presetID="9" presetClass="entr" presetSubtype="0" fill="hold" nodeType="afterEffect">
                                  <p:stCondLst>
                                    <p:cond delay="2000"/>
                                  </p:stCondLst>
                                  <p:childTnLst>
                                    <p:set>
                                      <p:cBhvr>
                                        <p:cTn id="50" dur="1" fill="hold">
                                          <p:stCondLst>
                                            <p:cond delay="0"/>
                                          </p:stCondLst>
                                        </p:cTn>
                                        <p:tgtEl>
                                          <p:spTgt spid="213006"/>
                                        </p:tgtEl>
                                        <p:attrNameLst>
                                          <p:attrName>style.visibility</p:attrName>
                                        </p:attrNameLst>
                                      </p:cBhvr>
                                      <p:to>
                                        <p:strVal val="visible"/>
                                      </p:to>
                                    </p:set>
                                    <p:animEffect transition="in" filter="dissolve">
                                      <p:cBhvr>
                                        <p:cTn id="51" dur="500"/>
                                        <p:tgtEl>
                                          <p:spTgt spid="2130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5" grpId="0" animBg="1"/>
      <p:bldP spid="212996" grpId="0" animBg="1"/>
      <p:bldP spid="212997" grpId="0" animBg="1"/>
      <p:bldP spid="212998" grpId="0" autoUpdateAnimBg="0"/>
      <p:bldP spid="212999" grpId="0" autoUpdateAnimBg="0"/>
      <p:bldP spid="213000" grpId="0" animBg="1"/>
      <p:bldP spid="213001" grpId="0" animBg="1"/>
      <p:bldP spid="213002" grpId="0" autoUpdateAnimBg="0"/>
      <p:bldP spid="213003" grpId="0" autoUpdateAnimBg="0"/>
      <p:bldP spid="213004" grpId="0" autoUpdateAnimBg="0"/>
      <p:bldP spid="213005"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21" name="Rectangle 25"/>
          <p:cNvSpPr>
            <a:spLocks noChangeArrowheads="1"/>
          </p:cNvSpPr>
          <p:nvPr/>
        </p:nvSpPr>
        <p:spPr bwMode="auto">
          <a:xfrm>
            <a:off x="393700" y="1133475"/>
            <a:ext cx="8350250" cy="40576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06501" name="Line 5"/>
          <p:cNvSpPr>
            <a:spLocks noChangeShapeType="1"/>
          </p:cNvSpPr>
          <p:nvPr/>
        </p:nvSpPr>
        <p:spPr bwMode="auto">
          <a:xfrm>
            <a:off x="2395538" y="2368550"/>
            <a:ext cx="0" cy="227013"/>
          </a:xfrm>
          <a:prstGeom prst="line">
            <a:avLst/>
          </a:prstGeom>
          <a:noFill/>
          <a:ln w="38100">
            <a:solidFill>
              <a:srgbClr val="66FFFF"/>
            </a:solidFill>
            <a:round/>
            <a:headEnd/>
            <a:tailEnd/>
          </a:ln>
          <a:effectLst>
            <a:outerShdw dist="17961" dir="2700000" algn="ctr" rotWithShape="0">
              <a:schemeClr val="bg2"/>
            </a:outerShdw>
          </a:effectLst>
        </p:spPr>
        <p:txBody>
          <a:bodyPr/>
          <a:lstStyle/>
          <a:p>
            <a:endParaRPr lang="en-US"/>
          </a:p>
        </p:txBody>
      </p:sp>
      <p:sp>
        <p:nvSpPr>
          <p:cNvPr id="106502" name="Line 6"/>
          <p:cNvSpPr>
            <a:spLocks noChangeShapeType="1"/>
          </p:cNvSpPr>
          <p:nvPr/>
        </p:nvSpPr>
        <p:spPr bwMode="auto">
          <a:xfrm>
            <a:off x="5341938" y="2368550"/>
            <a:ext cx="0" cy="201613"/>
          </a:xfrm>
          <a:prstGeom prst="line">
            <a:avLst/>
          </a:prstGeom>
          <a:noFill/>
          <a:ln w="38100">
            <a:solidFill>
              <a:srgbClr val="66FFFF"/>
            </a:solidFill>
            <a:round/>
            <a:headEnd/>
            <a:tailEnd/>
          </a:ln>
          <a:effectLst>
            <a:outerShdw dist="17961" dir="2700000" algn="ctr" rotWithShape="0">
              <a:schemeClr val="bg2"/>
            </a:outerShdw>
          </a:effectLst>
        </p:spPr>
        <p:txBody>
          <a:bodyPr/>
          <a:lstStyle/>
          <a:p>
            <a:endParaRPr lang="en-US"/>
          </a:p>
        </p:txBody>
      </p:sp>
      <p:sp>
        <p:nvSpPr>
          <p:cNvPr id="106498" name="Rectangle 2"/>
          <p:cNvSpPr>
            <a:spLocks noGrp="1" noChangeArrowheads="1"/>
          </p:cNvSpPr>
          <p:nvPr>
            <p:ph type="title"/>
          </p:nvPr>
        </p:nvSpPr>
        <p:spPr>
          <a:xfrm>
            <a:off x="685800" y="147638"/>
            <a:ext cx="7772400" cy="814387"/>
          </a:xfrm>
        </p:spPr>
        <p:txBody>
          <a:bodyPr/>
          <a:lstStyle/>
          <a:p>
            <a:r>
              <a:rPr lang="en-US"/>
              <a:t>Probability as a Numerical Measure</a:t>
            </a:r>
            <a:br>
              <a:rPr lang="en-US"/>
            </a:br>
            <a:r>
              <a:rPr lang="en-US"/>
              <a:t>of the Likelihood of Occurrence</a:t>
            </a:r>
          </a:p>
        </p:txBody>
      </p:sp>
      <p:sp>
        <p:nvSpPr>
          <p:cNvPr id="106500" name="Line 4"/>
          <p:cNvSpPr>
            <a:spLocks noChangeShapeType="1"/>
          </p:cNvSpPr>
          <p:nvPr/>
        </p:nvSpPr>
        <p:spPr bwMode="auto">
          <a:xfrm>
            <a:off x="3614738" y="1878013"/>
            <a:ext cx="3390900" cy="0"/>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106499" name="Line 3"/>
          <p:cNvSpPr>
            <a:spLocks noChangeShapeType="1"/>
          </p:cNvSpPr>
          <p:nvPr/>
        </p:nvSpPr>
        <p:spPr bwMode="auto">
          <a:xfrm>
            <a:off x="2395538" y="2576513"/>
            <a:ext cx="5905500" cy="0"/>
          </a:xfrm>
          <a:prstGeom prst="line">
            <a:avLst/>
          </a:prstGeom>
          <a:noFill/>
          <a:ln w="38100">
            <a:solidFill>
              <a:srgbClr val="66FFFF"/>
            </a:solidFill>
            <a:round/>
            <a:headEnd/>
            <a:tailEnd/>
          </a:ln>
          <a:effectLst>
            <a:outerShdw dist="17961" dir="2700000" algn="ctr" rotWithShape="0">
              <a:schemeClr val="bg2"/>
            </a:outerShdw>
          </a:effectLst>
        </p:spPr>
        <p:txBody>
          <a:bodyPr/>
          <a:lstStyle/>
          <a:p>
            <a:endParaRPr lang="en-US"/>
          </a:p>
        </p:txBody>
      </p:sp>
      <p:sp>
        <p:nvSpPr>
          <p:cNvPr id="106506" name="Text Box 10"/>
          <p:cNvSpPr txBox="1">
            <a:spLocks noChangeArrowheads="1"/>
          </p:cNvSpPr>
          <p:nvPr/>
        </p:nvSpPr>
        <p:spPr bwMode="auto">
          <a:xfrm>
            <a:off x="2214563" y="1920875"/>
            <a:ext cx="438150" cy="519113"/>
          </a:xfrm>
          <a:prstGeom prst="rect">
            <a:avLst/>
          </a:prstGeom>
          <a:noFill/>
          <a:ln w="12700">
            <a:noFill/>
            <a:miter lim="800000"/>
            <a:headEnd/>
            <a:tailEnd/>
          </a:ln>
          <a:effectLst/>
        </p:spPr>
        <p:txBody>
          <a:bodyPr>
            <a:spAutoFit/>
          </a:bodyPr>
          <a:lstStyle/>
          <a:p>
            <a:pPr algn="l">
              <a:spcBef>
                <a:spcPct val="50000"/>
              </a:spcBef>
            </a:pPr>
            <a:r>
              <a:rPr lang="en-US" sz="2800">
                <a:effectLst>
                  <a:outerShdw blurRad="38100" dist="38100" dir="2700000" algn="tl">
                    <a:srgbClr val="000000"/>
                  </a:outerShdw>
                </a:effectLst>
                <a:latin typeface="Book Antiqua" pitchFamily="18" charset="0"/>
              </a:rPr>
              <a:t>0</a:t>
            </a:r>
          </a:p>
        </p:txBody>
      </p:sp>
      <p:sp>
        <p:nvSpPr>
          <p:cNvPr id="106507" name="Text Box 11"/>
          <p:cNvSpPr txBox="1">
            <a:spLocks noChangeArrowheads="1"/>
          </p:cNvSpPr>
          <p:nvPr/>
        </p:nvSpPr>
        <p:spPr bwMode="auto">
          <a:xfrm>
            <a:off x="8101013" y="1927225"/>
            <a:ext cx="336550" cy="519113"/>
          </a:xfrm>
          <a:prstGeom prst="rect">
            <a:avLst/>
          </a:prstGeom>
          <a:noFill/>
          <a:ln w="12700">
            <a:noFill/>
            <a:miter lim="800000"/>
            <a:headEnd/>
            <a:tailEnd/>
          </a:ln>
          <a:effectLst/>
        </p:spPr>
        <p:txBody>
          <a:bodyPr>
            <a:spAutoFit/>
          </a:bodyPr>
          <a:lstStyle/>
          <a:p>
            <a:pPr algn="l">
              <a:spcBef>
                <a:spcPct val="50000"/>
              </a:spcBef>
            </a:pPr>
            <a:r>
              <a:rPr lang="en-US" sz="2800">
                <a:effectLst>
                  <a:outerShdw blurRad="38100" dist="38100" dir="2700000" algn="tl">
                    <a:srgbClr val="000000"/>
                  </a:outerShdw>
                </a:effectLst>
                <a:latin typeface="Book Antiqua" pitchFamily="18" charset="0"/>
              </a:rPr>
              <a:t>1</a:t>
            </a:r>
          </a:p>
        </p:txBody>
      </p:sp>
      <p:sp>
        <p:nvSpPr>
          <p:cNvPr id="106508" name="Text Box 12"/>
          <p:cNvSpPr txBox="1">
            <a:spLocks noChangeArrowheads="1"/>
          </p:cNvSpPr>
          <p:nvPr/>
        </p:nvSpPr>
        <p:spPr bwMode="auto">
          <a:xfrm>
            <a:off x="5091113" y="1920875"/>
            <a:ext cx="450850" cy="519113"/>
          </a:xfrm>
          <a:prstGeom prst="rect">
            <a:avLst/>
          </a:prstGeom>
          <a:noFill/>
          <a:ln w="12700">
            <a:noFill/>
            <a:miter lim="800000"/>
            <a:headEnd/>
            <a:tailEnd/>
          </a:ln>
          <a:effectLst/>
        </p:spPr>
        <p:txBody>
          <a:bodyPr>
            <a:spAutoFit/>
          </a:bodyPr>
          <a:lstStyle/>
          <a:p>
            <a:pPr algn="l">
              <a:spcBef>
                <a:spcPct val="50000"/>
              </a:spcBef>
            </a:pPr>
            <a:r>
              <a:rPr lang="en-US" sz="2800">
                <a:effectLst>
                  <a:outerShdw blurRad="38100" dist="38100" dir="2700000" algn="tl">
                    <a:srgbClr val="000000"/>
                  </a:outerShdw>
                </a:effectLst>
                <a:latin typeface="Book Antiqua" pitchFamily="18" charset="0"/>
              </a:rPr>
              <a:t>.5</a:t>
            </a:r>
          </a:p>
        </p:txBody>
      </p:sp>
      <p:sp>
        <p:nvSpPr>
          <p:cNvPr id="106509" name="Text Box 13"/>
          <p:cNvSpPr txBox="1">
            <a:spLocks noChangeArrowheads="1"/>
          </p:cNvSpPr>
          <p:nvPr/>
        </p:nvSpPr>
        <p:spPr bwMode="auto">
          <a:xfrm>
            <a:off x="2816225" y="1270000"/>
            <a:ext cx="5086350"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Increasing Likelihood of Occurrence</a:t>
            </a:r>
          </a:p>
        </p:txBody>
      </p:sp>
      <p:sp>
        <p:nvSpPr>
          <p:cNvPr id="106510" name="Text Box 14"/>
          <p:cNvSpPr txBox="1">
            <a:spLocks noChangeArrowheads="1"/>
          </p:cNvSpPr>
          <p:nvPr/>
        </p:nvSpPr>
        <p:spPr bwMode="auto">
          <a:xfrm>
            <a:off x="503238" y="2257425"/>
            <a:ext cx="1782762" cy="457200"/>
          </a:xfrm>
          <a:prstGeom prst="rect">
            <a:avLst/>
          </a:prstGeom>
          <a:noFill/>
          <a:ln w="12700">
            <a:noFill/>
            <a:miter lim="800000"/>
            <a:headEnd/>
            <a:tailEnd/>
          </a:ln>
          <a:effectLst/>
        </p:spPr>
        <p:txBody>
          <a:bodyPr>
            <a:spAutoFit/>
          </a:bodyPr>
          <a:lstStyle/>
          <a:p>
            <a:pPr algn="l">
              <a:spcBef>
                <a:spcPct val="50000"/>
              </a:spcBef>
            </a:pPr>
            <a:r>
              <a:rPr lang="en-US" sz="2400">
                <a:effectLst>
                  <a:outerShdw blurRad="38100" dist="38100" dir="2700000" algn="tl">
                    <a:srgbClr val="000000"/>
                  </a:outerShdw>
                </a:effectLst>
                <a:latin typeface="Book Antiqua" pitchFamily="18" charset="0"/>
              </a:rPr>
              <a:t>Probability:</a:t>
            </a:r>
          </a:p>
        </p:txBody>
      </p:sp>
      <p:sp>
        <p:nvSpPr>
          <p:cNvPr id="106512" name="Line 16"/>
          <p:cNvSpPr>
            <a:spLocks noChangeShapeType="1"/>
          </p:cNvSpPr>
          <p:nvPr/>
        </p:nvSpPr>
        <p:spPr bwMode="auto">
          <a:xfrm flipH="1" flipV="1">
            <a:off x="2660650" y="2619375"/>
            <a:ext cx="0" cy="354013"/>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106516" name="AutoShape 20"/>
          <p:cNvSpPr>
            <a:spLocks noChangeArrowheads="1"/>
          </p:cNvSpPr>
          <p:nvPr/>
        </p:nvSpPr>
        <p:spPr bwMode="auto">
          <a:xfrm>
            <a:off x="2152650" y="2994025"/>
            <a:ext cx="1733550" cy="1901825"/>
          </a:xfrm>
          <a:prstGeom prst="roundRect">
            <a:avLst>
              <a:gd name="adj" fmla="val 16667"/>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12700">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nSpc>
                <a:spcPct val="110000"/>
              </a:lnSpc>
            </a:pPr>
            <a:r>
              <a:rPr lang="en-US" sz="2400">
                <a:effectLst>
                  <a:outerShdw blurRad="38100" dist="38100" dir="2700000" algn="tl">
                    <a:srgbClr val="000000"/>
                  </a:outerShdw>
                </a:effectLst>
                <a:latin typeface="Book Antiqua" pitchFamily="18" charset="0"/>
              </a:rPr>
              <a:t>The event</a:t>
            </a:r>
          </a:p>
          <a:p>
            <a:pPr>
              <a:lnSpc>
                <a:spcPct val="110000"/>
              </a:lnSpc>
            </a:pPr>
            <a:r>
              <a:rPr lang="en-US" sz="2400">
                <a:effectLst>
                  <a:outerShdw blurRad="38100" dist="38100" dir="2700000" algn="tl">
                    <a:srgbClr val="000000"/>
                  </a:outerShdw>
                </a:effectLst>
                <a:latin typeface="Book Antiqua" pitchFamily="18" charset="0"/>
              </a:rPr>
              <a:t>is very</a:t>
            </a:r>
          </a:p>
          <a:p>
            <a:pPr>
              <a:lnSpc>
                <a:spcPct val="110000"/>
              </a:lnSpc>
            </a:pPr>
            <a:r>
              <a:rPr lang="en-US" sz="2400">
                <a:effectLst>
                  <a:outerShdw blurRad="38100" dist="38100" dir="2700000" algn="tl">
                    <a:srgbClr val="000000"/>
                  </a:outerShdw>
                </a:effectLst>
                <a:latin typeface="Book Antiqua" pitchFamily="18" charset="0"/>
              </a:rPr>
              <a:t>unlikely</a:t>
            </a:r>
          </a:p>
          <a:p>
            <a:pPr>
              <a:lnSpc>
                <a:spcPct val="110000"/>
              </a:lnSpc>
            </a:pPr>
            <a:r>
              <a:rPr lang="en-US" sz="2400">
                <a:effectLst>
                  <a:outerShdw blurRad="38100" dist="38100" dir="2700000" algn="tl">
                    <a:srgbClr val="000000"/>
                  </a:outerShdw>
                </a:effectLst>
                <a:latin typeface="Book Antiqua" pitchFamily="18" charset="0"/>
              </a:rPr>
              <a:t>to occur.</a:t>
            </a:r>
          </a:p>
        </p:txBody>
      </p:sp>
      <p:sp>
        <p:nvSpPr>
          <p:cNvPr id="106517" name="AutoShape 21"/>
          <p:cNvSpPr>
            <a:spLocks noChangeArrowheads="1"/>
          </p:cNvSpPr>
          <p:nvPr/>
        </p:nvSpPr>
        <p:spPr bwMode="auto">
          <a:xfrm>
            <a:off x="4057650" y="2994025"/>
            <a:ext cx="2552700" cy="1905000"/>
          </a:xfrm>
          <a:prstGeom prst="roundRect">
            <a:avLst>
              <a:gd name="adj" fmla="val 16667"/>
            </a:avLst>
          </a:prstGeom>
          <a:gradFill rotWithShape="0">
            <a:gsLst>
              <a:gs pos="0">
                <a:srgbClr val="993366">
                  <a:gamma/>
                  <a:shade val="46275"/>
                  <a:invGamma/>
                </a:srgbClr>
              </a:gs>
              <a:gs pos="50000">
                <a:srgbClr val="993366"/>
              </a:gs>
              <a:gs pos="100000">
                <a:srgbClr val="993366">
                  <a:gamma/>
                  <a:shade val="46275"/>
                  <a:invGamma/>
                </a:srgbClr>
              </a:gs>
            </a:gsLst>
            <a:lin ang="5400000" scaled="1"/>
          </a:gradFill>
          <a:ln w="12700">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nSpc>
                <a:spcPct val="110000"/>
              </a:lnSpc>
            </a:pPr>
            <a:r>
              <a:rPr lang="en-US" sz="2400">
                <a:effectLst>
                  <a:outerShdw blurRad="38100" dist="38100" dir="2700000" algn="tl">
                    <a:srgbClr val="000000"/>
                  </a:outerShdw>
                </a:effectLst>
                <a:latin typeface="Book Antiqua" pitchFamily="18" charset="0"/>
              </a:rPr>
              <a:t>The occurrence</a:t>
            </a:r>
          </a:p>
          <a:p>
            <a:pPr>
              <a:lnSpc>
                <a:spcPct val="110000"/>
              </a:lnSpc>
            </a:pPr>
            <a:r>
              <a:rPr lang="en-US" sz="2400">
                <a:effectLst>
                  <a:outerShdw blurRad="38100" dist="38100" dir="2700000" algn="tl">
                    <a:srgbClr val="000000"/>
                  </a:outerShdw>
                </a:effectLst>
                <a:latin typeface="Book Antiqua" pitchFamily="18" charset="0"/>
              </a:rPr>
              <a:t>of the event is</a:t>
            </a:r>
          </a:p>
          <a:p>
            <a:pPr>
              <a:lnSpc>
                <a:spcPct val="110000"/>
              </a:lnSpc>
            </a:pPr>
            <a:r>
              <a:rPr lang="en-US" sz="2400">
                <a:effectLst>
                  <a:outerShdw blurRad="38100" dist="38100" dir="2700000" algn="tl">
                    <a:srgbClr val="000000"/>
                  </a:outerShdw>
                </a:effectLst>
                <a:latin typeface="Book Antiqua" pitchFamily="18" charset="0"/>
              </a:rPr>
              <a:t>  just as likely as</a:t>
            </a:r>
          </a:p>
          <a:p>
            <a:pPr>
              <a:lnSpc>
                <a:spcPct val="110000"/>
              </a:lnSpc>
            </a:pPr>
            <a:r>
              <a:rPr lang="en-US" sz="2400">
                <a:effectLst>
                  <a:outerShdw blurRad="38100" dist="38100" dir="2700000" algn="tl">
                    <a:srgbClr val="000000"/>
                  </a:outerShdw>
                </a:effectLst>
                <a:latin typeface="Book Antiqua" pitchFamily="18" charset="0"/>
              </a:rPr>
              <a:t>it is unlikely.</a:t>
            </a:r>
          </a:p>
        </p:txBody>
      </p:sp>
      <p:sp>
        <p:nvSpPr>
          <p:cNvPr id="106518" name="AutoShape 22"/>
          <p:cNvSpPr>
            <a:spLocks noChangeArrowheads="1"/>
          </p:cNvSpPr>
          <p:nvPr/>
        </p:nvSpPr>
        <p:spPr bwMode="auto">
          <a:xfrm>
            <a:off x="6781800" y="2994025"/>
            <a:ext cx="1733550" cy="1901825"/>
          </a:xfrm>
          <a:prstGeom prst="roundRect">
            <a:avLst>
              <a:gd name="adj" fmla="val 16667"/>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nSpc>
                <a:spcPct val="110000"/>
              </a:lnSpc>
            </a:pPr>
            <a:r>
              <a:rPr lang="en-US" sz="2400">
                <a:effectLst>
                  <a:outerShdw blurRad="38100" dist="38100" dir="2700000" algn="tl">
                    <a:srgbClr val="000000"/>
                  </a:outerShdw>
                </a:effectLst>
                <a:latin typeface="Book Antiqua" pitchFamily="18" charset="0"/>
              </a:rPr>
              <a:t>The event</a:t>
            </a:r>
          </a:p>
          <a:p>
            <a:pPr>
              <a:lnSpc>
                <a:spcPct val="110000"/>
              </a:lnSpc>
            </a:pPr>
            <a:r>
              <a:rPr lang="en-US" sz="2400">
                <a:effectLst>
                  <a:outerShdw blurRad="38100" dist="38100" dir="2700000" algn="tl">
                    <a:srgbClr val="000000"/>
                  </a:outerShdw>
                </a:effectLst>
                <a:latin typeface="Book Antiqua" pitchFamily="18" charset="0"/>
              </a:rPr>
              <a:t>is almost</a:t>
            </a:r>
          </a:p>
          <a:p>
            <a:pPr>
              <a:lnSpc>
                <a:spcPct val="110000"/>
              </a:lnSpc>
            </a:pPr>
            <a:r>
              <a:rPr lang="en-US" sz="2400">
                <a:effectLst>
                  <a:outerShdw blurRad="38100" dist="38100" dir="2700000" algn="tl">
                    <a:srgbClr val="000000"/>
                  </a:outerShdw>
                </a:effectLst>
                <a:latin typeface="Book Antiqua" pitchFamily="18" charset="0"/>
              </a:rPr>
              <a:t>certain</a:t>
            </a:r>
          </a:p>
          <a:p>
            <a:pPr>
              <a:lnSpc>
                <a:spcPct val="110000"/>
              </a:lnSpc>
            </a:pPr>
            <a:r>
              <a:rPr lang="en-US" sz="2400">
                <a:effectLst>
                  <a:outerShdw blurRad="38100" dist="38100" dir="2700000" algn="tl">
                    <a:srgbClr val="000000"/>
                  </a:outerShdw>
                </a:effectLst>
                <a:latin typeface="Book Antiqua" pitchFamily="18" charset="0"/>
              </a:rPr>
              <a:t>to occur.</a:t>
            </a:r>
          </a:p>
        </p:txBody>
      </p:sp>
      <p:sp>
        <p:nvSpPr>
          <p:cNvPr id="106519" name="Line 23"/>
          <p:cNvSpPr>
            <a:spLocks noChangeShapeType="1"/>
          </p:cNvSpPr>
          <p:nvPr/>
        </p:nvSpPr>
        <p:spPr bwMode="auto">
          <a:xfrm flipH="1" flipV="1">
            <a:off x="5340350" y="2619375"/>
            <a:ext cx="0" cy="354013"/>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106520" name="Line 24"/>
          <p:cNvSpPr>
            <a:spLocks noChangeShapeType="1"/>
          </p:cNvSpPr>
          <p:nvPr/>
        </p:nvSpPr>
        <p:spPr bwMode="auto">
          <a:xfrm flipH="1" flipV="1">
            <a:off x="8013700" y="2619375"/>
            <a:ext cx="0" cy="354013"/>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106503" name="Line 7"/>
          <p:cNvSpPr>
            <a:spLocks noChangeShapeType="1"/>
          </p:cNvSpPr>
          <p:nvPr/>
        </p:nvSpPr>
        <p:spPr bwMode="auto">
          <a:xfrm>
            <a:off x="8294688" y="2368550"/>
            <a:ext cx="0" cy="227013"/>
          </a:xfrm>
          <a:prstGeom prst="line">
            <a:avLst/>
          </a:prstGeom>
          <a:noFill/>
          <a:ln w="38100">
            <a:solidFill>
              <a:srgbClr val="66FFFF"/>
            </a:solidFill>
            <a:round/>
            <a:headEnd/>
            <a:tailEnd/>
          </a:ln>
          <a:effectLst>
            <a:outerShdw dist="17961" dir="2700000" algn="ctr" rotWithShape="0">
              <a:schemeClr val="bg2"/>
            </a:outerShdw>
          </a:effectLst>
        </p:spPr>
        <p:txBody>
          <a:bodyPr/>
          <a:lstStyle/>
          <a:p>
            <a:endParaRPr lang="en-US"/>
          </a:p>
        </p:txBody>
      </p:sp>
      <p:sp>
        <p:nvSpPr>
          <p:cNvPr id="106522" name="AutoShape 26"/>
          <p:cNvSpPr>
            <a:spLocks noChangeArrowheads="1"/>
          </p:cNvSpPr>
          <p:nvPr/>
        </p:nvSpPr>
        <p:spPr bwMode="auto">
          <a:xfrm rot="5400000">
            <a:off x="153988" y="2425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6523" name="AutoShape 27"/>
          <p:cNvSpPr>
            <a:spLocks noChangeArrowheads="1"/>
          </p:cNvSpPr>
          <p:nvPr/>
        </p:nvSpPr>
        <p:spPr bwMode="auto">
          <a:xfrm rot="5400000">
            <a:off x="153988" y="3854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51209095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06522"/>
                                        </p:tgtEl>
                                        <p:attrNameLst>
                                          <p:attrName>style.visibility</p:attrName>
                                        </p:attrNameLst>
                                      </p:cBhvr>
                                      <p:to>
                                        <p:strVal val="visible"/>
                                      </p:to>
                                    </p:set>
                                    <p:animEffect transition="in" filter="slide(fromLeft)">
                                      <p:cBhvr>
                                        <p:cTn id="7" dur="500"/>
                                        <p:tgtEl>
                                          <p:spTgt spid="106522"/>
                                        </p:tgtEl>
                                      </p:cBhvr>
                                    </p:animEffect>
                                  </p:childTnLst>
                                  <p:subTnLst>
                                    <p:set>
                                      <p:cBhvr override="childStyle">
                                        <p:cTn dur="1" fill="hold" display="0" masterRel="nextClick" afterEffect="1"/>
                                        <p:tgtEl>
                                          <p:spTgt spid="10652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6521"/>
                                        </p:tgtEl>
                                        <p:attrNameLst>
                                          <p:attrName>style.visibility</p:attrName>
                                        </p:attrNameLst>
                                      </p:cBhvr>
                                      <p:to>
                                        <p:strVal val="visible"/>
                                      </p:to>
                                    </p:set>
                                    <p:animEffect transition="in" filter="dissolve">
                                      <p:cBhvr>
                                        <p:cTn id="12" dur="500"/>
                                        <p:tgtEl>
                                          <p:spTgt spid="106521"/>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106510"/>
                                        </p:tgtEl>
                                        <p:attrNameLst>
                                          <p:attrName>style.visibility</p:attrName>
                                        </p:attrNameLst>
                                      </p:cBhvr>
                                      <p:to>
                                        <p:strVal val="visible"/>
                                      </p:to>
                                    </p:set>
                                    <p:animEffect transition="in" filter="slide(fromLeft)">
                                      <p:cBhvr>
                                        <p:cTn id="16" dur="500"/>
                                        <p:tgtEl>
                                          <p:spTgt spid="106510"/>
                                        </p:tgtEl>
                                      </p:cBhvr>
                                    </p:animEffect>
                                  </p:childTnLst>
                                </p:cTn>
                              </p:par>
                            </p:childTnLst>
                          </p:cTn>
                        </p:par>
                        <p:par>
                          <p:cTn id="17" fill="hold">
                            <p:stCondLst>
                              <p:cond delay="2000"/>
                            </p:stCondLst>
                            <p:childTnLst>
                              <p:par>
                                <p:cTn id="18" presetID="17" presetClass="entr" presetSubtype="10" fill="hold" grpId="0" nodeType="afterEffect">
                                  <p:stCondLst>
                                    <p:cond delay="1000"/>
                                  </p:stCondLst>
                                  <p:childTnLst>
                                    <p:set>
                                      <p:cBhvr>
                                        <p:cTn id="19" dur="1" fill="hold">
                                          <p:stCondLst>
                                            <p:cond delay="0"/>
                                          </p:stCondLst>
                                        </p:cTn>
                                        <p:tgtEl>
                                          <p:spTgt spid="106499"/>
                                        </p:tgtEl>
                                        <p:attrNameLst>
                                          <p:attrName>style.visibility</p:attrName>
                                        </p:attrNameLst>
                                      </p:cBhvr>
                                      <p:to>
                                        <p:strVal val="visible"/>
                                      </p:to>
                                    </p:set>
                                    <p:anim calcmode="lin" valueType="num">
                                      <p:cBhvr>
                                        <p:cTn id="20" dur="500" fill="hold"/>
                                        <p:tgtEl>
                                          <p:spTgt spid="106499"/>
                                        </p:tgtEl>
                                        <p:attrNameLst>
                                          <p:attrName>ppt_w</p:attrName>
                                        </p:attrNameLst>
                                      </p:cBhvr>
                                      <p:tavLst>
                                        <p:tav tm="0">
                                          <p:val>
                                            <p:fltVal val="0"/>
                                          </p:val>
                                        </p:tav>
                                        <p:tav tm="100000">
                                          <p:val>
                                            <p:strVal val="#ppt_w"/>
                                          </p:val>
                                        </p:tav>
                                      </p:tavLst>
                                    </p:anim>
                                    <p:anim calcmode="lin" valueType="num">
                                      <p:cBhvr>
                                        <p:cTn id="21" dur="500" fill="hold"/>
                                        <p:tgtEl>
                                          <p:spTgt spid="106499"/>
                                        </p:tgtEl>
                                        <p:attrNameLst>
                                          <p:attrName>ppt_h</p:attrName>
                                        </p:attrNameLst>
                                      </p:cBhvr>
                                      <p:tavLst>
                                        <p:tav tm="0">
                                          <p:val>
                                            <p:strVal val="#ppt_h"/>
                                          </p:val>
                                        </p:tav>
                                        <p:tav tm="100000">
                                          <p:val>
                                            <p:strVal val="#ppt_h"/>
                                          </p:val>
                                        </p:tav>
                                      </p:tavLst>
                                    </p:anim>
                                  </p:childTnLst>
                                </p:cTn>
                              </p:par>
                            </p:childTnLst>
                          </p:cTn>
                        </p:par>
                        <p:par>
                          <p:cTn id="22" fill="hold">
                            <p:stCondLst>
                              <p:cond delay="3500"/>
                            </p:stCondLst>
                            <p:childTnLst>
                              <p:par>
                                <p:cTn id="23" presetID="12" presetClass="entr" presetSubtype="4" fill="hold" grpId="0" nodeType="afterEffect">
                                  <p:stCondLst>
                                    <p:cond delay="1000"/>
                                  </p:stCondLst>
                                  <p:childTnLst>
                                    <p:set>
                                      <p:cBhvr>
                                        <p:cTn id="24" dur="1" fill="hold">
                                          <p:stCondLst>
                                            <p:cond delay="0"/>
                                          </p:stCondLst>
                                        </p:cTn>
                                        <p:tgtEl>
                                          <p:spTgt spid="106501"/>
                                        </p:tgtEl>
                                        <p:attrNameLst>
                                          <p:attrName>style.visibility</p:attrName>
                                        </p:attrNameLst>
                                      </p:cBhvr>
                                      <p:to>
                                        <p:strVal val="visible"/>
                                      </p:to>
                                    </p:set>
                                    <p:animEffect transition="in" filter="slide(fromBottom)">
                                      <p:cBhvr>
                                        <p:cTn id="25" dur="500"/>
                                        <p:tgtEl>
                                          <p:spTgt spid="106501"/>
                                        </p:tgtEl>
                                      </p:cBhvr>
                                    </p:animEffect>
                                  </p:childTnLst>
                                </p:cTn>
                              </p:par>
                            </p:childTnLst>
                          </p:cTn>
                        </p:par>
                        <p:par>
                          <p:cTn id="26" fill="hold">
                            <p:stCondLst>
                              <p:cond delay="5000"/>
                            </p:stCondLst>
                            <p:childTnLst>
                              <p:par>
                                <p:cTn id="27" presetID="12" presetClass="entr" presetSubtype="4" fill="hold" grpId="0" nodeType="afterEffect">
                                  <p:stCondLst>
                                    <p:cond delay="1000"/>
                                  </p:stCondLst>
                                  <p:childTnLst>
                                    <p:set>
                                      <p:cBhvr>
                                        <p:cTn id="28" dur="1" fill="hold">
                                          <p:stCondLst>
                                            <p:cond delay="0"/>
                                          </p:stCondLst>
                                        </p:cTn>
                                        <p:tgtEl>
                                          <p:spTgt spid="106506"/>
                                        </p:tgtEl>
                                        <p:attrNameLst>
                                          <p:attrName>style.visibility</p:attrName>
                                        </p:attrNameLst>
                                      </p:cBhvr>
                                      <p:to>
                                        <p:strVal val="visible"/>
                                      </p:to>
                                    </p:set>
                                    <p:animEffect transition="in" filter="slide(fromBottom)">
                                      <p:cBhvr>
                                        <p:cTn id="29" dur="500"/>
                                        <p:tgtEl>
                                          <p:spTgt spid="106506"/>
                                        </p:tgtEl>
                                      </p:cBhvr>
                                    </p:animEffect>
                                  </p:childTnLst>
                                </p:cTn>
                              </p:par>
                            </p:childTnLst>
                          </p:cTn>
                        </p:par>
                        <p:par>
                          <p:cTn id="30" fill="hold">
                            <p:stCondLst>
                              <p:cond delay="6500"/>
                            </p:stCondLst>
                            <p:childTnLst>
                              <p:par>
                                <p:cTn id="31" presetID="12" presetClass="entr" presetSubtype="4" fill="hold" grpId="0" nodeType="afterEffect">
                                  <p:stCondLst>
                                    <p:cond delay="1000"/>
                                  </p:stCondLst>
                                  <p:childTnLst>
                                    <p:set>
                                      <p:cBhvr>
                                        <p:cTn id="32" dur="1" fill="hold">
                                          <p:stCondLst>
                                            <p:cond delay="0"/>
                                          </p:stCondLst>
                                        </p:cTn>
                                        <p:tgtEl>
                                          <p:spTgt spid="106503"/>
                                        </p:tgtEl>
                                        <p:attrNameLst>
                                          <p:attrName>style.visibility</p:attrName>
                                        </p:attrNameLst>
                                      </p:cBhvr>
                                      <p:to>
                                        <p:strVal val="visible"/>
                                      </p:to>
                                    </p:set>
                                    <p:animEffect transition="in" filter="slide(fromBottom)">
                                      <p:cBhvr>
                                        <p:cTn id="33" dur="500"/>
                                        <p:tgtEl>
                                          <p:spTgt spid="106503"/>
                                        </p:tgtEl>
                                      </p:cBhvr>
                                    </p:animEffect>
                                  </p:childTnLst>
                                </p:cTn>
                              </p:par>
                            </p:childTnLst>
                          </p:cTn>
                        </p:par>
                        <p:par>
                          <p:cTn id="34" fill="hold">
                            <p:stCondLst>
                              <p:cond delay="8000"/>
                            </p:stCondLst>
                            <p:childTnLst>
                              <p:par>
                                <p:cTn id="35" presetID="12" presetClass="entr" presetSubtype="4" fill="hold" grpId="0" nodeType="afterEffect">
                                  <p:stCondLst>
                                    <p:cond delay="1000"/>
                                  </p:stCondLst>
                                  <p:childTnLst>
                                    <p:set>
                                      <p:cBhvr>
                                        <p:cTn id="36" dur="1" fill="hold">
                                          <p:stCondLst>
                                            <p:cond delay="0"/>
                                          </p:stCondLst>
                                        </p:cTn>
                                        <p:tgtEl>
                                          <p:spTgt spid="106507"/>
                                        </p:tgtEl>
                                        <p:attrNameLst>
                                          <p:attrName>style.visibility</p:attrName>
                                        </p:attrNameLst>
                                      </p:cBhvr>
                                      <p:to>
                                        <p:strVal val="visible"/>
                                      </p:to>
                                    </p:set>
                                    <p:animEffect transition="in" filter="slide(fromBottom)">
                                      <p:cBhvr>
                                        <p:cTn id="37" dur="500"/>
                                        <p:tgtEl>
                                          <p:spTgt spid="106507"/>
                                        </p:tgtEl>
                                      </p:cBhvr>
                                    </p:animEffect>
                                  </p:childTnLst>
                                </p:cTn>
                              </p:par>
                            </p:childTnLst>
                          </p:cTn>
                        </p:par>
                        <p:par>
                          <p:cTn id="38" fill="hold">
                            <p:stCondLst>
                              <p:cond delay="9500"/>
                            </p:stCondLst>
                            <p:childTnLst>
                              <p:par>
                                <p:cTn id="39" presetID="12" presetClass="entr" presetSubtype="4" fill="hold" grpId="0" nodeType="afterEffect">
                                  <p:stCondLst>
                                    <p:cond delay="1000"/>
                                  </p:stCondLst>
                                  <p:childTnLst>
                                    <p:set>
                                      <p:cBhvr>
                                        <p:cTn id="40" dur="1" fill="hold">
                                          <p:stCondLst>
                                            <p:cond delay="0"/>
                                          </p:stCondLst>
                                        </p:cTn>
                                        <p:tgtEl>
                                          <p:spTgt spid="106502"/>
                                        </p:tgtEl>
                                        <p:attrNameLst>
                                          <p:attrName>style.visibility</p:attrName>
                                        </p:attrNameLst>
                                      </p:cBhvr>
                                      <p:to>
                                        <p:strVal val="visible"/>
                                      </p:to>
                                    </p:set>
                                    <p:animEffect transition="in" filter="slide(fromBottom)">
                                      <p:cBhvr>
                                        <p:cTn id="41" dur="500"/>
                                        <p:tgtEl>
                                          <p:spTgt spid="106502"/>
                                        </p:tgtEl>
                                      </p:cBhvr>
                                    </p:animEffect>
                                  </p:childTnLst>
                                </p:cTn>
                              </p:par>
                            </p:childTnLst>
                          </p:cTn>
                        </p:par>
                        <p:par>
                          <p:cTn id="42" fill="hold">
                            <p:stCondLst>
                              <p:cond delay="11000"/>
                            </p:stCondLst>
                            <p:childTnLst>
                              <p:par>
                                <p:cTn id="43" presetID="12" presetClass="entr" presetSubtype="4" fill="hold" grpId="0" nodeType="afterEffect">
                                  <p:stCondLst>
                                    <p:cond delay="1000"/>
                                  </p:stCondLst>
                                  <p:childTnLst>
                                    <p:set>
                                      <p:cBhvr>
                                        <p:cTn id="44" dur="1" fill="hold">
                                          <p:stCondLst>
                                            <p:cond delay="0"/>
                                          </p:stCondLst>
                                        </p:cTn>
                                        <p:tgtEl>
                                          <p:spTgt spid="106508"/>
                                        </p:tgtEl>
                                        <p:attrNameLst>
                                          <p:attrName>style.visibility</p:attrName>
                                        </p:attrNameLst>
                                      </p:cBhvr>
                                      <p:to>
                                        <p:strVal val="visible"/>
                                      </p:to>
                                    </p:set>
                                    <p:animEffect transition="in" filter="slide(fromBottom)">
                                      <p:cBhvr>
                                        <p:cTn id="45" dur="500"/>
                                        <p:tgtEl>
                                          <p:spTgt spid="106508"/>
                                        </p:tgtEl>
                                      </p:cBhvr>
                                    </p:animEffect>
                                  </p:childTnLst>
                                </p:cTn>
                              </p:par>
                            </p:childTnLst>
                          </p:cTn>
                        </p:par>
                        <p:par>
                          <p:cTn id="46" fill="hold">
                            <p:stCondLst>
                              <p:cond delay="12500"/>
                            </p:stCondLst>
                            <p:childTnLst>
                              <p:par>
                                <p:cTn id="47" presetID="12" presetClass="entr" presetSubtype="8" fill="hold" grpId="0" nodeType="afterEffect">
                                  <p:stCondLst>
                                    <p:cond delay="2000"/>
                                  </p:stCondLst>
                                  <p:childTnLst>
                                    <p:set>
                                      <p:cBhvr>
                                        <p:cTn id="48" dur="1" fill="hold">
                                          <p:stCondLst>
                                            <p:cond delay="0"/>
                                          </p:stCondLst>
                                        </p:cTn>
                                        <p:tgtEl>
                                          <p:spTgt spid="106500"/>
                                        </p:tgtEl>
                                        <p:attrNameLst>
                                          <p:attrName>style.visibility</p:attrName>
                                        </p:attrNameLst>
                                      </p:cBhvr>
                                      <p:to>
                                        <p:strVal val="visible"/>
                                      </p:to>
                                    </p:set>
                                    <p:animEffect transition="in" filter="slide(fromLeft)">
                                      <p:cBhvr>
                                        <p:cTn id="49" dur="500"/>
                                        <p:tgtEl>
                                          <p:spTgt spid="106500"/>
                                        </p:tgtEl>
                                      </p:cBhvr>
                                    </p:animEffect>
                                  </p:childTnLst>
                                </p:cTn>
                              </p:par>
                            </p:childTnLst>
                          </p:cTn>
                        </p:par>
                        <p:par>
                          <p:cTn id="50" fill="hold">
                            <p:stCondLst>
                              <p:cond delay="15000"/>
                            </p:stCondLst>
                            <p:childTnLst>
                              <p:par>
                                <p:cTn id="51" presetID="12" presetClass="entr" presetSubtype="4" fill="hold" grpId="0" nodeType="afterEffect">
                                  <p:stCondLst>
                                    <p:cond delay="1000"/>
                                  </p:stCondLst>
                                  <p:childTnLst>
                                    <p:set>
                                      <p:cBhvr>
                                        <p:cTn id="52" dur="1" fill="hold">
                                          <p:stCondLst>
                                            <p:cond delay="0"/>
                                          </p:stCondLst>
                                        </p:cTn>
                                        <p:tgtEl>
                                          <p:spTgt spid="106509"/>
                                        </p:tgtEl>
                                        <p:attrNameLst>
                                          <p:attrName>style.visibility</p:attrName>
                                        </p:attrNameLst>
                                      </p:cBhvr>
                                      <p:to>
                                        <p:strVal val="visible"/>
                                      </p:to>
                                    </p:set>
                                    <p:animEffect transition="in" filter="slide(fromBottom)">
                                      <p:cBhvr>
                                        <p:cTn id="53" dur="500"/>
                                        <p:tgtEl>
                                          <p:spTgt spid="106509"/>
                                        </p:tgtEl>
                                      </p:cBhvr>
                                    </p:animEffect>
                                  </p:childTnLst>
                                </p:cTn>
                              </p:par>
                            </p:childTnLst>
                          </p:cTn>
                        </p:par>
                        <p:par>
                          <p:cTn id="54" fill="hold">
                            <p:stCondLst>
                              <p:cond delay="16500"/>
                            </p:stCondLst>
                            <p:childTnLst>
                              <p:par>
                                <p:cTn id="55" presetID="12" presetClass="entr" presetSubtype="8" fill="hold" grpId="0" nodeType="afterEffect">
                                  <p:stCondLst>
                                    <p:cond delay="2000"/>
                                  </p:stCondLst>
                                  <p:childTnLst>
                                    <p:set>
                                      <p:cBhvr>
                                        <p:cTn id="56" dur="1" fill="hold">
                                          <p:stCondLst>
                                            <p:cond delay="0"/>
                                          </p:stCondLst>
                                        </p:cTn>
                                        <p:tgtEl>
                                          <p:spTgt spid="106523"/>
                                        </p:tgtEl>
                                        <p:attrNameLst>
                                          <p:attrName>style.visibility</p:attrName>
                                        </p:attrNameLst>
                                      </p:cBhvr>
                                      <p:to>
                                        <p:strVal val="visible"/>
                                      </p:to>
                                    </p:set>
                                    <p:animEffect transition="in" filter="slide(fromLeft)">
                                      <p:cBhvr>
                                        <p:cTn id="57" dur="500"/>
                                        <p:tgtEl>
                                          <p:spTgt spid="106523"/>
                                        </p:tgtEl>
                                      </p:cBhvr>
                                    </p:animEffect>
                                  </p:childTnLst>
                                  <p:subTnLst>
                                    <p:set>
                                      <p:cBhvr override="childStyle">
                                        <p:cTn dur="1" fill="hold" display="0" masterRel="nextClick" afterEffect="1"/>
                                        <p:tgtEl>
                                          <p:spTgt spid="106523"/>
                                        </p:tgtEl>
                                        <p:attrNameLst>
                                          <p:attrName>style.visibility</p:attrName>
                                        </p:attrNameLst>
                                      </p:cBhvr>
                                      <p:to>
                                        <p:strVal val="hidden"/>
                                      </p:to>
                                    </p:set>
                                  </p:subTnLst>
                                </p:cTn>
                              </p:par>
                            </p:childTnLst>
                          </p:cTn>
                        </p:par>
                      </p:childTnLst>
                    </p:cTn>
                  </p:par>
                  <p:par>
                    <p:cTn id="58" fill="hold">
                      <p:stCondLst>
                        <p:cond delay="indefinite"/>
                      </p:stCondLst>
                      <p:childTnLst>
                        <p:par>
                          <p:cTn id="59" fill="hold">
                            <p:stCondLst>
                              <p:cond delay="0"/>
                            </p:stCondLst>
                            <p:childTnLst>
                              <p:par>
                                <p:cTn id="60" presetID="23" presetClass="entr" presetSubtype="16" fill="hold" grpId="0" nodeType="clickEffect">
                                  <p:stCondLst>
                                    <p:cond delay="0"/>
                                  </p:stCondLst>
                                  <p:childTnLst>
                                    <p:set>
                                      <p:cBhvr>
                                        <p:cTn id="61" dur="1" fill="hold">
                                          <p:stCondLst>
                                            <p:cond delay="0"/>
                                          </p:stCondLst>
                                        </p:cTn>
                                        <p:tgtEl>
                                          <p:spTgt spid="106516"/>
                                        </p:tgtEl>
                                        <p:attrNameLst>
                                          <p:attrName>style.visibility</p:attrName>
                                        </p:attrNameLst>
                                      </p:cBhvr>
                                      <p:to>
                                        <p:strVal val="visible"/>
                                      </p:to>
                                    </p:set>
                                    <p:anim calcmode="lin" valueType="num">
                                      <p:cBhvr>
                                        <p:cTn id="62" dur="500" fill="hold"/>
                                        <p:tgtEl>
                                          <p:spTgt spid="106516"/>
                                        </p:tgtEl>
                                        <p:attrNameLst>
                                          <p:attrName>ppt_w</p:attrName>
                                        </p:attrNameLst>
                                      </p:cBhvr>
                                      <p:tavLst>
                                        <p:tav tm="0">
                                          <p:val>
                                            <p:fltVal val="0"/>
                                          </p:val>
                                        </p:tav>
                                        <p:tav tm="100000">
                                          <p:val>
                                            <p:strVal val="#ppt_w"/>
                                          </p:val>
                                        </p:tav>
                                      </p:tavLst>
                                    </p:anim>
                                    <p:anim calcmode="lin" valueType="num">
                                      <p:cBhvr>
                                        <p:cTn id="63" dur="500" fill="hold"/>
                                        <p:tgtEl>
                                          <p:spTgt spid="106516"/>
                                        </p:tgtEl>
                                        <p:attrNameLst>
                                          <p:attrName>ppt_h</p:attrName>
                                        </p:attrNameLst>
                                      </p:cBhvr>
                                      <p:tavLst>
                                        <p:tav tm="0">
                                          <p:val>
                                            <p:fltVal val="0"/>
                                          </p:val>
                                        </p:tav>
                                        <p:tav tm="100000">
                                          <p:val>
                                            <p:strVal val="#ppt_h"/>
                                          </p:val>
                                        </p:tav>
                                      </p:tavLst>
                                    </p:anim>
                                  </p:childTnLst>
                                </p:cTn>
                              </p:par>
                            </p:childTnLst>
                          </p:cTn>
                        </p:par>
                        <p:par>
                          <p:cTn id="64" fill="hold">
                            <p:stCondLst>
                              <p:cond delay="500"/>
                            </p:stCondLst>
                            <p:childTnLst>
                              <p:par>
                                <p:cTn id="65" presetID="12" presetClass="entr" presetSubtype="4" fill="hold" grpId="0" nodeType="afterEffect">
                                  <p:stCondLst>
                                    <p:cond delay="0"/>
                                  </p:stCondLst>
                                  <p:childTnLst>
                                    <p:set>
                                      <p:cBhvr>
                                        <p:cTn id="66" dur="1" fill="hold">
                                          <p:stCondLst>
                                            <p:cond delay="0"/>
                                          </p:stCondLst>
                                        </p:cTn>
                                        <p:tgtEl>
                                          <p:spTgt spid="106512"/>
                                        </p:tgtEl>
                                        <p:attrNameLst>
                                          <p:attrName>style.visibility</p:attrName>
                                        </p:attrNameLst>
                                      </p:cBhvr>
                                      <p:to>
                                        <p:strVal val="visible"/>
                                      </p:to>
                                    </p:set>
                                    <p:animEffect transition="in" filter="slide(fromBottom)">
                                      <p:cBhvr>
                                        <p:cTn id="67" dur="500"/>
                                        <p:tgtEl>
                                          <p:spTgt spid="106512"/>
                                        </p:tgtEl>
                                      </p:cBhvr>
                                    </p:animEffect>
                                  </p:childTnLst>
                                </p:cTn>
                              </p:par>
                            </p:childTnLst>
                          </p:cTn>
                        </p:par>
                        <p:par>
                          <p:cTn id="68" fill="hold">
                            <p:stCondLst>
                              <p:cond delay="1000"/>
                            </p:stCondLst>
                            <p:childTnLst>
                              <p:par>
                                <p:cTn id="69" presetID="23" presetClass="entr" presetSubtype="16" fill="hold" grpId="0" nodeType="afterEffect">
                                  <p:stCondLst>
                                    <p:cond delay="3000"/>
                                  </p:stCondLst>
                                  <p:childTnLst>
                                    <p:set>
                                      <p:cBhvr>
                                        <p:cTn id="70" dur="1" fill="hold">
                                          <p:stCondLst>
                                            <p:cond delay="0"/>
                                          </p:stCondLst>
                                        </p:cTn>
                                        <p:tgtEl>
                                          <p:spTgt spid="106517"/>
                                        </p:tgtEl>
                                        <p:attrNameLst>
                                          <p:attrName>style.visibility</p:attrName>
                                        </p:attrNameLst>
                                      </p:cBhvr>
                                      <p:to>
                                        <p:strVal val="visible"/>
                                      </p:to>
                                    </p:set>
                                    <p:anim calcmode="lin" valueType="num">
                                      <p:cBhvr>
                                        <p:cTn id="71" dur="500" fill="hold"/>
                                        <p:tgtEl>
                                          <p:spTgt spid="106517"/>
                                        </p:tgtEl>
                                        <p:attrNameLst>
                                          <p:attrName>ppt_w</p:attrName>
                                        </p:attrNameLst>
                                      </p:cBhvr>
                                      <p:tavLst>
                                        <p:tav tm="0">
                                          <p:val>
                                            <p:fltVal val="0"/>
                                          </p:val>
                                        </p:tav>
                                        <p:tav tm="100000">
                                          <p:val>
                                            <p:strVal val="#ppt_w"/>
                                          </p:val>
                                        </p:tav>
                                      </p:tavLst>
                                    </p:anim>
                                    <p:anim calcmode="lin" valueType="num">
                                      <p:cBhvr>
                                        <p:cTn id="72" dur="500" fill="hold"/>
                                        <p:tgtEl>
                                          <p:spTgt spid="106517"/>
                                        </p:tgtEl>
                                        <p:attrNameLst>
                                          <p:attrName>ppt_h</p:attrName>
                                        </p:attrNameLst>
                                      </p:cBhvr>
                                      <p:tavLst>
                                        <p:tav tm="0">
                                          <p:val>
                                            <p:fltVal val="0"/>
                                          </p:val>
                                        </p:tav>
                                        <p:tav tm="100000">
                                          <p:val>
                                            <p:strVal val="#ppt_h"/>
                                          </p:val>
                                        </p:tav>
                                      </p:tavLst>
                                    </p:anim>
                                  </p:childTnLst>
                                </p:cTn>
                              </p:par>
                            </p:childTnLst>
                          </p:cTn>
                        </p:par>
                        <p:par>
                          <p:cTn id="73" fill="hold">
                            <p:stCondLst>
                              <p:cond delay="4500"/>
                            </p:stCondLst>
                            <p:childTnLst>
                              <p:par>
                                <p:cTn id="74" presetID="12" presetClass="entr" presetSubtype="4" fill="hold" grpId="0" nodeType="afterEffect">
                                  <p:stCondLst>
                                    <p:cond delay="0"/>
                                  </p:stCondLst>
                                  <p:childTnLst>
                                    <p:set>
                                      <p:cBhvr>
                                        <p:cTn id="75" dur="1" fill="hold">
                                          <p:stCondLst>
                                            <p:cond delay="0"/>
                                          </p:stCondLst>
                                        </p:cTn>
                                        <p:tgtEl>
                                          <p:spTgt spid="106519"/>
                                        </p:tgtEl>
                                        <p:attrNameLst>
                                          <p:attrName>style.visibility</p:attrName>
                                        </p:attrNameLst>
                                      </p:cBhvr>
                                      <p:to>
                                        <p:strVal val="visible"/>
                                      </p:to>
                                    </p:set>
                                    <p:animEffect transition="in" filter="slide(fromBottom)">
                                      <p:cBhvr>
                                        <p:cTn id="76" dur="500"/>
                                        <p:tgtEl>
                                          <p:spTgt spid="106519"/>
                                        </p:tgtEl>
                                      </p:cBhvr>
                                    </p:animEffect>
                                  </p:childTnLst>
                                </p:cTn>
                              </p:par>
                            </p:childTnLst>
                          </p:cTn>
                        </p:par>
                        <p:par>
                          <p:cTn id="77" fill="hold">
                            <p:stCondLst>
                              <p:cond delay="5000"/>
                            </p:stCondLst>
                            <p:childTnLst>
                              <p:par>
                                <p:cTn id="78" presetID="23" presetClass="entr" presetSubtype="16" fill="hold" grpId="0" nodeType="afterEffect">
                                  <p:stCondLst>
                                    <p:cond delay="3000"/>
                                  </p:stCondLst>
                                  <p:childTnLst>
                                    <p:set>
                                      <p:cBhvr>
                                        <p:cTn id="79" dur="1" fill="hold">
                                          <p:stCondLst>
                                            <p:cond delay="0"/>
                                          </p:stCondLst>
                                        </p:cTn>
                                        <p:tgtEl>
                                          <p:spTgt spid="106518"/>
                                        </p:tgtEl>
                                        <p:attrNameLst>
                                          <p:attrName>style.visibility</p:attrName>
                                        </p:attrNameLst>
                                      </p:cBhvr>
                                      <p:to>
                                        <p:strVal val="visible"/>
                                      </p:to>
                                    </p:set>
                                    <p:anim calcmode="lin" valueType="num">
                                      <p:cBhvr>
                                        <p:cTn id="80" dur="500" fill="hold"/>
                                        <p:tgtEl>
                                          <p:spTgt spid="106518"/>
                                        </p:tgtEl>
                                        <p:attrNameLst>
                                          <p:attrName>ppt_w</p:attrName>
                                        </p:attrNameLst>
                                      </p:cBhvr>
                                      <p:tavLst>
                                        <p:tav tm="0">
                                          <p:val>
                                            <p:fltVal val="0"/>
                                          </p:val>
                                        </p:tav>
                                        <p:tav tm="100000">
                                          <p:val>
                                            <p:strVal val="#ppt_w"/>
                                          </p:val>
                                        </p:tav>
                                      </p:tavLst>
                                    </p:anim>
                                    <p:anim calcmode="lin" valueType="num">
                                      <p:cBhvr>
                                        <p:cTn id="81" dur="500" fill="hold"/>
                                        <p:tgtEl>
                                          <p:spTgt spid="106518"/>
                                        </p:tgtEl>
                                        <p:attrNameLst>
                                          <p:attrName>ppt_h</p:attrName>
                                        </p:attrNameLst>
                                      </p:cBhvr>
                                      <p:tavLst>
                                        <p:tav tm="0">
                                          <p:val>
                                            <p:fltVal val="0"/>
                                          </p:val>
                                        </p:tav>
                                        <p:tav tm="100000">
                                          <p:val>
                                            <p:strVal val="#ppt_h"/>
                                          </p:val>
                                        </p:tav>
                                      </p:tavLst>
                                    </p:anim>
                                  </p:childTnLst>
                                </p:cTn>
                              </p:par>
                            </p:childTnLst>
                          </p:cTn>
                        </p:par>
                        <p:par>
                          <p:cTn id="82" fill="hold">
                            <p:stCondLst>
                              <p:cond delay="8500"/>
                            </p:stCondLst>
                            <p:childTnLst>
                              <p:par>
                                <p:cTn id="83" presetID="12" presetClass="entr" presetSubtype="4" fill="hold" grpId="0" nodeType="afterEffect">
                                  <p:stCondLst>
                                    <p:cond delay="0"/>
                                  </p:stCondLst>
                                  <p:childTnLst>
                                    <p:set>
                                      <p:cBhvr>
                                        <p:cTn id="84" dur="1" fill="hold">
                                          <p:stCondLst>
                                            <p:cond delay="0"/>
                                          </p:stCondLst>
                                        </p:cTn>
                                        <p:tgtEl>
                                          <p:spTgt spid="106520"/>
                                        </p:tgtEl>
                                        <p:attrNameLst>
                                          <p:attrName>style.visibility</p:attrName>
                                        </p:attrNameLst>
                                      </p:cBhvr>
                                      <p:to>
                                        <p:strVal val="visible"/>
                                      </p:to>
                                    </p:set>
                                    <p:animEffect transition="in" filter="slide(fromBottom)">
                                      <p:cBhvr>
                                        <p:cTn id="85" dur="500"/>
                                        <p:tgtEl>
                                          <p:spTgt spid="1065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21" grpId="0" animBg="1"/>
      <p:bldP spid="106501" grpId="0" animBg="1"/>
      <p:bldP spid="106502" grpId="0" animBg="1"/>
      <p:bldP spid="106500" grpId="0" animBg="1"/>
      <p:bldP spid="106499" grpId="0" animBg="1"/>
      <p:bldP spid="106506" grpId="0" autoUpdateAnimBg="0"/>
      <p:bldP spid="106507" grpId="0" autoUpdateAnimBg="0"/>
      <p:bldP spid="106508" grpId="0" autoUpdateAnimBg="0"/>
      <p:bldP spid="106509" grpId="0" autoUpdateAnimBg="0"/>
      <p:bldP spid="106510" grpId="0" autoUpdateAnimBg="0"/>
      <p:bldP spid="106512" grpId="0" animBg="1"/>
      <p:bldP spid="106516" grpId="0" animBg="1" autoUpdateAnimBg="0"/>
      <p:bldP spid="106517" grpId="0" animBg="1" autoUpdateAnimBg="0"/>
      <p:bldP spid="106518" grpId="0" animBg="1" autoUpdateAnimBg="0"/>
      <p:bldP spid="106519" grpId="0" animBg="1"/>
      <p:bldP spid="106520" grpId="0" animBg="1"/>
      <p:bldP spid="106503" grpId="0" animBg="1"/>
      <p:bldP spid="106522" grpId="0" animBg="1"/>
      <p:bldP spid="106523"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ChangeArrowheads="1"/>
          </p:cNvSpPr>
          <p:nvPr/>
        </p:nvSpPr>
        <p:spPr bwMode="auto">
          <a:xfrm>
            <a:off x="685800" y="95250"/>
            <a:ext cx="7772400" cy="7381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Independent Events</a:t>
            </a:r>
          </a:p>
        </p:txBody>
      </p:sp>
      <p:sp>
        <p:nvSpPr>
          <p:cNvPr id="177155" name="Rectangle 3"/>
          <p:cNvSpPr>
            <a:spLocks noChangeArrowheads="1"/>
          </p:cNvSpPr>
          <p:nvPr/>
        </p:nvSpPr>
        <p:spPr bwMode="auto">
          <a:xfrm>
            <a:off x="952500" y="1133475"/>
            <a:ext cx="7258050" cy="13525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If the probability of event </a:t>
            </a:r>
            <a:r>
              <a:rPr lang="en-US" sz="2400" i="1"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 is not changed by the</a:t>
            </a:r>
          </a:p>
          <a:p>
            <a:pPr algn="l"/>
            <a:r>
              <a:rPr lang="en-US" sz="2400" dirty="0">
                <a:effectLst>
                  <a:outerShdw blurRad="38100" dist="38100" dir="2700000" algn="tl">
                    <a:srgbClr val="000000"/>
                  </a:outerShdw>
                </a:effectLst>
                <a:latin typeface="Book Antiqua" pitchFamily="18" charset="0"/>
              </a:rPr>
              <a:t>  existence of event </a:t>
            </a:r>
            <a:r>
              <a:rPr lang="en-US" sz="2400" i="1" dirty="0">
                <a:effectLst>
                  <a:outerShdw blurRad="38100" dist="38100" dir="2700000" algn="tl">
                    <a:srgbClr val="000000"/>
                  </a:outerShdw>
                </a:effectLst>
                <a:latin typeface="Book Antiqua" pitchFamily="18" charset="0"/>
              </a:rPr>
              <a:t>B</a:t>
            </a:r>
            <a:r>
              <a:rPr lang="en-US" sz="2400" dirty="0">
                <a:effectLst>
                  <a:outerShdw blurRad="38100" dist="38100" dir="2700000" algn="tl">
                    <a:srgbClr val="000000"/>
                  </a:outerShdw>
                </a:effectLst>
                <a:latin typeface="Book Antiqua" pitchFamily="18" charset="0"/>
              </a:rPr>
              <a:t>, we would say that events </a:t>
            </a:r>
            <a:r>
              <a:rPr lang="en-US" sz="2400" i="1" dirty="0">
                <a:effectLst>
                  <a:outerShdw blurRad="38100" dist="38100" dir="2700000" algn="tl">
                    <a:srgbClr val="000000"/>
                  </a:outerShdw>
                </a:effectLst>
                <a:latin typeface="Book Antiqua" pitchFamily="18" charset="0"/>
              </a:rPr>
              <a:t>A</a:t>
            </a:r>
          </a:p>
          <a:p>
            <a:pPr algn="l"/>
            <a:r>
              <a:rPr lang="en-US" sz="2400" dirty="0">
                <a:effectLst>
                  <a:outerShdw blurRad="38100" dist="38100" dir="2700000" algn="tl">
                    <a:srgbClr val="000000"/>
                  </a:outerShdw>
                </a:effectLst>
                <a:latin typeface="Book Antiqua" pitchFamily="18" charset="0"/>
              </a:rPr>
              <a:t>  and </a:t>
            </a:r>
            <a:r>
              <a:rPr lang="en-US" sz="2400" i="1" dirty="0">
                <a:effectLst>
                  <a:outerShdw blurRad="38100" dist="38100" dir="2700000" algn="tl">
                    <a:srgbClr val="000000"/>
                  </a:outerShdw>
                </a:effectLst>
                <a:latin typeface="Book Antiqua" pitchFamily="18" charset="0"/>
              </a:rPr>
              <a:t>B</a:t>
            </a:r>
            <a:r>
              <a:rPr lang="en-US" sz="2400" dirty="0">
                <a:effectLst>
                  <a:outerShdw blurRad="38100" dist="38100" dir="2700000" algn="tl">
                    <a:srgbClr val="000000"/>
                  </a:outerShdw>
                </a:effectLst>
                <a:latin typeface="Book Antiqua" pitchFamily="18" charset="0"/>
              </a:rPr>
              <a:t> are </a:t>
            </a:r>
            <a:r>
              <a:rPr lang="en-US" sz="2400" u="sng" dirty="0">
                <a:effectLst>
                  <a:outerShdw blurRad="38100" dist="38100" dir="2700000" algn="tl">
                    <a:srgbClr val="000000"/>
                  </a:outerShdw>
                </a:effectLst>
                <a:latin typeface="Book Antiqua" pitchFamily="18" charset="0"/>
              </a:rPr>
              <a:t>independent</a:t>
            </a:r>
            <a:r>
              <a:rPr lang="en-US" sz="2400" dirty="0">
                <a:effectLst>
                  <a:outerShdw blurRad="38100" dist="38100" dir="2700000" algn="tl">
                    <a:srgbClr val="000000"/>
                  </a:outerShdw>
                </a:effectLst>
                <a:latin typeface="Book Antiqua" pitchFamily="18" charset="0"/>
              </a:rPr>
              <a:t>.</a:t>
            </a:r>
          </a:p>
        </p:txBody>
      </p:sp>
      <p:sp>
        <p:nvSpPr>
          <p:cNvPr id="177156" name="AutoShape 4"/>
          <p:cNvSpPr>
            <a:spLocks noChangeArrowheads="1"/>
          </p:cNvSpPr>
          <p:nvPr/>
        </p:nvSpPr>
        <p:spPr bwMode="auto">
          <a:xfrm rot="5400000">
            <a:off x="668338" y="1701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7157" name="Rectangle 5"/>
          <p:cNvSpPr>
            <a:spLocks noChangeArrowheads="1"/>
          </p:cNvSpPr>
          <p:nvPr/>
        </p:nvSpPr>
        <p:spPr bwMode="auto">
          <a:xfrm>
            <a:off x="952500" y="2619375"/>
            <a:ext cx="7258050" cy="16192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Two events </a:t>
            </a:r>
            <a:r>
              <a:rPr lang="en-US" sz="2400" i="1" dirty="0">
                <a:effectLst>
                  <a:outerShdw blurRad="38100" dist="38100" dir="2700000" algn="tl">
                    <a:srgbClr val="000000"/>
                  </a:outerShdw>
                </a:effectLst>
                <a:latin typeface="Book Antiqua" pitchFamily="18" charset="0"/>
              </a:rPr>
              <a:t>A</a:t>
            </a:r>
            <a:r>
              <a:rPr lang="en-US" sz="2400" dirty="0">
                <a:effectLst>
                  <a:outerShdw blurRad="38100" dist="38100" dir="2700000" algn="tl">
                    <a:srgbClr val="000000"/>
                  </a:outerShdw>
                </a:effectLst>
                <a:latin typeface="Book Antiqua" pitchFamily="18" charset="0"/>
              </a:rPr>
              <a:t> and </a:t>
            </a:r>
            <a:r>
              <a:rPr lang="en-US" sz="2400" i="1" dirty="0">
                <a:effectLst>
                  <a:outerShdw blurRad="38100" dist="38100" dir="2700000" algn="tl">
                    <a:srgbClr val="000000"/>
                  </a:outerShdw>
                </a:effectLst>
                <a:latin typeface="Book Antiqua" pitchFamily="18" charset="0"/>
              </a:rPr>
              <a:t>B</a:t>
            </a:r>
            <a:r>
              <a:rPr lang="en-US" sz="2400" dirty="0">
                <a:effectLst>
                  <a:outerShdw blurRad="38100" dist="38100" dir="2700000" algn="tl">
                    <a:srgbClr val="000000"/>
                  </a:outerShdw>
                </a:effectLst>
                <a:latin typeface="Book Antiqua" pitchFamily="18" charset="0"/>
              </a:rPr>
              <a:t> are independent if:</a:t>
            </a:r>
          </a:p>
          <a:p>
            <a:pPr algn="l"/>
            <a:endParaRPr lang="en-US" sz="2400" dirty="0">
              <a:effectLst>
                <a:outerShdw blurRad="38100" dist="38100" dir="2700000" algn="tl">
                  <a:srgbClr val="000000"/>
                </a:outerShdw>
              </a:effectLst>
              <a:latin typeface="Book Antiqua" pitchFamily="18" charset="0"/>
            </a:endParaRPr>
          </a:p>
          <a:p>
            <a:pPr algn="l"/>
            <a:endParaRPr lang="en-US" sz="2000" dirty="0">
              <a:effectLst>
                <a:outerShdw blurRad="38100" dist="38100" dir="2700000" algn="tl">
                  <a:srgbClr val="000000"/>
                </a:outerShdw>
              </a:effectLst>
              <a:latin typeface="Book Antiqua" pitchFamily="18" charset="0"/>
            </a:endParaRPr>
          </a:p>
          <a:p>
            <a:pPr algn="l"/>
            <a:endParaRPr lang="en-US" sz="2000" dirty="0">
              <a:effectLst>
                <a:outerShdw blurRad="38100" dist="38100" dir="2700000" algn="tl">
                  <a:srgbClr val="000000"/>
                </a:outerShdw>
              </a:effectLst>
              <a:latin typeface="Book Antiqua" pitchFamily="18" charset="0"/>
            </a:endParaRPr>
          </a:p>
        </p:txBody>
      </p:sp>
      <p:sp>
        <p:nvSpPr>
          <p:cNvPr id="177158" name="AutoShape 6"/>
          <p:cNvSpPr>
            <a:spLocks noChangeArrowheads="1"/>
          </p:cNvSpPr>
          <p:nvPr/>
        </p:nvSpPr>
        <p:spPr bwMode="auto">
          <a:xfrm rot="5400000">
            <a:off x="668338" y="33210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7159" name="Rectangle 7"/>
          <p:cNvSpPr>
            <a:spLocks noChangeArrowheads="1"/>
          </p:cNvSpPr>
          <p:nvPr/>
        </p:nvSpPr>
        <p:spPr bwMode="auto">
          <a:xfrm>
            <a:off x="1573213" y="3221038"/>
            <a:ext cx="2544762" cy="742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a:t>
            </a:r>
          </a:p>
        </p:txBody>
      </p:sp>
      <p:sp>
        <p:nvSpPr>
          <p:cNvPr id="177161" name="Rectangle 9"/>
          <p:cNvSpPr>
            <a:spLocks noChangeArrowheads="1"/>
          </p:cNvSpPr>
          <p:nvPr/>
        </p:nvSpPr>
        <p:spPr bwMode="auto">
          <a:xfrm>
            <a:off x="5040313" y="3221038"/>
            <a:ext cx="2544762" cy="742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p>
        </p:txBody>
      </p:sp>
      <p:sp>
        <p:nvSpPr>
          <p:cNvPr id="177162" name="Text Box 10"/>
          <p:cNvSpPr txBox="1">
            <a:spLocks noChangeArrowheads="1"/>
          </p:cNvSpPr>
          <p:nvPr/>
        </p:nvSpPr>
        <p:spPr bwMode="auto">
          <a:xfrm>
            <a:off x="4318000" y="3395663"/>
            <a:ext cx="471488"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or</a:t>
            </a:r>
          </a:p>
        </p:txBody>
      </p:sp>
    </p:spTree>
    <p:extLst>
      <p:ext uri="{BB962C8B-B14F-4D97-AF65-F5344CB8AC3E}">
        <p14:creationId xmlns:p14="http://schemas.microsoft.com/office/powerpoint/2010/main" val="64189776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7156"/>
                                        </p:tgtEl>
                                        <p:attrNameLst>
                                          <p:attrName>style.visibility</p:attrName>
                                        </p:attrNameLst>
                                      </p:cBhvr>
                                      <p:to>
                                        <p:strVal val="visible"/>
                                      </p:to>
                                    </p:set>
                                    <p:animEffect transition="in" filter="slide(fromLeft)">
                                      <p:cBhvr>
                                        <p:cTn id="7" dur="500"/>
                                        <p:tgtEl>
                                          <p:spTgt spid="177156"/>
                                        </p:tgtEl>
                                      </p:cBhvr>
                                    </p:animEffect>
                                  </p:childTnLst>
                                  <p:subTnLst>
                                    <p:set>
                                      <p:cBhvr override="childStyle">
                                        <p:cTn dur="1" fill="hold" display="0" masterRel="nextClick" afterEffect="1"/>
                                        <p:tgtEl>
                                          <p:spTgt spid="17715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77155"/>
                                        </p:tgtEl>
                                        <p:attrNameLst>
                                          <p:attrName>style.visibility</p:attrName>
                                        </p:attrNameLst>
                                      </p:cBhvr>
                                      <p:to>
                                        <p:strVal val="visible"/>
                                      </p:to>
                                    </p:set>
                                    <p:anim calcmode="lin" valueType="num">
                                      <p:cBhvr>
                                        <p:cTn id="12" dur="500" fill="hold"/>
                                        <p:tgtEl>
                                          <p:spTgt spid="177155"/>
                                        </p:tgtEl>
                                        <p:attrNameLst>
                                          <p:attrName>ppt_w</p:attrName>
                                        </p:attrNameLst>
                                      </p:cBhvr>
                                      <p:tavLst>
                                        <p:tav tm="0">
                                          <p:val>
                                            <p:strVal val="2/3*#ppt_w"/>
                                          </p:val>
                                        </p:tav>
                                        <p:tav tm="100000">
                                          <p:val>
                                            <p:strVal val="#ppt_w"/>
                                          </p:val>
                                        </p:tav>
                                      </p:tavLst>
                                    </p:anim>
                                    <p:anim calcmode="lin" valueType="num">
                                      <p:cBhvr>
                                        <p:cTn id="13" dur="500" fill="hold"/>
                                        <p:tgtEl>
                                          <p:spTgt spid="177155"/>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177158"/>
                                        </p:tgtEl>
                                        <p:attrNameLst>
                                          <p:attrName>style.visibility</p:attrName>
                                        </p:attrNameLst>
                                      </p:cBhvr>
                                      <p:to>
                                        <p:strVal val="visible"/>
                                      </p:to>
                                    </p:set>
                                    <p:animEffect transition="in" filter="slide(fromLeft)">
                                      <p:cBhvr>
                                        <p:cTn id="17" dur="500"/>
                                        <p:tgtEl>
                                          <p:spTgt spid="177158"/>
                                        </p:tgtEl>
                                      </p:cBhvr>
                                    </p:animEffect>
                                  </p:childTnLst>
                                  <p:subTnLst>
                                    <p:set>
                                      <p:cBhvr override="childStyle">
                                        <p:cTn dur="1" fill="hold" display="0" masterRel="nextClick" afterEffect="1"/>
                                        <p:tgtEl>
                                          <p:spTgt spid="177158"/>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77157"/>
                                        </p:tgtEl>
                                        <p:attrNameLst>
                                          <p:attrName>style.visibility</p:attrName>
                                        </p:attrNameLst>
                                      </p:cBhvr>
                                      <p:to>
                                        <p:strVal val="visible"/>
                                      </p:to>
                                    </p:set>
                                    <p:anim calcmode="lin" valueType="num">
                                      <p:cBhvr>
                                        <p:cTn id="22" dur="500" fill="hold"/>
                                        <p:tgtEl>
                                          <p:spTgt spid="177157"/>
                                        </p:tgtEl>
                                        <p:attrNameLst>
                                          <p:attrName>ppt_w</p:attrName>
                                        </p:attrNameLst>
                                      </p:cBhvr>
                                      <p:tavLst>
                                        <p:tav tm="0">
                                          <p:val>
                                            <p:strVal val="2/3*#ppt_w"/>
                                          </p:val>
                                        </p:tav>
                                        <p:tav tm="100000">
                                          <p:val>
                                            <p:strVal val="#ppt_w"/>
                                          </p:val>
                                        </p:tav>
                                      </p:tavLst>
                                    </p:anim>
                                    <p:anim calcmode="lin" valueType="num">
                                      <p:cBhvr>
                                        <p:cTn id="23" dur="500" fill="hold"/>
                                        <p:tgtEl>
                                          <p:spTgt spid="177157"/>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6" presetClass="entr" presetSubtype="37" fill="hold" grpId="0" nodeType="afterEffect">
                                  <p:stCondLst>
                                    <p:cond delay="2000"/>
                                  </p:stCondLst>
                                  <p:childTnLst>
                                    <p:set>
                                      <p:cBhvr>
                                        <p:cTn id="26" dur="1" fill="hold">
                                          <p:stCondLst>
                                            <p:cond delay="0"/>
                                          </p:stCondLst>
                                        </p:cTn>
                                        <p:tgtEl>
                                          <p:spTgt spid="177159"/>
                                        </p:tgtEl>
                                        <p:attrNameLst>
                                          <p:attrName>style.visibility</p:attrName>
                                        </p:attrNameLst>
                                      </p:cBhvr>
                                      <p:to>
                                        <p:strVal val="visible"/>
                                      </p:to>
                                    </p:set>
                                    <p:animEffect transition="in" filter="barn(outVertical)">
                                      <p:cBhvr>
                                        <p:cTn id="27" dur="500"/>
                                        <p:tgtEl>
                                          <p:spTgt spid="177159"/>
                                        </p:tgtEl>
                                      </p:cBhvr>
                                    </p:animEffect>
                                  </p:childTnLst>
                                </p:cTn>
                              </p:par>
                            </p:childTnLst>
                          </p:cTn>
                        </p:par>
                        <p:par>
                          <p:cTn id="28" fill="hold">
                            <p:stCondLst>
                              <p:cond delay="3000"/>
                            </p:stCondLst>
                            <p:childTnLst>
                              <p:par>
                                <p:cTn id="29" presetID="12" presetClass="entr" presetSubtype="8" fill="hold" grpId="0" nodeType="afterEffect">
                                  <p:stCondLst>
                                    <p:cond delay="1000"/>
                                  </p:stCondLst>
                                  <p:childTnLst>
                                    <p:set>
                                      <p:cBhvr>
                                        <p:cTn id="30" dur="1" fill="hold">
                                          <p:stCondLst>
                                            <p:cond delay="0"/>
                                          </p:stCondLst>
                                        </p:cTn>
                                        <p:tgtEl>
                                          <p:spTgt spid="177162"/>
                                        </p:tgtEl>
                                        <p:attrNameLst>
                                          <p:attrName>style.visibility</p:attrName>
                                        </p:attrNameLst>
                                      </p:cBhvr>
                                      <p:to>
                                        <p:strVal val="visible"/>
                                      </p:to>
                                    </p:set>
                                    <p:animEffect transition="in" filter="slide(fromLeft)">
                                      <p:cBhvr>
                                        <p:cTn id="31" dur="500"/>
                                        <p:tgtEl>
                                          <p:spTgt spid="177162"/>
                                        </p:tgtEl>
                                      </p:cBhvr>
                                    </p:animEffect>
                                  </p:childTnLst>
                                </p:cTn>
                              </p:par>
                            </p:childTnLst>
                          </p:cTn>
                        </p:par>
                        <p:par>
                          <p:cTn id="32" fill="hold">
                            <p:stCondLst>
                              <p:cond delay="4500"/>
                            </p:stCondLst>
                            <p:childTnLst>
                              <p:par>
                                <p:cTn id="33" presetID="16" presetClass="entr" presetSubtype="37" fill="hold" grpId="0" nodeType="afterEffect">
                                  <p:stCondLst>
                                    <p:cond delay="1000"/>
                                  </p:stCondLst>
                                  <p:childTnLst>
                                    <p:set>
                                      <p:cBhvr>
                                        <p:cTn id="34" dur="1" fill="hold">
                                          <p:stCondLst>
                                            <p:cond delay="0"/>
                                          </p:stCondLst>
                                        </p:cTn>
                                        <p:tgtEl>
                                          <p:spTgt spid="177161"/>
                                        </p:tgtEl>
                                        <p:attrNameLst>
                                          <p:attrName>style.visibility</p:attrName>
                                        </p:attrNameLst>
                                      </p:cBhvr>
                                      <p:to>
                                        <p:strVal val="visible"/>
                                      </p:to>
                                    </p:set>
                                    <p:animEffect transition="in" filter="barn(outVertical)">
                                      <p:cBhvr>
                                        <p:cTn id="35" dur="500"/>
                                        <p:tgtEl>
                                          <p:spTgt spid="177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5" grpId="0" animBg="1" autoUpdateAnimBg="0"/>
      <p:bldP spid="177156" grpId="0" animBg="1"/>
      <p:bldP spid="177157" grpId="0" animBg="1" autoUpdateAnimBg="0"/>
      <p:bldP spid="177158" grpId="0" animBg="1"/>
      <p:bldP spid="177159" grpId="0" animBg="1" autoUpdateAnimBg="0"/>
      <p:bldP spid="177161" grpId="0" animBg="1" autoUpdateAnimBg="0"/>
      <p:bldP spid="177162"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ChangeArrowheads="1"/>
          </p:cNvSpPr>
          <p:nvPr/>
        </p:nvSpPr>
        <p:spPr bwMode="auto">
          <a:xfrm>
            <a:off x="952500" y="1133475"/>
            <a:ext cx="77152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multiplication law also can be used as a test to see</a:t>
            </a:r>
          </a:p>
          <a:p>
            <a:pPr algn="l"/>
            <a:r>
              <a:rPr lang="en-US" sz="2400" dirty="0">
                <a:effectLst>
                  <a:outerShdw blurRad="38100" dist="38100" dir="2700000" algn="tl">
                    <a:srgbClr val="000000"/>
                  </a:outerShdw>
                </a:effectLst>
                <a:latin typeface="Book Antiqua" pitchFamily="18" charset="0"/>
              </a:rPr>
              <a:t>  if two events are independent.</a:t>
            </a:r>
          </a:p>
        </p:txBody>
      </p:sp>
      <p:sp>
        <p:nvSpPr>
          <p:cNvPr id="178179" name="AutoShape 3"/>
          <p:cNvSpPr>
            <a:spLocks noChangeArrowheads="1"/>
          </p:cNvSpPr>
          <p:nvPr/>
        </p:nvSpPr>
        <p:spPr bwMode="auto">
          <a:xfrm rot="5400000">
            <a:off x="66833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8180" name="Rectangle 4"/>
          <p:cNvSpPr>
            <a:spLocks noChangeArrowheads="1"/>
          </p:cNvSpPr>
          <p:nvPr/>
        </p:nvSpPr>
        <p:spPr bwMode="auto">
          <a:xfrm>
            <a:off x="952500" y="2257425"/>
            <a:ext cx="7715250" cy="16002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law is written as:</a:t>
            </a:r>
          </a:p>
          <a:p>
            <a:pPr algn="l"/>
            <a:endParaRPr lang="en-US" sz="2400" dirty="0">
              <a:effectLst>
                <a:outerShdw blurRad="38100" dist="38100" dir="2700000" algn="tl">
                  <a:srgbClr val="000000"/>
                </a:outerShdw>
              </a:effectLst>
              <a:latin typeface="Book Antiqua" pitchFamily="18" charset="0"/>
            </a:endParaRPr>
          </a:p>
          <a:p>
            <a:pPr algn="l"/>
            <a:endParaRPr lang="en-US" sz="2000" dirty="0">
              <a:effectLst>
                <a:outerShdw blurRad="38100" dist="38100" dir="2700000" algn="tl">
                  <a:srgbClr val="000000"/>
                </a:outerShdw>
              </a:effectLst>
              <a:latin typeface="Book Antiqua" pitchFamily="18" charset="0"/>
            </a:endParaRPr>
          </a:p>
          <a:p>
            <a:pPr algn="l"/>
            <a:endParaRPr lang="en-US" sz="2000" dirty="0">
              <a:effectLst>
                <a:outerShdw blurRad="38100" dist="38100" dir="2700000" algn="tl">
                  <a:srgbClr val="000000"/>
                </a:outerShdw>
              </a:effectLst>
              <a:latin typeface="Book Antiqua" pitchFamily="18" charset="0"/>
            </a:endParaRPr>
          </a:p>
        </p:txBody>
      </p:sp>
      <p:sp>
        <p:nvSpPr>
          <p:cNvPr id="178181" name="AutoShape 5"/>
          <p:cNvSpPr>
            <a:spLocks noChangeArrowheads="1"/>
          </p:cNvSpPr>
          <p:nvPr/>
        </p:nvSpPr>
        <p:spPr bwMode="auto">
          <a:xfrm rot="5400000">
            <a:off x="668338" y="2959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8182" name="Rectangle 6"/>
          <p:cNvSpPr>
            <a:spLocks noChangeArrowheads="1"/>
          </p:cNvSpPr>
          <p:nvPr/>
        </p:nvSpPr>
        <p:spPr bwMode="auto">
          <a:xfrm>
            <a:off x="2316163" y="2859088"/>
            <a:ext cx="4545012" cy="742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endParaRPr lang="en-US" sz="2400">
              <a:effectLst>
                <a:outerShdw blurRad="38100" dist="38100" dir="2700000" algn="tl">
                  <a:srgbClr val="000000"/>
                </a:outerShdw>
              </a:effectLst>
              <a:latin typeface="Symbol" pitchFamily="18" charset="2"/>
            </a:endParaRPr>
          </a:p>
        </p:txBody>
      </p:sp>
      <p:sp>
        <p:nvSpPr>
          <p:cNvPr id="178183" name="Rectangle 7"/>
          <p:cNvSpPr>
            <a:spLocks noChangeArrowheads="1"/>
          </p:cNvSpPr>
          <p:nvPr/>
        </p:nvSpPr>
        <p:spPr bwMode="auto">
          <a:xfrm>
            <a:off x="685800" y="52388"/>
            <a:ext cx="7772400" cy="10175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Multiplication Law</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for Independent Events</a:t>
            </a:r>
          </a:p>
        </p:txBody>
      </p:sp>
    </p:spTree>
    <p:extLst>
      <p:ext uri="{BB962C8B-B14F-4D97-AF65-F5344CB8AC3E}">
        <p14:creationId xmlns:p14="http://schemas.microsoft.com/office/powerpoint/2010/main" val="335941630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8179"/>
                                        </p:tgtEl>
                                        <p:attrNameLst>
                                          <p:attrName>style.visibility</p:attrName>
                                        </p:attrNameLst>
                                      </p:cBhvr>
                                      <p:to>
                                        <p:strVal val="visible"/>
                                      </p:to>
                                    </p:set>
                                    <p:animEffect transition="in" filter="slide(fromLeft)">
                                      <p:cBhvr>
                                        <p:cTn id="7" dur="500"/>
                                        <p:tgtEl>
                                          <p:spTgt spid="178179"/>
                                        </p:tgtEl>
                                      </p:cBhvr>
                                    </p:animEffect>
                                  </p:childTnLst>
                                  <p:subTnLst>
                                    <p:set>
                                      <p:cBhvr override="childStyle">
                                        <p:cTn dur="1" fill="hold" display="0" masterRel="nextClick" afterEffect="1"/>
                                        <p:tgtEl>
                                          <p:spTgt spid="17817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78178"/>
                                        </p:tgtEl>
                                        <p:attrNameLst>
                                          <p:attrName>style.visibility</p:attrName>
                                        </p:attrNameLst>
                                      </p:cBhvr>
                                      <p:to>
                                        <p:strVal val="visible"/>
                                      </p:to>
                                    </p:set>
                                    <p:anim calcmode="lin" valueType="num">
                                      <p:cBhvr>
                                        <p:cTn id="12" dur="500" fill="hold"/>
                                        <p:tgtEl>
                                          <p:spTgt spid="178178"/>
                                        </p:tgtEl>
                                        <p:attrNameLst>
                                          <p:attrName>ppt_w</p:attrName>
                                        </p:attrNameLst>
                                      </p:cBhvr>
                                      <p:tavLst>
                                        <p:tav tm="0">
                                          <p:val>
                                            <p:strVal val="2/3*#ppt_w"/>
                                          </p:val>
                                        </p:tav>
                                        <p:tav tm="100000">
                                          <p:val>
                                            <p:strVal val="#ppt_w"/>
                                          </p:val>
                                        </p:tav>
                                      </p:tavLst>
                                    </p:anim>
                                    <p:anim calcmode="lin" valueType="num">
                                      <p:cBhvr>
                                        <p:cTn id="13" dur="500" fill="hold"/>
                                        <p:tgtEl>
                                          <p:spTgt spid="178178"/>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78181"/>
                                        </p:tgtEl>
                                        <p:attrNameLst>
                                          <p:attrName>style.visibility</p:attrName>
                                        </p:attrNameLst>
                                      </p:cBhvr>
                                      <p:to>
                                        <p:strVal val="visible"/>
                                      </p:to>
                                    </p:set>
                                    <p:animEffect transition="in" filter="slide(fromLeft)">
                                      <p:cBhvr>
                                        <p:cTn id="17" dur="500"/>
                                        <p:tgtEl>
                                          <p:spTgt spid="178181"/>
                                        </p:tgtEl>
                                      </p:cBhvr>
                                    </p:animEffect>
                                  </p:childTnLst>
                                  <p:subTnLst>
                                    <p:set>
                                      <p:cBhvr override="childStyle">
                                        <p:cTn dur="1" fill="hold" display="0" masterRel="nextClick" afterEffect="1"/>
                                        <p:tgtEl>
                                          <p:spTgt spid="178181"/>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78180"/>
                                        </p:tgtEl>
                                        <p:attrNameLst>
                                          <p:attrName>style.visibility</p:attrName>
                                        </p:attrNameLst>
                                      </p:cBhvr>
                                      <p:to>
                                        <p:strVal val="visible"/>
                                      </p:to>
                                    </p:set>
                                    <p:anim calcmode="lin" valueType="num">
                                      <p:cBhvr>
                                        <p:cTn id="22" dur="500" fill="hold"/>
                                        <p:tgtEl>
                                          <p:spTgt spid="178180"/>
                                        </p:tgtEl>
                                        <p:attrNameLst>
                                          <p:attrName>ppt_w</p:attrName>
                                        </p:attrNameLst>
                                      </p:cBhvr>
                                      <p:tavLst>
                                        <p:tav tm="0">
                                          <p:val>
                                            <p:strVal val="2/3*#ppt_w"/>
                                          </p:val>
                                        </p:tav>
                                        <p:tav tm="100000">
                                          <p:val>
                                            <p:strVal val="#ppt_w"/>
                                          </p:val>
                                        </p:tav>
                                      </p:tavLst>
                                    </p:anim>
                                    <p:anim calcmode="lin" valueType="num">
                                      <p:cBhvr>
                                        <p:cTn id="23" dur="500" fill="hold"/>
                                        <p:tgtEl>
                                          <p:spTgt spid="178180"/>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6" presetClass="entr" presetSubtype="37" fill="hold" grpId="0" nodeType="afterEffect">
                                  <p:stCondLst>
                                    <p:cond delay="2000"/>
                                  </p:stCondLst>
                                  <p:childTnLst>
                                    <p:set>
                                      <p:cBhvr>
                                        <p:cTn id="26" dur="1" fill="hold">
                                          <p:stCondLst>
                                            <p:cond delay="0"/>
                                          </p:stCondLst>
                                        </p:cTn>
                                        <p:tgtEl>
                                          <p:spTgt spid="178182"/>
                                        </p:tgtEl>
                                        <p:attrNameLst>
                                          <p:attrName>style.visibility</p:attrName>
                                        </p:attrNameLst>
                                      </p:cBhvr>
                                      <p:to>
                                        <p:strVal val="visible"/>
                                      </p:to>
                                    </p:set>
                                    <p:animEffect transition="in" filter="barn(outVertical)">
                                      <p:cBhvr>
                                        <p:cTn id="27" dur="500"/>
                                        <p:tgtEl>
                                          <p:spTgt spid="178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8" grpId="0" animBg="1" autoUpdateAnimBg="0"/>
      <p:bldP spid="178179" grpId="0" animBg="1"/>
      <p:bldP spid="178180" grpId="0" animBg="1" autoUpdateAnimBg="0"/>
      <p:bldP spid="178181" grpId="0" animBg="1"/>
      <p:bldP spid="178182" grpId="0" animBg="1"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35" name="Rectangle 35"/>
          <p:cNvSpPr>
            <a:spLocks noChangeArrowheads="1"/>
          </p:cNvSpPr>
          <p:nvPr/>
        </p:nvSpPr>
        <p:spPr bwMode="auto">
          <a:xfrm>
            <a:off x="1130300" y="1557338"/>
            <a:ext cx="7296150" cy="344487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79236" name="Rectangle 36"/>
          <p:cNvSpPr>
            <a:spLocks noChangeArrowheads="1"/>
          </p:cNvSpPr>
          <p:nvPr/>
        </p:nvSpPr>
        <p:spPr bwMode="auto">
          <a:xfrm>
            <a:off x="1289050" y="1687513"/>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Markley Oil Profitable</a:t>
            </a:r>
          </a:p>
        </p:txBody>
      </p:sp>
      <p:sp>
        <p:nvSpPr>
          <p:cNvPr id="179237" name="Rectangle 37"/>
          <p:cNvSpPr>
            <a:spLocks noChangeArrowheads="1"/>
          </p:cNvSpPr>
          <p:nvPr/>
        </p:nvSpPr>
        <p:spPr bwMode="auto">
          <a:xfrm>
            <a:off x="1368425" y="2106613"/>
            <a:ext cx="67246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Event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Collins Mining Profitable</a:t>
            </a:r>
          </a:p>
        </p:txBody>
      </p:sp>
      <p:sp>
        <p:nvSpPr>
          <p:cNvPr id="179238" name="Rectangle 38"/>
          <p:cNvSpPr>
            <a:spLocks noChangeArrowheads="1"/>
          </p:cNvSpPr>
          <p:nvPr/>
        </p:nvSpPr>
        <p:spPr bwMode="auto">
          <a:xfrm>
            <a:off x="1377950" y="3478213"/>
            <a:ext cx="6762750" cy="57150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We know:</a:t>
            </a:r>
            <a:r>
              <a:rPr lang="en-US" sz="2400" i="1">
                <a:effectLst>
                  <a:outerShdw blurRad="38100" dist="38100" dir="2700000" algn="tl">
                    <a:srgbClr val="000000"/>
                  </a:outerShdw>
                </a:effectLst>
                <a:latin typeface="Book Antiqua" pitchFamily="18" charset="0"/>
              </a:rPr>
              <a:t>  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.36,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 .70,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.48</a:t>
            </a:r>
          </a:p>
        </p:txBody>
      </p:sp>
      <p:sp>
        <p:nvSpPr>
          <p:cNvPr id="179239" name="Rectangle 39"/>
          <p:cNvSpPr>
            <a:spLocks noChangeArrowheads="1"/>
          </p:cNvSpPr>
          <p:nvPr/>
        </p:nvSpPr>
        <p:spPr bwMode="auto">
          <a:xfrm>
            <a:off x="2120900" y="3859213"/>
            <a:ext cx="4914900" cy="609600"/>
          </a:xfrm>
          <a:prstGeom prst="rect">
            <a:avLst/>
          </a:prstGeom>
          <a:noFill/>
          <a:ln w="12700">
            <a:noFill/>
            <a:miter lim="800000"/>
            <a:headEnd/>
            <a:tailEnd/>
          </a:ln>
          <a:effectLst/>
        </p:spPr>
        <p:txBody>
          <a:bodyPr wrap="none" anchor="ctr"/>
          <a:lstStyle/>
          <a:p>
            <a:pPr algn="l"/>
            <a:r>
              <a:rPr lang="en-US" sz="2400" i="1">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But: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M)P(C) </a:t>
            </a:r>
            <a:r>
              <a:rPr lang="en-US" sz="2400">
                <a:effectLst>
                  <a:outerShdw blurRad="38100" dist="38100" dir="2700000" algn="tl">
                    <a:srgbClr val="000000"/>
                  </a:outerShdw>
                </a:effectLst>
                <a:latin typeface="Book Antiqua" pitchFamily="18" charset="0"/>
              </a:rPr>
              <a:t>= (.70)(.48) = .34, not .36</a:t>
            </a:r>
          </a:p>
        </p:txBody>
      </p:sp>
      <p:sp>
        <p:nvSpPr>
          <p:cNvPr id="179241" name="AutoShape 41"/>
          <p:cNvSpPr>
            <a:spLocks noChangeArrowheads="1"/>
          </p:cNvSpPr>
          <p:nvPr/>
        </p:nvSpPr>
        <p:spPr bwMode="auto">
          <a:xfrm rot="5400000">
            <a:off x="776288" y="27701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9242" name="AutoShape 42"/>
          <p:cNvSpPr>
            <a:spLocks noChangeArrowheads="1"/>
          </p:cNvSpPr>
          <p:nvPr/>
        </p:nvSpPr>
        <p:spPr bwMode="auto">
          <a:xfrm rot="5400000">
            <a:off x="776288" y="37036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9243" name="AutoShape 43"/>
          <p:cNvSpPr>
            <a:spLocks noChangeArrowheads="1"/>
          </p:cNvSpPr>
          <p:nvPr/>
        </p:nvSpPr>
        <p:spPr bwMode="auto">
          <a:xfrm rot="5400000">
            <a:off x="776288" y="18557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9244" name="AutoShape 44"/>
          <p:cNvSpPr>
            <a:spLocks noChangeArrowheads="1"/>
          </p:cNvSpPr>
          <p:nvPr/>
        </p:nvSpPr>
        <p:spPr bwMode="auto">
          <a:xfrm rot="5400000">
            <a:off x="776288" y="45608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9249" name="Rectangle 49"/>
          <p:cNvSpPr>
            <a:spLocks noChangeArrowheads="1"/>
          </p:cNvSpPr>
          <p:nvPr/>
        </p:nvSpPr>
        <p:spPr bwMode="auto">
          <a:xfrm>
            <a:off x="2397125" y="2582863"/>
            <a:ext cx="50482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Are events </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and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independent?</a:t>
            </a:r>
          </a:p>
        </p:txBody>
      </p:sp>
      <p:sp>
        <p:nvSpPr>
          <p:cNvPr id="179250" name="Rectangle 50"/>
          <p:cNvSpPr>
            <a:spLocks noChangeArrowheads="1"/>
          </p:cNvSpPr>
          <p:nvPr/>
        </p:nvSpPr>
        <p:spPr bwMode="auto">
          <a:xfrm>
            <a:off x="2816225" y="3001963"/>
            <a:ext cx="5048250" cy="4953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Does</a:t>
            </a:r>
            <a:r>
              <a:rPr lang="en-US" sz="2400">
                <a:solidFill>
                  <a:schemeClr val="tx2"/>
                </a:solidFill>
                <a:effectLst>
                  <a:outerShdw blurRad="38100" dist="38100" dir="2700000" algn="tl">
                    <a:srgbClr val="000000"/>
                  </a:outerShdw>
                </a:effectLst>
                <a:latin typeface="Symbol" pitchFamily="18" charset="2"/>
              </a:rPr>
              <a:t></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M)P(C) </a:t>
            </a:r>
            <a:r>
              <a:rPr lang="en-US" sz="2400">
                <a:effectLst>
                  <a:outerShdw blurRad="38100" dist="38100" dir="2700000" algn="tl">
                    <a:srgbClr val="000000"/>
                  </a:outerShdw>
                </a:effectLst>
                <a:latin typeface="Book Antiqua" pitchFamily="18" charset="0"/>
              </a:rPr>
              <a:t>?</a:t>
            </a:r>
          </a:p>
        </p:txBody>
      </p:sp>
      <p:sp>
        <p:nvSpPr>
          <p:cNvPr id="179251" name="AutoShape 51"/>
          <p:cNvSpPr>
            <a:spLocks noChangeArrowheads="1"/>
          </p:cNvSpPr>
          <p:nvPr/>
        </p:nvSpPr>
        <p:spPr bwMode="auto">
          <a:xfrm rot="5400000">
            <a:off x="776288" y="32083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9253" name="Rectangle 53"/>
          <p:cNvSpPr>
            <a:spLocks noChangeArrowheads="1"/>
          </p:cNvSpPr>
          <p:nvPr/>
        </p:nvSpPr>
        <p:spPr bwMode="auto">
          <a:xfrm>
            <a:off x="1758950" y="4411663"/>
            <a:ext cx="4876800" cy="476250"/>
          </a:xfrm>
          <a:prstGeom prst="rect">
            <a:avLst/>
          </a:prstGeom>
          <a:noFill/>
          <a:ln w="12700">
            <a:noFill/>
            <a:miter lim="800000"/>
            <a:headEnd/>
            <a:tailEnd/>
          </a:ln>
          <a:effectLst/>
        </p:spPr>
        <p:txBody>
          <a:bodyPr wrap="none" anchor="ctr"/>
          <a:lstStyle/>
          <a:p>
            <a:pPr algn="l"/>
            <a:r>
              <a:rPr lang="en-US" sz="2400" i="1">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Hence:</a:t>
            </a:r>
            <a:r>
              <a:rPr lang="en-US" sz="2400" i="1">
                <a:effectLst>
                  <a:outerShdw blurRad="38100" dist="38100" dir="2700000" algn="tl">
                    <a:srgbClr val="000000"/>
                  </a:outerShdw>
                </a:effectLst>
                <a:latin typeface="Book Antiqua" pitchFamily="18" charset="0"/>
              </a:rPr>
              <a:t>  M</a:t>
            </a:r>
            <a:r>
              <a:rPr lang="en-US" sz="2400">
                <a:effectLst>
                  <a:outerShdw blurRad="38100" dist="38100" dir="2700000" algn="tl">
                    <a:srgbClr val="000000"/>
                  </a:outerShdw>
                </a:effectLst>
                <a:latin typeface="Book Antiqua" pitchFamily="18" charset="0"/>
              </a:rPr>
              <a:t> and </a:t>
            </a:r>
            <a:r>
              <a:rPr lang="en-US" sz="2400" i="1">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 are </a:t>
            </a:r>
            <a:r>
              <a:rPr lang="en-US" sz="2400" u="sng">
                <a:effectLst>
                  <a:outerShdw blurRad="38100" dist="38100" dir="2700000" algn="tl">
                    <a:srgbClr val="000000"/>
                  </a:outerShdw>
                </a:effectLst>
                <a:latin typeface="Book Antiqua" pitchFamily="18" charset="0"/>
              </a:rPr>
              <a:t>not</a:t>
            </a:r>
            <a:r>
              <a:rPr lang="en-US" sz="2400">
                <a:effectLst>
                  <a:outerShdw blurRad="38100" dist="38100" dir="2700000" algn="tl">
                    <a:srgbClr val="000000"/>
                  </a:outerShdw>
                </a:effectLst>
                <a:latin typeface="Book Antiqua" pitchFamily="18" charset="0"/>
              </a:rPr>
              <a:t> independent.</a:t>
            </a:r>
          </a:p>
        </p:txBody>
      </p:sp>
      <p:sp>
        <p:nvSpPr>
          <p:cNvPr id="179254" name="AutoShape 54"/>
          <p:cNvSpPr>
            <a:spLocks noChangeArrowheads="1"/>
          </p:cNvSpPr>
          <p:nvPr/>
        </p:nvSpPr>
        <p:spPr bwMode="auto">
          <a:xfrm rot="5400000">
            <a:off x="776288" y="41227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9255" name="Rectangle 55"/>
          <p:cNvSpPr>
            <a:spLocks noChangeArrowheads="1"/>
          </p:cNvSpPr>
          <p:nvPr/>
        </p:nvSpPr>
        <p:spPr bwMode="auto">
          <a:xfrm>
            <a:off x="712788" y="1016000"/>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Example:  Bradley Investments</a:t>
            </a:r>
          </a:p>
        </p:txBody>
      </p:sp>
      <p:sp>
        <p:nvSpPr>
          <p:cNvPr id="179256" name="Rectangle 56"/>
          <p:cNvSpPr>
            <a:spLocks noChangeArrowheads="1"/>
          </p:cNvSpPr>
          <p:nvPr/>
        </p:nvSpPr>
        <p:spPr bwMode="auto">
          <a:xfrm>
            <a:off x="685800" y="52388"/>
            <a:ext cx="7772400" cy="10175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Multiplication Law</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for Independent Events</a:t>
            </a:r>
          </a:p>
        </p:txBody>
      </p:sp>
    </p:spTree>
    <p:extLst>
      <p:ext uri="{BB962C8B-B14F-4D97-AF65-F5344CB8AC3E}">
        <p14:creationId xmlns:p14="http://schemas.microsoft.com/office/powerpoint/2010/main" val="128875500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9243"/>
                                        </p:tgtEl>
                                        <p:attrNameLst>
                                          <p:attrName>style.visibility</p:attrName>
                                        </p:attrNameLst>
                                      </p:cBhvr>
                                      <p:to>
                                        <p:strVal val="visible"/>
                                      </p:to>
                                    </p:set>
                                    <p:animEffect transition="in" filter="slide(fromLeft)">
                                      <p:cBhvr>
                                        <p:cTn id="7" dur="500"/>
                                        <p:tgtEl>
                                          <p:spTgt spid="179243"/>
                                        </p:tgtEl>
                                      </p:cBhvr>
                                    </p:animEffect>
                                  </p:childTnLst>
                                  <p:subTnLst>
                                    <p:set>
                                      <p:cBhvr override="childStyle">
                                        <p:cTn dur="1" fill="hold" display="0" masterRel="nextClick" afterEffect="1"/>
                                        <p:tgtEl>
                                          <p:spTgt spid="17924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9235"/>
                                        </p:tgtEl>
                                        <p:attrNameLst>
                                          <p:attrName>style.visibility</p:attrName>
                                        </p:attrNameLst>
                                      </p:cBhvr>
                                      <p:to>
                                        <p:strVal val="visible"/>
                                      </p:to>
                                    </p:set>
                                    <p:animEffect transition="in" filter="dissolve">
                                      <p:cBhvr>
                                        <p:cTn id="12" dur="500"/>
                                        <p:tgtEl>
                                          <p:spTgt spid="179235"/>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179236"/>
                                        </p:tgtEl>
                                        <p:attrNameLst>
                                          <p:attrName>style.visibility</p:attrName>
                                        </p:attrNameLst>
                                      </p:cBhvr>
                                      <p:to>
                                        <p:strVal val="visible"/>
                                      </p:to>
                                    </p:set>
                                    <p:animEffect transition="in" filter="slide(fromTop)">
                                      <p:cBhvr>
                                        <p:cTn id="16" dur="500"/>
                                        <p:tgtEl>
                                          <p:spTgt spid="179236"/>
                                        </p:tgtEl>
                                      </p:cBhvr>
                                    </p:animEffect>
                                  </p:childTnLst>
                                </p:cTn>
                              </p:par>
                            </p:childTnLst>
                          </p:cTn>
                        </p:par>
                        <p:par>
                          <p:cTn id="17" fill="hold">
                            <p:stCondLst>
                              <p:cond delay="2000"/>
                            </p:stCondLst>
                            <p:childTnLst>
                              <p:par>
                                <p:cTn id="18" presetID="12" presetClass="entr" presetSubtype="1" fill="hold" grpId="0" nodeType="afterEffect">
                                  <p:stCondLst>
                                    <p:cond delay="1000"/>
                                  </p:stCondLst>
                                  <p:childTnLst>
                                    <p:set>
                                      <p:cBhvr>
                                        <p:cTn id="19" dur="1" fill="hold">
                                          <p:stCondLst>
                                            <p:cond delay="0"/>
                                          </p:stCondLst>
                                        </p:cTn>
                                        <p:tgtEl>
                                          <p:spTgt spid="179237"/>
                                        </p:tgtEl>
                                        <p:attrNameLst>
                                          <p:attrName>style.visibility</p:attrName>
                                        </p:attrNameLst>
                                      </p:cBhvr>
                                      <p:to>
                                        <p:strVal val="visible"/>
                                      </p:to>
                                    </p:set>
                                    <p:animEffect transition="in" filter="slide(fromTop)">
                                      <p:cBhvr>
                                        <p:cTn id="20" dur="500"/>
                                        <p:tgtEl>
                                          <p:spTgt spid="179237"/>
                                        </p:tgtEl>
                                      </p:cBhvr>
                                    </p:animEffect>
                                  </p:childTnLst>
                                </p:cTn>
                              </p:par>
                            </p:childTnLst>
                          </p:cTn>
                        </p:par>
                        <p:par>
                          <p:cTn id="21" fill="hold">
                            <p:stCondLst>
                              <p:cond delay="3500"/>
                            </p:stCondLst>
                            <p:childTnLst>
                              <p:par>
                                <p:cTn id="22" presetID="12" presetClass="entr" presetSubtype="8" fill="hold" grpId="0" nodeType="afterEffect">
                                  <p:stCondLst>
                                    <p:cond delay="1000"/>
                                  </p:stCondLst>
                                  <p:childTnLst>
                                    <p:set>
                                      <p:cBhvr>
                                        <p:cTn id="23" dur="1" fill="hold">
                                          <p:stCondLst>
                                            <p:cond delay="0"/>
                                          </p:stCondLst>
                                        </p:cTn>
                                        <p:tgtEl>
                                          <p:spTgt spid="179241"/>
                                        </p:tgtEl>
                                        <p:attrNameLst>
                                          <p:attrName>style.visibility</p:attrName>
                                        </p:attrNameLst>
                                      </p:cBhvr>
                                      <p:to>
                                        <p:strVal val="visible"/>
                                      </p:to>
                                    </p:set>
                                    <p:animEffect transition="in" filter="slide(fromLeft)">
                                      <p:cBhvr>
                                        <p:cTn id="24" dur="500"/>
                                        <p:tgtEl>
                                          <p:spTgt spid="179241"/>
                                        </p:tgtEl>
                                      </p:cBhvr>
                                    </p:animEffect>
                                  </p:childTnLst>
                                  <p:subTnLst>
                                    <p:set>
                                      <p:cBhvr override="childStyle">
                                        <p:cTn dur="1" fill="hold" display="0" masterRel="nextClick" afterEffect="1"/>
                                        <p:tgtEl>
                                          <p:spTgt spid="179241"/>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12" presetClass="entr" presetSubtype="1" fill="hold" grpId="0" nodeType="clickEffect">
                                  <p:stCondLst>
                                    <p:cond delay="0"/>
                                  </p:stCondLst>
                                  <p:childTnLst>
                                    <p:set>
                                      <p:cBhvr>
                                        <p:cTn id="28" dur="1" fill="hold">
                                          <p:stCondLst>
                                            <p:cond delay="0"/>
                                          </p:stCondLst>
                                        </p:cTn>
                                        <p:tgtEl>
                                          <p:spTgt spid="179249"/>
                                        </p:tgtEl>
                                        <p:attrNameLst>
                                          <p:attrName>style.visibility</p:attrName>
                                        </p:attrNameLst>
                                      </p:cBhvr>
                                      <p:to>
                                        <p:strVal val="visible"/>
                                      </p:to>
                                    </p:set>
                                    <p:animEffect transition="in" filter="slide(fromTop)">
                                      <p:cBhvr>
                                        <p:cTn id="29" dur="500"/>
                                        <p:tgtEl>
                                          <p:spTgt spid="179249"/>
                                        </p:tgtEl>
                                      </p:cBhvr>
                                    </p:animEffect>
                                  </p:childTnLst>
                                </p:cTn>
                              </p:par>
                            </p:childTnLst>
                          </p:cTn>
                        </p:par>
                        <p:par>
                          <p:cTn id="30" fill="hold">
                            <p:stCondLst>
                              <p:cond delay="500"/>
                            </p:stCondLst>
                            <p:childTnLst>
                              <p:par>
                                <p:cTn id="31" presetID="12" presetClass="entr" presetSubtype="8" fill="hold" grpId="0" nodeType="afterEffect">
                                  <p:stCondLst>
                                    <p:cond delay="1000"/>
                                  </p:stCondLst>
                                  <p:childTnLst>
                                    <p:set>
                                      <p:cBhvr>
                                        <p:cTn id="32" dur="1" fill="hold">
                                          <p:stCondLst>
                                            <p:cond delay="0"/>
                                          </p:stCondLst>
                                        </p:cTn>
                                        <p:tgtEl>
                                          <p:spTgt spid="179251"/>
                                        </p:tgtEl>
                                        <p:attrNameLst>
                                          <p:attrName>style.visibility</p:attrName>
                                        </p:attrNameLst>
                                      </p:cBhvr>
                                      <p:to>
                                        <p:strVal val="visible"/>
                                      </p:to>
                                    </p:set>
                                    <p:animEffect transition="in" filter="slide(fromLeft)">
                                      <p:cBhvr>
                                        <p:cTn id="33" dur="500"/>
                                        <p:tgtEl>
                                          <p:spTgt spid="179251"/>
                                        </p:tgtEl>
                                      </p:cBhvr>
                                    </p:animEffect>
                                  </p:childTnLst>
                                  <p:subTnLst>
                                    <p:set>
                                      <p:cBhvr override="childStyle">
                                        <p:cTn dur="1" fill="hold" display="0" masterRel="nextClick" afterEffect="1"/>
                                        <p:tgtEl>
                                          <p:spTgt spid="179251"/>
                                        </p:tgtEl>
                                        <p:attrNameLst>
                                          <p:attrName>style.visibility</p:attrName>
                                        </p:attrNameLst>
                                      </p:cBhvr>
                                      <p:to>
                                        <p:strVal val="hidden"/>
                                      </p:to>
                                    </p:set>
                                  </p:subTnLst>
                                </p:cTn>
                              </p:par>
                            </p:childTnLst>
                          </p:cTn>
                        </p:par>
                      </p:childTnLst>
                    </p:cTn>
                  </p:par>
                  <p:par>
                    <p:cTn id="34" fill="hold">
                      <p:stCondLst>
                        <p:cond delay="indefinite"/>
                      </p:stCondLst>
                      <p:childTnLst>
                        <p:par>
                          <p:cTn id="35" fill="hold">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179250"/>
                                        </p:tgtEl>
                                        <p:attrNameLst>
                                          <p:attrName>style.visibility</p:attrName>
                                        </p:attrNameLst>
                                      </p:cBhvr>
                                      <p:to>
                                        <p:strVal val="visible"/>
                                      </p:to>
                                    </p:set>
                                    <p:animEffect transition="in" filter="slide(fromTop)">
                                      <p:cBhvr>
                                        <p:cTn id="38" dur="500"/>
                                        <p:tgtEl>
                                          <p:spTgt spid="179250"/>
                                        </p:tgtEl>
                                      </p:cBhvr>
                                    </p:animEffect>
                                  </p:childTnLst>
                                </p:cTn>
                              </p:par>
                            </p:childTnLst>
                          </p:cTn>
                        </p:par>
                        <p:par>
                          <p:cTn id="39" fill="hold">
                            <p:stCondLst>
                              <p:cond delay="500"/>
                            </p:stCondLst>
                            <p:childTnLst>
                              <p:par>
                                <p:cTn id="40" presetID="12" presetClass="entr" presetSubtype="8" fill="hold" grpId="0" nodeType="afterEffect">
                                  <p:stCondLst>
                                    <p:cond delay="2000"/>
                                  </p:stCondLst>
                                  <p:childTnLst>
                                    <p:set>
                                      <p:cBhvr>
                                        <p:cTn id="41" dur="1" fill="hold">
                                          <p:stCondLst>
                                            <p:cond delay="0"/>
                                          </p:stCondLst>
                                        </p:cTn>
                                        <p:tgtEl>
                                          <p:spTgt spid="179242"/>
                                        </p:tgtEl>
                                        <p:attrNameLst>
                                          <p:attrName>style.visibility</p:attrName>
                                        </p:attrNameLst>
                                      </p:cBhvr>
                                      <p:to>
                                        <p:strVal val="visible"/>
                                      </p:to>
                                    </p:set>
                                    <p:animEffect transition="in" filter="slide(fromLeft)">
                                      <p:cBhvr>
                                        <p:cTn id="42" dur="500"/>
                                        <p:tgtEl>
                                          <p:spTgt spid="179242"/>
                                        </p:tgtEl>
                                      </p:cBhvr>
                                    </p:animEffect>
                                  </p:childTnLst>
                                  <p:subTnLst>
                                    <p:set>
                                      <p:cBhvr override="childStyle">
                                        <p:cTn dur="1" fill="hold" display="0" masterRel="nextClick" afterEffect="1"/>
                                        <p:tgtEl>
                                          <p:spTgt spid="179242"/>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2" presetClass="entr" presetSubtype="1" fill="hold" grpId="0" nodeType="clickEffect">
                                  <p:stCondLst>
                                    <p:cond delay="0"/>
                                  </p:stCondLst>
                                  <p:childTnLst>
                                    <p:set>
                                      <p:cBhvr>
                                        <p:cTn id="46" dur="1" fill="hold">
                                          <p:stCondLst>
                                            <p:cond delay="0"/>
                                          </p:stCondLst>
                                        </p:cTn>
                                        <p:tgtEl>
                                          <p:spTgt spid="179238"/>
                                        </p:tgtEl>
                                        <p:attrNameLst>
                                          <p:attrName>style.visibility</p:attrName>
                                        </p:attrNameLst>
                                      </p:cBhvr>
                                      <p:to>
                                        <p:strVal val="visible"/>
                                      </p:to>
                                    </p:set>
                                    <p:animEffect transition="in" filter="slide(fromTop)">
                                      <p:cBhvr>
                                        <p:cTn id="47" dur="500"/>
                                        <p:tgtEl>
                                          <p:spTgt spid="179238"/>
                                        </p:tgtEl>
                                      </p:cBhvr>
                                    </p:animEffect>
                                  </p:childTnLst>
                                </p:cTn>
                              </p:par>
                            </p:childTnLst>
                          </p:cTn>
                        </p:par>
                        <p:par>
                          <p:cTn id="48" fill="hold">
                            <p:stCondLst>
                              <p:cond delay="500"/>
                            </p:stCondLst>
                            <p:childTnLst>
                              <p:par>
                                <p:cTn id="49" presetID="12" presetClass="entr" presetSubtype="8" fill="hold" grpId="0" nodeType="afterEffect">
                                  <p:stCondLst>
                                    <p:cond delay="2000"/>
                                  </p:stCondLst>
                                  <p:childTnLst>
                                    <p:set>
                                      <p:cBhvr>
                                        <p:cTn id="50" dur="1" fill="hold">
                                          <p:stCondLst>
                                            <p:cond delay="0"/>
                                          </p:stCondLst>
                                        </p:cTn>
                                        <p:tgtEl>
                                          <p:spTgt spid="179254"/>
                                        </p:tgtEl>
                                        <p:attrNameLst>
                                          <p:attrName>style.visibility</p:attrName>
                                        </p:attrNameLst>
                                      </p:cBhvr>
                                      <p:to>
                                        <p:strVal val="visible"/>
                                      </p:to>
                                    </p:set>
                                    <p:animEffect transition="in" filter="slide(fromLeft)">
                                      <p:cBhvr>
                                        <p:cTn id="51" dur="500"/>
                                        <p:tgtEl>
                                          <p:spTgt spid="179254"/>
                                        </p:tgtEl>
                                      </p:cBhvr>
                                    </p:animEffect>
                                  </p:childTnLst>
                                  <p:subTnLst>
                                    <p:set>
                                      <p:cBhvr override="childStyle">
                                        <p:cTn dur="1" fill="hold" display="0" masterRel="nextClick" afterEffect="1"/>
                                        <p:tgtEl>
                                          <p:spTgt spid="179254"/>
                                        </p:tgtEl>
                                        <p:attrNameLst>
                                          <p:attrName>style.visibility</p:attrName>
                                        </p:attrNameLst>
                                      </p:cBhvr>
                                      <p:to>
                                        <p:strVal val="hidden"/>
                                      </p:to>
                                    </p:set>
                                  </p:subTnLst>
                                </p:cTn>
                              </p:par>
                            </p:childTnLst>
                          </p:cTn>
                        </p:par>
                      </p:childTnLst>
                    </p:cTn>
                  </p:par>
                  <p:par>
                    <p:cTn id="52" fill="hold">
                      <p:stCondLst>
                        <p:cond delay="indefinite"/>
                      </p:stCondLst>
                      <p:childTnLst>
                        <p:par>
                          <p:cTn id="53" fill="hold">
                            <p:stCondLst>
                              <p:cond delay="0"/>
                            </p:stCondLst>
                            <p:childTnLst>
                              <p:par>
                                <p:cTn id="54" presetID="12" presetClass="entr" presetSubtype="1" fill="hold" grpId="0" nodeType="clickEffect">
                                  <p:stCondLst>
                                    <p:cond delay="0"/>
                                  </p:stCondLst>
                                  <p:childTnLst>
                                    <p:set>
                                      <p:cBhvr>
                                        <p:cTn id="55" dur="1" fill="hold">
                                          <p:stCondLst>
                                            <p:cond delay="0"/>
                                          </p:stCondLst>
                                        </p:cTn>
                                        <p:tgtEl>
                                          <p:spTgt spid="179239"/>
                                        </p:tgtEl>
                                        <p:attrNameLst>
                                          <p:attrName>style.visibility</p:attrName>
                                        </p:attrNameLst>
                                      </p:cBhvr>
                                      <p:to>
                                        <p:strVal val="visible"/>
                                      </p:to>
                                    </p:set>
                                    <p:animEffect transition="in" filter="slide(fromTop)">
                                      <p:cBhvr>
                                        <p:cTn id="56" dur="500"/>
                                        <p:tgtEl>
                                          <p:spTgt spid="179239"/>
                                        </p:tgtEl>
                                      </p:cBhvr>
                                    </p:animEffect>
                                  </p:childTnLst>
                                </p:cTn>
                              </p:par>
                            </p:childTnLst>
                          </p:cTn>
                        </p:par>
                        <p:par>
                          <p:cTn id="57" fill="hold">
                            <p:stCondLst>
                              <p:cond delay="500"/>
                            </p:stCondLst>
                            <p:childTnLst>
                              <p:par>
                                <p:cTn id="58" presetID="12" presetClass="entr" presetSubtype="8" fill="hold" grpId="0" nodeType="afterEffect">
                                  <p:stCondLst>
                                    <p:cond delay="2000"/>
                                  </p:stCondLst>
                                  <p:childTnLst>
                                    <p:set>
                                      <p:cBhvr>
                                        <p:cTn id="59" dur="1" fill="hold">
                                          <p:stCondLst>
                                            <p:cond delay="0"/>
                                          </p:stCondLst>
                                        </p:cTn>
                                        <p:tgtEl>
                                          <p:spTgt spid="179244"/>
                                        </p:tgtEl>
                                        <p:attrNameLst>
                                          <p:attrName>style.visibility</p:attrName>
                                        </p:attrNameLst>
                                      </p:cBhvr>
                                      <p:to>
                                        <p:strVal val="visible"/>
                                      </p:to>
                                    </p:set>
                                    <p:animEffect transition="in" filter="slide(fromLeft)">
                                      <p:cBhvr>
                                        <p:cTn id="60" dur="500"/>
                                        <p:tgtEl>
                                          <p:spTgt spid="179244"/>
                                        </p:tgtEl>
                                      </p:cBhvr>
                                    </p:animEffect>
                                  </p:childTnLst>
                                  <p:subTnLst>
                                    <p:set>
                                      <p:cBhvr override="childStyle">
                                        <p:cTn dur="1" fill="hold" display="0" masterRel="nextClick" afterEffect="1"/>
                                        <p:tgtEl>
                                          <p:spTgt spid="179244"/>
                                        </p:tgtEl>
                                        <p:attrNameLst>
                                          <p:attrName>style.visibility</p:attrName>
                                        </p:attrNameLst>
                                      </p:cBhvr>
                                      <p:to>
                                        <p:strVal val="hidden"/>
                                      </p:to>
                                    </p:set>
                                  </p:subTnLst>
                                </p:cTn>
                              </p:par>
                            </p:childTnLst>
                          </p:cTn>
                        </p:par>
                      </p:childTnLst>
                    </p:cTn>
                  </p:par>
                  <p:par>
                    <p:cTn id="61" fill="hold">
                      <p:stCondLst>
                        <p:cond delay="indefinite"/>
                      </p:stCondLst>
                      <p:childTnLst>
                        <p:par>
                          <p:cTn id="62" fill="hold">
                            <p:stCondLst>
                              <p:cond delay="0"/>
                            </p:stCondLst>
                            <p:childTnLst>
                              <p:par>
                                <p:cTn id="63" presetID="12" presetClass="entr" presetSubtype="1" fill="hold" grpId="0" nodeType="clickEffect">
                                  <p:stCondLst>
                                    <p:cond delay="0"/>
                                  </p:stCondLst>
                                  <p:childTnLst>
                                    <p:set>
                                      <p:cBhvr>
                                        <p:cTn id="64" dur="1" fill="hold">
                                          <p:stCondLst>
                                            <p:cond delay="0"/>
                                          </p:stCondLst>
                                        </p:cTn>
                                        <p:tgtEl>
                                          <p:spTgt spid="179253"/>
                                        </p:tgtEl>
                                        <p:attrNameLst>
                                          <p:attrName>style.visibility</p:attrName>
                                        </p:attrNameLst>
                                      </p:cBhvr>
                                      <p:to>
                                        <p:strVal val="visible"/>
                                      </p:to>
                                    </p:set>
                                    <p:animEffect transition="in" filter="slide(fromTop)">
                                      <p:cBhvr>
                                        <p:cTn id="65" dur="500"/>
                                        <p:tgtEl>
                                          <p:spTgt spid="179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35" grpId="0" animBg="1"/>
      <p:bldP spid="179236" grpId="0" autoUpdateAnimBg="0"/>
      <p:bldP spid="179237" grpId="0" autoUpdateAnimBg="0"/>
      <p:bldP spid="179238" grpId="0" autoUpdateAnimBg="0"/>
      <p:bldP spid="179239" grpId="0" autoUpdateAnimBg="0"/>
      <p:bldP spid="179241" grpId="0" animBg="1"/>
      <p:bldP spid="179242" grpId="0" animBg="1"/>
      <p:bldP spid="179243" grpId="0" animBg="1"/>
      <p:bldP spid="179244" grpId="0" animBg="1"/>
      <p:bldP spid="179249" grpId="0" autoUpdateAnimBg="0"/>
      <p:bldP spid="179250" grpId="0" autoUpdateAnimBg="0"/>
      <p:bldP spid="179251" grpId="0" animBg="1"/>
      <p:bldP spid="179253" grpId="0" autoUpdateAnimBg="0"/>
      <p:bldP spid="17925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ChangeArrowheads="1"/>
          </p:cNvSpPr>
          <p:nvPr/>
        </p:nvSpPr>
        <p:spPr bwMode="auto">
          <a:xfrm>
            <a:off x="952500" y="1143002"/>
            <a:ext cx="7258050" cy="9525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Do not confuse the notion of mutually exclusive</a:t>
            </a:r>
          </a:p>
          <a:p>
            <a:pPr algn="l"/>
            <a:r>
              <a:rPr lang="en-US" sz="2400" dirty="0">
                <a:effectLst>
                  <a:outerShdw blurRad="38100" dist="38100" dir="2700000" algn="tl">
                    <a:srgbClr val="000000"/>
                  </a:outerShdw>
                </a:effectLst>
                <a:latin typeface="Book Antiqua" pitchFamily="18" charset="0"/>
              </a:rPr>
              <a:t>  events with that of independent events.</a:t>
            </a:r>
          </a:p>
        </p:txBody>
      </p:sp>
      <p:sp>
        <p:nvSpPr>
          <p:cNvPr id="211971" name="Rectangle 3"/>
          <p:cNvSpPr>
            <a:spLocks noChangeArrowheads="1"/>
          </p:cNvSpPr>
          <p:nvPr/>
        </p:nvSpPr>
        <p:spPr bwMode="auto">
          <a:xfrm>
            <a:off x="952500" y="2219327"/>
            <a:ext cx="7258050" cy="9588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Two events with nonzero probabilities cannot be</a:t>
            </a:r>
          </a:p>
          <a:p>
            <a:pPr algn="l"/>
            <a:r>
              <a:rPr lang="en-US" sz="2400" dirty="0">
                <a:effectLst>
                  <a:outerShdw blurRad="38100" dist="38100" dir="2700000" algn="tl">
                    <a:srgbClr val="000000"/>
                  </a:outerShdw>
                </a:effectLst>
                <a:latin typeface="Book Antiqua" pitchFamily="18" charset="0"/>
              </a:rPr>
              <a:t>  both mutually exclusive and independent.</a:t>
            </a:r>
          </a:p>
        </p:txBody>
      </p:sp>
      <p:sp>
        <p:nvSpPr>
          <p:cNvPr id="211972" name="Rectangle 4"/>
          <p:cNvSpPr>
            <a:spLocks noChangeArrowheads="1"/>
          </p:cNvSpPr>
          <p:nvPr/>
        </p:nvSpPr>
        <p:spPr bwMode="auto">
          <a:xfrm>
            <a:off x="952500" y="3289302"/>
            <a:ext cx="7258050" cy="16954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If one mutually exclusive event is known to occur,</a:t>
            </a:r>
          </a:p>
          <a:p>
            <a:pPr algn="l"/>
            <a:r>
              <a:rPr lang="en-US" sz="2400" dirty="0">
                <a:effectLst>
                  <a:outerShdw blurRad="38100" dist="38100" dir="2700000" algn="tl">
                    <a:srgbClr val="000000"/>
                  </a:outerShdw>
                </a:effectLst>
                <a:latin typeface="Book Antiqua" pitchFamily="18" charset="0"/>
              </a:rPr>
              <a:t>  the other cannot occur.; thus, the probability of the</a:t>
            </a:r>
          </a:p>
          <a:p>
            <a:pPr algn="l"/>
            <a:r>
              <a:rPr lang="en-US" sz="2400" dirty="0">
                <a:effectLst>
                  <a:outerShdw blurRad="38100" dist="38100" dir="2700000" algn="tl">
                    <a:srgbClr val="000000"/>
                  </a:outerShdw>
                </a:effectLst>
                <a:latin typeface="Book Antiqua" pitchFamily="18" charset="0"/>
              </a:rPr>
              <a:t>  other event occurring is reduced to zero (and they</a:t>
            </a:r>
          </a:p>
          <a:p>
            <a:pPr algn="l"/>
            <a:r>
              <a:rPr lang="en-US" sz="2400" dirty="0">
                <a:effectLst>
                  <a:outerShdw blurRad="38100" dist="38100" dir="2700000" algn="tl">
                    <a:srgbClr val="000000"/>
                  </a:outerShdw>
                </a:effectLst>
                <a:latin typeface="Book Antiqua" pitchFamily="18" charset="0"/>
              </a:rPr>
              <a:t>  are therefore dependent).</a:t>
            </a:r>
          </a:p>
        </p:txBody>
      </p:sp>
      <p:sp>
        <p:nvSpPr>
          <p:cNvPr id="211973" name="AutoShape 5"/>
          <p:cNvSpPr>
            <a:spLocks noChangeArrowheads="1"/>
          </p:cNvSpPr>
          <p:nvPr/>
        </p:nvSpPr>
        <p:spPr bwMode="auto">
          <a:xfrm rot="5400000">
            <a:off x="68738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1974" name="AutoShape 6"/>
          <p:cNvSpPr>
            <a:spLocks noChangeArrowheads="1"/>
          </p:cNvSpPr>
          <p:nvPr/>
        </p:nvSpPr>
        <p:spPr bwMode="auto">
          <a:xfrm rot="5400000">
            <a:off x="687388" y="26066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1975" name="AutoShape 7"/>
          <p:cNvSpPr>
            <a:spLocks noChangeArrowheads="1"/>
          </p:cNvSpPr>
          <p:nvPr/>
        </p:nvSpPr>
        <p:spPr bwMode="auto">
          <a:xfrm rot="5400000">
            <a:off x="687388" y="4070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1976" name="Rectangle 8"/>
          <p:cNvSpPr>
            <a:spLocks noChangeArrowheads="1"/>
          </p:cNvSpPr>
          <p:nvPr/>
        </p:nvSpPr>
        <p:spPr bwMode="auto">
          <a:xfrm>
            <a:off x="685800" y="95250"/>
            <a:ext cx="7772400" cy="7381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Mutual Exclusiveness and Independence</a:t>
            </a:r>
          </a:p>
        </p:txBody>
      </p:sp>
      <p:sp>
        <p:nvSpPr>
          <p:cNvPr id="211977" name="Rectangle 9"/>
          <p:cNvSpPr>
            <a:spLocks noChangeArrowheads="1"/>
          </p:cNvSpPr>
          <p:nvPr/>
        </p:nvSpPr>
        <p:spPr bwMode="auto">
          <a:xfrm>
            <a:off x="952500" y="5086350"/>
            <a:ext cx="7258050" cy="9588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Two events that are not mutually exclusive, might</a:t>
            </a:r>
          </a:p>
          <a:p>
            <a:pPr algn="l"/>
            <a:r>
              <a:rPr lang="en-US" sz="2400" dirty="0">
                <a:effectLst>
                  <a:outerShdw blurRad="38100" dist="38100" dir="2700000" algn="tl">
                    <a:srgbClr val="000000"/>
                  </a:outerShdw>
                </a:effectLst>
                <a:latin typeface="Book Antiqua" pitchFamily="18" charset="0"/>
              </a:rPr>
              <a:t>  or might not be independent.</a:t>
            </a:r>
          </a:p>
        </p:txBody>
      </p:sp>
      <p:sp>
        <p:nvSpPr>
          <p:cNvPr id="211978" name="AutoShape 10"/>
          <p:cNvSpPr>
            <a:spLocks noChangeArrowheads="1"/>
          </p:cNvSpPr>
          <p:nvPr/>
        </p:nvSpPr>
        <p:spPr bwMode="auto">
          <a:xfrm rot="5400000">
            <a:off x="687388" y="54832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95971205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11973"/>
                                        </p:tgtEl>
                                        <p:attrNameLst>
                                          <p:attrName>style.visibility</p:attrName>
                                        </p:attrNameLst>
                                      </p:cBhvr>
                                      <p:to>
                                        <p:strVal val="visible"/>
                                      </p:to>
                                    </p:set>
                                    <p:animEffect transition="in" filter="slide(fromLeft)">
                                      <p:cBhvr>
                                        <p:cTn id="7" dur="500"/>
                                        <p:tgtEl>
                                          <p:spTgt spid="211973"/>
                                        </p:tgtEl>
                                      </p:cBhvr>
                                    </p:animEffect>
                                  </p:childTnLst>
                                  <p:subTnLst>
                                    <p:set>
                                      <p:cBhvr override="childStyle">
                                        <p:cTn dur="1" fill="hold" display="0" masterRel="nextClick" afterEffect="1"/>
                                        <p:tgtEl>
                                          <p:spTgt spid="21197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211970"/>
                                        </p:tgtEl>
                                        <p:attrNameLst>
                                          <p:attrName>style.visibility</p:attrName>
                                        </p:attrNameLst>
                                      </p:cBhvr>
                                      <p:to>
                                        <p:strVal val="visible"/>
                                      </p:to>
                                    </p:set>
                                    <p:anim calcmode="lin" valueType="num">
                                      <p:cBhvr>
                                        <p:cTn id="12" dur="500" fill="hold"/>
                                        <p:tgtEl>
                                          <p:spTgt spid="211970"/>
                                        </p:tgtEl>
                                        <p:attrNameLst>
                                          <p:attrName>ppt_w</p:attrName>
                                        </p:attrNameLst>
                                      </p:cBhvr>
                                      <p:tavLst>
                                        <p:tav tm="0">
                                          <p:val>
                                            <p:strVal val="2/3*#ppt_w"/>
                                          </p:val>
                                        </p:tav>
                                        <p:tav tm="100000">
                                          <p:val>
                                            <p:strVal val="#ppt_w"/>
                                          </p:val>
                                        </p:tav>
                                      </p:tavLst>
                                    </p:anim>
                                    <p:anim calcmode="lin" valueType="num">
                                      <p:cBhvr>
                                        <p:cTn id="13" dur="500" fill="hold"/>
                                        <p:tgtEl>
                                          <p:spTgt spid="211970"/>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211974"/>
                                        </p:tgtEl>
                                        <p:attrNameLst>
                                          <p:attrName>style.visibility</p:attrName>
                                        </p:attrNameLst>
                                      </p:cBhvr>
                                      <p:to>
                                        <p:strVal val="visible"/>
                                      </p:to>
                                    </p:set>
                                    <p:animEffect transition="in" filter="slide(fromLeft)">
                                      <p:cBhvr>
                                        <p:cTn id="17" dur="500"/>
                                        <p:tgtEl>
                                          <p:spTgt spid="211974"/>
                                        </p:tgtEl>
                                      </p:cBhvr>
                                    </p:animEffect>
                                  </p:childTnLst>
                                  <p:subTnLst>
                                    <p:set>
                                      <p:cBhvr override="childStyle">
                                        <p:cTn dur="1" fill="hold" display="0" masterRel="nextClick" afterEffect="1"/>
                                        <p:tgtEl>
                                          <p:spTgt spid="211974"/>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211971"/>
                                        </p:tgtEl>
                                        <p:attrNameLst>
                                          <p:attrName>style.visibility</p:attrName>
                                        </p:attrNameLst>
                                      </p:cBhvr>
                                      <p:to>
                                        <p:strVal val="visible"/>
                                      </p:to>
                                    </p:set>
                                    <p:anim calcmode="lin" valueType="num">
                                      <p:cBhvr>
                                        <p:cTn id="22" dur="500" fill="hold"/>
                                        <p:tgtEl>
                                          <p:spTgt spid="211971"/>
                                        </p:tgtEl>
                                        <p:attrNameLst>
                                          <p:attrName>ppt_w</p:attrName>
                                        </p:attrNameLst>
                                      </p:cBhvr>
                                      <p:tavLst>
                                        <p:tav tm="0">
                                          <p:val>
                                            <p:strVal val="2/3*#ppt_w"/>
                                          </p:val>
                                        </p:tav>
                                        <p:tav tm="100000">
                                          <p:val>
                                            <p:strVal val="#ppt_w"/>
                                          </p:val>
                                        </p:tav>
                                      </p:tavLst>
                                    </p:anim>
                                    <p:anim calcmode="lin" valueType="num">
                                      <p:cBhvr>
                                        <p:cTn id="23" dur="500" fill="hold"/>
                                        <p:tgtEl>
                                          <p:spTgt spid="211971"/>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211975"/>
                                        </p:tgtEl>
                                        <p:attrNameLst>
                                          <p:attrName>style.visibility</p:attrName>
                                        </p:attrNameLst>
                                      </p:cBhvr>
                                      <p:to>
                                        <p:strVal val="visible"/>
                                      </p:to>
                                    </p:set>
                                    <p:animEffect transition="in" filter="slide(fromLeft)">
                                      <p:cBhvr>
                                        <p:cTn id="27" dur="500"/>
                                        <p:tgtEl>
                                          <p:spTgt spid="211975"/>
                                        </p:tgtEl>
                                      </p:cBhvr>
                                    </p:animEffect>
                                  </p:childTnLst>
                                  <p:subTnLst>
                                    <p:set>
                                      <p:cBhvr override="childStyle">
                                        <p:cTn dur="1" fill="hold" display="0" masterRel="nextClick" afterEffect="1"/>
                                        <p:tgtEl>
                                          <p:spTgt spid="211975"/>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211972"/>
                                        </p:tgtEl>
                                        <p:attrNameLst>
                                          <p:attrName>style.visibility</p:attrName>
                                        </p:attrNameLst>
                                      </p:cBhvr>
                                      <p:to>
                                        <p:strVal val="visible"/>
                                      </p:to>
                                    </p:set>
                                    <p:anim calcmode="lin" valueType="num">
                                      <p:cBhvr>
                                        <p:cTn id="32" dur="500" fill="hold"/>
                                        <p:tgtEl>
                                          <p:spTgt spid="211972"/>
                                        </p:tgtEl>
                                        <p:attrNameLst>
                                          <p:attrName>ppt_w</p:attrName>
                                        </p:attrNameLst>
                                      </p:cBhvr>
                                      <p:tavLst>
                                        <p:tav tm="0">
                                          <p:val>
                                            <p:strVal val="2/3*#ppt_w"/>
                                          </p:val>
                                        </p:tav>
                                        <p:tav tm="100000">
                                          <p:val>
                                            <p:strVal val="#ppt_w"/>
                                          </p:val>
                                        </p:tav>
                                      </p:tavLst>
                                    </p:anim>
                                    <p:anim calcmode="lin" valueType="num">
                                      <p:cBhvr>
                                        <p:cTn id="33" dur="500" fill="hold"/>
                                        <p:tgtEl>
                                          <p:spTgt spid="211972"/>
                                        </p:tgtEl>
                                        <p:attrNameLst>
                                          <p:attrName>ppt_h</p:attrName>
                                        </p:attrNameLst>
                                      </p:cBhvr>
                                      <p:tavLst>
                                        <p:tav tm="0">
                                          <p:val>
                                            <p:strVal val="2/3*#ppt_h"/>
                                          </p:val>
                                        </p:tav>
                                        <p:tav tm="100000">
                                          <p:val>
                                            <p:strVal val="#ppt_h"/>
                                          </p:val>
                                        </p:tav>
                                      </p:tavLst>
                                    </p:anim>
                                  </p:childTnLst>
                                </p:cTn>
                              </p:par>
                            </p:childTnLst>
                          </p:cTn>
                        </p:par>
                        <p:par>
                          <p:cTn id="34" fill="hold">
                            <p:stCondLst>
                              <p:cond delay="500"/>
                            </p:stCondLst>
                            <p:childTnLst>
                              <p:par>
                                <p:cTn id="35" presetID="12" presetClass="entr" presetSubtype="8" fill="hold" grpId="0" nodeType="afterEffect">
                                  <p:stCondLst>
                                    <p:cond delay="3000"/>
                                  </p:stCondLst>
                                  <p:childTnLst>
                                    <p:set>
                                      <p:cBhvr>
                                        <p:cTn id="36" dur="1" fill="hold">
                                          <p:stCondLst>
                                            <p:cond delay="0"/>
                                          </p:stCondLst>
                                        </p:cTn>
                                        <p:tgtEl>
                                          <p:spTgt spid="211978"/>
                                        </p:tgtEl>
                                        <p:attrNameLst>
                                          <p:attrName>style.visibility</p:attrName>
                                        </p:attrNameLst>
                                      </p:cBhvr>
                                      <p:to>
                                        <p:strVal val="visible"/>
                                      </p:to>
                                    </p:set>
                                    <p:animEffect transition="in" filter="slide(fromLeft)">
                                      <p:cBhvr>
                                        <p:cTn id="37" dur="500"/>
                                        <p:tgtEl>
                                          <p:spTgt spid="211978"/>
                                        </p:tgtEl>
                                      </p:cBhvr>
                                    </p:animEffect>
                                  </p:childTnLst>
                                  <p:subTnLst>
                                    <p:set>
                                      <p:cBhvr override="childStyle">
                                        <p:cTn dur="1" fill="hold" display="0" masterRel="nextClick" afterEffect="1"/>
                                        <p:tgtEl>
                                          <p:spTgt spid="211978"/>
                                        </p:tgtEl>
                                        <p:attrNameLst>
                                          <p:attrName>style.visibility</p:attrName>
                                        </p:attrNameLst>
                                      </p:cBhvr>
                                      <p:to>
                                        <p:strVal val="hidden"/>
                                      </p:to>
                                    </p:set>
                                  </p:sub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211977"/>
                                        </p:tgtEl>
                                        <p:attrNameLst>
                                          <p:attrName>style.visibility</p:attrName>
                                        </p:attrNameLst>
                                      </p:cBhvr>
                                      <p:to>
                                        <p:strVal val="visible"/>
                                      </p:to>
                                    </p:set>
                                    <p:anim calcmode="lin" valueType="num">
                                      <p:cBhvr>
                                        <p:cTn id="42" dur="500" fill="hold"/>
                                        <p:tgtEl>
                                          <p:spTgt spid="211977"/>
                                        </p:tgtEl>
                                        <p:attrNameLst>
                                          <p:attrName>ppt_w</p:attrName>
                                        </p:attrNameLst>
                                      </p:cBhvr>
                                      <p:tavLst>
                                        <p:tav tm="0">
                                          <p:val>
                                            <p:strVal val="2/3*#ppt_w"/>
                                          </p:val>
                                        </p:tav>
                                        <p:tav tm="100000">
                                          <p:val>
                                            <p:strVal val="#ppt_w"/>
                                          </p:val>
                                        </p:tav>
                                      </p:tavLst>
                                    </p:anim>
                                    <p:anim calcmode="lin" valueType="num">
                                      <p:cBhvr>
                                        <p:cTn id="43" dur="500" fill="hold"/>
                                        <p:tgtEl>
                                          <p:spTgt spid="211977"/>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0" grpId="0" animBg="1" autoUpdateAnimBg="0"/>
      <p:bldP spid="211971" grpId="0" animBg="1" autoUpdateAnimBg="0"/>
      <p:bldP spid="211972" grpId="0" animBg="1" autoUpdateAnimBg="0"/>
      <p:bldP spid="211973" grpId="0" animBg="1"/>
      <p:bldP spid="211974" grpId="0" animBg="1"/>
      <p:bldP spid="211975" grpId="0" animBg="1"/>
      <p:bldP spid="211977" grpId="0" animBg="1" autoUpdateAnimBg="0"/>
      <p:bldP spid="21197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90563" y="153988"/>
            <a:ext cx="7772400" cy="604837"/>
          </a:xfrm>
          <a:noFill/>
          <a:ln/>
        </p:spPr>
        <p:txBody>
          <a:bodyPr/>
          <a:lstStyle/>
          <a:p>
            <a:r>
              <a:rPr lang="en-US"/>
              <a:t>Bayes’ Theorem</a:t>
            </a:r>
          </a:p>
        </p:txBody>
      </p:sp>
      <p:sp>
        <p:nvSpPr>
          <p:cNvPr id="36868" name="Rectangle 4"/>
          <p:cNvSpPr>
            <a:spLocks noChangeArrowheads="1"/>
          </p:cNvSpPr>
          <p:nvPr/>
        </p:nvSpPr>
        <p:spPr bwMode="auto">
          <a:xfrm>
            <a:off x="2712585" y="4502150"/>
            <a:ext cx="1709962" cy="11303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lIns="90488" tIns="44450" rIns="90488" bIns="44450" anchor="ctr"/>
          <a:lstStyle/>
          <a:p>
            <a:r>
              <a:rPr lang="en-US">
                <a:effectLst>
                  <a:outerShdw blurRad="38100" dist="38100" dir="2700000" algn="tl">
                    <a:srgbClr val="000000"/>
                  </a:outerShdw>
                </a:effectLst>
                <a:latin typeface="Book Antiqua" pitchFamily="18" charset="0"/>
              </a:rPr>
              <a:t>New</a:t>
            </a:r>
          </a:p>
          <a:p>
            <a:r>
              <a:rPr lang="en-US">
                <a:effectLst>
                  <a:outerShdw blurRad="38100" dist="38100" dir="2700000" algn="tl">
                    <a:srgbClr val="000000"/>
                  </a:outerShdw>
                </a:effectLst>
                <a:latin typeface="Book Antiqua" pitchFamily="18" charset="0"/>
              </a:rPr>
              <a:t>Information</a:t>
            </a:r>
          </a:p>
        </p:txBody>
      </p:sp>
      <p:sp>
        <p:nvSpPr>
          <p:cNvPr id="36869" name="Rectangle 5"/>
          <p:cNvSpPr>
            <a:spLocks noChangeArrowheads="1"/>
          </p:cNvSpPr>
          <p:nvPr/>
        </p:nvSpPr>
        <p:spPr bwMode="auto">
          <a:xfrm>
            <a:off x="4774970" y="4502150"/>
            <a:ext cx="1842859" cy="1139825"/>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lIns="90488" tIns="44450" rIns="90488" bIns="44450" anchor="ctr"/>
          <a:lstStyle/>
          <a:p>
            <a:r>
              <a:rPr lang="en-US" dirty="0">
                <a:effectLst>
                  <a:outerShdw blurRad="38100" dist="38100" dir="2700000" algn="tl">
                    <a:srgbClr val="000000"/>
                  </a:outerShdw>
                </a:effectLst>
                <a:latin typeface="Book Antiqua" pitchFamily="18" charset="0"/>
              </a:rPr>
              <a:t>Application</a:t>
            </a:r>
          </a:p>
          <a:p>
            <a:r>
              <a:rPr lang="en-US" dirty="0">
                <a:effectLst>
                  <a:outerShdw blurRad="38100" dist="38100" dir="2700000" algn="tl">
                    <a:srgbClr val="000000"/>
                  </a:outerShdw>
                </a:effectLst>
                <a:latin typeface="Book Antiqua" pitchFamily="18" charset="0"/>
              </a:rPr>
              <a:t>of Bayes’</a:t>
            </a:r>
          </a:p>
          <a:p>
            <a:r>
              <a:rPr lang="en-US" dirty="0">
                <a:effectLst>
                  <a:outerShdw blurRad="38100" dist="38100" dir="2700000" algn="tl">
                    <a:srgbClr val="000000"/>
                  </a:outerShdw>
                </a:effectLst>
                <a:latin typeface="Book Antiqua" pitchFamily="18" charset="0"/>
              </a:rPr>
              <a:t>Theorem</a:t>
            </a:r>
          </a:p>
        </p:txBody>
      </p:sp>
      <p:sp>
        <p:nvSpPr>
          <p:cNvPr id="36870" name="Rectangle 6"/>
          <p:cNvSpPr>
            <a:spLocks noChangeArrowheads="1"/>
          </p:cNvSpPr>
          <p:nvPr/>
        </p:nvSpPr>
        <p:spPr bwMode="auto">
          <a:xfrm>
            <a:off x="6987942" y="4502150"/>
            <a:ext cx="1793197" cy="1139825"/>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lIns="90488" tIns="44450" rIns="90488" bIns="44450" anchor="ctr"/>
          <a:lstStyle/>
          <a:p>
            <a:r>
              <a:rPr lang="en-US" dirty="0">
                <a:effectLst>
                  <a:outerShdw blurRad="38100" dist="38100" dir="2700000" algn="tl">
                    <a:srgbClr val="000000"/>
                  </a:outerShdw>
                </a:effectLst>
                <a:latin typeface="Book Antiqua" pitchFamily="18" charset="0"/>
              </a:rPr>
              <a:t>Posterior</a:t>
            </a:r>
          </a:p>
          <a:p>
            <a:r>
              <a:rPr lang="en-US" dirty="0">
                <a:effectLst>
                  <a:outerShdw blurRad="38100" dist="38100" dir="2700000" algn="tl">
                    <a:srgbClr val="000000"/>
                  </a:outerShdw>
                </a:effectLst>
                <a:latin typeface="Book Antiqua" pitchFamily="18" charset="0"/>
              </a:rPr>
              <a:t>Probabilities</a:t>
            </a:r>
          </a:p>
        </p:txBody>
      </p:sp>
      <p:sp>
        <p:nvSpPr>
          <p:cNvPr id="36874" name="Rectangle 10"/>
          <p:cNvSpPr>
            <a:spLocks noChangeArrowheads="1"/>
          </p:cNvSpPr>
          <p:nvPr/>
        </p:nvSpPr>
        <p:spPr bwMode="auto">
          <a:xfrm>
            <a:off x="599170" y="4502150"/>
            <a:ext cx="1779588" cy="1139825"/>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lIns="90488" tIns="44450" rIns="90488" bIns="44450" anchor="ctr"/>
          <a:lstStyle/>
          <a:p>
            <a:r>
              <a:rPr lang="en-US">
                <a:effectLst>
                  <a:outerShdw blurRad="38100" dist="38100" dir="2700000" algn="tl">
                    <a:srgbClr val="000000"/>
                  </a:outerShdw>
                </a:effectLst>
                <a:latin typeface="Book Antiqua" pitchFamily="18" charset="0"/>
              </a:rPr>
              <a:t>Prior</a:t>
            </a:r>
          </a:p>
          <a:p>
            <a:r>
              <a:rPr lang="en-US">
                <a:effectLst>
                  <a:outerShdw blurRad="38100" dist="38100" dir="2700000" algn="tl">
                    <a:srgbClr val="000000"/>
                  </a:outerShdw>
                </a:effectLst>
                <a:latin typeface="Book Antiqua" pitchFamily="18" charset="0"/>
              </a:rPr>
              <a:t>Probabilities</a:t>
            </a:r>
          </a:p>
        </p:txBody>
      </p:sp>
      <p:sp>
        <p:nvSpPr>
          <p:cNvPr id="36878" name="AutoShape 14"/>
          <p:cNvSpPr>
            <a:spLocks noChangeArrowheads="1"/>
          </p:cNvSpPr>
          <p:nvPr/>
        </p:nvSpPr>
        <p:spPr bwMode="auto">
          <a:xfrm rot="5400000">
            <a:off x="301629" y="4965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6880" name="Line 16"/>
          <p:cNvSpPr>
            <a:spLocks noChangeShapeType="1"/>
          </p:cNvSpPr>
          <p:nvPr/>
        </p:nvSpPr>
        <p:spPr bwMode="auto">
          <a:xfrm>
            <a:off x="4459741" y="5067300"/>
            <a:ext cx="311150" cy="0"/>
          </a:xfrm>
          <a:prstGeom prst="line">
            <a:avLst/>
          </a:prstGeom>
          <a:noFill/>
          <a:ln w="1905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36881" name="Line 17"/>
          <p:cNvSpPr>
            <a:spLocks noChangeShapeType="1"/>
          </p:cNvSpPr>
          <p:nvPr/>
        </p:nvSpPr>
        <p:spPr bwMode="auto">
          <a:xfrm>
            <a:off x="6645045" y="5067300"/>
            <a:ext cx="311150" cy="0"/>
          </a:xfrm>
          <a:prstGeom prst="line">
            <a:avLst/>
          </a:prstGeom>
          <a:noFill/>
          <a:ln w="1905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36882" name="Rectangle 18"/>
          <p:cNvSpPr>
            <a:spLocks noChangeArrowheads="1"/>
          </p:cNvSpPr>
          <p:nvPr/>
        </p:nvSpPr>
        <p:spPr bwMode="auto">
          <a:xfrm>
            <a:off x="704850" y="952500"/>
            <a:ext cx="7677150" cy="933450"/>
          </a:xfrm>
          <a:prstGeom prst="rect">
            <a:avLst/>
          </a:prstGeom>
          <a:noFill/>
          <a:ln w="12700">
            <a:noFill/>
            <a:miter lim="800000"/>
            <a:headEnd/>
            <a:tailEnd/>
          </a:ln>
          <a:effectLst/>
        </p:spPr>
        <p:txBody>
          <a:bodyPr wrap="none" anchor="ct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Often we begin probability analysis with initial or</a:t>
            </a:r>
          </a:p>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prior probabilities</a:t>
            </a:r>
            <a:r>
              <a:rPr lang="en-US" sz="2400">
                <a:effectLst>
                  <a:outerShdw blurRad="38100" dist="38100" dir="2700000" algn="tl">
                    <a:srgbClr val="000000"/>
                  </a:outerShdw>
                </a:effectLst>
                <a:latin typeface="Book Antiqua" pitchFamily="18" charset="0"/>
              </a:rPr>
              <a:t>.</a:t>
            </a:r>
          </a:p>
        </p:txBody>
      </p:sp>
      <p:sp>
        <p:nvSpPr>
          <p:cNvPr id="36883" name="Rectangle 19"/>
          <p:cNvSpPr>
            <a:spLocks noChangeArrowheads="1"/>
          </p:cNvSpPr>
          <p:nvPr/>
        </p:nvSpPr>
        <p:spPr bwMode="auto">
          <a:xfrm>
            <a:off x="704850" y="1866900"/>
            <a:ext cx="7677150" cy="838200"/>
          </a:xfrm>
          <a:prstGeom prst="rect">
            <a:avLst/>
          </a:prstGeom>
          <a:noFill/>
          <a:ln w="12700">
            <a:noFill/>
            <a:miter lim="800000"/>
            <a:headEnd/>
            <a:tailEnd/>
          </a:ln>
          <a:effectLst/>
        </p:spPr>
        <p:txBody>
          <a:bodyPr wrap="none" anchor="ct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Then, from a sample, special report, or a product</a:t>
            </a:r>
          </a:p>
          <a:p>
            <a:pPr algn="l">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test we obtain some additional information.</a:t>
            </a:r>
          </a:p>
        </p:txBody>
      </p:sp>
      <p:sp>
        <p:nvSpPr>
          <p:cNvPr id="36884" name="Rectangle 20"/>
          <p:cNvSpPr>
            <a:spLocks noChangeArrowheads="1"/>
          </p:cNvSpPr>
          <p:nvPr/>
        </p:nvSpPr>
        <p:spPr bwMode="auto">
          <a:xfrm>
            <a:off x="704850" y="2628900"/>
            <a:ext cx="7677150" cy="914400"/>
          </a:xfrm>
          <a:prstGeom prst="rect">
            <a:avLst/>
          </a:prstGeom>
          <a:noFill/>
          <a:ln w="12700">
            <a:noFill/>
            <a:miter lim="800000"/>
            <a:headEnd/>
            <a:tailEnd/>
          </a:ln>
          <a:effectLst/>
        </p:spPr>
        <p:txBody>
          <a:bodyPr wrap="none" anchor="ct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Given this information, we calculate revised or</a:t>
            </a:r>
          </a:p>
          <a:p>
            <a:pPr algn="l">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posterior probabilities</a:t>
            </a:r>
            <a:r>
              <a:rPr lang="en-US" sz="2400">
                <a:effectLst>
                  <a:outerShdw blurRad="38100" dist="38100" dir="2700000" algn="tl">
                    <a:srgbClr val="000000"/>
                  </a:outerShdw>
                </a:effectLst>
                <a:latin typeface="Book Antiqua" pitchFamily="18" charset="0"/>
              </a:rPr>
              <a:t>.</a:t>
            </a:r>
          </a:p>
        </p:txBody>
      </p:sp>
      <p:sp>
        <p:nvSpPr>
          <p:cNvPr id="36885" name="Rectangle 21"/>
          <p:cNvSpPr>
            <a:spLocks noChangeArrowheads="1"/>
          </p:cNvSpPr>
          <p:nvPr/>
        </p:nvSpPr>
        <p:spPr bwMode="auto">
          <a:xfrm>
            <a:off x="704850" y="3524250"/>
            <a:ext cx="7677150" cy="876300"/>
          </a:xfrm>
          <a:prstGeom prst="rect">
            <a:avLst/>
          </a:prstGeom>
          <a:noFill/>
          <a:ln w="12700">
            <a:noFill/>
            <a:miter lim="800000"/>
            <a:headEnd/>
            <a:tailEnd/>
          </a:ln>
          <a:effectLst/>
        </p:spPr>
        <p:txBody>
          <a:bodyPr wrap="none" anchor="ct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Bayes’ theorem</a:t>
            </a:r>
            <a:r>
              <a:rPr lang="en-US" sz="2400">
                <a:effectLst>
                  <a:outerShdw blurRad="38100" dist="38100" dir="2700000" algn="tl">
                    <a:srgbClr val="000000"/>
                  </a:outerShdw>
                </a:effectLst>
                <a:latin typeface="Book Antiqua" pitchFamily="18" charset="0"/>
              </a:rPr>
              <a:t> provides the means for revising the</a:t>
            </a:r>
          </a:p>
          <a:p>
            <a:pPr algn="l">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prior probabilities.</a:t>
            </a:r>
          </a:p>
        </p:txBody>
      </p:sp>
      <p:sp>
        <p:nvSpPr>
          <p:cNvPr id="36887" name="AutoShape 23"/>
          <p:cNvSpPr>
            <a:spLocks noChangeArrowheads="1"/>
          </p:cNvSpPr>
          <p:nvPr/>
        </p:nvSpPr>
        <p:spPr bwMode="auto">
          <a:xfrm rot="5400000">
            <a:off x="534988" y="11588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6888" name="AutoShape 24"/>
          <p:cNvSpPr>
            <a:spLocks noChangeArrowheads="1"/>
          </p:cNvSpPr>
          <p:nvPr/>
        </p:nvSpPr>
        <p:spPr bwMode="auto">
          <a:xfrm rot="5400000">
            <a:off x="534988" y="28162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6889" name="AutoShape 25"/>
          <p:cNvSpPr>
            <a:spLocks noChangeArrowheads="1"/>
          </p:cNvSpPr>
          <p:nvPr/>
        </p:nvSpPr>
        <p:spPr bwMode="auto">
          <a:xfrm rot="5400000">
            <a:off x="534988" y="20161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6890" name="AutoShape 26"/>
          <p:cNvSpPr>
            <a:spLocks noChangeArrowheads="1"/>
          </p:cNvSpPr>
          <p:nvPr/>
        </p:nvSpPr>
        <p:spPr bwMode="auto">
          <a:xfrm rot="5400000">
            <a:off x="534988" y="36925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6871" name="Line 7"/>
          <p:cNvSpPr>
            <a:spLocks noChangeShapeType="1"/>
          </p:cNvSpPr>
          <p:nvPr/>
        </p:nvSpPr>
        <p:spPr bwMode="auto">
          <a:xfrm>
            <a:off x="2401435" y="5067300"/>
            <a:ext cx="311150" cy="0"/>
          </a:xfrm>
          <a:prstGeom prst="line">
            <a:avLst/>
          </a:prstGeom>
          <a:noFill/>
          <a:ln w="1905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109636876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6887"/>
                                        </p:tgtEl>
                                        <p:attrNameLst>
                                          <p:attrName>style.visibility</p:attrName>
                                        </p:attrNameLst>
                                      </p:cBhvr>
                                      <p:to>
                                        <p:strVal val="visible"/>
                                      </p:to>
                                    </p:set>
                                    <p:animEffect transition="in" filter="slide(fromLeft)">
                                      <p:cBhvr>
                                        <p:cTn id="7" dur="500"/>
                                        <p:tgtEl>
                                          <p:spTgt spid="36887"/>
                                        </p:tgtEl>
                                      </p:cBhvr>
                                    </p:animEffect>
                                  </p:childTnLst>
                                  <p:subTnLst>
                                    <p:set>
                                      <p:cBhvr override="childStyle">
                                        <p:cTn dur="1" fill="hold" display="0" masterRel="nextClick" afterEffect="1"/>
                                        <p:tgtEl>
                                          <p:spTgt spid="3688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6882"/>
                                        </p:tgtEl>
                                        <p:attrNameLst>
                                          <p:attrName>style.visibility</p:attrName>
                                        </p:attrNameLst>
                                      </p:cBhvr>
                                      <p:to>
                                        <p:strVal val="visible"/>
                                      </p:to>
                                    </p:set>
                                    <p:animEffect transition="in" filter="slide(fromTop)">
                                      <p:cBhvr>
                                        <p:cTn id="12" dur="500"/>
                                        <p:tgtEl>
                                          <p:spTgt spid="36882"/>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36889"/>
                                        </p:tgtEl>
                                        <p:attrNameLst>
                                          <p:attrName>style.visibility</p:attrName>
                                        </p:attrNameLst>
                                      </p:cBhvr>
                                      <p:to>
                                        <p:strVal val="visible"/>
                                      </p:to>
                                    </p:set>
                                    <p:animEffect transition="in" filter="slide(fromLeft)">
                                      <p:cBhvr>
                                        <p:cTn id="16" dur="500"/>
                                        <p:tgtEl>
                                          <p:spTgt spid="36889"/>
                                        </p:tgtEl>
                                      </p:cBhvr>
                                    </p:animEffect>
                                  </p:childTnLst>
                                  <p:subTnLst>
                                    <p:set>
                                      <p:cBhvr override="childStyle">
                                        <p:cTn dur="1" fill="hold" display="0" masterRel="nextClick" afterEffect="1"/>
                                        <p:tgtEl>
                                          <p:spTgt spid="36889"/>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6883"/>
                                        </p:tgtEl>
                                        <p:attrNameLst>
                                          <p:attrName>style.visibility</p:attrName>
                                        </p:attrNameLst>
                                      </p:cBhvr>
                                      <p:to>
                                        <p:strVal val="visible"/>
                                      </p:to>
                                    </p:set>
                                    <p:animEffect transition="in" filter="slide(fromTop)">
                                      <p:cBhvr>
                                        <p:cTn id="21" dur="500"/>
                                        <p:tgtEl>
                                          <p:spTgt spid="36883"/>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36888"/>
                                        </p:tgtEl>
                                        <p:attrNameLst>
                                          <p:attrName>style.visibility</p:attrName>
                                        </p:attrNameLst>
                                      </p:cBhvr>
                                      <p:to>
                                        <p:strVal val="visible"/>
                                      </p:to>
                                    </p:set>
                                    <p:animEffect transition="in" filter="slide(fromLeft)">
                                      <p:cBhvr>
                                        <p:cTn id="25" dur="500"/>
                                        <p:tgtEl>
                                          <p:spTgt spid="36888"/>
                                        </p:tgtEl>
                                      </p:cBhvr>
                                    </p:animEffect>
                                  </p:childTnLst>
                                  <p:subTnLst>
                                    <p:set>
                                      <p:cBhvr override="childStyle">
                                        <p:cTn dur="1" fill="hold" display="0" masterRel="nextClick" afterEffect="1"/>
                                        <p:tgtEl>
                                          <p:spTgt spid="36888"/>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6884"/>
                                        </p:tgtEl>
                                        <p:attrNameLst>
                                          <p:attrName>style.visibility</p:attrName>
                                        </p:attrNameLst>
                                      </p:cBhvr>
                                      <p:to>
                                        <p:strVal val="visible"/>
                                      </p:to>
                                    </p:set>
                                    <p:animEffect transition="in" filter="slide(fromTop)">
                                      <p:cBhvr>
                                        <p:cTn id="30" dur="500"/>
                                        <p:tgtEl>
                                          <p:spTgt spid="36884"/>
                                        </p:tgtEl>
                                      </p:cBhvr>
                                    </p:animEffect>
                                  </p:childTnLst>
                                </p:cTn>
                              </p:par>
                            </p:childTnLst>
                          </p:cTn>
                        </p:par>
                        <p:par>
                          <p:cTn id="31" fill="hold">
                            <p:stCondLst>
                              <p:cond delay="500"/>
                            </p:stCondLst>
                            <p:childTnLst>
                              <p:par>
                                <p:cTn id="32" presetID="12" presetClass="entr" presetSubtype="8" fill="hold" grpId="0" nodeType="afterEffect">
                                  <p:stCondLst>
                                    <p:cond delay="2000"/>
                                  </p:stCondLst>
                                  <p:childTnLst>
                                    <p:set>
                                      <p:cBhvr>
                                        <p:cTn id="33" dur="1" fill="hold">
                                          <p:stCondLst>
                                            <p:cond delay="0"/>
                                          </p:stCondLst>
                                        </p:cTn>
                                        <p:tgtEl>
                                          <p:spTgt spid="36890"/>
                                        </p:tgtEl>
                                        <p:attrNameLst>
                                          <p:attrName>style.visibility</p:attrName>
                                        </p:attrNameLst>
                                      </p:cBhvr>
                                      <p:to>
                                        <p:strVal val="visible"/>
                                      </p:to>
                                    </p:set>
                                    <p:animEffect transition="in" filter="slide(fromLeft)">
                                      <p:cBhvr>
                                        <p:cTn id="34" dur="500"/>
                                        <p:tgtEl>
                                          <p:spTgt spid="36890"/>
                                        </p:tgtEl>
                                      </p:cBhvr>
                                    </p:animEffect>
                                  </p:childTnLst>
                                  <p:subTnLst>
                                    <p:set>
                                      <p:cBhvr override="childStyle">
                                        <p:cTn dur="1" fill="hold" display="0" masterRel="nextClick" afterEffect="1"/>
                                        <p:tgtEl>
                                          <p:spTgt spid="36890"/>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6885"/>
                                        </p:tgtEl>
                                        <p:attrNameLst>
                                          <p:attrName>style.visibility</p:attrName>
                                        </p:attrNameLst>
                                      </p:cBhvr>
                                      <p:to>
                                        <p:strVal val="visible"/>
                                      </p:to>
                                    </p:set>
                                    <p:animEffect transition="in" filter="slide(fromTop)">
                                      <p:cBhvr>
                                        <p:cTn id="39" dur="500"/>
                                        <p:tgtEl>
                                          <p:spTgt spid="36885"/>
                                        </p:tgtEl>
                                      </p:cBhvr>
                                    </p:animEffect>
                                  </p:childTnLst>
                                </p:cTn>
                              </p:par>
                            </p:childTnLst>
                          </p:cTn>
                        </p:par>
                        <p:par>
                          <p:cTn id="40" fill="hold">
                            <p:stCondLst>
                              <p:cond delay="500"/>
                            </p:stCondLst>
                            <p:childTnLst>
                              <p:par>
                                <p:cTn id="41" presetID="12" presetClass="entr" presetSubtype="8" fill="hold" grpId="0" nodeType="afterEffect">
                                  <p:stCondLst>
                                    <p:cond delay="2000"/>
                                  </p:stCondLst>
                                  <p:childTnLst>
                                    <p:set>
                                      <p:cBhvr>
                                        <p:cTn id="42" dur="1" fill="hold">
                                          <p:stCondLst>
                                            <p:cond delay="0"/>
                                          </p:stCondLst>
                                        </p:cTn>
                                        <p:tgtEl>
                                          <p:spTgt spid="36878"/>
                                        </p:tgtEl>
                                        <p:attrNameLst>
                                          <p:attrName>style.visibility</p:attrName>
                                        </p:attrNameLst>
                                      </p:cBhvr>
                                      <p:to>
                                        <p:strVal val="visible"/>
                                      </p:to>
                                    </p:set>
                                    <p:animEffect transition="in" filter="slide(fromLeft)">
                                      <p:cBhvr>
                                        <p:cTn id="43" dur="500"/>
                                        <p:tgtEl>
                                          <p:spTgt spid="36878"/>
                                        </p:tgtEl>
                                      </p:cBhvr>
                                    </p:animEffect>
                                  </p:childTnLst>
                                  <p:subTnLst>
                                    <p:set>
                                      <p:cBhvr override="childStyle">
                                        <p:cTn dur="1" fill="hold" display="0" masterRel="nextClick" afterEffect="1"/>
                                        <p:tgtEl>
                                          <p:spTgt spid="36878"/>
                                        </p:tgtEl>
                                        <p:attrNameLst>
                                          <p:attrName>style.visibility</p:attrName>
                                        </p:attrNameLst>
                                      </p:cBhvr>
                                      <p:to>
                                        <p:strVal val="hidden"/>
                                      </p:to>
                                    </p:set>
                                  </p:subTnLst>
                                </p:cTn>
                              </p:par>
                            </p:childTnLst>
                          </p:cTn>
                        </p:par>
                      </p:childTnLst>
                    </p:cTn>
                  </p:par>
                  <p:par>
                    <p:cTn id="44" fill="hold">
                      <p:stCondLst>
                        <p:cond delay="indefinite"/>
                      </p:stCondLst>
                      <p:childTnLst>
                        <p:par>
                          <p:cTn id="45" fill="hold">
                            <p:stCondLst>
                              <p:cond delay="0"/>
                            </p:stCondLst>
                            <p:childTnLst>
                              <p:par>
                                <p:cTn id="46" presetID="17" presetClass="entr" presetSubtype="10" fill="hold" grpId="0" nodeType="clickEffect">
                                  <p:stCondLst>
                                    <p:cond delay="0"/>
                                  </p:stCondLst>
                                  <p:childTnLst>
                                    <p:set>
                                      <p:cBhvr>
                                        <p:cTn id="47" dur="1" fill="hold">
                                          <p:stCondLst>
                                            <p:cond delay="0"/>
                                          </p:stCondLst>
                                        </p:cTn>
                                        <p:tgtEl>
                                          <p:spTgt spid="36874"/>
                                        </p:tgtEl>
                                        <p:attrNameLst>
                                          <p:attrName>style.visibility</p:attrName>
                                        </p:attrNameLst>
                                      </p:cBhvr>
                                      <p:to>
                                        <p:strVal val="visible"/>
                                      </p:to>
                                    </p:set>
                                    <p:anim calcmode="lin" valueType="num">
                                      <p:cBhvr>
                                        <p:cTn id="48" dur="500" fill="hold"/>
                                        <p:tgtEl>
                                          <p:spTgt spid="36874"/>
                                        </p:tgtEl>
                                        <p:attrNameLst>
                                          <p:attrName>ppt_w</p:attrName>
                                        </p:attrNameLst>
                                      </p:cBhvr>
                                      <p:tavLst>
                                        <p:tav tm="0">
                                          <p:val>
                                            <p:fltVal val="0"/>
                                          </p:val>
                                        </p:tav>
                                        <p:tav tm="100000">
                                          <p:val>
                                            <p:strVal val="#ppt_w"/>
                                          </p:val>
                                        </p:tav>
                                      </p:tavLst>
                                    </p:anim>
                                    <p:anim calcmode="lin" valueType="num">
                                      <p:cBhvr>
                                        <p:cTn id="49" dur="500" fill="hold"/>
                                        <p:tgtEl>
                                          <p:spTgt spid="36874"/>
                                        </p:tgtEl>
                                        <p:attrNameLst>
                                          <p:attrName>ppt_h</p:attrName>
                                        </p:attrNameLst>
                                      </p:cBhvr>
                                      <p:tavLst>
                                        <p:tav tm="0">
                                          <p:val>
                                            <p:strVal val="#ppt_h"/>
                                          </p:val>
                                        </p:tav>
                                        <p:tav tm="100000">
                                          <p:val>
                                            <p:strVal val="#ppt_h"/>
                                          </p:val>
                                        </p:tav>
                                      </p:tavLst>
                                    </p:anim>
                                  </p:childTnLst>
                                </p:cTn>
                              </p:par>
                            </p:childTnLst>
                          </p:cTn>
                        </p:par>
                        <p:par>
                          <p:cTn id="50" fill="hold">
                            <p:stCondLst>
                              <p:cond delay="500"/>
                            </p:stCondLst>
                            <p:childTnLst>
                              <p:par>
                                <p:cTn id="51" presetID="12" presetClass="entr" presetSubtype="8" fill="hold" grpId="0" nodeType="afterEffect">
                                  <p:stCondLst>
                                    <p:cond delay="2000"/>
                                  </p:stCondLst>
                                  <p:childTnLst>
                                    <p:set>
                                      <p:cBhvr>
                                        <p:cTn id="52" dur="1" fill="hold">
                                          <p:stCondLst>
                                            <p:cond delay="0"/>
                                          </p:stCondLst>
                                        </p:cTn>
                                        <p:tgtEl>
                                          <p:spTgt spid="36871"/>
                                        </p:tgtEl>
                                        <p:attrNameLst>
                                          <p:attrName>style.visibility</p:attrName>
                                        </p:attrNameLst>
                                      </p:cBhvr>
                                      <p:to>
                                        <p:strVal val="visible"/>
                                      </p:to>
                                    </p:set>
                                    <p:animEffect transition="in" filter="slide(fromLeft)">
                                      <p:cBhvr>
                                        <p:cTn id="53" dur="500"/>
                                        <p:tgtEl>
                                          <p:spTgt spid="36871"/>
                                        </p:tgtEl>
                                      </p:cBhvr>
                                    </p:animEffect>
                                  </p:childTnLst>
                                </p:cTn>
                              </p:par>
                            </p:childTnLst>
                          </p:cTn>
                        </p:par>
                        <p:par>
                          <p:cTn id="54" fill="hold">
                            <p:stCondLst>
                              <p:cond delay="3000"/>
                            </p:stCondLst>
                            <p:childTnLst>
                              <p:par>
                                <p:cTn id="55" presetID="17" presetClass="entr" presetSubtype="10" fill="hold" grpId="0" nodeType="afterEffect">
                                  <p:stCondLst>
                                    <p:cond delay="0"/>
                                  </p:stCondLst>
                                  <p:childTnLst>
                                    <p:set>
                                      <p:cBhvr>
                                        <p:cTn id="56" dur="1" fill="hold">
                                          <p:stCondLst>
                                            <p:cond delay="0"/>
                                          </p:stCondLst>
                                        </p:cTn>
                                        <p:tgtEl>
                                          <p:spTgt spid="36868"/>
                                        </p:tgtEl>
                                        <p:attrNameLst>
                                          <p:attrName>style.visibility</p:attrName>
                                        </p:attrNameLst>
                                      </p:cBhvr>
                                      <p:to>
                                        <p:strVal val="visible"/>
                                      </p:to>
                                    </p:set>
                                    <p:anim calcmode="lin" valueType="num">
                                      <p:cBhvr>
                                        <p:cTn id="57" dur="500" fill="hold"/>
                                        <p:tgtEl>
                                          <p:spTgt spid="36868"/>
                                        </p:tgtEl>
                                        <p:attrNameLst>
                                          <p:attrName>ppt_w</p:attrName>
                                        </p:attrNameLst>
                                      </p:cBhvr>
                                      <p:tavLst>
                                        <p:tav tm="0">
                                          <p:val>
                                            <p:fltVal val="0"/>
                                          </p:val>
                                        </p:tav>
                                        <p:tav tm="100000">
                                          <p:val>
                                            <p:strVal val="#ppt_w"/>
                                          </p:val>
                                        </p:tav>
                                      </p:tavLst>
                                    </p:anim>
                                    <p:anim calcmode="lin" valueType="num">
                                      <p:cBhvr>
                                        <p:cTn id="58" dur="500" fill="hold"/>
                                        <p:tgtEl>
                                          <p:spTgt spid="36868"/>
                                        </p:tgtEl>
                                        <p:attrNameLst>
                                          <p:attrName>ppt_h</p:attrName>
                                        </p:attrNameLst>
                                      </p:cBhvr>
                                      <p:tavLst>
                                        <p:tav tm="0">
                                          <p:val>
                                            <p:strVal val="#ppt_h"/>
                                          </p:val>
                                        </p:tav>
                                        <p:tav tm="100000">
                                          <p:val>
                                            <p:strVal val="#ppt_h"/>
                                          </p:val>
                                        </p:tav>
                                      </p:tavLst>
                                    </p:anim>
                                  </p:childTnLst>
                                </p:cTn>
                              </p:par>
                            </p:childTnLst>
                          </p:cTn>
                        </p:par>
                        <p:par>
                          <p:cTn id="59" fill="hold">
                            <p:stCondLst>
                              <p:cond delay="3500"/>
                            </p:stCondLst>
                            <p:childTnLst>
                              <p:par>
                                <p:cTn id="60" presetID="12" presetClass="entr" presetSubtype="8" fill="hold" grpId="0" nodeType="afterEffect">
                                  <p:stCondLst>
                                    <p:cond delay="2000"/>
                                  </p:stCondLst>
                                  <p:childTnLst>
                                    <p:set>
                                      <p:cBhvr>
                                        <p:cTn id="61" dur="1" fill="hold">
                                          <p:stCondLst>
                                            <p:cond delay="0"/>
                                          </p:stCondLst>
                                        </p:cTn>
                                        <p:tgtEl>
                                          <p:spTgt spid="36880"/>
                                        </p:tgtEl>
                                        <p:attrNameLst>
                                          <p:attrName>style.visibility</p:attrName>
                                        </p:attrNameLst>
                                      </p:cBhvr>
                                      <p:to>
                                        <p:strVal val="visible"/>
                                      </p:to>
                                    </p:set>
                                    <p:animEffect transition="in" filter="slide(fromLeft)">
                                      <p:cBhvr>
                                        <p:cTn id="62" dur="500"/>
                                        <p:tgtEl>
                                          <p:spTgt spid="36880"/>
                                        </p:tgtEl>
                                      </p:cBhvr>
                                    </p:animEffect>
                                  </p:childTnLst>
                                </p:cTn>
                              </p:par>
                            </p:childTnLst>
                          </p:cTn>
                        </p:par>
                        <p:par>
                          <p:cTn id="63" fill="hold">
                            <p:stCondLst>
                              <p:cond delay="6000"/>
                            </p:stCondLst>
                            <p:childTnLst>
                              <p:par>
                                <p:cTn id="64" presetID="17" presetClass="entr" presetSubtype="10" fill="hold" grpId="0" nodeType="afterEffect">
                                  <p:stCondLst>
                                    <p:cond delay="0"/>
                                  </p:stCondLst>
                                  <p:childTnLst>
                                    <p:set>
                                      <p:cBhvr>
                                        <p:cTn id="65" dur="1" fill="hold">
                                          <p:stCondLst>
                                            <p:cond delay="0"/>
                                          </p:stCondLst>
                                        </p:cTn>
                                        <p:tgtEl>
                                          <p:spTgt spid="36869"/>
                                        </p:tgtEl>
                                        <p:attrNameLst>
                                          <p:attrName>style.visibility</p:attrName>
                                        </p:attrNameLst>
                                      </p:cBhvr>
                                      <p:to>
                                        <p:strVal val="visible"/>
                                      </p:to>
                                    </p:set>
                                    <p:anim calcmode="lin" valueType="num">
                                      <p:cBhvr>
                                        <p:cTn id="66" dur="500" fill="hold"/>
                                        <p:tgtEl>
                                          <p:spTgt spid="36869"/>
                                        </p:tgtEl>
                                        <p:attrNameLst>
                                          <p:attrName>ppt_w</p:attrName>
                                        </p:attrNameLst>
                                      </p:cBhvr>
                                      <p:tavLst>
                                        <p:tav tm="0">
                                          <p:val>
                                            <p:fltVal val="0"/>
                                          </p:val>
                                        </p:tav>
                                        <p:tav tm="100000">
                                          <p:val>
                                            <p:strVal val="#ppt_w"/>
                                          </p:val>
                                        </p:tav>
                                      </p:tavLst>
                                    </p:anim>
                                    <p:anim calcmode="lin" valueType="num">
                                      <p:cBhvr>
                                        <p:cTn id="67" dur="500" fill="hold"/>
                                        <p:tgtEl>
                                          <p:spTgt spid="36869"/>
                                        </p:tgtEl>
                                        <p:attrNameLst>
                                          <p:attrName>ppt_h</p:attrName>
                                        </p:attrNameLst>
                                      </p:cBhvr>
                                      <p:tavLst>
                                        <p:tav tm="0">
                                          <p:val>
                                            <p:strVal val="#ppt_h"/>
                                          </p:val>
                                        </p:tav>
                                        <p:tav tm="100000">
                                          <p:val>
                                            <p:strVal val="#ppt_h"/>
                                          </p:val>
                                        </p:tav>
                                      </p:tavLst>
                                    </p:anim>
                                  </p:childTnLst>
                                </p:cTn>
                              </p:par>
                            </p:childTnLst>
                          </p:cTn>
                        </p:par>
                        <p:par>
                          <p:cTn id="68" fill="hold">
                            <p:stCondLst>
                              <p:cond delay="6500"/>
                            </p:stCondLst>
                            <p:childTnLst>
                              <p:par>
                                <p:cTn id="69" presetID="12" presetClass="entr" presetSubtype="8" fill="hold" grpId="0" nodeType="afterEffect">
                                  <p:stCondLst>
                                    <p:cond delay="2000"/>
                                  </p:stCondLst>
                                  <p:childTnLst>
                                    <p:set>
                                      <p:cBhvr>
                                        <p:cTn id="70" dur="1" fill="hold">
                                          <p:stCondLst>
                                            <p:cond delay="0"/>
                                          </p:stCondLst>
                                        </p:cTn>
                                        <p:tgtEl>
                                          <p:spTgt spid="36881"/>
                                        </p:tgtEl>
                                        <p:attrNameLst>
                                          <p:attrName>style.visibility</p:attrName>
                                        </p:attrNameLst>
                                      </p:cBhvr>
                                      <p:to>
                                        <p:strVal val="visible"/>
                                      </p:to>
                                    </p:set>
                                    <p:animEffect transition="in" filter="slide(fromLeft)">
                                      <p:cBhvr>
                                        <p:cTn id="71" dur="500"/>
                                        <p:tgtEl>
                                          <p:spTgt spid="36881"/>
                                        </p:tgtEl>
                                      </p:cBhvr>
                                    </p:animEffect>
                                  </p:childTnLst>
                                </p:cTn>
                              </p:par>
                            </p:childTnLst>
                          </p:cTn>
                        </p:par>
                        <p:par>
                          <p:cTn id="72" fill="hold">
                            <p:stCondLst>
                              <p:cond delay="9000"/>
                            </p:stCondLst>
                            <p:childTnLst>
                              <p:par>
                                <p:cTn id="73" presetID="17" presetClass="entr" presetSubtype="10" fill="hold" grpId="0" nodeType="afterEffect">
                                  <p:stCondLst>
                                    <p:cond delay="0"/>
                                  </p:stCondLst>
                                  <p:childTnLst>
                                    <p:set>
                                      <p:cBhvr>
                                        <p:cTn id="74" dur="1" fill="hold">
                                          <p:stCondLst>
                                            <p:cond delay="0"/>
                                          </p:stCondLst>
                                        </p:cTn>
                                        <p:tgtEl>
                                          <p:spTgt spid="36870"/>
                                        </p:tgtEl>
                                        <p:attrNameLst>
                                          <p:attrName>style.visibility</p:attrName>
                                        </p:attrNameLst>
                                      </p:cBhvr>
                                      <p:to>
                                        <p:strVal val="visible"/>
                                      </p:to>
                                    </p:set>
                                    <p:anim calcmode="lin" valueType="num">
                                      <p:cBhvr>
                                        <p:cTn id="75" dur="500" fill="hold"/>
                                        <p:tgtEl>
                                          <p:spTgt spid="36870"/>
                                        </p:tgtEl>
                                        <p:attrNameLst>
                                          <p:attrName>ppt_w</p:attrName>
                                        </p:attrNameLst>
                                      </p:cBhvr>
                                      <p:tavLst>
                                        <p:tav tm="0">
                                          <p:val>
                                            <p:fltVal val="0"/>
                                          </p:val>
                                        </p:tav>
                                        <p:tav tm="100000">
                                          <p:val>
                                            <p:strVal val="#ppt_w"/>
                                          </p:val>
                                        </p:tav>
                                      </p:tavLst>
                                    </p:anim>
                                    <p:anim calcmode="lin" valueType="num">
                                      <p:cBhvr>
                                        <p:cTn id="76" dur="500" fill="hold"/>
                                        <p:tgtEl>
                                          <p:spTgt spid="3687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animBg="1" autoUpdateAnimBg="0"/>
      <p:bldP spid="36869" grpId="0" animBg="1" autoUpdateAnimBg="0"/>
      <p:bldP spid="36870" grpId="0" animBg="1" autoUpdateAnimBg="0"/>
      <p:bldP spid="36874" grpId="0" animBg="1" autoUpdateAnimBg="0"/>
      <p:bldP spid="36878" grpId="0" animBg="1"/>
      <p:bldP spid="36880" grpId="0" animBg="1"/>
      <p:bldP spid="36881" grpId="0" animBg="1"/>
      <p:bldP spid="36882" grpId="0" autoUpdateAnimBg="0"/>
      <p:bldP spid="36883" grpId="0" autoUpdateAnimBg="0"/>
      <p:bldP spid="36884" grpId="0" autoUpdateAnimBg="0"/>
      <p:bldP spid="36885" grpId="0" autoUpdateAnimBg="0"/>
      <p:bldP spid="36887" grpId="0" animBg="1"/>
      <p:bldP spid="36888" grpId="0" animBg="1"/>
      <p:bldP spid="36889" grpId="0" animBg="1"/>
      <p:bldP spid="36890" grpId="0" animBg="1"/>
      <p:bldP spid="36871" grpId="0" animBg="1"/>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body" idx="1"/>
          </p:nvPr>
        </p:nvSpPr>
        <p:spPr>
          <a:xfrm>
            <a:off x="1177925" y="1468438"/>
            <a:ext cx="7340600" cy="2287587"/>
          </a:xfrm>
          <a:noFill/>
          <a:ln/>
        </p:spPr>
        <p:txBody>
          <a:bodyPr/>
          <a:lstStyle/>
          <a:p>
            <a:pPr>
              <a:buFont typeface="Monotype Sorts" pitchFamily="2" charset="2"/>
              <a:buNone/>
            </a:pPr>
            <a:r>
              <a:rPr lang="en-US"/>
              <a:t>     A proposed shopping center will provide strong</a:t>
            </a:r>
          </a:p>
          <a:p>
            <a:pPr>
              <a:buFont typeface="Monotype Sorts" pitchFamily="2" charset="2"/>
              <a:buNone/>
            </a:pPr>
            <a:r>
              <a:rPr lang="en-US"/>
              <a:t>competition for downtown businesses like L. S.</a:t>
            </a:r>
          </a:p>
          <a:p>
            <a:pPr>
              <a:buFont typeface="Monotype Sorts" pitchFamily="2" charset="2"/>
              <a:buNone/>
            </a:pPr>
            <a:r>
              <a:rPr lang="en-US"/>
              <a:t>Clothiers.  If the shopping center is built, the owner</a:t>
            </a:r>
          </a:p>
          <a:p>
            <a:pPr>
              <a:buFont typeface="Monotype Sorts" pitchFamily="2" charset="2"/>
              <a:buNone/>
            </a:pPr>
            <a:r>
              <a:rPr lang="en-US"/>
              <a:t>of L. S. Clothiers feels it would be best to relocate to</a:t>
            </a:r>
          </a:p>
          <a:p>
            <a:pPr>
              <a:buFont typeface="Monotype Sorts" pitchFamily="2" charset="2"/>
              <a:buNone/>
            </a:pPr>
            <a:r>
              <a:rPr lang="en-US"/>
              <a:t>the shopping center.</a:t>
            </a:r>
          </a:p>
        </p:txBody>
      </p:sp>
      <p:sp>
        <p:nvSpPr>
          <p:cNvPr id="38028" name="Rectangle 140"/>
          <p:cNvSpPr>
            <a:spLocks noChangeArrowheads="1"/>
          </p:cNvSpPr>
          <p:nvPr/>
        </p:nvSpPr>
        <p:spPr bwMode="auto">
          <a:xfrm>
            <a:off x="690563" y="153988"/>
            <a:ext cx="7772400" cy="6048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Bayes’ Theorem</a:t>
            </a:r>
          </a:p>
        </p:txBody>
      </p:sp>
      <p:sp>
        <p:nvSpPr>
          <p:cNvPr id="38029" name="Rectangle 141"/>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38030" name="AutoShape 142"/>
          <p:cNvSpPr>
            <a:spLocks noChangeArrowheads="1"/>
          </p:cNvSpPr>
          <p:nvPr/>
        </p:nvSpPr>
        <p:spPr bwMode="auto">
          <a:xfrm rot="5400000">
            <a:off x="782638" y="1584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8031" name="Rectangle 143"/>
          <p:cNvSpPr>
            <a:spLocks noChangeArrowheads="1"/>
          </p:cNvSpPr>
          <p:nvPr/>
        </p:nvSpPr>
        <p:spPr bwMode="auto">
          <a:xfrm>
            <a:off x="1190625" y="3659188"/>
            <a:ext cx="7226300" cy="2160587"/>
          </a:xfrm>
          <a:prstGeom prst="rect">
            <a:avLst/>
          </a:prstGeom>
          <a:noFill/>
          <a:ln w="12700">
            <a:noFill/>
            <a:miter lim="800000"/>
            <a:headEnd/>
            <a:tailEnd/>
          </a:ln>
          <a:effectLst/>
        </p:spPr>
        <p:txBody>
          <a:bodyPr lIns="90488" tIns="44450" rIns="90488" bIns="44450"/>
          <a:lstStyle/>
          <a:p>
            <a:pPr algn="l">
              <a:lnSpc>
                <a:spcPct val="110000"/>
              </a:lnSpc>
            </a:pPr>
            <a:r>
              <a:rPr lang="en-US" sz="2400">
                <a:effectLst>
                  <a:outerShdw blurRad="38100" dist="38100" dir="2700000" algn="tl">
                    <a:srgbClr val="000000"/>
                  </a:outerShdw>
                </a:effectLst>
                <a:latin typeface="Book Antiqua" pitchFamily="18" charset="0"/>
              </a:rPr>
              <a:t>     The shopping center cannot be built unless a</a:t>
            </a:r>
          </a:p>
          <a:p>
            <a:pPr algn="l">
              <a:lnSpc>
                <a:spcPct val="110000"/>
              </a:lnSpc>
            </a:pPr>
            <a:r>
              <a:rPr lang="en-US" sz="2400">
                <a:effectLst>
                  <a:outerShdw blurRad="38100" dist="38100" dir="2700000" algn="tl">
                    <a:srgbClr val="000000"/>
                  </a:outerShdw>
                </a:effectLst>
                <a:latin typeface="Book Antiqua" pitchFamily="18" charset="0"/>
              </a:rPr>
              <a:t>zoning change is approved by the town council.</a:t>
            </a:r>
          </a:p>
          <a:p>
            <a:pPr algn="l">
              <a:lnSpc>
                <a:spcPct val="110000"/>
              </a:lnSpc>
            </a:pPr>
            <a:r>
              <a:rPr lang="en-US" sz="2400">
                <a:effectLst>
                  <a:outerShdw blurRad="38100" dist="38100" dir="2700000" algn="tl">
                    <a:srgbClr val="000000"/>
                  </a:outerShdw>
                </a:effectLst>
                <a:latin typeface="Book Antiqua" pitchFamily="18" charset="0"/>
              </a:rPr>
              <a:t>The planning board must first make a recommendation, for or against the zoning change,</a:t>
            </a:r>
          </a:p>
          <a:p>
            <a:pPr algn="l">
              <a:lnSpc>
                <a:spcPct val="110000"/>
              </a:lnSpc>
            </a:pPr>
            <a:r>
              <a:rPr lang="en-US" sz="2400">
                <a:effectLst>
                  <a:outerShdw blurRad="38100" dist="38100" dir="2700000" algn="tl">
                    <a:srgbClr val="000000"/>
                  </a:outerShdw>
                </a:effectLst>
                <a:latin typeface="Book Antiqua" pitchFamily="18" charset="0"/>
              </a:rPr>
              <a:t>to the council.</a:t>
            </a:r>
          </a:p>
        </p:txBody>
      </p:sp>
      <p:sp>
        <p:nvSpPr>
          <p:cNvPr id="38032" name="AutoShape 144"/>
          <p:cNvSpPr>
            <a:spLocks noChangeArrowheads="1"/>
          </p:cNvSpPr>
          <p:nvPr/>
        </p:nvSpPr>
        <p:spPr bwMode="auto">
          <a:xfrm rot="5400000">
            <a:off x="763588" y="38322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3529997024"/>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38030"/>
                                        </p:tgtEl>
                                        <p:attrNameLst>
                                          <p:attrName>style.visibility</p:attrName>
                                        </p:attrNameLst>
                                      </p:cBhvr>
                                      <p:to>
                                        <p:strVal val="visible"/>
                                      </p:to>
                                    </p:set>
                                    <p:animEffect transition="in" filter="slide(fromLeft)">
                                      <p:cBhvr>
                                        <p:cTn id="7" dur="500"/>
                                        <p:tgtEl>
                                          <p:spTgt spid="38030"/>
                                        </p:tgtEl>
                                      </p:cBhvr>
                                    </p:animEffect>
                                  </p:childTnLst>
                                  <p:subTnLst>
                                    <p:set>
                                      <p:cBhvr override="childStyle">
                                        <p:cTn dur="1" fill="hold" display="0" masterRel="nextClick" afterEffect="1"/>
                                        <p:tgtEl>
                                          <p:spTgt spid="3803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7890"/>
                                        </p:tgtEl>
                                        <p:attrNameLst>
                                          <p:attrName>style.visibility</p:attrName>
                                        </p:attrNameLst>
                                      </p:cBhvr>
                                      <p:to>
                                        <p:strVal val="visible"/>
                                      </p:to>
                                    </p:set>
                                    <p:animEffect transition="in" filter="blinds(horizontal)">
                                      <p:cBhvr>
                                        <p:cTn id="12" dur="500"/>
                                        <p:tgtEl>
                                          <p:spTgt spid="37890"/>
                                        </p:tgtEl>
                                      </p:cBhvr>
                                    </p:animEffect>
                                  </p:childTnLst>
                                </p:cTn>
                              </p:par>
                            </p:childTnLst>
                          </p:cTn>
                        </p:par>
                        <p:par>
                          <p:cTn id="13" fill="hold">
                            <p:stCondLst>
                              <p:cond delay="500"/>
                            </p:stCondLst>
                            <p:childTnLst>
                              <p:par>
                                <p:cTn id="14" presetID="12" presetClass="entr" presetSubtype="8" fill="hold" grpId="0" nodeType="afterEffect">
                                  <p:stCondLst>
                                    <p:cond delay="5000"/>
                                  </p:stCondLst>
                                  <p:childTnLst>
                                    <p:set>
                                      <p:cBhvr>
                                        <p:cTn id="15" dur="1" fill="hold">
                                          <p:stCondLst>
                                            <p:cond delay="0"/>
                                          </p:stCondLst>
                                        </p:cTn>
                                        <p:tgtEl>
                                          <p:spTgt spid="38032"/>
                                        </p:tgtEl>
                                        <p:attrNameLst>
                                          <p:attrName>style.visibility</p:attrName>
                                        </p:attrNameLst>
                                      </p:cBhvr>
                                      <p:to>
                                        <p:strVal val="visible"/>
                                      </p:to>
                                    </p:set>
                                    <p:animEffect transition="in" filter="slide(fromLeft)">
                                      <p:cBhvr>
                                        <p:cTn id="16" dur="500"/>
                                        <p:tgtEl>
                                          <p:spTgt spid="38032"/>
                                        </p:tgtEl>
                                      </p:cBhvr>
                                    </p:animEffect>
                                  </p:childTnLst>
                                  <p:subTnLst>
                                    <p:set>
                                      <p:cBhvr override="childStyle">
                                        <p:cTn dur="1" fill="hold" display="0" masterRel="nextClick" afterEffect="1"/>
                                        <p:tgtEl>
                                          <p:spTgt spid="38032"/>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8031"/>
                                        </p:tgtEl>
                                        <p:attrNameLst>
                                          <p:attrName>style.visibility</p:attrName>
                                        </p:attrNameLst>
                                      </p:cBhvr>
                                      <p:to>
                                        <p:strVal val="visible"/>
                                      </p:to>
                                    </p:set>
                                    <p:animEffect transition="in" filter="blinds(horizontal)">
                                      <p:cBhvr>
                                        <p:cTn id="21" dur="500"/>
                                        <p:tgtEl>
                                          <p:spTgt spid="380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autoUpdateAnimBg="0"/>
      <p:bldP spid="38030" grpId="0" animBg="1"/>
      <p:bldP spid="38031" grpId="0" autoUpdateAnimBg="0"/>
      <p:bldP spid="38032"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ChangeArrowheads="1"/>
          </p:cNvSpPr>
          <p:nvPr/>
        </p:nvSpPr>
        <p:spPr bwMode="auto">
          <a:xfrm>
            <a:off x="1177925" y="1468438"/>
            <a:ext cx="2921000" cy="550862"/>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Let:</a:t>
            </a:r>
          </a:p>
        </p:txBody>
      </p:sp>
      <p:sp>
        <p:nvSpPr>
          <p:cNvPr id="134267" name="Rectangle 123"/>
          <p:cNvSpPr>
            <a:spLocks noChangeArrowheads="1"/>
          </p:cNvSpPr>
          <p:nvPr/>
        </p:nvSpPr>
        <p:spPr bwMode="auto">
          <a:xfrm>
            <a:off x="690563" y="153988"/>
            <a:ext cx="7772400" cy="6048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Prior Probabilities</a:t>
            </a:r>
          </a:p>
        </p:txBody>
      </p:sp>
      <p:sp>
        <p:nvSpPr>
          <p:cNvPr id="134268" name="Rectangle 124"/>
          <p:cNvSpPr>
            <a:spLocks noChangeArrowheads="1"/>
          </p:cNvSpPr>
          <p:nvPr/>
        </p:nvSpPr>
        <p:spPr bwMode="auto">
          <a:xfrm>
            <a:off x="1746250" y="1949450"/>
            <a:ext cx="6629400" cy="10287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 A</a:t>
            </a:r>
            <a:r>
              <a:rPr lang="en-US" sz="2400" baseline="-25000">
                <a:effectLst>
                  <a:outerShdw blurRad="38100" dist="38100" dir="2700000" algn="tl">
                    <a:srgbClr val="000000"/>
                  </a:outerShdw>
                </a:effectLst>
                <a:latin typeface="Book Antiqua" pitchFamily="18" charset="0"/>
              </a:rPr>
              <a:t>1</a:t>
            </a:r>
            <a:r>
              <a:rPr lang="en-US" sz="2400">
                <a:effectLst>
                  <a:outerShdw blurRad="38100" dist="38100" dir="2700000" algn="tl">
                    <a:srgbClr val="000000"/>
                  </a:outerShdw>
                </a:effectLst>
                <a:latin typeface="Book Antiqua" pitchFamily="18" charset="0"/>
              </a:rPr>
              <a:t> = town council approves the zoning change</a:t>
            </a:r>
          </a:p>
          <a:p>
            <a:pPr algn="l">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 A</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 town council disapproves the change</a:t>
            </a:r>
          </a:p>
        </p:txBody>
      </p:sp>
      <p:sp>
        <p:nvSpPr>
          <p:cNvPr id="134269" name="Rectangle 125"/>
          <p:cNvSpPr>
            <a:spLocks noChangeArrowheads="1"/>
          </p:cNvSpPr>
          <p:nvPr/>
        </p:nvSpPr>
        <p:spPr bwMode="auto">
          <a:xfrm>
            <a:off x="3244850" y="3663950"/>
            <a:ext cx="3238500" cy="7620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P(</a:t>
            </a:r>
            <a:r>
              <a:rPr lang="en-US" sz="2400" i="1">
                <a:effectLst>
                  <a:outerShdw blurRad="38100" dist="38100" dir="2700000" algn="tl">
                    <a:srgbClr val="000000"/>
                  </a:outerShdw>
                </a:effectLst>
                <a:latin typeface="Book Antiqua" pitchFamily="18" charset="0"/>
              </a:rPr>
              <a:t>A</a:t>
            </a:r>
            <a:r>
              <a:rPr lang="en-US" sz="2400" baseline="-25000">
                <a:effectLst>
                  <a:outerShdw blurRad="38100" dist="38100" dir="2700000" algn="tl">
                    <a:srgbClr val="000000"/>
                  </a:outerShdw>
                </a:effectLst>
                <a:latin typeface="Book Antiqua" pitchFamily="18" charset="0"/>
              </a:rPr>
              <a:t>1</a:t>
            </a:r>
            <a:r>
              <a:rPr lang="en-US" sz="2400">
                <a:effectLst>
                  <a:outerShdw blurRad="38100" dist="38100" dir="2700000" algn="tl">
                    <a:srgbClr val="000000"/>
                  </a:outerShdw>
                </a:effectLst>
                <a:latin typeface="Book Antiqua" pitchFamily="18" charset="0"/>
              </a:rPr>
              <a:t>) = .7,   P(</a:t>
            </a:r>
            <a:r>
              <a:rPr lang="en-US" sz="2400" i="1">
                <a:effectLst>
                  <a:outerShdw blurRad="38100" dist="38100" dir="2700000" algn="tl">
                    <a:srgbClr val="000000"/>
                  </a:outerShdw>
                </a:effectLst>
                <a:latin typeface="Book Antiqua" pitchFamily="18" charset="0"/>
              </a:rPr>
              <a:t>A</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 .3</a:t>
            </a:r>
          </a:p>
        </p:txBody>
      </p:sp>
      <p:sp>
        <p:nvSpPr>
          <p:cNvPr id="134270" name="Rectangle 126"/>
          <p:cNvSpPr>
            <a:spLocks noChangeArrowheads="1"/>
          </p:cNvSpPr>
          <p:nvPr/>
        </p:nvSpPr>
        <p:spPr bwMode="auto">
          <a:xfrm>
            <a:off x="1250950" y="3054350"/>
            <a:ext cx="3886200" cy="5715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Using subjective judgment:</a:t>
            </a:r>
          </a:p>
        </p:txBody>
      </p:sp>
      <p:sp>
        <p:nvSpPr>
          <p:cNvPr id="134271" name="Rectangle 127"/>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134272" name="AutoShape 128"/>
          <p:cNvSpPr>
            <a:spLocks noChangeArrowheads="1"/>
          </p:cNvSpPr>
          <p:nvPr/>
        </p:nvSpPr>
        <p:spPr bwMode="auto">
          <a:xfrm rot="5400000">
            <a:off x="782638" y="15970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78481104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34272"/>
                                        </p:tgtEl>
                                        <p:attrNameLst>
                                          <p:attrName>style.visibility</p:attrName>
                                        </p:attrNameLst>
                                      </p:cBhvr>
                                      <p:to>
                                        <p:strVal val="visible"/>
                                      </p:to>
                                    </p:set>
                                    <p:animEffect transition="in" filter="slide(fromLeft)">
                                      <p:cBhvr>
                                        <p:cTn id="7" dur="500"/>
                                        <p:tgtEl>
                                          <p:spTgt spid="134272"/>
                                        </p:tgtEl>
                                      </p:cBhvr>
                                    </p:animEffect>
                                  </p:childTnLst>
                                  <p:subTnLst>
                                    <p:set>
                                      <p:cBhvr override="childStyle">
                                        <p:cTn dur="1" fill="hold" display="0" masterRel="nextClick" afterEffect="1"/>
                                        <p:tgtEl>
                                          <p:spTgt spid="13427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4146"/>
                                        </p:tgtEl>
                                        <p:attrNameLst>
                                          <p:attrName>style.visibility</p:attrName>
                                        </p:attrNameLst>
                                      </p:cBhvr>
                                      <p:to>
                                        <p:strVal val="visible"/>
                                      </p:to>
                                    </p:set>
                                    <p:animEffect transition="in" filter="blinds(horizontal)">
                                      <p:cBhvr>
                                        <p:cTn id="12" dur="500"/>
                                        <p:tgtEl>
                                          <p:spTgt spid="134146"/>
                                        </p:tgtEl>
                                      </p:cBhvr>
                                    </p:animEffect>
                                  </p:childTnLst>
                                </p:cTn>
                              </p:par>
                            </p:childTnLst>
                          </p:cTn>
                        </p:par>
                        <p:par>
                          <p:cTn id="13" fill="hold">
                            <p:stCondLst>
                              <p:cond delay="500"/>
                            </p:stCondLst>
                            <p:childTnLst>
                              <p:par>
                                <p:cTn id="14" presetID="9" presetClass="entr" presetSubtype="0" fill="hold" grpId="0" nodeType="afterEffect">
                                  <p:stCondLst>
                                    <p:cond delay="1000"/>
                                  </p:stCondLst>
                                  <p:childTnLst>
                                    <p:set>
                                      <p:cBhvr>
                                        <p:cTn id="15" dur="1" fill="hold">
                                          <p:stCondLst>
                                            <p:cond delay="0"/>
                                          </p:stCondLst>
                                        </p:cTn>
                                        <p:tgtEl>
                                          <p:spTgt spid="134268"/>
                                        </p:tgtEl>
                                        <p:attrNameLst>
                                          <p:attrName>style.visibility</p:attrName>
                                        </p:attrNameLst>
                                      </p:cBhvr>
                                      <p:to>
                                        <p:strVal val="visible"/>
                                      </p:to>
                                    </p:set>
                                    <p:animEffect transition="in" filter="dissolve">
                                      <p:cBhvr>
                                        <p:cTn id="16" dur="500"/>
                                        <p:tgtEl>
                                          <p:spTgt spid="134268"/>
                                        </p:tgtEl>
                                      </p:cBhvr>
                                    </p:animEffect>
                                  </p:childTnLst>
                                </p:cTn>
                              </p:par>
                            </p:childTnLst>
                          </p:cTn>
                        </p:par>
                        <p:par>
                          <p:cTn id="17" fill="hold">
                            <p:stCondLst>
                              <p:cond delay="2000"/>
                            </p:stCondLst>
                            <p:childTnLst>
                              <p:par>
                                <p:cTn id="18" presetID="3" presetClass="entr" presetSubtype="10" fill="hold" grpId="0" nodeType="afterEffect">
                                  <p:stCondLst>
                                    <p:cond delay="3000"/>
                                  </p:stCondLst>
                                  <p:childTnLst>
                                    <p:set>
                                      <p:cBhvr>
                                        <p:cTn id="19" dur="1" fill="hold">
                                          <p:stCondLst>
                                            <p:cond delay="0"/>
                                          </p:stCondLst>
                                        </p:cTn>
                                        <p:tgtEl>
                                          <p:spTgt spid="134270"/>
                                        </p:tgtEl>
                                        <p:attrNameLst>
                                          <p:attrName>style.visibility</p:attrName>
                                        </p:attrNameLst>
                                      </p:cBhvr>
                                      <p:to>
                                        <p:strVal val="visible"/>
                                      </p:to>
                                    </p:set>
                                    <p:animEffect transition="in" filter="blinds(horizontal)">
                                      <p:cBhvr>
                                        <p:cTn id="20" dur="500"/>
                                        <p:tgtEl>
                                          <p:spTgt spid="134270"/>
                                        </p:tgtEl>
                                      </p:cBhvr>
                                    </p:animEffect>
                                  </p:childTnLst>
                                </p:cTn>
                              </p:par>
                            </p:childTnLst>
                          </p:cTn>
                        </p:par>
                        <p:par>
                          <p:cTn id="21" fill="hold">
                            <p:stCondLst>
                              <p:cond delay="5500"/>
                            </p:stCondLst>
                            <p:childTnLst>
                              <p:par>
                                <p:cTn id="22" presetID="9" presetClass="entr" presetSubtype="0" fill="hold" grpId="0" nodeType="afterEffect">
                                  <p:stCondLst>
                                    <p:cond delay="1000"/>
                                  </p:stCondLst>
                                  <p:childTnLst>
                                    <p:set>
                                      <p:cBhvr>
                                        <p:cTn id="23" dur="1" fill="hold">
                                          <p:stCondLst>
                                            <p:cond delay="0"/>
                                          </p:stCondLst>
                                        </p:cTn>
                                        <p:tgtEl>
                                          <p:spTgt spid="134269"/>
                                        </p:tgtEl>
                                        <p:attrNameLst>
                                          <p:attrName>style.visibility</p:attrName>
                                        </p:attrNameLst>
                                      </p:cBhvr>
                                      <p:to>
                                        <p:strVal val="visible"/>
                                      </p:to>
                                    </p:set>
                                    <p:animEffect transition="in" filter="dissolve">
                                      <p:cBhvr>
                                        <p:cTn id="24" dur="500"/>
                                        <p:tgtEl>
                                          <p:spTgt spid="134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autoUpdateAnimBg="0"/>
      <p:bldP spid="134268" grpId="0" animBg="1" autoUpdateAnimBg="0"/>
      <p:bldP spid="134269" grpId="0" animBg="1" autoUpdateAnimBg="0"/>
      <p:bldP spid="134270" grpId="0" autoUpdateAnimBg="0"/>
      <p:bldP spid="134272" grpId="0" animBg="1"/>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1223963" y="1460500"/>
            <a:ext cx="7226300" cy="1430338"/>
          </a:xfrm>
          <a:noFill/>
          <a:ln/>
        </p:spPr>
        <p:txBody>
          <a:bodyPr/>
          <a:lstStyle/>
          <a:p>
            <a:pPr>
              <a:buSzTx/>
              <a:buFont typeface="Wingdings" pitchFamily="2" charset="2"/>
              <a:buNone/>
            </a:pPr>
            <a:r>
              <a:rPr lang="en-US"/>
              <a:t>     The planning board has recommended </a:t>
            </a:r>
            <a:r>
              <a:rPr lang="en-US" u="sng"/>
              <a:t>against</a:t>
            </a:r>
          </a:p>
          <a:p>
            <a:pPr>
              <a:buSzTx/>
              <a:buFont typeface="Wingdings" pitchFamily="2" charset="2"/>
              <a:buNone/>
            </a:pPr>
            <a:r>
              <a:rPr lang="en-US"/>
              <a:t>the zoning change.  Let </a:t>
            </a:r>
            <a:r>
              <a:rPr lang="en-US" i="1"/>
              <a:t>B</a:t>
            </a:r>
            <a:r>
              <a:rPr lang="en-US"/>
              <a:t> denote the event of a</a:t>
            </a:r>
          </a:p>
          <a:p>
            <a:pPr>
              <a:buSzTx/>
              <a:buFont typeface="Wingdings" pitchFamily="2" charset="2"/>
              <a:buNone/>
            </a:pPr>
            <a:r>
              <a:rPr lang="en-US"/>
              <a:t>negative recommendation by the planning board.</a:t>
            </a:r>
          </a:p>
        </p:txBody>
      </p:sp>
      <p:sp>
        <p:nvSpPr>
          <p:cNvPr id="39033" name="Rectangle 121"/>
          <p:cNvSpPr>
            <a:spLocks noGrp="1" noChangeArrowheads="1"/>
          </p:cNvSpPr>
          <p:nvPr>
            <p:ph type="title"/>
          </p:nvPr>
        </p:nvSpPr>
        <p:spPr>
          <a:xfrm>
            <a:off x="690563" y="153988"/>
            <a:ext cx="7772400" cy="604837"/>
          </a:xfrm>
          <a:noFill/>
          <a:ln/>
        </p:spPr>
        <p:txBody>
          <a:bodyPr/>
          <a:lstStyle/>
          <a:p>
            <a:r>
              <a:rPr lang="en-US"/>
              <a:t>New Information</a:t>
            </a:r>
          </a:p>
        </p:txBody>
      </p:sp>
      <p:sp>
        <p:nvSpPr>
          <p:cNvPr id="39034" name="Rectangle 122"/>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39035" name="Rectangle 123"/>
          <p:cNvSpPr>
            <a:spLocks noChangeArrowheads="1"/>
          </p:cNvSpPr>
          <p:nvPr/>
        </p:nvSpPr>
        <p:spPr bwMode="auto">
          <a:xfrm>
            <a:off x="1223963" y="2806700"/>
            <a:ext cx="7226300" cy="14049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Given that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has occurred, should L. S. Clothiers</a:t>
            </a:r>
          </a:p>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revise the probabilities that the town council will</a:t>
            </a:r>
          </a:p>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approve or disapprove the zoning change?</a:t>
            </a:r>
          </a:p>
        </p:txBody>
      </p:sp>
      <p:sp>
        <p:nvSpPr>
          <p:cNvPr id="39036" name="AutoShape 124"/>
          <p:cNvSpPr>
            <a:spLocks noChangeArrowheads="1"/>
          </p:cNvSpPr>
          <p:nvPr/>
        </p:nvSpPr>
        <p:spPr bwMode="auto">
          <a:xfrm rot="5400000">
            <a:off x="782638" y="15970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89338641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39036"/>
                                        </p:tgtEl>
                                        <p:attrNameLst>
                                          <p:attrName>style.visibility</p:attrName>
                                        </p:attrNameLst>
                                      </p:cBhvr>
                                      <p:to>
                                        <p:strVal val="visible"/>
                                      </p:to>
                                    </p:set>
                                    <p:animEffect transition="in" filter="slide(fromLeft)">
                                      <p:cBhvr>
                                        <p:cTn id="7" dur="500"/>
                                        <p:tgtEl>
                                          <p:spTgt spid="39036"/>
                                        </p:tgtEl>
                                      </p:cBhvr>
                                    </p:animEffect>
                                  </p:childTnLst>
                                  <p:subTnLst>
                                    <p:set>
                                      <p:cBhvr override="childStyle">
                                        <p:cTn dur="1" fill="hold" display="0" masterRel="nextClick" afterEffect="1"/>
                                        <p:tgtEl>
                                          <p:spTgt spid="3903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8915"/>
                                        </p:tgtEl>
                                        <p:attrNameLst>
                                          <p:attrName>style.visibility</p:attrName>
                                        </p:attrNameLst>
                                      </p:cBhvr>
                                      <p:to>
                                        <p:strVal val="visible"/>
                                      </p:to>
                                    </p:set>
                                    <p:animEffect transition="in" filter="blinds(horizontal)">
                                      <p:cBhvr>
                                        <p:cTn id="12" dur="500"/>
                                        <p:tgtEl>
                                          <p:spTgt spid="38915"/>
                                        </p:tgtEl>
                                      </p:cBhvr>
                                    </p:animEffect>
                                  </p:childTnLst>
                                </p:cTn>
                              </p:par>
                            </p:childTnLst>
                          </p:cTn>
                        </p:par>
                        <p:par>
                          <p:cTn id="13" fill="hold">
                            <p:stCondLst>
                              <p:cond delay="500"/>
                            </p:stCondLst>
                            <p:childTnLst>
                              <p:par>
                                <p:cTn id="14" presetID="3" presetClass="entr" presetSubtype="10" fill="hold" grpId="0" nodeType="afterEffect">
                                  <p:stCondLst>
                                    <p:cond delay="4000"/>
                                  </p:stCondLst>
                                  <p:childTnLst>
                                    <p:set>
                                      <p:cBhvr>
                                        <p:cTn id="15" dur="1" fill="hold">
                                          <p:stCondLst>
                                            <p:cond delay="0"/>
                                          </p:stCondLst>
                                        </p:cTn>
                                        <p:tgtEl>
                                          <p:spTgt spid="39035"/>
                                        </p:tgtEl>
                                        <p:attrNameLst>
                                          <p:attrName>style.visibility</p:attrName>
                                        </p:attrNameLst>
                                      </p:cBhvr>
                                      <p:to>
                                        <p:strVal val="visible"/>
                                      </p:to>
                                    </p:set>
                                    <p:animEffect transition="in" filter="blinds(horizontal)">
                                      <p:cBhvr>
                                        <p:cTn id="16" dur="500"/>
                                        <p:tgtEl>
                                          <p:spTgt spid="390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autoUpdateAnimBg="0"/>
      <p:bldP spid="39035" grpId="0" autoUpdateAnimBg="0"/>
      <p:bldP spid="39036"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ChangeArrowheads="1"/>
          </p:cNvSpPr>
          <p:nvPr/>
        </p:nvSpPr>
        <p:spPr bwMode="auto">
          <a:xfrm>
            <a:off x="1147763" y="1460500"/>
            <a:ext cx="7404100" cy="97948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Past history with the planning board and the town</a:t>
            </a:r>
          </a:p>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council indicates the following: </a:t>
            </a:r>
          </a:p>
        </p:txBody>
      </p:sp>
      <p:sp>
        <p:nvSpPr>
          <p:cNvPr id="183415" name="Rectangle 119"/>
          <p:cNvSpPr>
            <a:spLocks noChangeArrowheads="1"/>
          </p:cNvSpPr>
          <p:nvPr/>
        </p:nvSpPr>
        <p:spPr bwMode="auto">
          <a:xfrm>
            <a:off x="690563" y="153988"/>
            <a:ext cx="7772400" cy="6048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Conditional Probabilities</a:t>
            </a:r>
          </a:p>
        </p:txBody>
      </p:sp>
      <p:sp>
        <p:nvSpPr>
          <p:cNvPr id="183416" name="Rectangle 120"/>
          <p:cNvSpPr>
            <a:spLocks noChangeArrowheads="1"/>
          </p:cNvSpPr>
          <p:nvPr/>
        </p:nvSpPr>
        <p:spPr bwMode="auto">
          <a:xfrm>
            <a:off x="2673350" y="2457450"/>
            <a:ext cx="2057400" cy="6858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baseline="-25000">
                <a:effectLst>
                  <a:outerShdw blurRad="38100" dist="38100" dir="2700000" algn="tl">
                    <a:srgbClr val="000000"/>
                  </a:outerShdw>
                </a:effectLst>
                <a:latin typeface="Book Antiqua" pitchFamily="18" charset="0"/>
              </a:rPr>
              <a:t>1</a:t>
            </a:r>
            <a:r>
              <a:rPr lang="en-US" sz="2400">
                <a:effectLst>
                  <a:outerShdw blurRad="38100" dist="38100" dir="2700000" algn="tl">
                    <a:srgbClr val="000000"/>
                  </a:outerShdw>
                </a:effectLst>
                <a:latin typeface="Book Antiqua" pitchFamily="18" charset="0"/>
              </a:rPr>
              <a:t>) = .2</a:t>
            </a:r>
          </a:p>
        </p:txBody>
      </p:sp>
      <p:sp>
        <p:nvSpPr>
          <p:cNvPr id="183417" name="Rectangle 121"/>
          <p:cNvSpPr>
            <a:spLocks noChangeArrowheads="1"/>
          </p:cNvSpPr>
          <p:nvPr/>
        </p:nvSpPr>
        <p:spPr bwMode="auto">
          <a:xfrm>
            <a:off x="4997450" y="2457450"/>
            <a:ext cx="2076450" cy="68897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 .9</a:t>
            </a:r>
          </a:p>
        </p:txBody>
      </p:sp>
      <p:sp>
        <p:nvSpPr>
          <p:cNvPr id="183418" name="Rectangle 122"/>
          <p:cNvSpPr>
            <a:spLocks noChangeArrowheads="1"/>
          </p:cNvSpPr>
          <p:nvPr/>
        </p:nvSpPr>
        <p:spPr bwMode="auto">
          <a:xfrm>
            <a:off x="2673350" y="3352800"/>
            <a:ext cx="2057400" cy="7239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i="1" baseline="30000">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baseline="-25000">
                <a:effectLst>
                  <a:outerShdw blurRad="38100" dist="38100" dir="2700000" algn="tl">
                    <a:srgbClr val="000000"/>
                  </a:outerShdw>
                </a:effectLst>
                <a:latin typeface="Book Antiqua" pitchFamily="18" charset="0"/>
              </a:rPr>
              <a:t>1</a:t>
            </a:r>
            <a:r>
              <a:rPr lang="en-US" sz="2400">
                <a:effectLst>
                  <a:outerShdw blurRad="38100" dist="38100" dir="2700000" algn="tl">
                    <a:srgbClr val="000000"/>
                  </a:outerShdw>
                </a:effectLst>
                <a:latin typeface="Book Antiqua" pitchFamily="18" charset="0"/>
              </a:rPr>
              <a:t>) = .8</a:t>
            </a:r>
          </a:p>
        </p:txBody>
      </p:sp>
      <p:sp>
        <p:nvSpPr>
          <p:cNvPr id="183419" name="Rectangle 123"/>
          <p:cNvSpPr>
            <a:spLocks noChangeArrowheads="1"/>
          </p:cNvSpPr>
          <p:nvPr/>
        </p:nvSpPr>
        <p:spPr bwMode="auto">
          <a:xfrm>
            <a:off x="4997450" y="3352800"/>
            <a:ext cx="2076450" cy="72707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i="1" baseline="30000">
                <a:effectLst>
                  <a:outerShdw blurRad="38100" dist="38100" dir="2700000" algn="tl">
                    <a:srgbClr val="000000"/>
                  </a:outerShdw>
                </a:effectLst>
                <a:latin typeface="Book Antiqua" pitchFamily="18" charset="0"/>
              </a:rPr>
              <a:t>C</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 .1</a:t>
            </a:r>
          </a:p>
        </p:txBody>
      </p:sp>
      <p:sp>
        <p:nvSpPr>
          <p:cNvPr id="183420" name="Rectangle 124"/>
          <p:cNvSpPr>
            <a:spLocks noChangeArrowheads="1"/>
          </p:cNvSpPr>
          <p:nvPr/>
        </p:nvSpPr>
        <p:spPr bwMode="auto">
          <a:xfrm>
            <a:off x="1168400" y="3390900"/>
            <a:ext cx="1200150" cy="5334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Hence:</a:t>
            </a:r>
          </a:p>
        </p:txBody>
      </p:sp>
      <p:sp>
        <p:nvSpPr>
          <p:cNvPr id="183421" name="AutoShape 125"/>
          <p:cNvSpPr>
            <a:spLocks noChangeArrowheads="1"/>
          </p:cNvSpPr>
          <p:nvPr/>
        </p:nvSpPr>
        <p:spPr bwMode="auto">
          <a:xfrm rot="5400000">
            <a:off x="941388" y="35782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3422" name="Rectangle 126"/>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183423" name="AutoShape 127"/>
          <p:cNvSpPr>
            <a:spLocks noChangeArrowheads="1"/>
          </p:cNvSpPr>
          <p:nvPr/>
        </p:nvSpPr>
        <p:spPr bwMode="auto">
          <a:xfrm rot="5400000">
            <a:off x="782638" y="15970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385165975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83423"/>
                                        </p:tgtEl>
                                        <p:attrNameLst>
                                          <p:attrName>style.visibility</p:attrName>
                                        </p:attrNameLst>
                                      </p:cBhvr>
                                      <p:to>
                                        <p:strVal val="visible"/>
                                      </p:to>
                                    </p:set>
                                    <p:animEffect transition="in" filter="slide(fromLeft)">
                                      <p:cBhvr>
                                        <p:cTn id="7" dur="500"/>
                                        <p:tgtEl>
                                          <p:spTgt spid="183423"/>
                                        </p:tgtEl>
                                      </p:cBhvr>
                                    </p:animEffect>
                                  </p:childTnLst>
                                  <p:subTnLst>
                                    <p:set>
                                      <p:cBhvr override="childStyle">
                                        <p:cTn dur="1" fill="hold" display="0" masterRel="nextClick" afterEffect="1"/>
                                        <p:tgtEl>
                                          <p:spTgt spid="18342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3298"/>
                                        </p:tgtEl>
                                        <p:attrNameLst>
                                          <p:attrName>style.visibility</p:attrName>
                                        </p:attrNameLst>
                                      </p:cBhvr>
                                      <p:to>
                                        <p:strVal val="visible"/>
                                      </p:to>
                                    </p:set>
                                    <p:animEffect transition="in" filter="blinds(horizontal)">
                                      <p:cBhvr>
                                        <p:cTn id="12" dur="500"/>
                                        <p:tgtEl>
                                          <p:spTgt spid="183298"/>
                                        </p:tgtEl>
                                      </p:cBhvr>
                                    </p:animEffect>
                                  </p:childTnLst>
                                </p:cTn>
                              </p:par>
                            </p:childTnLst>
                          </p:cTn>
                        </p:par>
                        <p:par>
                          <p:cTn id="13" fill="hold">
                            <p:stCondLst>
                              <p:cond delay="500"/>
                            </p:stCondLst>
                            <p:childTnLst>
                              <p:par>
                                <p:cTn id="14" presetID="9" presetClass="entr" presetSubtype="0" fill="hold" grpId="0" nodeType="afterEffect">
                                  <p:stCondLst>
                                    <p:cond delay="3000"/>
                                  </p:stCondLst>
                                  <p:childTnLst>
                                    <p:set>
                                      <p:cBhvr>
                                        <p:cTn id="15" dur="1" fill="hold">
                                          <p:stCondLst>
                                            <p:cond delay="0"/>
                                          </p:stCondLst>
                                        </p:cTn>
                                        <p:tgtEl>
                                          <p:spTgt spid="183416"/>
                                        </p:tgtEl>
                                        <p:attrNameLst>
                                          <p:attrName>style.visibility</p:attrName>
                                        </p:attrNameLst>
                                      </p:cBhvr>
                                      <p:to>
                                        <p:strVal val="visible"/>
                                      </p:to>
                                    </p:set>
                                    <p:animEffect transition="in" filter="dissolve">
                                      <p:cBhvr>
                                        <p:cTn id="16" dur="500"/>
                                        <p:tgtEl>
                                          <p:spTgt spid="183416"/>
                                        </p:tgtEl>
                                      </p:cBhvr>
                                    </p:animEffect>
                                  </p:childTnLst>
                                </p:cTn>
                              </p:par>
                            </p:childTnLst>
                          </p:cTn>
                        </p:par>
                        <p:par>
                          <p:cTn id="17" fill="hold">
                            <p:stCondLst>
                              <p:cond delay="4000"/>
                            </p:stCondLst>
                            <p:childTnLst>
                              <p:par>
                                <p:cTn id="18" presetID="9" presetClass="entr" presetSubtype="0" fill="hold" grpId="0" nodeType="afterEffect">
                                  <p:stCondLst>
                                    <p:cond delay="2000"/>
                                  </p:stCondLst>
                                  <p:childTnLst>
                                    <p:set>
                                      <p:cBhvr>
                                        <p:cTn id="19" dur="1" fill="hold">
                                          <p:stCondLst>
                                            <p:cond delay="0"/>
                                          </p:stCondLst>
                                        </p:cTn>
                                        <p:tgtEl>
                                          <p:spTgt spid="183417"/>
                                        </p:tgtEl>
                                        <p:attrNameLst>
                                          <p:attrName>style.visibility</p:attrName>
                                        </p:attrNameLst>
                                      </p:cBhvr>
                                      <p:to>
                                        <p:strVal val="visible"/>
                                      </p:to>
                                    </p:set>
                                    <p:animEffect transition="in" filter="dissolve">
                                      <p:cBhvr>
                                        <p:cTn id="20" dur="500"/>
                                        <p:tgtEl>
                                          <p:spTgt spid="183417"/>
                                        </p:tgtEl>
                                      </p:cBhvr>
                                    </p:animEffect>
                                  </p:childTnLst>
                                </p:cTn>
                              </p:par>
                            </p:childTnLst>
                          </p:cTn>
                        </p:par>
                        <p:par>
                          <p:cTn id="21" fill="hold">
                            <p:stCondLst>
                              <p:cond delay="6500"/>
                            </p:stCondLst>
                            <p:childTnLst>
                              <p:par>
                                <p:cTn id="22" presetID="12" presetClass="entr" presetSubtype="8" fill="hold" grpId="0" nodeType="afterEffect">
                                  <p:stCondLst>
                                    <p:cond delay="2000"/>
                                  </p:stCondLst>
                                  <p:childTnLst>
                                    <p:set>
                                      <p:cBhvr>
                                        <p:cTn id="23" dur="1" fill="hold">
                                          <p:stCondLst>
                                            <p:cond delay="0"/>
                                          </p:stCondLst>
                                        </p:cTn>
                                        <p:tgtEl>
                                          <p:spTgt spid="183421"/>
                                        </p:tgtEl>
                                        <p:attrNameLst>
                                          <p:attrName>style.visibility</p:attrName>
                                        </p:attrNameLst>
                                      </p:cBhvr>
                                      <p:to>
                                        <p:strVal val="visible"/>
                                      </p:to>
                                    </p:set>
                                    <p:animEffect transition="in" filter="slide(fromLeft)">
                                      <p:cBhvr>
                                        <p:cTn id="24" dur="500"/>
                                        <p:tgtEl>
                                          <p:spTgt spid="183421"/>
                                        </p:tgtEl>
                                      </p:cBhvr>
                                    </p:animEffect>
                                  </p:childTnLst>
                                  <p:subTnLst>
                                    <p:set>
                                      <p:cBhvr override="childStyle">
                                        <p:cTn dur="1" fill="hold" display="0" masterRel="nextClick" afterEffect="1"/>
                                        <p:tgtEl>
                                          <p:spTgt spid="183421"/>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12" presetClass="entr" presetSubtype="8" fill="hold" grpId="0" nodeType="clickEffect">
                                  <p:stCondLst>
                                    <p:cond delay="0"/>
                                  </p:stCondLst>
                                  <p:childTnLst>
                                    <p:set>
                                      <p:cBhvr>
                                        <p:cTn id="28" dur="1" fill="hold">
                                          <p:stCondLst>
                                            <p:cond delay="0"/>
                                          </p:stCondLst>
                                        </p:cTn>
                                        <p:tgtEl>
                                          <p:spTgt spid="183420"/>
                                        </p:tgtEl>
                                        <p:attrNameLst>
                                          <p:attrName>style.visibility</p:attrName>
                                        </p:attrNameLst>
                                      </p:cBhvr>
                                      <p:to>
                                        <p:strVal val="visible"/>
                                      </p:to>
                                    </p:set>
                                    <p:animEffect transition="in" filter="slide(fromLeft)">
                                      <p:cBhvr>
                                        <p:cTn id="29" dur="500"/>
                                        <p:tgtEl>
                                          <p:spTgt spid="183420"/>
                                        </p:tgtEl>
                                      </p:cBhvr>
                                    </p:animEffect>
                                  </p:childTnLst>
                                </p:cTn>
                              </p:par>
                            </p:childTnLst>
                          </p:cTn>
                        </p:par>
                        <p:par>
                          <p:cTn id="30" fill="hold">
                            <p:stCondLst>
                              <p:cond delay="500"/>
                            </p:stCondLst>
                            <p:childTnLst>
                              <p:par>
                                <p:cTn id="31" presetID="23" presetClass="entr" presetSubtype="272" fill="hold" grpId="0" nodeType="afterEffect">
                                  <p:stCondLst>
                                    <p:cond delay="1000"/>
                                  </p:stCondLst>
                                  <p:childTnLst>
                                    <p:set>
                                      <p:cBhvr>
                                        <p:cTn id="32" dur="1" fill="hold">
                                          <p:stCondLst>
                                            <p:cond delay="0"/>
                                          </p:stCondLst>
                                        </p:cTn>
                                        <p:tgtEl>
                                          <p:spTgt spid="183418"/>
                                        </p:tgtEl>
                                        <p:attrNameLst>
                                          <p:attrName>style.visibility</p:attrName>
                                        </p:attrNameLst>
                                      </p:cBhvr>
                                      <p:to>
                                        <p:strVal val="visible"/>
                                      </p:to>
                                    </p:set>
                                    <p:anim calcmode="lin" valueType="num">
                                      <p:cBhvr>
                                        <p:cTn id="33" dur="500" fill="hold"/>
                                        <p:tgtEl>
                                          <p:spTgt spid="183418"/>
                                        </p:tgtEl>
                                        <p:attrNameLst>
                                          <p:attrName>ppt_w</p:attrName>
                                        </p:attrNameLst>
                                      </p:cBhvr>
                                      <p:tavLst>
                                        <p:tav tm="0">
                                          <p:val>
                                            <p:strVal val="2/3*#ppt_w"/>
                                          </p:val>
                                        </p:tav>
                                        <p:tav tm="100000">
                                          <p:val>
                                            <p:strVal val="#ppt_w"/>
                                          </p:val>
                                        </p:tav>
                                      </p:tavLst>
                                    </p:anim>
                                    <p:anim calcmode="lin" valueType="num">
                                      <p:cBhvr>
                                        <p:cTn id="34" dur="500" fill="hold"/>
                                        <p:tgtEl>
                                          <p:spTgt spid="183418"/>
                                        </p:tgtEl>
                                        <p:attrNameLst>
                                          <p:attrName>ppt_h</p:attrName>
                                        </p:attrNameLst>
                                      </p:cBhvr>
                                      <p:tavLst>
                                        <p:tav tm="0">
                                          <p:val>
                                            <p:strVal val="2/3*#ppt_h"/>
                                          </p:val>
                                        </p:tav>
                                        <p:tav tm="100000">
                                          <p:val>
                                            <p:strVal val="#ppt_h"/>
                                          </p:val>
                                        </p:tav>
                                      </p:tavLst>
                                    </p:anim>
                                  </p:childTnLst>
                                </p:cTn>
                              </p:par>
                            </p:childTnLst>
                          </p:cTn>
                        </p:par>
                        <p:par>
                          <p:cTn id="35" fill="hold">
                            <p:stCondLst>
                              <p:cond delay="2000"/>
                            </p:stCondLst>
                            <p:childTnLst>
                              <p:par>
                                <p:cTn id="36" presetID="23" presetClass="entr" presetSubtype="272" fill="hold" grpId="0" nodeType="afterEffect">
                                  <p:stCondLst>
                                    <p:cond delay="1000"/>
                                  </p:stCondLst>
                                  <p:childTnLst>
                                    <p:set>
                                      <p:cBhvr>
                                        <p:cTn id="37" dur="1" fill="hold">
                                          <p:stCondLst>
                                            <p:cond delay="0"/>
                                          </p:stCondLst>
                                        </p:cTn>
                                        <p:tgtEl>
                                          <p:spTgt spid="183419"/>
                                        </p:tgtEl>
                                        <p:attrNameLst>
                                          <p:attrName>style.visibility</p:attrName>
                                        </p:attrNameLst>
                                      </p:cBhvr>
                                      <p:to>
                                        <p:strVal val="visible"/>
                                      </p:to>
                                    </p:set>
                                    <p:anim calcmode="lin" valueType="num">
                                      <p:cBhvr>
                                        <p:cTn id="38" dur="500" fill="hold"/>
                                        <p:tgtEl>
                                          <p:spTgt spid="183419"/>
                                        </p:tgtEl>
                                        <p:attrNameLst>
                                          <p:attrName>ppt_w</p:attrName>
                                        </p:attrNameLst>
                                      </p:cBhvr>
                                      <p:tavLst>
                                        <p:tav tm="0">
                                          <p:val>
                                            <p:strVal val="2/3*#ppt_w"/>
                                          </p:val>
                                        </p:tav>
                                        <p:tav tm="100000">
                                          <p:val>
                                            <p:strVal val="#ppt_w"/>
                                          </p:val>
                                        </p:tav>
                                      </p:tavLst>
                                    </p:anim>
                                    <p:anim calcmode="lin" valueType="num">
                                      <p:cBhvr>
                                        <p:cTn id="39" dur="500" fill="hold"/>
                                        <p:tgtEl>
                                          <p:spTgt spid="183419"/>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8" grpId="0" autoUpdateAnimBg="0"/>
      <p:bldP spid="183416" grpId="0" animBg="1" autoUpdateAnimBg="0"/>
      <p:bldP spid="183417" grpId="0" animBg="1" autoUpdateAnimBg="0"/>
      <p:bldP spid="183418" grpId="0" animBg="1" autoUpdateAnimBg="0"/>
      <p:bldP spid="183419" grpId="0" animBg="1" autoUpdateAnimBg="0"/>
      <p:bldP spid="183420" grpId="0" autoUpdateAnimBg="0"/>
      <p:bldP spid="183421" grpId="0" animBg="1"/>
      <p:bldP spid="183423"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ChangeArrowheads="1"/>
          </p:cNvSpPr>
          <p:nvPr/>
        </p:nvSpPr>
        <p:spPr bwMode="auto">
          <a:xfrm>
            <a:off x="1282700" y="1599292"/>
            <a:ext cx="7126288" cy="43243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85347" name="Line 3"/>
          <p:cNvSpPr>
            <a:spLocks noChangeShapeType="1"/>
          </p:cNvSpPr>
          <p:nvPr/>
        </p:nvSpPr>
        <p:spPr bwMode="auto">
          <a:xfrm flipV="1">
            <a:off x="1611313" y="3372530"/>
            <a:ext cx="1987550" cy="903287"/>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85348" name="Line 4"/>
          <p:cNvSpPr>
            <a:spLocks noChangeShapeType="1"/>
          </p:cNvSpPr>
          <p:nvPr/>
        </p:nvSpPr>
        <p:spPr bwMode="auto">
          <a:xfrm>
            <a:off x="1611313" y="4371067"/>
            <a:ext cx="1963737" cy="630238"/>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85349" name="Line 5"/>
          <p:cNvSpPr>
            <a:spLocks noChangeShapeType="1"/>
          </p:cNvSpPr>
          <p:nvPr/>
        </p:nvSpPr>
        <p:spPr bwMode="auto">
          <a:xfrm flipV="1">
            <a:off x="3630613" y="4710792"/>
            <a:ext cx="2074862" cy="27940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85350" name="Line 6"/>
          <p:cNvSpPr>
            <a:spLocks noChangeShapeType="1"/>
          </p:cNvSpPr>
          <p:nvPr/>
        </p:nvSpPr>
        <p:spPr bwMode="auto">
          <a:xfrm flipV="1">
            <a:off x="3668713" y="3075667"/>
            <a:ext cx="2036762" cy="30480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85351" name="Line 7"/>
          <p:cNvSpPr>
            <a:spLocks noChangeShapeType="1"/>
          </p:cNvSpPr>
          <p:nvPr/>
        </p:nvSpPr>
        <p:spPr bwMode="auto">
          <a:xfrm>
            <a:off x="3630613" y="3437617"/>
            <a:ext cx="2074862" cy="258763"/>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85352" name="Line 8"/>
          <p:cNvSpPr>
            <a:spLocks noChangeShapeType="1"/>
          </p:cNvSpPr>
          <p:nvPr/>
        </p:nvSpPr>
        <p:spPr bwMode="auto">
          <a:xfrm>
            <a:off x="3668713" y="5028292"/>
            <a:ext cx="2047875" cy="29210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85354" name="Rectangle 10"/>
          <p:cNvSpPr>
            <a:spLocks noChangeArrowheads="1"/>
          </p:cNvSpPr>
          <p:nvPr/>
        </p:nvSpPr>
        <p:spPr bwMode="auto">
          <a:xfrm>
            <a:off x="3705225" y="3664630"/>
            <a:ext cx="1916113"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P(</a:t>
            </a:r>
            <a:r>
              <a:rPr lang="en-US" sz="2400" i="1">
                <a:effectLst/>
                <a:latin typeface="Book Antiqua" pitchFamily="18" charset="0"/>
              </a:rPr>
              <a:t>B</a:t>
            </a:r>
            <a:r>
              <a:rPr lang="en-US" sz="2400" baseline="40000">
                <a:effectLst/>
                <a:latin typeface="Book Antiqua" pitchFamily="18" charset="0"/>
              </a:rPr>
              <a:t>c</a:t>
            </a:r>
            <a:r>
              <a:rPr lang="en-US" sz="2400">
                <a:effectLst/>
                <a:latin typeface="Book Antiqua" pitchFamily="18" charset="0"/>
              </a:rPr>
              <a:t>|</a:t>
            </a:r>
            <a:r>
              <a:rPr lang="en-US" sz="2400" i="1">
                <a:effectLst/>
                <a:latin typeface="Book Antiqua" pitchFamily="18" charset="0"/>
              </a:rPr>
              <a:t>A</a:t>
            </a:r>
            <a:r>
              <a:rPr lang="en-US" sz="2400" baseline="-25000">
                <a:effectLst/>
                <a:latin typeface="Book Antiqua" pitchFamily="18" charset="0"/>
              </a:rPr>
              <a:t>1</a:t>
            </a:r>
            <a:r>
              <a:rPr lang="en-US" sz="2400">
                <a:effectLst/>
                <a:latin typeface="Book Antiqua" pitchFamily="18" charset="0"/>
              </a:rPr>
              <a:t>) = .8</a:t>
            </a:r>
          </a:p>
        </p:txBody>
      </p:sp>
      <p:sp>
        <p:nvSpPr>
          <p:cNvPr id="185355" name="Rectangle 11"/>
          <p:cNvSpPr>
            <a:spLocks noChangeArrowheads="1"/>
          </p:cNvSpPr>
          <p:nvPr/>
        </p:nvSpPr>
        <p:spPr bwMode="auto">
          <a:xfrm>
            <a:off x="1647825" y="3245530"/>
            <a:ext cx="1455738"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P(</a:t>
            </a:r>
            <a:r>
              <a:rPr lang="en-US" sz="2400" i="1">
                <a:effectLst/>
                <a:latin typeface="Book Antiqua" pitchFamily="18" charset="0"/>
              </a:rPr>
              <a:t>A</a:t>
            </a:r>
            <a:r>
              <a:rPr lang="en-US" sz="2400" baseline="-25000">
                <a:effectLst/>
                <a:latin typeface="Book Antiqua" pitchFamily="18" charset="0"/>
              </a:rPr>
              <a:t>1</a:t>
            </a:r>
            <a:r>
              <a:rPr lang="en-US" sz="2400">
                <a:effectLst/>
                <a:latin typeface="Book Antiqua" pitchFamily="18" charset="0"/>
              </a:rPr>
              <a:t>) = .7</a:t>
            </a:r>
          </a:p>
        </p:txBody>
      </p:sp>
      <p:sp>
        <p:nvSpPr>
          <p:cNvPr id="185356" name="Rectangle 12"/>
          <p:cNvSpPr>
            <a:spLocks noChangeArrowheads="1"/>
          </p:cNvSpPr>
          <p:nvPr/>
        </p:nvSpPr>
        <p:spPr bwMode="auto">
          <a:xfrm>
            <a:off x="1647825" y="4798105"/>
            <a:ext cx="1455738"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P(</a:t>
            </a:r>
            <a:r>
              <a:rPr lang="en-US" sz="2400" i="1">
                <a:effectLst/>
                <a:latin typeface="Book Antiqua" pitchFamily="18" charset="0"/>
              </a:rPr>
              <a:t>A</a:t>
            </a:r>
            <a:r>
              <a:rPr lang="en-US" sz="2400" baseline="-25000">
                <a:effectLst/>
                <a:latin typeface="Book Antiqua" pitchFamily="18" charset="0"/>
              </a:rPr>
              <a:t>2</a:t>
            </a:r>
            <a:r>
              <a:rPr lang="en-US" sz="2400">
                <a:effectLst/>
                <a:latin typeface="Book Antiqua" pitchFamily="18" charset="0"/>
              </a:rPr>
              <a:t>) = .3</a:t>
            </a:r>
          </a:p>
        </p:txBody>
      </p:sp>
      <p:sp>
        <p:nvSpPr>
          <p:cNvPr id="185357" name="Rectangle 13"/>
          <p:cNvSpPr>
            <a:spLocks noChangeArrowheads="1"/>
          </p:cNvSpPr>
          <p:nvPr/>
        </p:nvSpPr>
        <p:spPr bwMode="auto">
          <a:xfrm>
            <a:off x="3705225" y="4288517"/>
            <a:ext cx="182562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P(</a:t>
            </a:r>
            <a:r>
              <a:rPr lang="en-US" sz="2400" i="1">
                <a:effectLst/>
                <a:latin typeface="Book Antiqua" pitchFamily="18" charset="0"/>
              </a:rPr>
              <a:t>B</a:t>
            </a:r>
            <a:r>
              <a:rPr lang="en-US" sz="2400">
                <a:effectLst/>
                <a:latin typeface="Book Antiqua" pitchFamily="18" charset="0"/>
              </a:rPr>
              <a:t>|</a:t>
            </a:r>
            <a:r>
              <a:rPr lang="en-US" sz="2400" i="1">
                <a:effectLst/>
                <a:latin typeface="Book Antiqua" pitchFamily="18" charset="0"/>
              </a:rPr>
              <a:t>A</a:t>
            </a:r>
            <a:r>
              <a:rPr lang="en-US" sz="2400" baseline="-25000">
                <a:effectLst/>
                <a:latin typeface="Book Antiqua" pitchFamily="18" charset="0"/>
              </a:rPr>
              <a:t>2</a:t>
            </a:r>
            <a:r>
              <a:rPr lang="en-US" sz="2400">
                <a:effectLst/>
                <a:latin typeface="Book Antiqua" pitchFamily="18" charset="0"/>
              </a:rPr>
              <a:t>) = .9</a:t>
            </a:r>
          </a:p>
        </p:txBody>
      </p:sp>
      <p:sp>
        <p:nvSpPr>
          <p:cNvPr id="185358" name="Rectangle 14"/>
          <p:cNvSpPr>
            <a:spLocks noChangeArrowheads="1"/>
          </p:cNvSpPr>
          <p:nvPr/>
        </p:nvSpPr>
        <p:spPr bwMode="auto">
          <a:xfrm>
            <a:off x="3705225" y="5283880"/>
            <a:ext cx="1916113"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P(</a:t>
            </a:r>
            <a:r>
              <a:rPr lang="en-US" sz="2400" i="1">
                <a:effectLst/>
                <a:latin typeface="Book Antiqua" pitchFamily="18" charset="0"/>
              </a:rPr>
              <a:t>B</a:t>
            </a:r>
            <a:r>
              <a:rPr lang="en-US" sz="2400" baseline="40000">
                <a:effectLst/>
                <a:latin typeface="Book Antiqua" pitchFamily="18" charset="0"/>
              </a:rPr>
              <a:t>c</a:t>
            </a:r>
            <a:r>
              <a:rPr lang="en-US" sz="2400">
                <a:effectLst/>
                <a:latin typeface="Book Antiqua" pitchFamily="18" charset="0"/>
              </a:rPr>
              <a:t>|</a:t>
            </a:r>
            <a:r>
              <a:rPr lang="en-US" sz="2400" i="1">
                <a:effectLst/>
                <a:latin typeface="Book Antiqua" pitchFamily="18" charset="0"/>
              </a:rPr>
              <a:t>A</a:t>
            </a:r>
            <a:r>
              <a:rPr lang="en-US" sz="2400" baseline="-25000">
                <a:effectLst/>
                <a:latin typeface="Book Antiqua" pitchFamily="18" charset="0"/>
              </a:rPr>
              <a:t>2</a:t>
            </a:r>
            <a:r>
              <a:rPr lang="en-US" sz="2400">
                <a:effectLst/>
                <a:latin typeface="Book Antiqua" pitchFamily="18" charset="0"/>
              </a:rPr>
              <a:t>) = .1</a:t>
            </a:r>
          </a:p>
        </p:txBody>
      </p:sp>
      <p:sp>
        <p:nvSpPr>
          <p:cNvPr id="185359" name="Rectangle 15"/>
          <p:cNvSpPr>
            <a:spLocks noChangeArrowheads="1"/>
          </p:cNvSpPr>
          <p:nvPr/>
        </p:nvSpPr>
        <p:spPr bwMode="auto">
          <a:xfrm>
            <a:off x="3705225" y="2664505"/>
            <a:ext cx="182562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P(</a:t>
            </a:r>
            <a:r>
              <a:rPr lang="en-US" sz="2400" i="1">
                <a:effectLst/>
                <a:latin typeface="Book Antiqua" pitchFamily="18" charset="0"/>
              </a:rPr>
              <a:t>B</a:t>
            </a:r>
            <a:r>
              <a:rPr lang="en-US" sz="2400">
                <a:effectLst/>
                <a:latin typeface="Book Antiqua" pitchFamily="18" charset="0"/>
              </a:rPr>
              <a:t>|</a:t>
            </a:r>
            <a:r>
              <a:rPr lang="en-US" sz="2400" i="1">
                <a:effectLst/>
                <a:latin typeface="Book Antiqua" pitchFamily="18" charset="0"/>
              </a:rPr>
              <a:t>A</a:t>
            </a:r>
            <a:r>
              <a:rPr lang="en-US" sz="2400" baseline="-25000">
                <a:effectLst/>
                <a:latin typeface="Book Antiqua" pitchFamily="18" charset="0"/>
              </a:rPr>
              <a:t>1</a:t>
            </a:r>
            <a:r>
              <a:rPr lang="en-US" sz="2400">
                <a:effectLst/>
                <a:latin typeface="Book Antiqua" pitchFamily="18" charset="0"/>
              </a:rPr>
              <a:t>) = .2</a:t>
            </a:r>
          </a:p>
        </p:txBody>
      </p:sp>
      <p:sp>
        <p:nvSpPr>
          <p:cNvPr id="185360" name="Rectangle 16"/>
          <p:cNvSpPr>
            <a:spLocks noChangeArrowheads="1"/>
          </p:cNvSpPr>
          <p:nvPr/>
        </p:nvSpPr>
        <p:spPr bwMode="auto">
          <a:xfrm>
            <a:off x="5876925" y="2816905"/>
            <a:ext cx="2255838"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P(</a:t>
            </a:r>
            <a:r>
              <a:rPr lang="en-US" sz="2400" i="1">
                <a:effectLst/>
                <a:latin typeface="Book Antiqua" pitchFamily="18" charset="0"/>
              </a:rPr>
              <a:t>A</a:t>
            </a:r>
            <a:r>
              <a:rPr lang="en-US" sz="2400" baseline="-25000">
                <a:effectLst/>
                <a:latin typeface="Book Antiqua" pitchFamily="18" charset="0"/>
              </a:rPr>
              <a:t>1</a:t>
            </a:r>
            <a:r>
              <a:rPr lang="en-US" sz="2400">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latin typeface="Book Antiqua" pitchFamily="18" charset="0"/>
              </a:rPr>
              <a:t> </a:t>
            </a:r>
            <a:r>
              <a:rPr lang="en-US" sz="2400" i="1">
                <a:effectLst/>
                <a:latin typeface="Book Antiqua" pitchFamily="18" charset="0"/>
              </a:rPr>
              <a:t>B</a:t>
            </a:r>
            <a:r>
              <a:rPr lang="en-US" sz="2400">
                <a:effectLst/>
                <a:latin typeface="Book Antiqua" pitchFamily="18" charset="0"/>
              </a:rPr>
              <a:t>)  = .14</a:t>
            </a:r>
          </a:p>
        </p:txBody>
      </p:sp>
      <p:sp>
        <p:nvSpPr>
          <p:cNvPr id="185361" name="Rectangle 17"/>
          <p:cNvSpPr>
            <a:spLocks noChangeArrowheads="1"/>
          </p:cNvSpPr>
          <p:nvPr/>
        </p:nvSpPr>
        <p:spPr bwMode="auto">
          <a:xfrm>
            <a:off x="5868988" y="4450442"/>
            <a:ext cx="2255837"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P(</a:t>
            </a:r>
            <a:r>
              <a:rPr lang="en-US" sz="2400" i="1">
                <a:effectLst/>
                <a:latin typeface="Book Antiqua" pitchFamily="18" charset="0"/>
              </a:rPr>
              <a:t>A</a:t>
            </a:r>
            <a:r>
              <a:rPr lang="en-US" sz="2400" baseline="-25000">
                <a:effectLst/>
                <a:latin typeface="Book Antiqua" pitchFamily="18" charset="0"/>
              </a:rPr>
              <a:t>2</a:t>
            </a:r>
            <a:r>
              <a:rPr lang="en-US" sz="2400">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latin typeface="Book Antiqua" pitchFamily="18" charset="0"/>
              </a:rPr>
              <a:t> </a:t>
            </a:r>
            <a:r>
              <a:rPr lang="en-US" sz="2400" i="1">
                <a:effectLst/>
                <a:latin typeface="Book Antiqua" pitchFamily="18" charset="0"/>
              </a:rPr>
              <a:t>B</a:t>
            </a:r>
            <a:r>
              <a:rPr lang="en-US" sz="2400">
                <a:effectLst/>
                <a:latin typeface="Book Antiqua" pitchFamily="18" charset="0"/>
              </a:rPr>
              <a:t>)  = .27</a:t>
            </a:r>
          </a:p>
        </p:txBody>
      </p:sp>
      <p:sp>
        <p:nvSpPr>
          <p:cNvPr id="185362" name="Rectangle 18"/>
          <p:cNvSpPr>
            <a:spLocks noChangeArrowheads="1"/>
          </p:cNvSpPr>
          <p:nvPr/>
        </p:nvSpPr>
        <p:spPr bwMode="auto">
          <a:xfrm>
            <a:off x="5876925" y="5129892"/>
            <a:ext cx="2262188"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P(</a:t>
            </a:r>
            <a:r>
              <a:rPr lang="en-US" sz="2400" i="1">
                <a:effectLst/>
                <a:latin typeface="Book Antiqua" pitchFamily="18" charset="0"/>
              </a:rPr>
              <a:t>A</a:t>
            </a:r>
            <a:r>
              <a:rPr lang="en-US" sz="2400" baseline="-25000">
                <a:effectLst/>
                <a:latin typeface="Book Antiqua" pitchFamily="18" charset="0"/>
              </a:rPr>
              <a:t>2</a:t>
            </a:r>
            <a:r>
              <a:rPr lang="en-US" sz="2400">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latin typeface="Book Antiqua" pitchFamily="18" charset="0"/>
              </a:rPr>
              <a:t> </a:t>
            </a:r>
            <a:r>
              <a:rPr lang="en-US" sz="2400" i="1">
                <a:effectLst/>
                <a:latin typeface="Book Antiqua" pitchFamily="18" charset="0"/>
              </a:rPr>
              <a:t>B</a:t>
            </a:r>
            <a:r>
              <a:rPr lang="en-US" sz="2400" i="1" baseline="40000">
                <a:effectLst/>
                <a:latin typeface="Book Antiqua" pitchFamily="18" charset="0"/>
              </a:rPr>
              <a:t>c</a:t>
            </a:r>
            <a:r>
              <a:rPr lang="en-US" sz="2400">
                <a:effectLst/>
                <a:latin typeface="Book Antiqua" pitchFamily="18" charset="0"/>
              </a:rPr>
              <a:t>) = .03</a:t>
            </a:r>
          </a:p>
        </p:txBody>
      </p:sp>
      <p:sp>
        <p:nvSpPr>
          <p:cNvPr id="185363" name="Rectangle 19"/>
          <p:cNvSpPr>
            <a:spLocks noChangeArrowheads="1"/>
          </p:cNvSpPr>
          <p:nvPr/>
        </p:nvSpPr>
        <p:spPr bwMode="auto">
          <a:xfrm>
            <a:off x="5876925" y="3516992"/>
            <a:ext cx="2262188"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P(</a:t>
            </a:r>
            <a:r>
              <a:rPr lang="en-US" sz="2400" i="1">
                <a:effectLst/>
                <a:latin typeface="Book Antiqua" pitchFamily="18" charset="0"/>
              </a:rPr>
              <a:t>A</a:t>
            </a:r>
            <a:r>
              <a:rPr lang="en-US" sz="2400" baseline="-25000">
                <a:effectLst/>
                <a:latin typeface="Book Antiqua" pitchFamily="18" charset="0"/>
              </a:rPr>
              <a:t>1</a:t>
            </a:r>
            <a:r>
              <a:rPr lang="en-US" sz="2400">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latin typeface="Book Antiqua" pitchFamily="18" charset="0"/>
              </a:rPr>
              <a:t> </a:t>
            </a:r>
            <a:r>
              <a:rPr lang="en-US" sz="2400" i="1">
                <a:effectLst/>
                <a:latin typeface="Book Antiqua" pitchFamily="18" charset="0"/>
              </a:rPr>
              <a:t>B</a:t>
            </a:r>
            <a:r>
              <a:rPr lang="en-US" sz="2400" i="1" baseline="40000">
                <a:effectLst/>
                <a:latin typeface="Book Antiqua" pitchFamily="18" charset="0"/>
              </a:rPr>
              <a:t>c</a:t>
            </a:r>
            <a:r>
              <a:rPr lang="en-US" sz="2400">
                <a:effectLst/>
                <a:latin typeface="Book Antiqua" pitchFamily="18" charset="0"/>
              </a:rPr>
              <a:t>) = .56</a:t>
            </a:r>
          </a:p>
        </p:txBody>
      </p:sp>
      <p:sp>
        <p:nvSpPr>
          <p:cNvPr id="185367" name="AutoShape 23"/>
          <p:cNvSpPr>
            <a:spLocks noChangeArrowheads="1"/>
          </p:cNvSpPr>
          <p:nvPr/>
        </p:nvSpPr>
        <p:spPr bwMode="auto">
          <a:xfrm rot="5400000">
            <a:off x="1000125" y="3593192"/>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5486" name="Line 142"/>
          <p:cNvSpPr>
            <a:spLocks noChangeShapeType="1"/>
          </p:cNvSpPr>
          <p:nvPr/>
        </p:nvSpPr>
        <p:spPr bwMode="auto">
          <a:xfrm>
            <a:off x="1585913" y="2145392"/>
            <a:ext cx="0" cy="3635375"/>
          </a:xfrm>
          <a:prstGeom prst="line">
            <a:avLst/>
          </a:prstGeom>
          <a:noFill/>
          <a:ln w="19050">
            <a:solidFill>
              <a:srgbClr val="33CCCC"/>
            </a:solidFill>
            <a:prstDash val="lgDash"/>
            <a:round/>
            <a:headEnd/>
            <a:tailEnd/>
          </a:ln>
          <a:effectLst>
            <a:outerShdw dist="17961" dir="2700000" algn="ctr" rotWithShape="0">
              <a:srgbClr val="000000"/>
            </a:outerShdw>
          </a:effectLst>
        </p:spPr>
        <p:txBody>
          <a:bodyPr wrap="none" anchor="ctr"/>
          <a:lstStyle/>
          <a:p>
            <a:endParaRPr lang="en-US"/>
          </a:p>
        </p:txBody>
      </p:sp>
      <p:sp>
        <p:nvSpPr>
          <p:cNvPr id="185487" name="Line 143"/>
          <p:cNvSpPr>
            <a:spLocks noChangeShapeType="1"/>
          </p:cNvSpPr>
          <p:nvPr/>
        </p:nvSpPr>
        <p:spPr bwMode="auto">
          <a:xfrm>
            <a:off x="3605213" y="2173967"/>
            <a:ext cx="0" cy="3606800"/>
          </a:xfrm>
          <a:prstGeom prst="line">
            <a:avLst/>
          </a:prstGeom>
          <a:noFill/>
          <a:ln w="19050">
            <a:solidFill>
              <a:srgbClr val="33CCCC"/>
            </a:solidFill>
            <a:prstDash val="lgDash"/>
            <a:round/>
            <a:headEnd/>
            <a:tailEnd/>
          </a:ln>
          <a:effectLst>
            <a:outerShdw dist="17961" dir="2700000" algn="ctr" rotWithShape="0">
              <a:srgbClr val="000000"/>
            </a:outerShdw>
          </a:effectLst>
        </p:spPr>
        <p:txBody>
          <a:bodyPr wrap="none" anchor="ctr"/>
          <a:lstStyle/>
          <a:p>
            <a:endParaRPr lang="en-US"/>
          </a:p>
        </p:txBody>
      </p:sp>
      <p:sp>
        <p:nvSpPr>
          <p:cNvPr id="185488" name="Line 144"/>
          <p:cNvSpPr>
            <a:spLocks noChangeShapeType="1"/>
          </p:cNvSpPr>
          <p:nvPr/>
        </p:nvSpPr>
        <p:spPr bwMode="auto">
          <a:xfrm flipH="1">
            <a:off x="5700713" y="2153330"/>
            <a:ext cx="9525" cy="3646487"/>
          </a:xfrm>
          <a:prstGeom prst="line">
            <a:avLst/>
          </a:prstGeom>
          <a:noFill/>
          <a:ln w="19050">
            <a:solidFill>
              <a:srgbClr val="33CCCC"/>
            </a:solidFill>
            <a:prstDash val="lgDash"/>
            <a:round/>
            <a:headEnd/>
            <a:tailEnd/>
          </a:ln>
          <a:effectLst>
            <a:outerShdw dist="17961" dir="2700000" algn="ctr" rotWithShape="0">
              <a:srgbClr val="000000"/>
            </a:outerShdw>
          </a:effectLst>
        </p:spPr>
        <p:txBody>
          <a:bodyPr wrap="none" anchor="ctr"/>
          <a:lstStyle/>
          <a:p>
            <a:endParaRPr lang="en-US"/>
          </a:p>
        </p:txBody>
      </p:sp>
      <p:sp>
        <p:nvSpPr>
          <p:cNvPr id="185489" name="Rectangle 145"/>
          <p:cNvSpPr>
            <a:spLocks noChangeArrowheads="1"/>
          </p:cNvSpPr>
          <p:nvPr/>
        </p:nvSpPr>
        <p:spPr bwMode="auto">
          <a:xfrm>
            <a:off x="1562100" y="1599292"/>
            <a:ext cx="2019300" cy="990600"/>
          </a:xfrm>
          <a:prstGeom prst="rect">
            <a:avLst/>
          </a:prstGeom>
          <a:noFill/>
          <a:ln w="12700">
            <a:noFill/>
            <a:miter lim="800000"/>
            <a:headEnd/>
            <a:tailEnd/>
          </a:ln>
          <a:effectLst/>
        </p:spPr>
        <p:txBody>
          <a:bodyPr wrap="none" anchor="ctr"/>
          <a:lstStyle/>
          <a:p>
            <a:pPr>
              <a:lnSpc>
                <a:spcPct val="90000"/>
              </a:lnSpc>
            </a:pPr>
            <a:r>
              <a:rPr lang="en-US">
                <a:effectLst>
                  <a:outerShdw blurRad="38100" dist="38100" dir="2700000" algn="tl">
                    <a:srgbClr val="000000"/>
                  </a:outerShdw>
                </a:effectLst>
                <a:latin typeface="Book Antiqua" pitchFamily="18" charset="0"/>
              </a:rPr>
              <a:t>Town Council</a:t>
            </a:r>
          </a:p>
          <a:p>
            <a:pPr>
              <a:lnSpc>
                <a:spcPct val="90000"/>
              </a:lnSpc>
            </a:pPr>
            <a:endParaRPr lang="en-US">
              <a:effectLst>
                <a:outerShdw blurRad="38100" dist="38100" dir="2700000" algn="tl">
                  <a:srgbClr val="000000"/>
                </a:outerShdw>
              </a:effectLst>
              <a:latin typeface="Book Antiqua" pitchFamily="18" charset="0"/>
            </a:endParaRPr>
          </a:p>
        </p:txBody>
      </p:sp>
      <p:sp>
        <p:nvSpPr>
          <p:cNvPr id="185490" name="Rectangle 146"/>
          <p:cNvSpPr>
            <a:spLocks noChangeArrowheads="1"/>
          </p:cNvSpPr>
          <p:nvPr/>
        </p:nvSpPr>
        <p:spPr bwMode="auto">
          <a:xfrm>
            <a:off x="3524250" y="1580242"/>
            <a:ext cx="2286000" cy="1009650"/>
          </a:xfrm>
          <a:prstGeom prst="rect">
            <a:avLst/>
          </a:prstGeom>
          <a:noFill/>
          <a:ln w="12700">
            <a:noFill/>
            <a:miter lim="800000"/>
            <a:headEnd/>
            <a:tailEnd/>
          </a:ln>
          <a:effectLst/>
        </p:spPr>
        <p:txBody>
          <a:bodyPr wrap="none" anchor="ctr"/>
          <a:lstStyle/>
          <a:p>
            <a:pPr>
              <a:lnSpc>
                <a:spcPct val="90000"/>
              </a:lnSpc>
            </a:pPr>
            <a:r>
              <a:rPr lang="en-US">
                <a:effectLst>
                  <a:outerShdw blurRad="38100" dist="38100" dir="2700000" algn="tl">
                    <a:srgbClr val="000000"/>
                  </a:outerShdw>
                </a:effectLst>
                <a:latin typeface="Book Antiqua" pitchFamily="18" charset="0"/>
              </a:rPr>
              <a:t>Planning Board</a:t>
            </a:r>
          </a:p>
          <a:p>
            <a:pPr>
              <a:lnSpc>
                <a:spcPct val="90000"/>
              </a:lnSpc>
            </a:pPr>
            <a:endParaRPr lang="en-US">
              <a:effectLst>
                <a:outerShdw blurRad="38100" dist="38100" dir="2700000" algn="tl">
                  <a:srgbClr val="000000"/>
                </a:outerShdw>
              </a:effectLst>
              <a:latin typeface="Book Antiqua" pitchFamily="18" charset="0"/>
            </a:endParaRPr>
          </a:p>
        </p:txBody>
      </p:sp>
      <p:sp>
        <p:nvSpPr>
          <p:cNvPr id="185491" name="Rectangle 147"/>
          <p:cNvSpPr>
            <a:spLocks noChangeArrowheads="1"/>
          </p:cNvSpPr>
          <p:nvPr/>
        </p:nvSpPr>
        <p:spPr bwMode="auto">
          <a:xfrm>
            <a:off x="5829300" y="1599292"/>
            <a:ext cx="2349500" cy="971550"/>
          </a:xfrm>
          <a:prstGeom prst="rect">
            <a:avLst/>
          </a:prstGeom>
          <a:noFill/>
          <a:ln w="12700">
            <a:noFill/>
            <a:miter lim="800000"/>
            <a:headEnd/>
            <a:tailEnd/>
          </a:ln>
          <a:effectLst/>
        </p:spPr>
        <p:txBody>
          <a:bodyPr wrap="none" anchor="ctr"/>
          <a:lstStyle/>
          <a:p>
            <a:pPr>
              <a:lnSpc>
                <a:spcPct val="90000"/>
              </a:lnSpc>
            </a:pPr>
            <a:r>
              <a:rPr lang="en-US">
                <a:effectLst>
                  <a:outerShdw blurRad="38100" dist="38100" dir="2700000" algn="tl">
                    <a:srgbClr val="000000"/>
                  </a:outerShdw>
                </a:effectLst>
                <a:latin typeface="Book Antiqua" pitchFamily="18" charset="0"/>
              </a:rPr>
              <a:t>Experimental</a:t>
            </a:r>
          </a:p>
          <a:p>
            <a:pPr>
              <a:lnSpc>
                <a:spcPct val="90000"/>
              </a:lnSpc>
            </a:pPr>
            <a:r>
              <a:rPr lang="en-US">
                <a:effectLst>
                  <a:outerShdw blurRad="38100" dist="38100" dir="2700000" algn="tl">
                    <a:srgbClr val="000000"/>
                  </a:outerShdw>
                </a:effectLst>
                <a:latin typeface="Book Antiqua" pitchFamily="18" charset="0"/>
              </a:rPr>
              <a:t>Outcomes</a:t>
            </a:r>
          </a:p>
        </p:txBody>
      </p:sp>
      <p:sp>
        <p:nvSpPr>
          <p:cNvPr id="185365" name="Oval 21"/>
          <p:cNvSpPr>
            <a:spLocks noChangeArrowheads="1"/>
          </p:cNvSpPr>
          <p:nvPr/>
        </p:nvSpPr>
        <p:spPr bwMode="auto">
          <a:xfrm>
            <a:off x="1503363" y="4247242"/>
            <a:ext cx="146050" cy="149225"/>
          </a:xfrm>
          <a:prstGeom prst="ellipse">
            <a:avLst/>
          </a:prstGeom>
          <a:solidFill>
            <a:srgbClr val="993366"/>
          </a:solid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85353" name="Oval 9"/>
          <p:cNvSpPr>
            <a:spLocks noChangeArrowheads="1"/>
          </p:cNvSpPr>
          <p:nvPr/>
        </p:nvSpPr>
        <p:spPr bwMode="auto">
          <a:xfrm>
            <a:off x="3521075" y="3328080"/>
            <a:ext cx="146050" cy="149225"/>
          </a:xfrm>
          <a:prstGeom prst="ellipse">
            <a:avLst/>
          </a:prstGeom>
          <a:solidFill>
            <a:srgbClr val="993366"/>
          </a:solid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85364" name="Oval 20"/>
          <p:cNvSpPr>
            <a:spLocks noChangeArrowheads="1"/>
          </p:cNvSpPr>
          <p:nvPr/>
        </p:nvSpPr>
        <p:spPr bwMode="auto">
          <a:xfrm>
            <a:off x="3519488" y="4929867"/>
            <a:ext cx="146050" cy="149225"/>
          </a:xfrm>
          <a:prstGeom prst="ellipse">
            <a:avLst/>
          </a:prstGeom>
          <a:solidFill>
            <a:srgbClr val="993366"/>
          </a:solid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85492" name="AutoShape 148"/>
          <p:cNvSpPr>
            <a:spLocks noChangeArrowheads="1"/>
          </p:cNvSpPr>
          <p:nvPr/>
        </p:nvSpPr>
        <p:spPr bwMode="auto">
          <a:xfrm rot="10800000">
            <a:off x="4568825" y="151515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5493" name="AutoShape 149"/>
          <p:cNvSpPr>
            <a:spLocks noChangeArrowheads="1"/>
          </p:cNvSpPr>
          <p:nvPr/>
        </p:nvSpPr>
        <p:spPr bwMode="auto">
          <a:xfrm rot="10800000">
            <a:off x="6905625" y="153397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5494" name="AutoShape 150"/>
          <p:cNvSpPr>
            <a:spLocks noChangeArrowheads="1"/>
          </p:cNvSpPr>
          <p:nvPr/>
        </p:nvSpPr>
        <p:spPr bwMode="auto">
          <a:xfrm rot="16200000" flipH="1">
            <a:off x="8288338" y="2967717"/>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5495" name="AutoShape 151"/>
          <p:cNvSpPr>
            <a:spLocks noChangeArrowheads="1"/>
          </p:cNvSpPr>
          <p:nvPr/>
        </p:nvSpPr>
        <p:spPr bwMode="auto">
          <a:xfrm rot="16200000" flipH="1">
            <a:off x="8288338" y="3672567"/>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5496" name="AutoShape 152"/>
          <p:cNvSpPr>
            <a:spLocks noChangeArrowheads="1"/>
          </p:cNvSpPr>
          <p:nvPr/>
        </p:nvSpPr>
        <p:spPr bwMode="auto">
          <a:xfrm rot="16200000" flipH="1">
            <a:off x="8288338" y="4606017"/>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5497" name="AutoShape 153"/>
          <p:cNvSpPr>
            <a:spLocks noChangeArrowheads="1"/>
          </p:cNvSpPr>
          <p:nvPr/>
        </p:nvSpPr>
        <p:spPr bwMode="auto">
          <a:xfrm rot="16200000" flipH="1">
            <a:off x="8288338" y="5272767"/>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5498" name="Rectangle 154"/>
          <p:cNvSpPr>
            <a:spLocks noChangeArrowheads="1"/>
          </p:cNvSpPr>
          <p:nvPr/>
        </p:nvSpPr>
        <p:spPr bwMode="auto">
          <a:xfrm>
            <a:off x="690563" y="153988"/>
            <a:ext cx="7772400" cy="6048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Tree Diagram</a:t>
            </a:r>
          </a:p>
        </p:txBody>
      </p:sp>
      <p:sp>
        <p:nvSpPr>
          <p:cNvPr id="185499" name="Rectangle 155"/>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Tree>
    <p:extLst>
      <p:ext uri="{BB962C8B-B14F-4D97-AF65-F5344CB8AC3E}">
        <p14:creationId xmlns:p14="http://schemas.microsoft.com/office/powerpoint/2010/main" val="17572079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85367"/>
                                        </p:tgtEl>
                                        <p:attrNameLst>
                                          <p:attrName>style.visibility</p:attrName>
                                        </p:attrNameLst>
                                      </p:cBhvr>
                                      <p:to>
                                        <p:strVal val="visible"/>
                                      </p:to>
                                    </p:set>
                                    <p:animEffect transition="in" filter="slide(fromLeft)">
                                      <p:cBhvr>
                                        <p:cTn id="7" dur="500"/>
                                        <p:tgtEl>
                                          <p:spTgt spid="185367"/>
                                        </p:tgtEl>
                                      </p:cBhvr>
                                    </p:animEffect>
                                  </p:childTnLst>
                                  <p:subTnLst>
                                    <p:set>
                                      <p:cBhvr override="childStyle">
                                        <p:cTn dur="1" fill="hold" display="0" masterRel="nextClick" afterEffect="1"/>
                                        <p:tgtEl>
                                          <p:spTgt spid="18536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5346"/>
                                        </p:tgtEl>
                                        <p:attrNameLst>
                                          <p:attrName>style.visibility</p:attrName>
                                        </p:attrNameLst>
                                      </p:cBhvr>
                                      <p:to>
                                        <p:strVal val="visible"/>
                                      </p:to>
                                    </p:set>
                                    <p:animEffect transition="in" filter="dissolve">
                                      <p:cBhvr>
                                        <p:cTn id="12" dur="500"/>
                                        <p:tgtEl>
                                          <p:spTgt spid="185346"/>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185486"/>
                                        </p:tgtEl>
                                        <p:attrNameLst>
                                          <p:attrName>style.visibility</p:attrName>
                                        </p:attrNameLst>
                                      </p:cBhvr>
                                      <p:to>
                                        <p:strVal val="visible"/>
                                      </p:to>
                                    </p:set>
                                    <p:animEffect transition="in" filter="slide(fromTop)">
                                      <p:cBhvr>
                                        <p:cTn id="16" dur="500"/>
                                        <p:tgtEl>
                                          <p:spTgt spid="185486"/>
                                        </p:tgtEl>
                                      </p:cBhvr>
                                    </p:animEffect>
                                  </p:childTnLst>
                                </p:cTn>
                              </p:par>
                            </p:childTnLst>
                          </p:cTn>
                        </p:par>
                        <p:par>
                          <p:cTn id="17" fill="hold">
                            <p:stCondLst>
                              <p:cond delay="2000"/>
                            </p:stCondLst>
                            <p:childTnLst>
                              <p:par>
                                <p:cTn id="18" presetID="12" presetClass="entr" presetSubtype="1" fill="hold" grpId="0" nodeType="afterEffect">
                                  <p:stCondLst>
                                    <p:cond delay="1000"/>
                                  </p:stCondLst>
                                  <p:childTnLst>
                                    <p:set>
                                      <p:cBhvr>
                                        <p:cTn id="19" dur="1" fill="hold">
                                          <p:stCondLst>
                                            <p:cond delay="0"/>
                                          </p:stCondLst>
                                        </p:cTn>
                                        <p:tgtEl>
                                          <p:spTgt spid="185489"/>
                                        </p:tgtEl>
                                        <p:attrNameLst>
                                          <p:attrName>style.visibility</p:attrName>
                                        </p:attrNameLst>
                                      </p:cBhvr>
                                      <p:to>
                                        <p:strVal val="visible"/>
                                      </p:to>
                                    </p:set>
                                    <p:animEffect transition="in" filter="slide(fromTop)">
                                      <p:cBhvr>
                                        <p:cTn id="20" dur="500"/>
                                        <p:tgtEl>
                                          <p:spTgt spid="185489"/>
                                        </p:tgtEl>
                                      </p:cBhvr>
                                    </p:animEffect>
                                  </p:childTnLst>
                                </p:cTn>
                              </p:par>
                            </p:childTnLst>
                          </p:cTn>
                        </p:par>
                        <p:par>
                          <p:cTn id="21" fill="hold">
                            <p:stCondLst>
                              <p:cond delay="3500"/>
                            </p:stCondLst>
                            <p:childTnLst>
                              <p:par>
                                <p:cTn id="22" presetID="12" presetClass="entr" presetSubtype="1" fill="hold" grpId="0" nodeType="afterEffect">
                                  <p:stCondLst>
                                    <p:cond delay="1000"/>
                                  </p:stCondLst>
                                  <p:childTnLst>
                                    <p:set>
                                      <p:cBhvr>
                                        <p:cTn id="23" dur="1" fill="hold">
                                          <p:stCondLst>
                                            <p:cond delay="0"/>
                                          </p:stCondLst>
                                        </p:cTn>
                                        <p:tgtEl>
                                          <p:spTgt spid="185487"/>
                                        </p:tgtEl>
                                        <p:attrNameLst>
                                          <p:attrName>style.visibility</p:attrName>
                                        </p:attrNameLst>
                                      </p:cBhvr>
                                      <p:to>
                                        <p:strVal val="visible"/>
                                      </p:to>
                                    </p:set>
                                    <p:animEffect transition="in" filter="slide(fromTop)">
                                      <p:cBhvr>
                                        <p:cTn id="24" dur="500"/>
                                        <p:tgtEl>
                                          <p:spTgt spid="185487"/>
                                        </p:tgtEl>
                                      </p:cBhvr>
                                    </p:animEffect>
                                  </p:childTnLst>
                                </p:cTn>
                              </p:par>
                            </p:childTnLst>
                          </p:cTn>
                        </p:par>
                        <p:par>
                          <p:cTn id="25" fill="hold">
                            <p:stCondLst>
                              <p:cond delay="5000"/>
                            </p:stCondLst>
                            <p:childTnLst>
                              <p:par>
                                <p:cTn id="26" presetID="12" presetClass="entr" presetSubtype="8" fill="hold" grpId="0" nodeType="afterEffect">
                                  <p:stCondLst>
                                    <p:cond delay="1000"/>
                                  </p:stCondLst>
                                  <p:childTnLst>
                                    <p:set>
                                      <p:cBhvr>
                                        <p:cTn id="27" dur="1" fill="hold">
                                          <p:stCondLst>
                                            <p:cond delay="0"/>
                                          </p:stCondLst>
                                        </p:cTn>
                                        <p:tgtEl>
                                          <p:spTgt spid="185365"/>
                                        </p:tgtEl>
                                        <p:attrNameLst>
                                          <p:attrName>style.visibility</p:attrName>
                                        </p:attrNameLst>
                                      </p:cBhvr>
                                      <p:to>
                                        <p:strVal val="visible"/>
                                      </p:to>
                                    </p:set>
                                    <p:animEffect transition="in" filter="slide(fromLeft)">
                                      <p:cBhvr>
                                        <p:cTn id="28" dur="500"/>
                                        <p:tgtEl>
                                          <p:spTgt spid="185365"/>
                                        </p:tgtEl>
                                      </p:cBhvr>
                                    </p:animEffect>
                                  </p:childTnLst>
                                </p:cTn>
                              </p:par>
                            </p:childTnLst>
                          </p:cTn>
                        </p:par>
                        <p:par>
                          <p:cTn id="29" fill="hold">
                            <p:stCondLst>
                              <p:cond delay="6500"/>
                            </p:stCondLst>
                            <p:childTnLst>
                              <p:par>
                                <p:cTn id="30" presetID="17" presetClass="entr" presetSubtype="8" fill="hold" grpId="0" nodeType="afterEffect">
                                  <p:stCondLst>
                                    <p:cond delay="1000"/>
                                  </p:stCondLst>
                                  <p:childTnLst>
                                    <p:set>
                                      <p:cBhvr>
                                        <p:cTn id="31" dur="1" fill="hold">
                                          <p:stCondLst>
                                            <p:cond delay="0"/>
                                          </p:stCondLst>
                                        </p:cTn>
                                        <p:tgtEl>
                                          <p:spTgt spid="185347"/>
                                        </p:tgtEl>
                                        <p:attrNameLst>
                                          <p:attrName>style.visibility</p:attrName>
                                        </p:attrNameLst>
                                      </p:cBhvr>
                                      <p:to>
                                        <p:strVal val="visible"/>
                                      </p:to>
                                    </p:set>
                                    <p:anim calcmode="lin" valueType="num">
                                      <p:cBhvr>
                                        <p:cTn id="32" dur="500" fill="hold"/>
                                        <p:tgtEl>
                                          <p:spTgt spid="185347"/>
                                        </p:tgtEl>
                                        <p:attrNameLst>
                                          <p:attrName>ppt_x</p:attrName>
                                        </p:attrNameLst>
                                      </p:cBhvr>
                                      <p:tavLst>
                                        <p:tav tm="0">
                                          <p:val>
                                            <p:strVal val="#ppt_x-#ppt_w/2"/>
                                          </p:val>
                                        </p:tav>
                                        <p:tav tm="100000">
                                          <p:val>
                                            <p:strVal val="#ppt_x"/>
                                          </p:val>
                                        </p:tav>
                                      </p:tavLst>
                                    </p:anim>
                                    <p:anim calcmode="lin" valueType="num">
                                      <p:cBhvr>
                                        <p:cTn id="33" dur="500" fill="hold"/>
                                        <p:tgtEl>
                                          <p:spTgt spid="185347"/>
                                        </p:tgtEl>
                                        <p:attrNameLst>
                                          <p:attrName>ppt_y</p:attrName>
                                        </p:attrNameLst>
                                      </p:cBhvr>
                                      <p:tavLst>
                                        <p:tav tm="0">
                                          <p:val>
                                            <p:strVal val="#ppt_y"/>
                                          </p:val>
                                        </p:tav>
                                        <p:tav tm="100000">
                                          <p:val>
                                            <p:strVal val="#ppt_y"/>
                                          </p:val>
                                        </p:tav>
                                      </p:tavLst>
                                    </p:anim>
                                    <p:anim calcmode="lin" valueType="num">
                                      <p:cBhvr>
                                        <p:cTn id="34" dur="500" fill="hold"/>
                                        <p:tgtEl>
                                          <p:spTgt spid="185347"/>
                                        </p:tgtEl>
                                        <p:attrNameLst>
                                          <p:attrName>ppt_w</p:attrName>
                                        </p:attrNameLst>
                                      </p:cBhvr>
                                      <p:tavLst>
                                        <p:tav tm="0">
                                          <p:val>
                                            <p:fltVal val="0"/>
                                          </p:val>
                                        </p:tav>
                                        <p:tav tm="100000">
                                          <p:val>
                                            <p:strVal val="#ppt_w"/>
                                          </p:val>
                                        </p:tav>
                                      </p:tavLst>
                                    </p:anim>
                                    <p:anim calcmode="lin" valueType="num">
                                      <p:cBhvr>
                                        <p:cTn id="35" dur="500" fill="hold"/>
                                        <p:tgtEl>
                                          <p:spTgt spid="185347"/>
                                        </p:tgtEl>
                                        <p:attrNameLst>
                                          <p:attrName>ppt_h</p:attrName>
                                        </p:attrNameLst>
                                      </p:cBhvr>
                                      <p:tavLst>
                                        <p:tav tm="0">
                                          <p:val>
                                            <p:strVal val="#ppt_h"/>
                                          </p:val>
                                        </p:tav>
                                        <p:tav tm="100000">
                                          <p:val>
                                            <p:strVal val="#ppt_h"/>
                                          </p:val>
                                        </p:tav>
                                      </p:tavLst>
                                    </p:anim>
                                  </p:childTnLst>
                                </p:cTn>
                              </p:par>
                            </p:childTnLst>
                          </p:cTn>
                        </p:par>
                        <p:par>
                          <p:cTn id="36" fill="hold">
                            <p:stCondLst>
                              <p:cond delay="8000"/>
                            </p:stCondLst>
                            <p:childTnLst>
                              <p:par>
                                <p:cTn id="37" presetID="12" presetClass="entr" presetSubtype="4" fill="hold" grpId="0" nodeType="afterEffect">
                                  <p:stCondLst>
                                    <p:cond delay="0"/>
                                  </p:stCondLst>
                                  <p:childTnLst>
                                    <p:set>
                                      <p:cBhvr>
                                        <p:cTn id="38" dur="1" fill="hold">
                                          <p:stCondLst>
                                            <p:cond delay="0"/>
                                          </p:stCondLst>
                                        </p:cTn>
                                        <p:tgtEl>
                                          <p:spTgt spid="185355"/>
                                        </p:tgtEl>
                                        <p:attrNameLst>
                                          <p:attrName>style.visibility</p:attrName>
                                        </p:attrNameLst>
                                      </p:cBhvr>
                                      <p:to>
                                        <p:strVal val="visible"/>
                                      </p:to>
                                    </p:set>
                                    <p:animEffect transition="in" filter="slide(fromBottom)">
                                      <p:cBhvr>
                                        <p:cTn id="39" dur="500"/>
                                        <p:tgtEl>
                                          <p:spTgt spid="185355"/>
                                        </p:tgtEl>
                                      </p:cBhvr>
                                    </p:animEffect>
                                  </p:childTnLst>
                                </p:cTn>
                              </p:par>
                            </p:childTnLst>
                          </p:cTn>
                        </p:par>
                        <p:par>
                          <p:cTn id="40" fill="hold">
                            <p:stCondLst>
                              <p:cond delay="8500"/>
                            </p:stCondLst>
                            <p:childTnLst>
                              <p:par>
                                <p:cTn id="41" presetID="17" presetClass="entr" presetSubtype="8" fill="hold" grpId="0" nodeType="afterEffect">
                                  <p:stCondLst>
                                    <p:cond delay="1000"/>
                                  </p:stCondLst>
                                  <p:childTnLst>
                                    <p:set>
                                      <p:cBhvr>
                                        <p:cTn id="42" dur="1" fill="hold">
                                          <p:stCondLst>
                                            <p:cond delay="0"/>
                                          </p:stCondLst>
                                        </p:cTn>
                                        <p:tgtEl>
                                          <p:spTgt spid="185348"/>
                                        </p:tgtEl>
                                        <p:attrNameLst>
                                          <p:attrName>style.visibility</p:attrName>
                                        </p:attrNameLst>
                                      </p:cBhvr>
                                      <p:to>
                                        <p:strVal val="visible"/>
                                      </p:to>
                                    </p:set>
                                    <p:anim calcmode="lin" valueType="num">
                                      <p:cBhvr>
                                        <p:cTn id="43" dur="500" fill="hold"/>
                                        <p:tgtEl>
                                          <p:spTgt spid="185348"/>
                                        </p:tgtEl>
                                        <p:attrNameLst>
                                          <p:attrName>ppt_x</p:attrName>
                                        </p:attrNameLst>
                                      </p:cBhvr>
                                      <p:tavLst>
                                        <p:tav tm="0">
                                          <p:val>
                                            <p:strVal val="#ppt_x-#ppt_w/2"/>
                                          </p:val>
                                        </p:tav>
                                        <p:tav tm="100000">
                                          <p:val>
                                            <p:strVal val="#ppt_x"/>
                                          </p:val>
                                        </p:tav>
                                      </p:tavLst>
                                    </p:anim>
                                    <p:anim calcmode="lin" valueType="num">
                                      <p:cBhvr>
                                        <p:cTn id="44" dur="500" fill="hold"/>
                                        <p:tgtEl>
                                          <p:spTgt spid="185348"/>
                                        </p:tgtEl>
                                        <p:attrNameLst>
                                          <p:attrName>ppt_y</p:attrName>
                                        </p:attrNameLst>
                                      </p:cBhvr>
                                      <p:tavLst>
                                        <p:tav tm="0">
                                          <p:val>
                                            <p:strVal val="#ppt_y"/>
                                          </p:val>
                                        </p:tav>
                                        <p:tav tm="100000">
                                          <p:val>
                                            <p:strVal val="#ppt_y"/>
                                          </p:val>
                                        </p:tav>
                                      </p:tavLst>
                                    </p:anim>
                                    <p:anim calcmode="lin" valueType="num">
                                      <p:cBhvr>
                                        <p:cTn id="45" dur="500" fill="hold"/>
                                        <p:tgtEl>
                                          <p:spTgt spid="185348"/>
                                        </p:tgtEl>
                                        <p:attrNameLst>
                                          <p:attrName>ppt_w</p:attrName>
                                        </p:attrNameLst>
                                      </p:cBhvr>
                                      <p:tavLst>
                                        <p:tav tm="0">
                                          <p:val>
                                            <p:fltVal val="0"/>
                                          </p:val>
                                        </p:tav>
                                        <p:tav tm="100000">
                                          <p:val>
                                            <p:strVal val="#ppt_w"/>
                                          </p:val>
                                        </p:tav>
                                      </p:tavLst>
                                    </p:anim>
                                    <p:anim calcmode="lin" valueType="num">
                                      <p:cBhvr>
                                        <p:cTn id="46" dur="500" fill="hold"/>
                                        <p:tgtEl>
                                          <p:spTgt spid="185348"/>
                                        </p:tgtEl>
                                        <p:attrNameLst>
                                          <p:attrName>ppt_h</p:attrName>
                                        </p:attrNameLst>
                                      </p:cBhvr>
                                      <p:tavLst>
                                        <p:tav tm="0">
                                          <p:val>
                                            <p:strVal val="#ppt_h"/>
                                          </p:val>
                                        </p:tav>
                                        <p:tav tm="100000">
                                          <p:val>
                                            <p:strVal val="#ppt_h"/>
                                          </p:val>
                                        </p:tav>
                                      </p:tavLst>
                                    </p:anim>
                                  </p:childTnLst>
                                </p:cTn>
                              </p:par>
                            </p:childTnLst>
                          </p:cTn>
                        </p:par>
                        <p:par>
                          <p:cTn id="47" fill="hold">
                            <p:stCondLst>
                              <p:cond delay="10000"/>
                            </p:stCondLst>
                            <p:childTnLst>
                              <p:par>
                                <p:cTn id="48" presetID="12" presetClass="entr" presetSubtype="1" fill="hold" grpId="0" nodeType="afterEffect">
                                  <p:stCondLst>
                                    <p:cond delay="0"/>
                                  </p:stCondLst>
                                  <p:childTnLst>
                                    <p:set>
                                      <p:cBhvr>
                                        <p:cTn id="49" dur="1" fill="hold">
                                          <p:stCondLst>
                                            <p:cond delay="0"/>
                                          </p:stCondLst>
                                        </p:cTn>
                                        <p:tgtEl>
                                          <p:spTgt spid="185356"/>
                                        </p:tgtEl>
                                        <p:attrNameLst>
                                          <p:attrName>style.visibility</p:attrName>
                                        </p:attrNameLst>
                                      </p:cBhvr>
                                      <p:to>
                                        <p:strVal val="visible"/>
                                      </p:to>
                                    </p:set>
                                    <p:animEffect transition="in" filter="slide(fromTop)">
                                      <p:cBhvr>
                                        <p:cTn id="50" dur="500"/>
                                        <p:tgtEl>
                                          <p:spTgt spid="185356"/>
                                        </p:tgtEl>
                                      </p:cBhvr>
                                    </p:animEffect>
                                  </p:childTnLst>
                                </p:cTn>
                              </p:par>
                            </p:childTnLst>
                          </p:cTn>
                        </p:par>
                        <p:par>
                          <p:cTn id="51" fill="hold">
                            <p:stCondLst>
                              <p:cond delay="10500"/>
                            </p:stCondLst>
                            <p:childTnLst>
                              <p:par>
                                <p:cTn id="52" presetID="12" presetClass="entr" presetSubtype="1" fill="hold" grpId="0" nodeType="afterEffect">
                                  <p:stCondLst>
                                    <p:cond delay="2000"/>
                                  </p:stCondLst>
                                  <p:childTnLst>
                                    <p:set>
                                      <p:cBhvr>
                                        <p:cTn id="53" dur="1" fill="hold">
                                          <p:stCondLst>
                                            <p:cond delay="0"/>
                                          </p:stCondLst>
                                        </p:cTn>
                                        <p:tgtEl>
                                          <p:spTgt spid="185492"/>
                                        </p:tgtEl>
                                        <p:attrNameLst>
                                          <p:attrName>style.visibility</p:attrName>
                                        </p:attrNameLst>
                                      </p:cBhvr>
                                      <p:to>
                                        <p:strVal val="visible"/>
                                      </p:to>
                                    </p:set>
                                    <p:animEffect transition="in" filter="slide(fromTop)">
                                      <p:cBhvr>
                                        <p:cTn id="54" dur="500"/>
                                        <p:tgtEl>
                                          <p:spTgt spid="185492"/>
                                        </p:tgtEl>
                                      </p:cBhvr>
                                    </p:animEffect>
                                  </p:childTnLst>
                                  <p:subTnLst>
                                    <p:set>
                                      <p:cBhvr override="childStyle">
                                        <p:cTn dur="1" fill="hold" display="0" masterRel="nextClick" afterEffect="1"/>
                                        <p:tgtEl>
                                          <p:spTgt spid="185492"/>
                                        </p:tgtEl>
                                        <p:attrNameLst>
                                          <p:attrName>style.visibility</p:attrName>
                                        </p:attrNameLst>
                                      </p:cBhvr>
                                      <p:to>
                                        <p:strVal val="hidden"/>
                                      </p:to>
                                    </p:set>
                                  </p:subTnLst>
                                </p:cTn>
                              </p:par>
                            </p:childTnLst>
                          </p:cTn>
                        </p:par>
                      </p:childTnLst>
                    </p:cTn>
                  </p:par>
                  <p:par>
                    <p:cTn id="55" fill="hold">
                      <p:stCondLst>
                        <p:cond delay="indefinite"/>
                      </p:stCondLst>
                      <p:childTnLst>
                        <p:par>
                          <p:cTn id="56" fill="hold">
                            <p:stCondLst>
                              <p:cond delay="0"/>
                            </p:stCondLst>
                            <p:childTnLst>
                              <p:par>
                                <p:cTn id="57" presetID="12" presetClass="entr" presetSubtype="1" fill="hold" grpId="0" nodeType="clickEffect">
                                  <p:stCondLst>
                                    <p:cond delay="0"/>
                                  </p:stCondLst>
                                  <p:childTnLst>
                                    <p:set>
                                      <p:cBhvr>
                                        <p:cTn id="58" dur="1" fill="hold">
                                          <p:stCondLst>
                                            <p:cond delay="0"/>
                                          </p:stCondLst>
                                        </p:cTn>
                                        <p:tgtEl>
                                          <p:spTgt spid="185490"/>
                                        </p:tgtEl>
                                        <p:attrNameLst>
                                          <p:attrName>style.visibility</p:attrName>
                                        </p:attrNameLst>
                                      </p:cBhvr>
                                      <p:to>
                                        <p:strVal val="visible"/>
                                      </p:to>
                                    </p:set>
                                    <p:animEffect transition="in" filter="slide(fromTop)">
                                      <p:cBhvr>
                                        <p:cTn id="59" dur="500"/>
                                        <p:tgtEl>
                                          <p:spTgt spid="185490"/>
                                        </p:tgtEl>
                                      </p:cBhvr>
                                    </p:animEffect>
                                  </p:childTnLst>
                                </p:cTn>
                              </p:par>
                            </p:childTnLst>
                          </p:cTn>
                        </p:par>
                        <p:par>
                          <p:cTn id="60" fill="hold">
                            <p:stCondLst>
                              <p:cond delay="500"/>
                            </p:stCondLst>
                            <p:childTnLst>
                              <p:par>
                                <p:cTn id="61" presetID="12" presetClass="entr" presetSubtype="1" fill="hold" grpId="0" nodeType="afterEffect">
                                  <p:stCondLst>
                                    <p:cond delay="1000"/>
                                  </p:stCondLst>
                                  <p:childTnLst>
                                    <p:set>
                                      <p:cBhvr>
                                        <p:cTn id="62" dur="1" fill="hold">
                                          <p:stCondLst>
                                            <p:cond delay="0"/>
                                          </p:stCondLst>
                                        </p:cTn>
                                        <p:tgtEl>
                                          <p:spTgt spid="185488"/>
                                        </p:tgtEl>
                                        <p:attrNameLst>
                                          <p:attrName>style.visibility</p:attrName>
                                        </p:attrNameLst>
                                      </p:cBhvr>
                                      <p:to>
                                        <p:strVal val="visible"/>
                                      </p:to>
                                    </p:set>
                                    <p:animEffect transition="in" filter="slide(fromTop)">
                                      <p:cBhvr>
                                        <p:cTn id="63" dur="500"/>
                                        <p:tgtEl>
                                          <p:spTgt spid="185488"/>
                                        </p:tgtEl>
                                      </p:cBhvr>
                                    </p:animEffect>
                                  </p:childTnLst>
                                </p:cTn>
                              </p:par>
                            </p:childTnLst>
                          </p:cTn>
                        </p:par>
                        <p:par>
                          <p:cTn id="64" fill="hold">
                            <p:stCondLst>
                              <p:cond delay="2000"/>
                            </p:stCondLst>
                            <p:childTnLst>
                              <p:par>
                                <p:cTn id="65" presetID="12" presetClass="entr" presetSubtype="8" fill="hold" grpId="0" nodeType="afterEffect">
                                  <p:stCondLst>
                                    <p:cond delay="2000"/>
                                  </p:stCondLst>
                                  <p:childTnLst>
                                    <p:set>
                                      <p:cBhvr>
                                        <p:cTn id="66" dur="1" fill="hold">
                                          <p:stCondLst>
                                            <p:cond delay="0"/>
                                          </p:stCondLst>
                                        </p:cTn>
                                        <p:tgtEl>
                                          <p:spTgt spid="185353"/>
                                        </p:tgtEl>
                                        <p:attrNameLst>
                                          <p:attrName>style.visibility</p:attrName>
                                        </p:attrNameLst>
                                      </p:cBhvr>
                                      <p:to>
                                        <p:strVal val="visible"/>
                                      </p:to>
                                    </p:set>
                                    <p:animEffect transition="in" filter="slide(fromLeft)">
                                      <p:cBhvr>
                                        <p:cTn id="67" dur="500"/>
                                        <p:tgtEl>
                                          <p:spTgt spid="185353"/>
                                        </p:tgtEl>
                                      </p:cBhvr>
                                    </p:animEffect>
                                  </p:childTnLst>
                                </p:cTn>
                              </p:par>
                            </p:childTnLst>
                          </p:cTn>
                        </p:par>
                        <p:par>
                          <p:cTn id="68" fill="hold">
                            <p:stCondLst>
                              <p:cond delay="4500"/>
                            </p:stCondLst>
                            <p:childTnLst>
                              <p:par>
                                <p:cTn id="69" presetID="17" presetClass="entr" presetSubtype="8" fill="hold" grpId="0" nodeType="afterEffect">
                                  <p:stCondLst>
                                    <p:cond delay="1000"/>
                                  </p:stCondLst>
                                  <p:childTnLst>
                                    <p:set>
                                      <p:cBhvr>
                                        <p:cTn id="70" dur="1" fill="hold">
                                          <p:stCondLst>
                                            <p:cond delay="0"/>
                                          </p:stCondLst>
                                        </p:cTn>
                                        <p:tgtEl>
                                          <p:spTgt spid="185350"/>
                                        </p:tgtEl>
                                        <p:attrNameLst>
                                          <p:attrName>style.visibility</p:attrName>
                                        </p:attrNameLst>
                                      </p:cBhvr>
                                      <p:to>
                                        <p:strVal val="visible"/>
                                      </p:to>
                                    </p:set>
                                    <p:anim calcmode="lin" valueType="num">
                                      <p:cBhvr>
                                        <p:cTn id="71" dur="500" fill="hold"/>
                                        <p:tgtEl>
                                          <p:spTgt spid="185350"/>
                                        </p:tgtEl>
                                        <p:attrNameLst>
                                          <p:attrName>ppt_x</p:attrName>
                                        </p:attrNameLst>
                                      </p:cBhvr>
                                      <p:tavLst>
                                        <p:tav tm="0">
                                          <p:val>
                                            <p:strVal val="#ppt_x-#ppt_w/2"/>
                                          </p:val>
                                        </p:tav>
                                        <p:tav tm="100000">
                                          <p:val>
                                            <p:strVal val="#ppt_x"/>
                                          </p:val>
                                        </p:tav>
                                      </p:tavLst>
                                    </p:anim>
                                    <p:anim calcmode="lin" valueType="num">
                                      <p:cBhvr>
                                        <p:cTn id="72" dur="500" fill="hold"/>
                                        <p:tgtEl>
                                          <p:spTgt spid="185350"/>
                                        </p:tgtEl>
                                        <p:attrNameLst>
                                          <p:attrName>ppt_y</p:attrName>
                                        </p:attrNameLst>
                                      </p:cBhvr>
                                      <p:tavLst>
                                        <p:tav tm="0">
                                          <p:val>
                                            <p:strVal val="#ppt_y"/>
                                          </p:val>
                                        </p:tav>
                                        <p:tav tm="100000">
                                          <p:val>
                                            <p:strVal val="#ppt_y"/>
                                          </p:val>
                                        </p:tav>
                                      </p:tavLst>
                                    </p:anim>
                                    <p:anim calcmode="lin" valueType="num">
                                      <p:cBhvr>
                                        <p:cTn id="73" dur="500" fill="hold"/>
                                        <p:tgtEl>
                                          <p:spTgt spid="185350"/>
                                        </p:tgtEl>
                                        <p:attrNameLst>
                                          <p:attrName>ppt_w</p:attrName>
                                        </p:attrNameLst>
                                      </p:cBhvr>
                                      <p:tavLst>
                                        <p:tav tm="0">
                                          <p:val>
                                            <p:fltVal val="0"/>
                                          </p:val>
                                        </p:tav>
                                        <p:tav tm="100000">
                                          <p:val>
                                            <p:strVal val="#ppt_w"/>
                                          </p:val>
                                        </p:tav>
                                      </p:tavLst>
                                    </p:anim>
                                    <p:anim calcmode="lin" valueType="num">
                                      <p:cBhvr>
                                        <p:cTn id="74" dur="500" fill="hold"/>
                                        <p:tgtEl>
                                          <p:spTgt spid="185350"/>
                                        </p:tgtEl>
                                        <p:attrNameLst>
                                          <p:attrName>ppt_h</p:attrName>
                                        </p:attrNameLst>
                                      </p:cBhvr>
                                      <p:tavLst>
                                        <p:tav tm="0">
                                          <p:val>
                                            <p:strVal val="#ppt_h"/>
                                          </p:val>
                                        </p:tav>
                                        <p:tav tm="100000">
                                          <p:val>
                                            <p:strVal val="#ppt_h"/>
                                          </p:val>
                                        </p:tav>
                                      </p:tavLst>
                                    </p:anim>
                                  </p:childTnLst>
                                </p:cTn>
                              </p:par>
                            </p:childTnLst>
                          </p:cTn>
                        </p:par>
                        <p:par>
                          <p:cTn id="75" fill="hold">
                            <p:stCondLst>
                              <p:cond delay="6000"/>
                            </p:stCondLst>
                            <p:childTnLst>
                              <p:par>
                                <p:cTn id="76" presetID="12" presetClass="entr" presetSubtype="4" fill="hold" grpId="0" nodeType="afterEffect">
                                  <p:stCondLst>
                                    <p:cond delay="0"/>
                                  </p:stCondLst>
                                  <p:childTnLst>
                                    <p:set>
                                      <p:cBhvr>
                                        <p:cTn id="77" dur="1" fill="hold">
                                          <p:stCondLst>
                                            <p:cond delay="0"/>
                                          </p:stCondLst>
                                        </p:cTn>
                                        <p:tgtEl>
                                          <p:spTgt spid="185359"/>
                                        </p:tgtEl>
                                        <p:attrNameLst>
                                          <p:attrName>style.visibility</p:attrName>
                                        </p:attrNameLst>
                                      </p:cBhvr>
                                      <p:to>
                                        <p:strVal val="visible"/>
                                      </p:to>
                                    </p:set>
                                    <p:animEffect transition="in" filter="slide(fromBottom)">
                                      <p:cBhvr>
                                        <p:cTn id="78" dur="500"/>
                                        <p:tgtEl>
                                          <p:spTgt spid="185359"/>
                                        </p:tgtEl>
                                      </p:cBhvr>
                                    </p:animEffect>
                                  </p:childTnLst>
                                </p:cTn>
                              </p:par>
                            </p:childTnLst>
                          </p:cTn>
                        </p:par>
                        <p:par>
                          <p:cTn id="79" fill="hold">
                            <p:stCondLst>
                              <p:cond delay="6500"/>
                            </p:stCondLst>
                            <p:childTnLst>
                              <p:par>
                                <p:cTn id="80" presetID="17" presetClass="entr" presetSubtype="8" fill="hold" grpId="0" nodeType="afterEffect">
                                  <p:stCondLst>
                                    <p:cond delay="1000"/>
                                  </p:stCondLst>
                                  <p:childTnLst>
                                    <p:set>
                                      <p:cBhvr>
                                        <p:cTn id="81" dur="1" fill="hold">
                                          <p:stCondLst>
                                            <p:cond delay="0"/>
                                          </p:stCondLst>
                                        </p:cTn>
                                        <p:tgtEl>
                                          <p:spTgt spid="185351"/>
                                        </p:tgtEl>
                                        <p:attrNameLst>
                                          <p:attrName>style.visibility</p:attrName>
                                        </p:attrNameLst>
                                      </p:cBhvr>
                                      <p:to>
                                        <p:strVal val="visible"/>
                                      </p:to>
                                    </p:set>
                                    <p:anim calcmode="lin" valueType="num">
                                      <p:cBhvr>
                                        <p:cTn id="82" dur="500" fill="hold"/>
                                        <p:tgtEl>
                                          <p:spTgt spid="185351"/>
                                        </p:tgtEl>
                                        <p:attrNameLst>
                                          <p:attrName>ppt_x</p:attrName>
                                        </p:attrNameLst>
                                      </p:cBhvr>
                                      <p:tavLst>
                                        <p:tav tm="0">
                                          <p:val>
                                            <p:strVal val="#ppt_x-#ppt_w/2"/>
                                          </p:val>
                                        </p:tav>
                                        <p:tav tm="100000">
                                          <p:val>
                                            <p:strVal val="#ppt_x"/>
                                          </p:val>
                                        </p:tav>
                                      </p:tavLst>
                                    </p:anim>
                                    <p:anim calcmode="lin" valueType="num">
                                      <p:cBhvr>
                                        <p:cTn id="83" dur="500" fill="hold"/>
                                        <p:tgtEl>
                                          <p:spTgt spid="185351"/>
                                        </p:tgtEl>
                                        <p:attrNameLst>
                                          <p:attrName>ppt_y</p:attrName>
                                        </p:attrNameLst>
                                      </p:cBhvr>
                                      <p:tavLst>
                                        <p:tav tm="0">
                                          <p:val>
                                            <p:strVal val="#ppt_y"/>
                                          </p:val>
                                        </p:tav>
                                        <p:tav tm="100000">
                                          <p:val>
                                            <p:strVal val="#ppt_y"/>
                                          </p:val>
                                        </p:tav>
                                      </p:tavLst>
                                    </p:anim>
                                    <p:anim calcmode="lin" valueType="num">
                                      <p:cBhvr>
                                        <p:cTn id="84" dur="500" fill="hold"/>
                                        <p:tgtEl>
                                          <p:spTgt spid="185351"/>
                                        </p:tgtEl>
                                        <p:attrNameLst>
                                          <p:attrName>ppt_w</p:attrName>
                                        </p:attrNameLst>
                                      </p:cBhvr>
                                      <p:tavLst>
                                        <p:tav tm="0">
                                          <p:val>
                                            <p:fltVal val="0"/>
                                          </p:val>
                                        </p:tav>
                                        <p:tav tm="100000">
                                          <p:val>
                                            <p:strVal val="#ppt_w"/>
                                          </p:val>
                                        </p:tav>
                                      </p:tavLst>
                                    </p:anim>
                                    <p:anim calcmode="lin" valueType="num">
                                      <p:cBhvr>
                                        <p:cTn id="85" dur="500" fill="hold"/>
                                        <p:tgtEl>
                                          <p:spTgt spid="185351"/>
                                        </p:tgtEl>
                                        <p:attrNameLst>
                                          <p:attrName>ppt_h</p:attrName>
                                        </p:attrNameLst>
                                      </p:cBhvr>
                                      <p:tavLst>
                                        <p:tav tm="0">
                                          <p:val>
                                            <p:strVal val="#ppt_h"/>
                                          </p:val>
                                        </p:tav>
                                        <p:tav tm="100000">
                                          <p:val>
                                            <p:strVal val="#ppt_h"/>
                                          </p:val>
                                        </p:tav>
                                      </p:tavLst>
                                    </p:anim>
                                  </p:childTnLst>
                                </p:cTn>
                              </p:par>
                            </p:childTnLst>
                          </p:cTn>
                        </p:par>
                        <p:par>
                          <p:cTn id="86" fill="hold">
                            <p:stCondLst>
                              <p:cond delay="8000"/>
                            </p:stCondLst>
                            <p:childTnLst>
                              <p:par>
                                <p:cTn id="87" presetID="12" presetClass="entr" presetSubtype="1" fill="hold" grpId="0" nodeType="afterEffect">
                                  <p:stCondLst>
                                    <p:cond delay="0"/>
                                  </p:stCondLst>
                                  <p:childTnLst>
                                    <p:set>
                                      <p:cBhvr>
                                        <p:cTn id="88" dur="1" fill="hold">
                                          <p:stCondLst>
                                            <p:cond delay="0"/>
                                          </p:stCondLst>
                                        </p:cTn>
                                        <p:tgtEl>
                                          <p:spTgt spid="185354"/>
                                        </p:tgtEl>
                                        <p:attrNameLst>
                                          <p:attrName>style.visibility</p:attrName>
                                        </p:attrNameLst>
                                      </p:cBhvr>
                                      <p:to>
                                        <p:strVal val="visible"/>
                                      </p:to>
                                    </p:set>
                                    <p:animEffect transition="in" filter="slide(fromTop)">
                                      <p:cBhvr>
                                        <p:cTn id="89" dur="500"/>
                                        <p:tgtEl>
                                          <p:spTgt spid="185354"/>
                                        </p:tgtEl>
                                      </p:cBhvr>
                                    </p:animEffect>
                                  </p:childTnLst>
                                </p:cTn>
                              </p:par>
                            </p:childTnLst>
                          </p:cTn>
                        </p:par>
                        <p:par>
                          <p:cTn id="90" fill="hold">
                            <p:stCondLst>
                              <p:cond delay="8500"/>
                            </p:stCondLst>
                            <p:childTnLst>
                              <p:par>
                                <p:cTn id="91" presetID="12" presetClass="entr" presetSubtype="8" fill="hold" grpId="0" nodeType="afterEffect">
                                  <p:stCondLst>
                                    <p:cond delay="2000"/>
                                  </p:stCondLst>
                                  <p:childTnLst>
                                    <p:set>
                                      <p:cBhvr>
                                        <p:cTn id="92" dur="1" fill="hold">
                                          <p:stCondLst>
                                            <p:cond delay="0"/>
                                          </p:stCondLst>
                                        </p:cTn>
                                        <p:tgtEl>
                                          <p:spTgt spid="185364"/>
                                        </p:tgtEl>
                                        <p:attrNameLst>
                                          <p:attrName>style.visibility</p:attrName>
                                        </p:attrNameLst>
                                      </p:cBhvr>
                                      <p:to>
                                        <p:strVal val="visible"/>
                                      </p:to>
                                    </p:set>
                                    <p:animEffect transition="in" filter="slide(fromLeft)">
                                      <p:cBhvr>
                                        <p:cTn id="93" dur="500"/>
                                        <p:tgtEl>
                                          <p:spTgt spid="185364"/>
                                        </p:tgtEl>
                                      </p:cBhvr>
                                    </p:animEffect>
                                  </p:childTnLst>
                                </p:cTn>
                              </p:par>
                            </p:childTnLst>
                          </p:cTn>
                        </p:par>
                        <p:par>
                          <p:cTn id="94" fill="hold">
                            <p:stCondLst>
                              <p:cond delay="11000"/>
                            </p:stCondLst>
                            <p:childTnLst>
                              <p:par>
                                <p:cTn id="95" presetID="17" presetClass="entr" presetSubtype="8" fill="hold" grpId="0" nodeType="afterEffect">
                                  <p:stCondLst>
                                    <p:cond delay="1000"/>
                                  </p:stCondLst>
                                  <p:childTnLst>
                                    <p:set>
                                      <p:cBhvr>
                                        <p:cTn id="96" dur="1" fill="hold">
                                          <p:stCondLst>
                                            <p:cond delay="0"/>
                                          </p:stCondLst>
                                        </p:cTn>
                                        <p:tgtEl>
                                          <p:spTgt spid="185349"/>
                                        </p:tgtEl>
                                        <p:attrNameLst>
                                          <p:attrName>style.visibility</p:attrName>
                                        </p:attrNameLst>
                                      </p:cBhvr>
                                      <p:to>
                                        <p:strVal val="visible"/>
                                      </p:to>
                                    </p:set>
                                    <p:anim calcmode="lin" valueType="num">
                                      <p:cBhvr>
                                        <p:cTn id="97" dur="500" fill="hold"/>
                                        <p:tgtEl>
                                          <p:spTgt spid="185349"/>
                                        </p:tgtEl>
                                        <p:attrNameLst>
                                          <p:attrName>ppt_x</p:attrName>
                                        </p:attrNameLst>
                                      </p:cBhvr>
                                      <p:tavLst>
                                        <p:tav tm="0">
                                          <p:val>
                                            <p:strVal val="#ppt_x-#ppt_w/2"/>
                                          </p:val>
                                        </p:tav>
                                        <p:tav tm="100000">
                                          <p:val>
                                            <p:strVal val="#ppt_x"/>
                                          </p:val>
                                        </p:tav>
                                      </p:tavLst>
                                    </p:anim>
                                    <p:anim calcmode="lin" valueType="num">
                                      <p:cBhvr>
                                        <p:cTn id="98" dur="500" fill="hold"/>
                                        <p:tgtEl>
                                          <p:spTgt spid="185349"/>
                                        </p:tgtEl>
                                        <p:attrNameLst>
                                          <p:attrName>ppt_y</p:attrName>
                                        </p:attrNameLst>
                                      </p:cBhvr>
                                      <p:tavLst>
                                        <p:tav tm="0">
                                          <p:val>
                                            <p:strVal val="#ppt_y"/>
                                          </p:val>
                                        </p:tav>
                                        <p:tav tm="100000">
                                          <p:val>
                                            <p:strVal val="#ppt_y"/>
                                          </p:val>
                                        </p:tav>
                                      </p:tavLst>
                                    </p:anim>
                                    <p:anim calcmode="lin" valueType="num">
                                      <p:cBhvr>
                                        <p:cTn id="99" dur="500" fill="hold"/>
                                        <p:tgtEl>
                                          <p:spTgt spid="185349"/>
                                        </p:tgtEl>
                                        <p:attrNameLst>
                                          <p:attrName>ppt_w</p:attrName>
                                        </p:attrNameLst>
                                      </p:cBhvr>
                                      <p:tavLst>
                                        <p:tav tm="0">
                                          <p:val>
                                            <p:fltVal val="0"/>
                                          </p:val>
                                        </p:tav>
                                        <p:tav tm="100000">
                                          <p:val>
                                            <p:strVal val="#ppt_w"/>
                                          </p:val>
                                        </p:tav>
                                      </p:tavLst>
                                    </p:anim>
                                    <p:anim calcmode="lin" valueType="num">
                                      <p:cBhvr>
                                        <p:cTn id="100" dur="500" fill="hold"/>
                                        <p:tgtEl>
                                          <p:spTgt spid="185349"/>
                                        </p:tgtEl>
                                        <p:attrNameLst>
                                          <p:attrName>ppt_h</p:attrName>
                                        </p:attrNameLst>
                                      </p:cBhvr>
                                      <p:tavLst>
                                        <p:tav tm="0">
                                          <p:val>
                                            <p:strVal val="#ppt_h"/>
                                          </p:val>
                                        </p:tav>
                                        <p:tav tm="100000">
                                          <p:val>
                                            <p:strVal val="#ppt_h"/>
                                          </p:val>
                                        </p:tav>
                                      </p:tavLst>
                                    </p:anim>
                                  </p:childTnLst>
                                </p:cTn>
                              </p:par>
                            </p:childTnLst>
                          </p:cTn>
                        </p:par>
                        <p:par>
                          <p:cTn id="101" fill="hold">
                            <p:stCondLst>
                              <p:cond delay="12500"/>
                            </p:stCondLst>
                            <p:childTnLst>
                              <p:par>
                                <p:cTn id="102" presetID="12" presetClass="entr" presetSubtype="4" fill="hold" grpId="0" nodeType="afterEffect">
                                  <p:stCondLst>
                                    <p:cond delay="0"/>
                                  </p:stCondLst>
                                  <p:childTnLst>
                                    <p:set>
                                      <p:cBhvr>
                                        <p:cTn id="103" dur="1" fill="hold">
                                          <p:stCondLst>
                                            <p:cond delay="0"/>
                                          </p:stCondLst>
                                        </p:cTn>
                                        <p:tgtEl>
                                          <p:spTgt spid="185357"/>
                                        </p:tgtEl>
                                        <p:attrNameLst>
                                          <p:attrName>style.visibility</p:attrName>
                                        </p:attrNameLst>
                                      </p:cBhvr>
                                      <p:to>
                                        <p:strVal val="visible"/>
                                      </p:to>
                                    </p:set>
                                    <p:animEffect transition="in" filter="slide(fromBottom)">
                                      <p:cBhvr>
                                        <p:cTn id="104" dur="500"/>
                                        <p:tgtEl>
                                          <p:spTgt spid="185357"/>
                                        </p:tgtEl>
                                      </p:cBhvr>
                                    </p:animEffect>
                                  </p:childTnLst>
                                </p:cTn>
                              </p:par>
                            </p:childTnLst>
                          </p:cTn>
                        </p:par>
                        <p:par>
                          <p:cTn id="105" fill="hold">
                            <p:stCondLst>
                              <p:cond delay="13000"/>
                            </p:stCondLst>
                            <p:childTnLst>
                              <p:par>
                                <p:cTn id="106" presetID="17" presetClass="entr" presetSubtype="8" fill="hold" grpId="0" nodeType="afterEffect">
                                  <p:stCondLst>
                                    <p:cond delay="1000"/>
                                  </p:stCondLst>
                                  <p:childTnLst>
                                    <p:set>
                                      <p:cBhvr>
                                        <p:cTn id="107" dur="1" fill="hold">
                                          <p:stCondLst>
                                            <p:cond delay="0"/>
                                          </p:stCondLst>
                                        </p:cTn>
                                        <p:tgtEl>
                                          <p:spTgt spid="185352"/>
                                        </p:tgtEl>
                                        <p:attrNameLst>
                                          <p:attrName>style.visibility</p:attrName>
                                        </p:attrNameLst>
                                      </p:cBhvr>
                                      <p:to>
                                        <p:strVal val="visible"/>
                                      </p:to>
                                    </p:set>
                                    <p:anim calcmode="lin" valueType="num">
                                      <p:cBhvr>
                                        <p:cTn id="108" dur="500" fill="hold"/>
                                        <p:tgtEl>
                                          <p:spTgt spid="185352"/>
                                        </p:tgtEl>
                                        <p:attrNameLst>
                                          <p:attrName>ppt_x</p:attrName>
                                        </p:attrNameLst>
                                      </p:cBhvr>
                                      <p:tavLst>
                                        <p:tav tm="0">
                                          <p:val>
                                            <p:strVal val="#ppt_x-#ppt_w/2"/>
                                          </p:val>
                                        </p:tav>
                                        <p:tav tm="100000">
                                          <p:val>
                                            <p:strVal val="#ppt_x"/>
                                          </p:val>
                                        </p:tav>
                                      </p:tavLst>
                                    </p:anim>
                                    <p:anim calcmode="lin" valueType="num">
                                      <p:cBhvr>
                                        <p:cTn id="109" dur="500" fill="hold"/>
                                        <p:tgtEl>
                                          <p:spTgt spid="185352"/>
                                        </p:tgtEl>
                                        <p:attrNameLst>
                                          <p:attrName>ppt_y</p:attrName>
                                        </p:attrNameLst>
                                      </p:cBhvr>
                                      <p:tavLst>
                                        <p:tav tm="0">
                                          <p:val>
                                            <p:strVal val="#ppt_y"/>
                                          </p:val>
                                        </p:tav>
                                        <p:tav tm="100000">
                                          <p:val>
                                            <p:strVal val="#ppt_y"/>
                                          </p:val>
                                        </p:tav>
                                      </p:tavLst>
                                    </p:anim>
                                    <p:anim calcmode="lin" valueType="num">
                                      <p:cBhvr>
                                        <p:cTn id="110" dur="500" fill="hold"/>
                                        <p:tgtEl>
                                          <p:spTgt spid="185352"/>
                                        </p:tgtEl>
                                        <p:attrNameLst>
                                          <p:attrName>ppt_w</p:attrName>
                                        </p:attrNameLst>
                                      </p:cBhvr>
                                      <p:tavLst>
                                        <p:tav tm="0">
                                          <p:val>
                                            <p:fltVal val="0"/>
                                          </p:val>
                                        </p:tav>
                                        <p:tav tm="100000">
                                          <p:val>
                                            <p:strVal val="#ppt_w"/>
                                          </p:val>
                                        </p:tav>
                                      </p:tavLst>
                                    </p:anim>
                                    <p:anim calcmode="lin" valueType="num">
                                      <p:cBhvr>
                                        <p:cTn id="111" dur="500" fill="hold"/>
                                        <p:tgtEl>
                                          <p:spTgt spid="185352"/>
                                        </p:tgtEl>
                                        <p:attrNameLst>
                                          <p:attrName>ppt_h</p:attrName>
                                        </p:attrNameLst>
                                      </p:cBhvr>
                                      <p:tavLst>
                                        <p:tav tm="0">
                                          <p:val>
                                            <p:strVal val="#ppt_h"/>
                                          </p:val>
                                        </p:tav>
                                        <p:tav tm="100000">
                                          <p:val>
                                            <p:strVal val="#ppt_h"/>
                                          </p:val>
                                        </p:tav>
                                      </p:tavLst>
                                    </p:anim>
                                  </p:childTnLst>
                                </p:cTn>
                              </p:par>
                            </p:childTnLst>
                          </p:cTn>
                        </p:par>
                        <p:par>
                          <p:cTn id="112" fill="hold">
                            <p:stCondLst>
                              <p:cond delay="14500"/>
                            </p:stCondLst>
                            <p:childTnLst>
                              <p:par>
                                <p:cTn id="113" presetID="12" presetClass="entr" presetSubtype="1" fill="hold" grpId="0" nodeType="afterEffect">
                                  <p:stCondLst>
                                    <p:cond delay="0"/>
                                  </p:stCondLst>
                                  <p:childTnLst>
                                    <p:set>
                                      <p:cBhvr>
                                        <p:cTn id="114" dur="1" fill="hold">
                                          <p:stCondLst>
                                            <p:cond delay="0"/>
                                          </p:stCondLst>
                                        </p:cTn>
                                        <p:tgtEl>
                                          <p:spTgt spid="185358"/>
                                        </p:tgtEl>
                                        <p:attrNameLst>
                                          <p:attrName>style.visibility</p:attrName>
                                        </p:attrNameLst>
                                      </p:cBhvr>
                                      <p:to>
                                        <p:strVal val="visible"/>
                                      </p:to>
                                    </p:set>
                                    <p:animEffect transition="in" filter="slide(fromTop)">
                                      <p:cBhvr>
                                        <p:cTn id="115" dur="500"/>
                                        <p:tgtEl>
                                          <p:spTgt spid="185358"/>
                                        </p:tgtEl>
                                      </p:cBhvr>
                                    </p:animEffect>
                                  </p:childTnLst>
                                </p:cTn>
                              </p:par>
                            </p:childTnLst>
                          </p:cTn>
                        </p:par>
                        <p:par>
                          <p:cTn id="116" fill="hold">
                            <p:stCondLst>
                              <p:cond delay="15000"/>
                            </p:stCondLst>
                            <p:childTnLst>
                              <p:par>
                                <p:cTn id="117" presetID="12" presetClass="entr" presetSubtype="1" fill="hold" grpId="0" nodeType="afterEffect">
                                  <p:stCondLst>
                                    <p:cond delay="2000"/>
                                  </p:stCondLst>
                                  <p:childTnLst>
                                    <p:set>
                                      <p:cBhvr>
                                        <p:cTn id="118" dur="1" fill="hold">
                                          <p:stCondLst>
                                            <p:cond delay="0"/>
                                          </p:stCondLst>
                                        </p:cTn>
                                        <p:tgtEl>
                                          <p:spTgt spid="185493"/>
                                        </p:tgtEl>
                                        <p:attrNameLst>
                                          <p:attrName>style.visibility</p:attrName>
                                        </p:attrNameLst>
                                      </p:cBhvr>
                                      <p:to>
                                        <p:strVal val="visible"/>
                                      </p:to>
                                    </p:set>
                                    <p:animEffect transition="in" filter="slide(fromTop)">
                                      <p:cBhvr>
                                        <p:cTn id="119" dur="500"/>
                                        <p:tgtEl>
                                          <p:spTgt spid="185493"/>
                                        </p:tgtEl>
                                      </p:cBhvr>
                                    </p:animEffect>
                                  </p:childTnLst>
                                  <p:subTnLst>
                                    <p:set>
                                      <p:cBhvr override="childStyle">
                                        <p:cTn dur="1" fill="hold" display="0" masterRel="nextClick" afterEffect="1"/>
                                        <p:tgtEl>
                                          <p:spTgt spid="185493"/>
                                        </p:tgtEl>
                                        <p:attrNameLst>
                                          <p:attrName>style.visibility</p:attrName>
                                        </p:attrNameLst>
                                      </p:cBhvr>
                                      <p:to>
                                        <p:strVal val="hidden"/>
                                      </p:to>
                                    </p:set>
                                  </p:subTnLst>
                                </p:cTn>
                              </p:par>
                            </p:childTnLst>
                          </p:cTn>
                        </p:par>
                      </p:childTnLst>
                    </p:cTn>
                  </p:par>
                  <p:par>
                    <p:cTn id="120" fill="hold">
                      <p:stCondLst>
                        <p:cond delay="indefinite"/>
                      </p:stCondLst>
                      <p:childTnLst>
                        <p:par>
                          <p:cTn id="121" fill="hold">
                            <p:stCondLst>
                              <p:cond delay="0"/>
                            </p:stCondLst>
                            <p:childTnLst>
                              <p:par>
                                <p:cTn id="122" presetID="12" presetClass="entr" presetSubtype="1" fill="hold" grpId="0" nodeType="clickEffect">
                                  <p:stCondLst>
                                    <p:cond delay="0"/>
                                  </p:stCondLst>
                                  <p:childTnLst>
                                    <p:set>
                                      <p:cBhvr>
                                        <p:cTn id="123" dur="1" fill="hold">
                                          <p:stCondLst>
                                            <p:cond delay="0"/>
                                          </p:stCondLst>
                                        </p:cTn>
                                        <p:tgtEl>
                                          <p:spTgt spid="185491"/>
                                        </p:tgtEl>
                                        <p:attrNameLst>
                                          <p:attrName>style.visibility</p:attrName>
                                        </p:attrNameLst>
                                      </p:cBhvr>
                                      <p:to>
                                        <p:strVal val="visible"/>
                                      </p:to>
                                    </p:set>
                                    <p:animEffect transition="in" filter="slide(fromTop)">
                                      <p:cBhvr>
                                        <p:cTn id="124" dur="500"/>
                                        <p:tgtEl>
                                          <p:spTgt spid="185491"/>
                                        </p:tgtEl>
                                      </p:cBhvr>
                                    </p:animEffect>
                                  </p:childTnLst>
                                </p:cTn>
                              </p:par>
                            </p:childTnLst>
                          </p:cTn>
                        </p:par>
                        <p:par>
                          <p:cTn id="125" fill="hold">
                            <p:stCondLst>
                              <p:cond delay="500"/>
                            </p:stCondLst>
                            <p:childTnLst>
                              <p:par>
                                <p:cTn id="126" presetID="12" presetClass="entr" presetSubtype="2" fill="hold" grpId="0" nodeType="afterEffect">
                                  <p:stCondLst>
                                    <p:cond delay="1000"/>
                                  </p:stCondLst>
                                  <p:childTnLst>
                                    <p:set>
                                      <p:cBhvr>
                                        <p:cTn id="127" dur="1" fill="hold">
                                          <p:stCondLst>
                                            <p:cond delay="0"/>
                                          </p:stCondLst>
                                        </p:cTn>
                                        <p:tgtEl>
                                          <p:spTgt spid="185494"/>
                                        </p:tgtEl>
                                        <p:attrNameLst>
                                          <p:attrName>style.visibility</p:attrName>
                                        </p:attrNameLst>
                                      </p:cBhvr>
                                      <p:to>
                                        <p:strVal val="visible"/>
                                      </p:to>
                                    </p:set>
                                    <p:animEffect transition="in" filter="slide(fromRight)">
                                      <p:cBhvr>
                                        <p:cTn id="128" dur="500"/>
                                        <p:tgtEl>
                                          <p:spTgt spid="185494"/>
                                        </p:tgtEl>
                                      </p:cBhvr>
                                    </p:animEffect>
                                  </p:childTnLst>
                                  <p:subTnLst>
                                    <p:set>
                                      <p:cBhvr override="childStyle">
                                        <p:cTn dur="1" fill="hold" display="0" masterRel="nextClick" afterEffect="1"/>
                                        <p:tgtEl>
                                          <p:spTgt spid="185494"/>
                                        </p:tgtEl>
                                        <p:attrNameLst>
                                          <p:attrName>style.visibility</p:attrName>
                                        </p:attrNameLst>
                                      </p:cBhvr>
                                      <p:to>
                                        <p:strVal val="hidden"/>
                                      </p:to>
                                    </p:set>
                                  </p:subTnLst>
                                </p:cTn>
                              </p:par>
                            </p:childTnLst>
                          </p:cTn>
                        </p:par>
                      </p:childTnLst>
                    </p:cTn>
                  </p:par>
                  <p:par>
                    <p:cTn id="129" fill="hold">
                      <p:stCondLst>
                        <p:cond delay="indefinite"/>
                      </p:stCondLst>
                      <p:childTnLst>
                        <p:par>
                          <p:cTn id="130" fill="hold">
                            <p:stCondLst>
                              <p:cond delay="0"/>
                            </p:stCondLst>
                            <p:childTnLst>
                              <p:par>
                                <p:cTn id="131" presetID="12" presetClass="entr" presetSubtype="8" fill="hold" grpId="0" nodeType="clickEffect">
                                  <p:stCondLst>
                                    <p:cond delay="0"/>
                                  </p:stCondLst>
                                  <p:childTnLst>
                                    <p:set>
                                      <p:cBhvr>
                                        <p:cTn id="132" dur="1" fill="hold">
                                          <p:stCondLst>
                                            <p:cond delay="0"/>
                                          </p:stCondLst>
                                        </p:cTn>
                                        <p:tgtEl>
                                          <p:spTgt spid="185360"/>
                                        </p:tgtEl>
                                        <p:attrNameLst>
                                          <p:attrName>style.visibility</p:attrName>
                                        </p:attrNameLst>
                                      </p:cBhvr>
                                      <p:to>
                                        <p:strVal val="visible"/>
                                      </p:to>
                                    </p:set>
                                    <p:animEffect transition="in" filter="slide(fromLeft)">
                                      <p:cBhvr>
                                        <p:cTn id="133" dur="500"/>
                                        <p:tgtEl>
                                          <p:spTgt spid="185360"/>
                                        </p:tgtEl>
                                      </p:cBhvr>
                                    </p:animEffect>
                                  </p:childTnLst>
                                </p:cTn>
                              </p:par>
                            </p:childTnLst>
                          </p:cTn>
                        </p:par>
                        <p:par>
                          <p:cTn id="134" fill="hold">
                            <p:stCondLst>
                              <p:cond delay="500"/>
                            </p:stCondLst>
                            <p:childTnLst>
                              <p:par>
                                <p:cTn id="135" presetID="12" presetClass="entr" presetSubtype="2" fill="hold" grpId="0" nodeType="afterEffect">
                                  <p:stCondLst>
                                    <p:cond delay="1000"/>
                                  </p:stCondLst>
                                  <p:childTnLst>
                                    <p:set>
                                      <p:cBhvr>
                                        <p:cTn id="136" dur="1" fill="hold">
                                          <p:stCondLst>
                                            <p:cond delay="0"/>
                                          </p:stCondLst>
                                        </p:cTn>
                                        <p:tgtEl>
                                          <p:spTgt spid="185495"/>
                                        </p:tgtEl>
                                        <p:attrNameLst>
                                          <p:attrName>style.visibility</p:attrName>
                                        </p:attrNameLst>
                                      </p:cBhvr>
                                      <p:to>
                                        <p:strVal val="visible"/>
                                      </p:to>
                                    </p:set>
                                    <p:animEffect transition="in" filter="slide(fromRight)">
                                      <p:cBhvr>
                                        <p:cTn id="137" dur="500"/>
                                        <p:tgtEl>
                                          <p:spTgt spid="185495"/>
                                        </p:tgtEl>
                                      </p:cBhvr>
                                    </p:animEffect>
                                  </p:childTnLst>
                                  <p:subTnLst>
                                    <p:set>
                                      <p:cBhvr override="childStyle">
                                        <p:cTn dur="1" fill="hold" display="0" masterRel="nextClick" afterEffect="1"/>
                                        <p:tgtEl>
                                          <p:spTgt spid="185495"/>
                                        </p:tgtEl>
                                        <p:attrNameLst>
                                          <p:attrName>style.visibility</p:attrName>
                                        </p:attrNameLst>
                                      </p:cBhvr>
                                      <p:to>
                                        <p:strVal val="hidden"/>
                                      </p:to>
                                    </p:set>
                                  </p:subTnLst>
                                </p:cTn>
                              </p:par>
                            </p:childTnLst>
                          </p:cTn>
                        </p:par>
                      </p:childTnLst>
                    </p:cTn>
                  </p:par>
                  <p:par>
                    <p:cTn id="138" fill="hold">
                      <p:stCondLst>
                        <p:cond delay="indefinite"/>
                      </p:stCondLst>
                      <p:childTnLst>
                        <p:par>
                          <p:cTn id="139" fill="hold">
                            <p:stCondLst>
                              <p:cond delay="0"/>
                            </p:stCondLst>
                            <p:childTnLst>
                              <p:par>
                                <p:cTn id="140" presetID="12" presetClass="entr" presetSubtype="8" fill="hold" grpId="0" nodeType="clickEffect">
                                  <p:stCondLst>
                                    <p:cond delay="0"/>
                                  </p:stCondLst>
                                  <p:childTnLst>
                                    <p:set>
                                      <p:cBhvr>
                                        <p:cTn id="141" dur="1" fill="hold">
                                          <p:stCondLst>
                                            <p:cond delay="0"/>
                                          </p:stCondLst>
                                        </p:cTn>
                                        <p:tgtEl>
                                          <p:spTgt spid="185363"/>
                                        </p:tgtEl>
                                        <p:attrNameLst>
                                          <p:attrName>style.visibility</p:attrName>
                                        </p:attrNameLst>
                                      </p:cBhvr>
                                      <p:to>
                                        <p:strVal val="visible"/>
                                      </p:to>
                                    </p:set>
                                    <p:animEffect transition="in" filter="slide(fromLeft)">
                                      <p:cBhvr>
                                        <p:cTn id="142" dur="500"/>
                                        <p:tgtEl>
                                          <p:spTgt spid="185363"/>
                                        </p:tgtEl>
                                      </p:cBhvr>
                                    </p:animEffect>
                                  </p:childTnLst>
                                </p:cTn>
                              </p:par>
                            </p:childTnLst>
                          </p:cTn>
                        </p:par>
                        <p:par>
                          <p:cTn id="143" fill="hold">
                            <p:stCondLst>
                              <p:cond delay="500"/>
                            </p:stCondLst>
                            <p:childTnLst>
                              <p:par>
                                <p:cTn id="144" presetID="12" presetClass="entr" presetSubtype="2" fill="hold" grpId="0" nodeType="afterEffect">
                                  <p:stCondLst>
                                    <p:cond delay="1000"/>
                                  </p:stCondLst>
                                  <p:childTnLst>
                                    <p:set>
                                      <p:cBhvr>
                                        <p:cTn id="145" dur="1" fill="hold">
                                          <p:stCondLst>
                                            <p:cond delay="0"/>
                                          </p:stCondLst>
                                        </p:cTn>
                                        <p:tgtEl>
                                          <p:spTgt spid="185496"/>
                                        </p:tgtEl>
                                        <p:attrNameLst>
                                          <p:attrName>style.visibility</p:attrName>
                                        </p:attrNameLst>
                                      </p:cBhvr>
                                      <p:to>
                                        <p:strVal val="visible"/>
                                      </p:to>
                                    </p:set>
                                    <p:animEffect transition="in" filter="slide(fromRight)">
                                      <p:cBhvr>
                                        <p:cTn id="146" dur="500"/>
                                        <p:tgtEl>
                                          <p:spTgt spid="185496"/>
                                        </p:tgtEl>
                                      </p:cBhvr>
                                    </p:animEffect>
                                  </p:childTnLst>
                                  <p:subTnLst>
                                    <p:set>
                                      <p:cBhvr override="childStyle">
                                        <p:cTn dur="1" fill="hold" display="0" masterRel="nextClick" afterEffect="1"/>
                                        <p:tgtEl>
                                          <p:spTgt spid="185496"/>
                                        </p:tgtEl>
                                        <p:attrNameLst>
                                          <p:attrName>style.visibility</p:attrName>
                                        </p:attrNameLst>
                                      </p:cBhvr>
                                      <p:to>
                                        <p:strVal val="hidden"/>
                                      </p:to>
                                    </p:set>
                                  </p:subTnLst>
                                </p:cTn>
                              </p:par>
                            </p:childTnLst>
                          </p:cTn>
                        </p:par>
                      </p:childTnLst>
                    </p:cTn>
                  </p:par>
                  <p:par>
                    <p:cTn id="147" fill="hold">
                      <p:stCondLst>
                        <p:cond delay="indefinite"/>
                      </p:stCondLst>
                      <p:childTnLst>
                        <p:par>
                          <p:cTn id="148" fill="hold">
                            <p:stCondLst>
                              <p:cond delay="0"/>
                            </p:stCondLst>
                            <p:childTnLst>
                              <p:par>
                                <p:cTn id="149" presetID="12" presetClass="entr" presetSubtype="8" fill="hold" grpId="0" nodeType="clickEffect">
                                  <p:stCondLst>
                                    <p:cond delay="0"/>
                                  </p:stCondLst>
                                  <p:childTnLst>
                                    <p:set>
                                      <p:cBhvr>
                                        <p:cTn id="150" dur="1" fill="hold">
                                          <p:stCondLst>
                                            <p:cond delay="0"/>
                                          </p:stCondLst>
                                        </p:cTn>
                                        <p:tgtEl>
                                          <p:spTgt spid="185361"/>
                                        </p:tgtEl>
                                        <p:attrNameLst>
                                          <p:attrName>style.visibility</p:attrName>
                                        </p:attrNameLst>
                                      </p:cBhvr>
                                      <p:to>
                                        <p:strVal val="visible"/>
                                      </p:to>
                                    </p:set>
                                    <p:animEffect transition="in" filter="slide(fromLeft)">
                                      <p:cBhvr>
                                        <p:cTn id="151" dur="500"/>
                                        <p:tgtEl>
                                          <p:spTgt spid="185361"/>
                                        </p:tgtEl>
                                      </p:cBhvr>
                                    </p:animEffect>
                                  </p:childTnLst>
                                </p:cTn>
                              </p:par>
                            </p:childTnLst>
                          </p:cTn>
                        </p:par>
                        <p:par>
                          <p:cTn id="152" fill="hold">
                            <p:stCondLst>
                              <p:cond delay="500"/>
                            </p:stCondLst>
                            <p:childTnLst>
                              <p:par>
                                <p:cTn id="153" presetID="12" presetClass="entr" presetSubtype="2" fill="hold" grpId="0" nodeType="afterEffect">
                                  <p:stCondLst>
                                    <p:cond delay="1000"/>
                                  </p:stCondLst>
                                  <p:childTnLst>
                                    <p:set>
                                      <p:cBhvr>
                                        <p:cTn id="154" dur="1" fill="hold">
                                          <p:stCondLst>
                                            <p:cond delay="0"/>
                                          </p:stCondLst>
                                        </p:cTn>
                                        <p:tgtEl>
                                          <p:spTgt spid="185497"/>
                                        </p:tgtEl>
                                        <p:attrNameLst>
                                          <p:attrName>style.visibility</p:attrName>
                                        </p:attrNameLst>
                                      </p:cBhvr>
                                      <p:to>
                                        <p:strVal val="visible"/>
                                      </p:to>
                                    </p:set>
                                    <p:animEffect transition="in" filter="slide(fromRight)">
                                      <p:cBhvr>
                                        <p:cTn id="155" dur="500"/>
                                        <p:tgtEl>
                                          <p:spTgt spid="185497"/>
                                        </p:tgtEl>
                                      </p:cBhvr>
                                    </p:animEffect>
                                  </p:childTnLst>
                                  <p:subTnLst>
                                    <p:set>
                                      <p:cBhvr override="childStyle">
                                        <p:cTn dur="1" fill="hold" display="0" masterRel="nextClick" afterEffect="1"/>
                                        <p:tgtEl>
                                          <p:spTgt spid="185497"/>
                                        </p:tgtEl>
                                        <p:attrNameLst>
                                          <p:attrName>style.visibility</p:attrName>
                                        </p:attrNameLst>
                                      </p:cBhvr>
                                      <p:to>
                                        <p:strVal val="hidden"/>
                                      </p:to>
                                    </p:set>
                                  </p:subTnLst>
                                </p:cTn>
                              </p:par>
                            </p:childTnLst>
                          </p:cTn>
                        </p:par>
                      </p:childTnLst>
                    </p:cTn>
                  </p:par>
                  <p:par>
                    <p:cTn id="156" fill="hold">
                      <p:stCondLst>
                        <p:cond delay="indefinite"/>
                      </p:stCondLst>
                      <p:childTnLst>
                        <p:par>
                          <p:cTn id="157" fill="hold">
                            <p:stCondLst>
                              <p:cond delay="0"/>
                            </p:stCondLst>
                            <p:childTnLst>
                              <p:par>
                                <p:cTn id="158" presetID="12" presetClass="entr" presetSubtype="8" fill="hold" grpId="0" nodeType="clickEffect">
                                  <p:stCondLst>
                                    <p:cond delay="0"/>
                                  </p:stCondLst>
                                  <p:childTnLst>
                                    <p:set>
                                      <p:cBhvr>
                                        <p:cTn id="159" dur="1" fill="hold">
                                          <p:stCondLst>
                                            <p:cond delay="0"/>
                                          </p:stCondLst>
                                        </p:cTn>
                                        <p:tgtEl>
                                          <p:spTgt spid="185362"/>
                                        </p:tgtEl>
                                        <p:attrNameLst>
                                          <p:attrName>style.visibility</p:attrName>
                                        </p:attrNameLst>
                                      </p:cBhvr>
                                      <p:to>
                                        <p:strVal val="visible"/>
                                      </p:to>
                                    </p:set>
                                    <p:animEffect transition="in" filter="slide(fromLeft)">
                                      <p:cBhvr>
                                        <p:cTn id="160" dur="500"/>
                                        <p:tgtEl>
                                          <p:spTgt spid="18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6" grpId="0" animBg="1"/>
      <p:bldP spid="185347" grpId="0" animBg="1"/>
      <p:bldP spid="185348" grpId="0" animBg="1"/>
      <p:bldP spid="185349" grpId="0" animBg="1"/>
      <p:bldP spid="185350" grpId="0" animBg="1"/>
      <p:bldP spid="185351" grpId="0" animBg="1"/>
      <p:bldP spid="185352" grpId="0" animBg="1"/>
      <p:bldP spid="185354" grpId="0" autoUpdateAnimBg="0"/>
      <p:bldP spid="185355" grpId="0" autoUpdateAnimBg="0"/>
      <p:bldP spid="185356" grpId="0" autoUpdateAnimBg="0"/>
      <p:bldP spid="185357" grpId="0" autoUpdateAnimBg="0"/>
      <p:bldP spid="185358" grpId="0" autoUpdateAnimBg="0"/>
      <p:bldP spid="185359" grpId="0" autoUpdateAnimBg="0"/>
      <p:bldP spid="185360" grpId="0" autoUpdateAnimBg="0"/>
      <p:bldP spid="185361" grpId="0" autoUpdateAnimBg="0"/>
      <p:bldP spid="185362" grpId="0" autoUpdateAnimBg="0"/>
      <p:bldP spid="185363" grpId="0" autoUpdateAnimBg="0"/>
      <p:bldP spid="185367" grpId="0" animBg="1"/>
      <p:bldP spid="185486" grpId="0" animBg="1"/>
      <p:bldP spid="185487" grpId="0" animBg="1"/>
      <p:bldP spid="185488" grpId="0" animBg="1"/>
      <p:bldP spid="185489" grpId="0" autoUpdateAnimBg="0"/>
      <p:bldP spid="185490" grpId="0" autoUpdateAnimBg="0"/>
      <p:bldP spid="185491" grpId="0" autoUpdateAnimBg="0"/>
      <p:bldP spid="185365" grpId="0" animBg="1"/>
      <p:bldP spid="185353" grpId="0" animBg="1"/>
      <p:bldP spid="185364" grpId="0" animBg="1"/>
      <p:bldP spid="185492" grpId="0" animBg="1"/>
      <p:bldP spid="185493" grpId="0" animBg="1"/>
      <p:bldP spid="185494" grpId="0" animBg="1"/>
      <p:bldP spid="185495" grpId="0" animBg="1"/>
      <p:bldP spid="185496" grpId="0" animBg="1"/>
      <p:bldP spid="18549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ChangeArrowheads="1"/>
          </p:cNvSpPr>
          <p:nvPr/>
        </p:nvSpPr>
        <p:spPr bwMode="auto">
          <a:xfrm>
            <a:off x="695325" y="28575"/>
            <a:ext cx="7772400" cy="8651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Statistical Experiments</a:t>
            </a:r>
          </a:p>
        </p:txBody>
      </p:sp>
      <p:sp>
        <p:nvSpPr>
          <p:cNvPr id="207875" name="Rectangle 3"/>
          <p:cNvSpPr>
            <a:spLocks noChangeArrowheads="1"/>
          </p:cNvSpPr>
          <p:nvPr/>
        </p:nvSpPr>
        <p:spPr bwMode="auto">
          <a:xfrm>
            <a:off x="952500" y="1133475"/>
            <a:ext cx="7258050" cy="12827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In statistics, the notion of an experiment differs</a:t>
            </a:r>
          </a:p>
          <a:p>
            <a:pPr algn="l"/>
            <a:r>
              <a:rPr lang="en-US" sz="2400">
                <a:effectLst>
                  <a:outerShdw blurRad="38100" dist="38100" dir="2700000" algn="tl">
                    <a:srgbClr val="000000"/>
                  </a:outerShdw>
                </a:effectLst>
                <a:latin typeface="Book Antiqua" pitchFamily="18" charset="0"/>
              </a:rPr>
              <a:t> somewhat from that of an experiment in the</a:t>
            </a:r>
          </a:p>
          <a:p>
            <a:pPr algn="l"/>
            <a:r>
              <a:rPr lang="en-US" sz="2400">
                <a:effectLst>
                  <a:outerShdw blurRad="38100" dist="38100" dir="2700000" algn="tl">
                    <a:srgbClr val="000000"/>
                  </a:outerShdw>
                </a:effectLst>
                <a:latin typeface="Book Antiqua" pitchFamily="18" charset="0"/>
              </a:rPr>
              <a:t> physical sciences.</a:t>
            </a:r>
          </a:p>
        </p:txBody>
      </p:sp>
      <p:sp>
        <p:nvSpPr>
          <p:cNvPr id="207876" name="Rectangle 4"/>
          <p:cNvSpPr>
            <a:spLocks noChangeArrowheads="1"/>
          </p:cNvSpPr>
          <p:nvPr/>
        </p:nvSpPr>
        <p:spPr bwMode="auto">
          <a:xfrm>
            <a:off x="952500" y="2536825"/>
            <a:ext cx="7258050" cy="9588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In statistical experiments, probability determines</a:t>
            </a:r>
          </a:p>
          <a:p>
            <a:pPr algn="l"/>
            <a:r>
              <a:rPr lang="en-US" sz="2400">
                <a:effectLst>
                  <a:outerShdw blurRad="38100" dist="38100" dir="2700000" algn="tl">
                    <a:srgbClr val="000000"/>
                  </a:outerShdw>
                </a:effectLst>
                <a:latin typeface="Book Antiqua" pitchFamily="18" charset="0"/>
              </a:rPr>
              <a:t> outcomes.</a:t>
            </a:r>
          </a:p>
        </p:txBody>
      </p:sp>
      <p:sp>
        <p:nvSpPr>
          <p:cNvPr id="207877" name="Rectangle 5"/>
          <p:cNvSpPr>
            <a:spLocks noChangeArrowheads="1"/>
          </p:cNvSpPr>
          <p:nvPr/>
        </p:nvSpPr>
        <p:spPr bwMode="auto">
          <a:xfrm>
            <a:off x="952500" y="3616325"/>
            <a:ext cx="7258050" cy="12763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Even though the experiment is repeated in exactly</a:t>
            </a:r>
          </a:p>
          <a:p>
            <a:pPr algn="l"/>
            <a:r>
              <a:rPr lang="en-US" sz="2400">
                <a:effectLst>
                  <a:outerShdw blurRad="38100" dist="38100" dir="2700000" algn="tl">
                    <a:srgbClr val="000000"/>
                  </a:outerShdw>
                </a:effectLst>
                <a:latin typeface="Book Antiqua" pitchFamily="18" charset="0"/>
              </a:rPr>
              <a:t> the same way, an entirely different outcome may</a:t>
            </a:r>
          </a:p>
          <a:p>
            <a:pPr algn="l"/>
            <a:r>
              <a:rPr lang="en-US" sz="2400">
                <a:effectLst>
                  <a:outerShdw blurRad="38100" dist="38100" dir="2700000" algn="tl">
                    <a:srgbClr val="000000"/>
                  </a:outerShdw>
                </a:effectLst>
                <a:latin typeface="Book Antiqua" pitchFamily="18" charset="0"/>
              </a:rPr>
              <a:t> occur.</a:t>
            </a:r>
          </a:p>
        </p:txBody>
      </p:sp>
      <p:sp>
        <p:nvSpPr>
          <p:cNvPr id="207878" name="AutoShape 6"/>
          <p:cNvSpPr>
            <a:spLocks noChangeArrowheads="1"/>
          </p:cNvSpPr>
          <p:nvPr/>
        </p:nvSpPr>
        <p:spPr bwMode="auto">
          <a:xfrm rot="5400000">
            <a:off x="68738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7879" name="AutoShape 7"/>
          <p:cNvSpPr>
            <a:spLocks noChangeArrowheads="1"/>
          </p:cNvSpPr>
          <p:nvPr/>
        </p:nvSpPr>
        <p:spPr bwMode="auto">
          <a:xfrm rot="5400000">
            <a:off x="687388" y="2933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7880" name="AutoShape 8"/>
          <p:cNvSpPr>
            <a:spLocks noChangeArrowheads="1"/>
          </p:cNvSpPr>
          <p:nvPr/>
        </p:nvSpPr>
        <p:spPr bwMode="auto">
          <a:xfrm rot="5400000">
            <a:off x="687388" y="4191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07881" name="Rectangle 9"/>
          <p:cNvSpPr>
            <a:spLocks noChangeArrowheads="1"/>
          </p:cNvSpPr>
          <p:nvPr/>
        </p:nvSpPr>
        <p:spPr bwMode="auto">
          <a:xfrm>
            <a:off x="952500" y="5026025"/>
            <a:ext cx="7258050" cy="9334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For this reason, statistical experiments are some-</a:t>
            </a:r>
          </a:p>
          <a:p>
            <a:pPr algn="l"/>
            <a:r>
              <a:rPr lang="en-US" sz="2400">
                <a:effectLst>
                  <a:outerShdw blurRad="38100" dist="38100" dir="2700000" algn="tl">
                    <a:srgbClr val="000000"/>
                  </a:outerShdw>
                </a:effectLst>
                <a:latin typeface="Book Antiqua" pitchFamily="18" charset="0"/>
              </a:rPr>
              <a:t> times called </a:t>
            </a:r>
            <a:r>
              <a:rPr lang="en-US" sz="2400" i="1">
                <a:effectLst>
                  <a:outerShdw blurRad="38100" dist="38100" dir="2700000" algn="tl">
                    <a:srgbClr val="000000"/>
                  </a:outerShdw>
                </a:effectLst>
                <a:latin typeface="Book Antiqua" pitchFamily="18" charset="0"/>
              </a:rPr>
              <a:t>random experiments</a:t>
            </a:r>
            <a:r>
              <a:rPr lang="en-US" sz="2400">
                <a:effectLst>
                  <a:outerShdw blurRad="38100" dist="38100" dir="2700000" algn="tl">
                    <a:srgbClr val="000000"/>
                  </a:outerShdw>
                </a:effectLst>
                <a:latin typeface="Book Antiqua" pitchFamily="18" charset="0"/>
              </a:rPr>
              <a:t>.</a:t>
            </a:r>
          </a:p>
        </p:txBody>
      </p:sp>
      <p:sp>
        <p:nvSpPr>
          <p:cNvPr id="207882" name="AutoShape 10"/>
          <p:cNvSpPr>
            <a:spLocks noChangeArrowheads="1"/>
          </p:cNvSpPr>
          <p:nvPr/>
        </p:nvSpPr>
        <p:spPr bwMode="auto">
          <a:xfrm rot="5400000">
            <a:off x="687388" y="5422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42968364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07878"/>
                                        </p:tgtEl>
                                        <p:attrNameLst>
                                          <p:attrName>style.visibility</p:attrName>
                                        </p:attrNameLst>
                                      </p:cBhvr>
                                      <p:to>
                                        <p:strVal val="visible"/>
                                      </p:to>
                                    </p:set>
                                    <p:animEffect transition="in" filter="slide(fromLeft)">
                                      <p:cBhvr>
                                        <p:cTn id="7" dur="500"/>
                                        <p:tgtEl>
                                          <p:spTgt spid="207878"/>
                                        </p:tgtEl>
                                      </p:cBhvr>
                                    </p:animEffect>
                                  </p:childTnLst>
                                  <p:subTnLst>
                                    <p:set>
                                      <p:cBhvr override="childStyle">
                                        <p:cTn dur="1" fill="hold" display="0" masterRel="nextClick" afterEffect="1"/>
                                        <p:tgtEl>
                                          <p:spTgt spid="20787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207875"/>
                                        </p:tgtEl>
                                        <p:attrNameLst>
                                          <p:attrName>style.visibility</p:attrName>
                                        </p:attrNameLst>
                                      </p:cBhvr>
                                      <p:to>
                                        <p:strVal val="visible"/>
                                      </p:to>
                                    </p:set>
                                    <p:anim calcmode="lin" valueType="num">
                                      <p:cBhvr>
                                        <p:cTn id="12" dur="500" fill="hold"/>
                                        <p:tgtEl>
                                          <p:spTgt spid="207875"/>
                                        </p:tgtEl>
                                        <p:attrNameLst>
                                          <p:attrName>ppt_w</p:attrName>
                                        </p:attrNameLst>
                                      </p:cBhvr>
                                      <p:tavLst>
                                        <p:tav tm="0">
                                          <p:val>
                                            <p:strVal val="2/3*#ppt_w"/>
                                          </p:val>
                                        </p:tav>
                                        <p:tav tm="100000">
                                          <p:val>
                                            <p:strVal val="#ppt_w"/>
                                          </p:val>
                                        </p:tav>
                                      </p:tavLst>
                                    </p:anim>
                                    <p:anim calcmode="lin" valueType="num">
                                      <p:cBhvr>
                                        <p:cTn id="13" dur="500" fill="hold"/>
                                        <p:tgtEl>
                                          <p:spTgt spid="207875"/>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207879"/>
                                        </p:tgtEl>
                                        <p:attrNameLst>
                                          <p:attrName>style.visibility</p:attrName>
                                        </p:attrNameLst>
                                      </p:cBhvr>
                                      <p:to>
                                        <p:strVal val="visible"/>
                                      </p:to>
                                    </p:set>
                                    <p:animEffect transition="in" filter="slide(fromLeft)">
                                      <p:cBhvr>
                                        <p:cTn id="17" dur="500"/>
                                        <p:tgtEl>
                                          <p:spTgt spid="207879"/>
                                        </p:tgtEl>
                                      </p:cBhvr>
                                    </p:animEffect>
                                  </p:childTnLst>
                                  <p:subTnLst>
                                    <p:set>
                                      <p:cBhvr override="childStyle">
                                        <p:cTn dur="1" fill="hold" display="0" masterRel="nextClick" afterEffect="1"/>
                                        <p:tgtEl>
                                          <p:spTgt spid="207879"/>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207876"/>
                                        </p:tgtEl>
                                        <p:attrNameLst>
                                          <p:attrName>style.visibility</p:attrName>
                                        </p:attrNameLst>
                                      </p:cBhvr>
                                      <p:to>
                                        <p:strVal val="visible"/>
                                      </p:to>
                                    </p:set>
                                    <p:anim calcmode="lin" valueType="num">
                                      <p:cBhvr>
                                        <p:cTn id="22" dur="500" fill="hold"/>
                                        <p:tgtEl>
                                          <p:spTgt spid="207876"/>
                                        </p:tgtEl>
                                        <p:attrNameLst>
                                          <p:attrName>ppt_w</p:attrName>
                                        </p:attrNameLst>
                                      </p:cBhvr>
                                      <p:tavLst>
                                        <p:tav tm="0">
                                          <p:val>
                                            <p:strVal val="2/3*#ppt_w"/>
                                          </p:val>
                                        </p:tav>
                                        <p:tav tm="100000">
                                          <p:val>
                                            <p:strVal val="#ppt_w"/>
                                          </p:val>
                                        </p:tav>
                                      </p:tavLst>
                                    </p:anim>
                                    <p:anim calcmode="lin" valueType="num">
                                      <p:cBhvr>
                                        <p:cTn id="23" dur="500" fill="hold"/>
                                        <p:tgtEl>
                                          <p:spTgt spid="207876"/>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207880"/>
                                        </p:tgtEl>
                                        <p:attrNameLst>
                                          <p:attrName>style.visibility</p:attrName>
                                        </p:attrNameLst>
                                      </p:cBhvr>
                                      <p:to>
                                        <p:strVal val="visible"/>
                                      </p:to>
                                    </p:set>
                                    <p:animEffect transition="in" filter="slide(fromLeft)">
                                      <p:cBhvr>
                                        <p:cTn id="27" dur="500"/>
                                        <p:tgtEl>
                                          <p:spTgt spid="207880"/>
                                        </p:tgtEl>
                                      </p:cBhvr>
                                    </p:animEffect>
                                  </p:childTnLst>
                                  <p:subTnLst>
                                    <p:set>
                                      <p:cBhvr override="childStyle">
                                        <p:cTn dur="1" fill="hold" display="0" masterRel="nextClick" afterEffect="1"/>
                                        <p:tgtEl>
                                          <p:spTgt spid="207880"/>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207877"/>
                                        </p:tgtEl>
                                        <p:attrNameLst>
                                          <p:attrName>style.visibility</p:attrName>
                                        </p:attrNameLst>
                                      </p:cBhvr>
                                      <p:to>
                                        <p:strVal val="visible"/>
                                      </p:to>
                                    </p:set>
                                    <p:anim calcmode="lin" valueType="num">
                                      <p:cBhvr>
                                        <p:cTn id="32" dur="500" fill="hold"/>
                                        <p:tgtEl>
                                          <p:spTgt spid="207877"/>
                                        </p:tgtEl>
                                        <p:attrNameLst>
                                          <p:attrName>ppt_w</p:attrName>
                                        </p:attrNameLst>
                                      </p:cBhvr>
                                      <p:tavLst>
                                        <p:tav tm="0">
                                          <p:val>
                                            <p:strVal val="2/3*#ppt_w"/>
                                          </p:val>
                                        </p:tav>
                                        <p:tav tm="100000">
                                          <p:val>
                                            <p:strVal val="#ppt_w"/>
                                          </p:val>
                                        </p:tav>
                                      </p:tavLst>
                                    </p:anim>
                                    <p:anim calcmode="lin" valueType="num">
                                      <p:cBhvr>
                                        <p:cTn id="33" dur="500" fill="hold"/>
                                        <p:tgtEl>
                                          <p:spTgt spid="207877"/>
                                        </p:tgtEl>
                                        <p:attrNameLst>
                                          <p:attrName>ppt_h</p:attrName>
                                        </p:attrNameLst>
                                      </p:cBhvr>
                                      <p:tavLst>
                                        <p:tav tm="0">
                                          <p:val>
                                            <p:strVal val="2/3*#ppt_h"/>
                                          </p:val>
                                        </p:tav>
                                        <p:tav tm="100000">
                                          <p:val>
                                            <p:strVal val="#ppt_h"/>
                                          </p:val>
                                        </p:tav>
                                      </p:tavLst>
                                    </p:anim>
                                  </p:childTnLst>
                                </p:cTn>
                              </p:par>
                            </p:childTnLst>
                          </p:cTn>
                        </p:par>
                        <p:par>
                          <p:cTn id="34" fill="hold">
                            <p:stCondLst>
                              <p:cond delay="500"/>
                            </p:stCondLst>
                            <p:childTnLst>
                              <p:par>
                                <p:cTn id="35" presetID="12" presetClass="entr" presetSubtype="8" fill="hold" grpId="0" nodeType="afterEffect">
                                  <p:stCondLst>
                                    <p:cond delay="3000"/>
                                  </p:stCondLst>
                                  <p:childTnLst>
                                    <p:set>
                                      <p:cBhvr>
                                        <p:cTn id="36" dur="1" fill="hold">
                                          <p:stCondLst>
                                            <p:cond delay="0"/>
                                          </p:stCondLst>
                                        </p:cTn>
                                        <p:tgtEl>
                                          <p:spTgt spid="207882"/>
                                        </p:tgtEl>
                                        <p:attrNameLst>
                                          <p:attrName>style.visibility</p:attrName>
                                        </p:attrNameLst>
                                      </p:cBhvr>
                                      <p:to>
                                        <p:strVal val="visible"/>
                                      </p:to>
                                    </p:set>
                                    <p:animEffect transition="in" filter="slide(fromLeft)">
                                      <p:cBhvr>
                                        <p:cTn id="37" dur="500"/>
                                        <p:tgtEl>
                                          <p:spTgt spid="207882"/>
                                        </p:tgtEl>
                                      </p:cBhvr>
                                    </p:animEffect>
                                  </p:childTnLst>
                                  <p:subTnLst>
                                    <p:set>
                                      <p:cBhvr override="childStyle">
                                        <p:cTn dur="1" fill="hold" display="0" masterRel="nextClick" afterEffect="1"/>
                                        <p:tgtEl>
                                          <p:spTgt spid="207882"/>
                                        </p:tgtEl>
                                        <p:attrNameLst>
                                          <p:attrName>style.visibility</p:attrName>
                                        </p:attrNameLst>
                                      </p:cBhvr>
                                      <p:to>
                                        <p:strVal val="hidden"/>
                                      </p:to>
                                    </p:set>
                                  </p:sub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207881"/>
                                        </p:tgtEl>
                                        <p:attrNameLst>
                                          <p:attrName>style.visibility</p:attrName>
                                        </p:attrNameLst>
                                      </p:cBhvr>
                                      <p:to>
                                        <p:strVal val="visible"/>
                                      </p:to>
                                    </p:set>
                                    <p:anim calcmode="lin" valueType="num">
                                      <p:cBhvr>
                                        <p:cTn id="42" dur="500" fill="hold"/>
                                        <p:tgtEl>
                                          <p:spTgt spid="207881"/>
                                        </p:tgtEl>
                                        <p:attrNameLst>
                                          <p:attrName>ppt_w</p:attrName>
                                        </p:attrNameLst>
                                      </p:cBhvr>
                                      <p:tavLst>
                                        <p:tav tm="0">
                                          <p:val>
                                            <p:strVal val="2/3*#ppt_w"/>
                                          </p:val>
                                        </p:tav>
                                        <p:tav tm="100000">
                                          <p:val>
                                            <p:strVal val="#ppt_w"/>
                                          </p:val>
                                        </p:tav>
                                      </p:tavLst>
                                    </p:anim>
                                    <p:anim calcmode="lin" valueType="num">
                                      <p:cBhvr>
                                        <p:cTn id="43" dur="500" fill="hold"/>
                                        <p:tgtEl>
                                          <p:spTgt spid="207881"/>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5" grpId="0" animBg="1" autoUpdateAnimBg="0"/>
      <p:bldP spid="207876" grpId="0" animBg="1" autoUpdateAnimBg="0"/>
      <p:bldP spid="207877" grpId="0" animBg="1" autoUpdateAnimBg="0"/>
      <p:bldP spid="207878" grpId="0" animBg="1"/>
      <p:bldP spid="207879" grpId="0" animBg="1"/>
      <p:bldP spid="207880" grpId="0" animBg="1"/>
      <p:bldP spid="207881" grpId="0" animBg="1" autoUpdateAnimBg="0"/>
      <p:bldP spid="207882"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Rectangle 5"/>
          <p:cNvSpPr>
            <a:spLocks noChangeArrowheads="1"/>
          </p:cNvSpPr>
          <p:nvPr/>
        </p:nvSpPr>
        <p:spPr bwMode="auto">
          <a:xfrm>
            <a:off x="762000" y="2300288"/>
            <a:ext cx="7835900" cy="1152525"/>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40962" name="Rectangle 2"/>
          <p:cNvSpPr>
            <a:spLocks noGrp="1" noChangeArrowheads="1"/>
          </p:cNvSpPr>
          <p:nvPr>
            <p:ph type="title"/>
          </p:nvPr>
        </p:nvSpPr>
        <p:spPr>
          <a:xfrm>
            <a:off x="690563" y="153988"/>
            <a:ext cx="7772400" cy="604837"/>
          </a:xfrm>
          <a:noFill/>
          <a:ln/>
        </p:spPr>
        <p:txBody>
          <a:bodyPr/>
          <a:lstStyle/>
          <a:p>
            <a:r>
              <a:rPr lang="en-US"/>
              <a:t>Bayes’ Theorem</a:t>
            </a:r>
          </a:p>
        </p:txBody>
      </p:sp>
      <p:graphicFrame>
        <p:nvGraphicFramePr>
          <p:cNvPr id="40964" name="Object 4">
            <a:hlinkClick r:id="" action="ppaction://ole?verb=0"/>
          </p:cNvPr>
          <p:cNvGraphicFramePr>
            <a:graphicFrameLocks/>
          </p:cNvGraphicFramePr>
          <p:nvPr/>
        </p:nvGraphicFramePr>
        <p:xfrm>
          <a:off x="892175" y="2466975"/>
          <a:ext cx="7486650" cy="800100"/>
        </p:xfrm>
        <a:graphic>
          <a:graphicData uri="http://schemas.openxmlformats.org/presentationml/2006/ole">
            <mc:AlternateContent xmlns:mc="http://schemas.openxmlformats.org/markup-compatibility/2006">
              <mc:Choice xmlns:v="urn:schemas-microsoft-com:vml" Requires="v">
                <p:oleObj spid="_x0000_s40981" name="Equation" r:id="rId4" imgW="9499320" imgH="927000" progId="Equation.DSMT4">
                  <p:embed/>
                </p:oleObj>
              </mc:Choice>
              <mc:Fallback>
                <p:oleObj name="Equation" r:id="rId4" imgW="9499320" imgH="927000" progId="Equation.DSMT4">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2175" y="2466975"/>
                        <a:ext cx="7486650" cy="80010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40966" name="AutoShape 6"/>
          <p:cNvSpPr>
            <a:spLocks noChangeArrowheads="1"/>
          </p:cNvSpPr>
          <p:nvPr/>
        </p:nvSpPr>
        <p:spPr bwMode="auto">
          <a:xfrm rot="5400000">
            <a:off x="485775" y="11398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0967" name="AutoShape 7"/>
          <p:cNvSpPr>
            <a:spLocks noChangeArrowheads="1"/>
          </p:cNvSpPr>
          <p:nvPr/>
        </p:nvSpPr>
        <p:spPr bwMode="auto">
          <a:xfrm rot="5400000">
            <a:off x="485775" y="27400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0968" name="AutoShape 8"/>
          <p:cNvSpPr>
            <a:spLocks noChangeArrowheads="1"/>
          </p:cNvSpPr>
          <p:nvPr/>
        </p:nvSpPr>
        <p:spPr bwMode="auto">
          <a:xfrm rot="5400000">
            <a:off x="485775" y="37306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0969" name="Rectangle 9"/>
          <p:cNvSpPr>
            <a:spLocks noChangeArrowheads="1"/>
          </p:cNvSpPr>
          <p:nvPr/>
        </p:nvSpPr>
        <p:spPr bwMode="auto">
          <a:xfrm>
            <a:off x="704850" y="942975"/>
            <a:ext cx="7829550" cy="1333500"/>
          </a:xfrm>
          <a:prstGeom prst="rect">
            <a:avLst/>
          </a:prstGeom>
          <a:noFill/>
          <a:ln w="12700">
            <a:noFill/>
            <a:miter lim="800000"/>
            <a:headEnd/>
            <a:tailEnd/>
          </a:ln>
          <a:effectLst/>
        </p:spPr>
        <p:txBody>
          <a:bodyPr wrap="none" anchor="ct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To find the posterior probability that event </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 will</a:t>
            </a:r>
          </a:p>
          <a:p>
            <a:pPr algn="l"/>
            <a:r>
              <a:rPr lang="en-US" sz="2400">
                <a:effectLst>
                  <a:outerShdw blurRad="38100" dist="38100" dir="2700000" algn="tl">
                    <a:srgbClr val="000000"/>
                  </a:outerShdw>
                </a:effectLst>
                <a:latin typeface="Book Antiqua" pitchFamily="18" charset="0"/>
              </a:rPr>
              <a:t>      occur given that event</a:t>
            </a:r>
            <a:r>
              <a:rPr lang="en-US" sz="2400" i="1">
                <a:effectLst>
                  <a:outerShdw blurRad="38100" dist="38100" dir="2700000" algn="tl">
                    <a:srgbClr val="000000"/>
                  </a:outerShdw>
                </a:effectLst>
                <a:latin typeface="Book Antiqua" pitchFamily="18" charset="0"/>
              </a:rPr>
              <a:t> B </a:t>
            </a:r>
            <a:r>
              <a:rPr lang="en-US" sz="2400">
                <a:effectLst>
                  <a:outerShdw blurRad="38100" dist="38100" dir="2700000" algn="tl">
                    <a:srgbClr val="000000"/>
                  </a:outerShdw>
                </a:effectLst>
                <a:latin typeface="Book Antiqua" pitchFamily="18" charset="0"/>
              </a:rPr>
              <a:t>has occurred, we apply</a:t>
            </a:r>
          </a:p>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Bayes’ theorem</a:t>
            </a:r>
            <a:r>
              <a:rPr lang="en-US" sz="2400">
                <a:effectLst>
                  <a:outerShdw blurRad="38100" dist="38100" dir="2700000" algn="tl">
                    <a:srgbClr val="000000"/>
                  </a:outerShdw>
                </a:effectLst>
                <a:latin typeface="Book Antiqua" pitchFamily="18" charset="0"/>
              </a:rPr>
              <a:t>.</a:t>
            </a:r>
          </a:p>
        </p:txBody>
      </p:sp>
      <p:sp>
        <p:nvSpPr>
          <p:cNvPr id="40970" name="Rectangle 10"/>
          <p:cNvSpPr>
            <a:spLocks noChangeArrowheads="1"/>
          </p:cNvSpPr>
          <p:nvPr/>
        </p:nvSpPr>
        <p:spPr bwMode="auto">
          <a:xfrm>
            <a:off x="704850" y="3508375"/>
            <a:ext cx="7791450" cy="1733550"/>
          </a:xfrm>
          <a:prstGeom prst="rect">
            <a:avLst/>
          </a:prstGeom>
          <a:noFill/>
          <a:ln w="12700">
            <a:noFill/>
            <a:miter lim="800000"/>
            <a:headEnd/>
            <a:tailEnd/>
          </a:ln>
          <a:effectLst/>
        </p:spPr>
        <p:txBody>
          <a:bodyPr wrap="none" anchor="ct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Bayes’ theorem is applicable when the events for</a:t>
            </a:r>
          </a:p>
          <a:p>
            <a:pPr algn="l"/>
            <a:r>
              <a:rPr lang="en-US" sz="2400">
                <a:effectLst>
                  <a:outerShdw blurRad="38100" dist="38100" dir="2700000" algn="tl">
                    <a:srgbClr val="000000"/>
                  </a:outerShdw>
                </a:effectLst>
                <a:latin typeface="Book Antiqua" pitchFamily="18" charset="0"/>
              </a:rPr>
              <a:t>      which we want to compute posterior probabilities</a:t>
            </a:r>
          </a:p>
          <a:p>
            <a:pPr algn="l"/>
            <a:r>
              <a:rPr lang="en-US" sz="2400">
                <a:effectLst>
                  <a:outerShdw blurRad="38100" dist="38100" dir="2700000" algn="tl">
                    <a:srgbClr val="000000"/>
                  </a:outerShdw>
                </a:effectLst>
                <a:latin typeface="Book Antiqua" pitchFamily="18" charset="0"/>
              </a:rPr>
              <a:t>      are mutually exclusive and their union is the entire</a:t>
            </a:r>
          </a:p>
          <a:p>
            <a:pPr algn="l"/>
            <a:r>
              <a:rPr lang="en-US" sz="2400">
                <a:effectLst>
                  <a:outerShdw blurRad="38100" dist="38100" dir="2700000" algn="tl">
                    <a:srgbClr val="000000"/>
                  </a:outerShdw>
                </a:effectLst>
                <a:latin typeface="Book Antiqua" pitchFamily="18" charset="0"/>
              </a:rPr>
              <a:t>      sample space.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0966"/>
                                        </p:tgtEl>
                                        <p:attrNameLst>
                                          <p:attrName>style.visibility</p:attrName>
                                        </p:attrNameLst>
                                      </p:cBhvr>
                                      <p:to>
                                        <p:strVal val="visible"/>
                                      </p:to>
                                    </p:set>
                                    <p:animEffect transition="in" filter="slide(fromLeft)">
                                      <p:cBhvr>
                                        <p:cTn id="7" dur="500"/>
                                        <p:tgtEl>
                                          <p:spTgt spid="40966"/>
                                        </p:tgtEl>
                                      </p:cBhvr>
                                    </p:animEffect>
                                  </p:childTnLst>
                                  <p:subTnLst>
                                    <p:set>
                                      <p:cBhvr override="childStyle">
                                        <p:cTn dur="1" fill="hold" display="0" masterRel="nextClick" afterEffect="1"/>
                                        <p:tgtEl>
                                          <p:spTgt spid="4096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40969"/>
                                        </p:tgtEl>
                                        <p:attrNameLst>
                                          <p:attrName>style.visibility</p:attrName>
                                        </p:attrNameLst>
                                      </p:cBhvr>
                                      <p:to>
                                        <p:strVal val="visible"/>
                                      </p:to>
                                    </p:set>
                                    <p:animEffect transition="in" filter="slide(fromTop)">
                                      <p:cBhvr>
                                        <p:cTn id="12" dur="500"/>
                                        <p:tgtEl>
                                          <p:spTgt spid="40969"/>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40967"/>
                                        </p:tgtEl>
                                        <p:attrNameLst>
                                          <p:attrName>style.visibility</p:attrName>
                                        </p:attrNameLst>
                                      </p:cBhvr>
                                      <p:to>
                                        <p:strVal val="visible"/>
                                      </p:to>
                                    </p:set>
                                    <p:animEffect transition="in" filter="slide(fromLeft)">
                                      <p:cBhvr>
                                        <p:cTn id="16" dur="500"/>
                                        <p:tgtEl>
                                          <p:spTgt spid="40967"/>
                                        </p:tgtEl>
                                      </p:cBhvr>
                                    </p:animEffect>
                                  </p:childTnLst>
                                  <p:subTnLst>
                                    <p:set>
                                      <p:cBhvr override="childStyle">
                                        <p:cTn dur="1" fill="hold" display="0" masterRel="nextClick" afterEffect="1"/>
                                        <p:tgtEl>
                                          <p:spTgt spid="4096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40965"/>
                                        </p:tgtEl>
                                        <p:attrNameLst>
                                          <p:attrName>style.visibility</p:attrName>
                                        </p:attrNameLst>
                                      </p:cBhvr>
                                      <p:to>
                                        <p:strVal val="visible"/>
                                      </p:to>
                                    </p:set>
                                    <p:animEffect transition="in" filter="dissolve">
                                      <p:cBhvr>
                                        <p:cTn id="21" dur="500"/>
                                        <p:tgtEl>
                                          <p:spTgt spid="40965"/>
                                        </p:tgtEl>
                                      </p:cBhvr>
                                    </p:animEffect>
                                  </p:childTnLst>
                                </p:cTn>
                              </p:par>
                            </p:childTnLst>
                          </p:cTn>
                        </p:par>
                        <p:par>
                          <p:cTn id="22" fill="hold">
                            <p:stCondLst>
                              <p:cond delay="500"/>
                            </p:stCondLst>
                            <p:childTnLst>
                              <p:par>
                                <p:cTn id="23" presetID="23" presetClass="entr" presetSubtype="272" fill="hold" nodeType="afterEffect">
                                  <p:stCondLst>
                                    <p:cond delay="1000"/>
                                  </p:stCondLst>
                                  <p:childTnLst>
                                    <p:set>
                                      <p:cBhvr>
                                        <p:cTn id="24" dur="1" fill="hold">
                                          <p:stCondLst>
                                            <p:cond delay="0"/>
                                          </p:stCondLst>
                                        </p:cTn>
                                        <p:tgtEl>
                                          <p:spTgt spid="40964"/>
                                        </p:tgtEl>
                                        <p:attrNameLst>
                                          <p:attrName>style.visibility</p:attrName>
                                        </p:attrNameLst>
                                      </p:cBhvr>
                                      <p:to>
                                        <p:strVal val="visible"/>
                                      </p:to>
                                    </p:set>
                                    <p:anim calcmode="lin" valueType="num">
                                      <p:cBhvr>
                                        <p:cTn id="25" dur="500" fill="hold"/>
                                        <p:tgtEl>
                                          <p:spTgt spid="40964"/>
                                        </p:tgtEl>
                                        <p:attrNameLst>
                                          <p:attrName>ppt_w</p:attrName>
                                        </p:attrNameLst>
                                      </p:cBhvr>
                                      <p:tavLst>
                                        <p:tav tm="0">
                                          <p:val>
                                            <p:strVal val="2/3*#ppt_w"/>
                                          </p:val>
                                        </p:tav>
                                        <p:tav tm="100000">
                                          <p:val>
                                            <p:strVal val="#ppt_w"/>
                                          </p:val>
                                        </p:tav>
                                      </p:tavLst>
                                    </p:anim>
                                    <p:anim calcmode="lin" valueType="num">
                                      <p:cBhvr>
                                        <p:cTn id="26" dur="500" fill="hold"/>
                                        <p:tgtEl>
                                          <p:spTgt spid="40964"/>
                                        </p:tgtEl>
                                        <p:attrNameLst>
                                          <p:attrName>ppt_h</p:attrName>
                                        </p:attrNameLst>
                                      </p:cBhvr>
                                      <p:tavLst>
                                        <p:tav tm="0">
                                          <p:val>
                                            <p:strVal val="2/3*#ppt_h"/>
                                          </p:val>
                                        </p:tav>
                                        <p:tav tm="100000">
                                          <p:val>
                                            <p:strVal val="#ppt_h"/>
                                          </p:val>
                                        </p:tav>
                                      </p:tavLst>
                                    </p:anim>
                                  </p:childTnLst>
                                </p:cTn>
                              </p:par>
                            </p:childTnLst>
                          </p:cTn>
                        </p:par>
                        <p:par>
                          <p:cTn id="27" fill="hold">
                            <p:stCondLst>
                              <p:cond delay="2000"/>
                            </p:stCondLst>
                            <p:childTnLst>
                              <p:par>
                                <p:cTn id="28" presetID="12" presetClass="entr" presetSubtype="8" fill="hold" grpId="0" nodeType="afterEffect">
                                  <p:stCondLst>
                                    <p:cond delay="2000"/>
                                  </p:stCondLst>
                                  <p:childTnLst>
                                    <p:set>
                                      <p:cBhvr>
                                        <p:cTn id="29" dur="1" fill="hold">
                                          <p:stCondLst>
                                            <p:cond delay="0"/>
                                          </p:stCondLst>
                                        </p:cTn>
                                        <p:tgtEl>
                                          <p:spTgt spid="40968"/>
                                        </p:tgtEl>
                                        <p:attrNameLst>
                                          <p:attrName>style.visibility</p:attrName>
                                        </p:attrNameLst>
                                      </p:cBhvr>
                                      <p:to>
                                        <p:strVal val="visible"/>
                                      </p:to>
                                    </p:set>
                                    <p:animEffect transition="in" filter="slide(fromLeft)">
                                      <p:cBhvr>
                                        <p:cTn id="30" dur="500"/>
                                        <p:tgtEl>
                                          <p:spTgt spid="40968"/>
                                        </p:tgtEl>
                                      </p:cBhvr>
                                    </p:animEffect>
                                  </p:childTnLst>
                                  <p:subTnLst>
                                    <p:set>
                                      <p:cBhvr override="childStyle">
                                        <p:cTn dur="1" fill="hold" display="0" masterRel="nextClick" afterEffect="1"/>
                                        <p:tgtEl>
                                          <p:spTgt spid="40968"/>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40970"/>
                                        </p:tgtEl>
                                        <p:attrNameLst>
                                          <p:attrName>style.visibility</p:attrName>
                                        </p:attrNameLst>
                                      </p:cBhvr>
                                      <p:to>
                                        <p:strVal val="visible"/>
                                      </p:to>
                                    </p:set>
                                    <p:animEffect transition="in" filter="slide(fromTop)">
                                      <p:cBhvr>
                                        <p:cTn id="35" dur="500"/>
                                        <p:tgtEl>
                                          <p:spTgt spid="409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animBg="1"/>
      <p:bldP spid="40966" grpId="0" animBg="1"/>
      <p:bldP spid="40967" grpId="0" animBg="1"/>
      <p:bldP spid="40968" grpId="0" animBg="1"/>
      <p:bldP spid="40969" grpId="0" autoUpdateAnimBg="0"/>
      <p:bldP spid="40970"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113" name="Rectangle 129"/>
          <p:cNvSpPr>
            <a:spLocks noChangeArrowheads="1"/>
          </p:cNvSpPr>
          <p:nvPr/>
        </p:nvSpPr>
        <p:spPr bwMode="auto">
          <a:xfrm>
            <a:off x="1866900" y="2908300"/>
            <a:ext cx="5543550" cy="27432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41987" name="Rectangle 3"/>
          <p:cNvSpPr>
            <a:spLocks noGrp="1" noChangeArrowheads="1"/>
          </p:cNvSpPr>
          <p:nvPr>
            <p:ph type="body" idx="1"/>
          </p:nvPr>
        </p:nvSpPr>
        <p:spPr>
          <a:xfrm>
            <a:off x="1193800" y="1455738"/>
            <a:ext cx="7442200" cy="1430337"/>
          </a:xfrm>
          <a:noFill/>
          <a:ln/>
        </p:spPr>
        <p:txBody>
          <a:bodyPr/>
          <a:lstStyle/>
          <a:p>
            <a:pPr>
              <a:buSzTx/>
              <a:buFont typeface="Wingdings" pitchFamily="2" charset="2"/>
              <a:buNone/>
            </a:pPr>
            <a:r>
              <a:rPr lang="en-US"/>
              <a:t>     Given the planning board’s recommendation not </a:t>
            </a:r>
          </a:p>
          <a:p>
            <a:pPr>
              <a:buSzTx/>
              <a:buFont typeface="Wingdings" pitchFamily="2" charset="2"/>
              <a:buNone/>
            </a:pPr>
            <a:r>
              <a:rPr lang="en-US"/>
              <a:t>to approve the zoning change, we revise the prior</a:t>
            </a:r>
          </a:p>
          <a:p>
            <a:pPr>
              <a:buSzTx/>
              <a:buFont typeface="Wingdings" pitchFamily="2" charset="2"/>
              <a:buNone/>
            </a:pPr>
            <a:r>
              <a:rPr lang="en-US"/>
              <a:t>probabilities as follows:</a:t>
            </a:r>
          </a:p>
        </p:txBody>
      </p:sp>
      <p:graphicFrame>
        <p:nvGraphicFramePr>
          <p:cNvPr id="41988" name="Object 4">
            <a:hlinkClick r:id="" action="ppaction://ole?verb=0"/>
          </p:cNvPr>
          <p:cNvGraphicFramePr>
            <a:graphicFrameLocks/>
          </p:cNvGraphicFramePr>
          <p:nvPr/>
        </p:nvGraphicFramePr>
        <p:xfrm>
          <a:off x="2092325" y="3108325"/>
          <a:ext cx="5113338" cy="763588"/>
        </p:xfrm>
        <a:graphic>
          <a:graphicData uri="http://schemas.openxmlformats.org/presentationml/2006/ole">
            <mc:AlternateContent xmlns:mc="http://schemas.openxmlformats.org/markup-compatibility/2006">
              <mc:Choice xmlns:v="urn:schemas-microsoft-com:vml" Requires="v">
                <p:oleObj spid="_x0000_s42022" name="Equation" r:id="rId4" imgW="6438600" imgH="927000" progId="Equation.DSMT4">
                  <p:embed/>
                </p:oleObj>
              </mc:Choice>
              <mc:Fallback>
                <p:oleObj name="Equation" r:id="rId4" imgW="6438600" imgH="927000" progId="Equation.DSMT4">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92325" y="3108325"/>
                        <a:ext cx="5113338" cy="76358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41989" name="Object 5">
            <a:hlinkClick r:id="" action="ppaction://ole?verb=0"/>
          </p:cNvPr>
          <p:cNvGraphicFramePr>
            <a:graphicFrameLocks/>
          </p:cNvGraphicFramePr>
          <p:nvPr/>
        </p:nvGraphicFramePr>
        <p:xfrm>
          <a:off x="3190875" y="4071938"/>
          <a:ext cx="2325688" cy="750887"/>
        </p:xfrm>
        <a:graphic>
          <a:graphicData uri="http://schemas.openxmlformats.org/presentationml/2006/ole">
            <mc:AlternateContent xmlns:mc="http://schemas.openxmlformats.org/markup-compatibility/2006">
              <mc:Choice xmlns:v="urn:schemas-microsoft-com:vml" Requires="v">
                <p:oleObj spid="_x0000_s42023" name="Equation" r:id="rId6" imgW="2334960" imgH="760320" progId="Equation.DSMT4">
                  <p:embed/>
                </p:oleObj>
              </mc:Choice>
              <mc:Fallback>
                <p:oleObj name="Equation" r:id="rId6" imgW="2334960" imgH="760320" progId="Equation.DSMT4">
                  <p:embed/>
                  <p:pic>
                    <p:nvPicPr>
                      <p:cNvPr id="0" name="Picture 5"/>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90875" y="4071938"/>
                        <a:ext cx="2325688" cy="7508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42106" name="Oval 122"/>
          <p:cNvSpPr>
            <a:spLocks noChangeArrowheads="1"/>
          </p:cNvSpPr>
          <p:nvPr/>
        </p:nvSpPr>
        <p:spPr bwMode="auto">
          <a:xfrm>
            <a:off x="3433536" y="4976586"/>
            <a:ext cx="857250" cy="49530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42108" name="Rectangle 124"/>
          <p:cNvSpPr>
            <a:spLocks noGrp="1" noChangeArrowheads="1"/>
          </p:cNvSpPr>
          <p:nvPr>
            <p:ph type="title"/>
          </p:nvPr>
        </p:nvSpPr>
        <p:spPr>
          <a:xfrm>
            <a:off x="690563" y="153988"/>
            <a:ext cx="7772400" cy="604837"/>
          </a:xfrm>
          <a:noFill/>
          <a:ln/>
        </p:spPr>
        <p:txBody>
          <a:bodyPr/>
          <a:lstStyle/>
          <a:p>
            <a:r>
              <a:rPr lang="en-US"/>
              <a:t>Posterior Probabilities</a:t>
            </a:r>
          </a:p>
        </p:txBody>
      </p:sp>
      <p:sp>
        <p:nvSpPr>
          <p:cNvPr id="42109" name="AutoShape 125"/>
          <p:cNvSpPr>
            <a:spLocks noChangeArrowheads="1"/>
          </p:cNvSpPr>
          <p:nvPr/>
        </p:nvSpPr>
        <p:spPr bwMode="auto">
          <a:xfrm rot="5400000">
            <a:off x="1609725" y="3397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2111" name="Rectangle 127"/>
          <p:cNvSpPr>
            <a:spLocks noChangeArrowheads="1"/>
          </p:cNvSpPr>
          <p:nvPr/>
        </p:nvSpPr>
        <p:spPr bwMode="auto">
          <a:xfrm>
            <a:off x="2990850" y="5003800"/>
            <a:ext cx="1257300" cy="4572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    .34</a:t>
            </a:r>
          </a:p>
        </p:txBody>
      </p:sp>
      <p:sp>
        <p:nvSpPr>
          <p:cNvPr id="42112" name="AutoShape 128"/>
          <p:cNvSpPr>
            <a:spLocks noChangeArrowheads="1"/>
          </p:cNvSpPr>
          <p:nvPr/>
        </p:nvSpPr>
        <p:spPr bwMode="auto">
          <a:xfrm rot="5400000">
            <a:off x="1609725" y="4330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2114" name="Rectangle 130"/>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42115" name="AutoShape 131"/>
          <p:cNvSpPr>
            <a:spLocks noChangeArrowheads="1"/>
          </p:cNvSpPr>
          <p:nvPr/>
        </p:nvSpPr>
        <p:spPr bwMode="auto">
          <a:xfrm rot="5400000">
            <a:off x="777875" y="1587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2115"/>
                                        </p:tgtEl>
                                        <p:attrNameLst>
                                          <p:attrName>style.visibility</p:attrName>
                                        </p:attrNameLst>
                                      </p:cBhvr>
                                      <p:to>
                                        <p:strVal val="visible"/>
                                      </p:to>
                                    </p:set>
                                    <p:animEffect transition="in" filter="slide(fromLeft)">
                                      <p:cBhvr>
                                        <p:cTn id="7" dur="500"/>
                                        <p:tgtEl>
                                          <p:spTgt spid="42115"/>
                                        </p:tgtEl>
                                      </p:cBhvr>
                                    </p:animEffect>
                                  </p:childTnLst>
                                  <p:subTnLst>
                                    <p:set>
                                      <p:cBhvr override="childStyle">
                                        <p:cTn dur="1" fill="hold" display="0" masterRel="nextClick" afterEffect="1"/>
                                        <p:tgtEl>
                                          <p:spTgt spid="4211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987"/>
                                        </p:tgtEl>
                                        <p:attrNameLst>
                                          <p:attrName>style.visibility</p:attrName>
                                        </p:attrNameLst>
                                      </p:cBhvr>
                                      <p:to>
                                        <p:strVal val="visible"/>
                                      </p:to>
                                    </p:set>
                                    <p:animEffect transition="in" filter="blinds(horizontal)">
                                      <p:cBhvr>
                                        <p:cTn id="12" dur="500"/>
                                        <p:tgtEl>
                                          <p:spTgt spid="41987"/>
                                        </p:tgtEl>
                                      </p:cBhvr>
                                    </p:animEffect>
                                  </p:childTnLst>
                                </p:cTn>
                              </p:par>
                            </p:childTnLst>
                          </p:cTn>
                        </p:par>
                        <p:par>
                          <p:cTn id="13" fill="hold">
                            <p:stCondLst>
                              <p:cond delay="500"/>
                            </p:stCondLst>
                            <p:childTnLst>
                              <p:par>
                                <p:cTn id="14" presetID="12" presetClass="entr" presetSubtype="8" fill="hold" grpId="0" nodeType="afterEffect">
                                  <p:stCondLst>
                                    <p:cond delay="4000"/>
                                  </p:stCondLst>
                                  <p:childTnLst>
                                    <p:set>
                                      <p:cBhvr>
                                        <p:cTn id="15" dur="1" fill="hold">
                                          <p:stCondLst>
                                            <p:cond delay="0"/>
                                          </p:stCondLst>
                                        </p:cTn>
                                        <p:tgtEl>
                                          <p:spTgt spid="42109"/>
                                        </p:tgtEl>
                                        <p:attrNameLst>
                                          <p:attrName>style.visibility</p:attrName>
                                        </p:attrNameLst>
                                      </p:cBhvr>
                                      <p:to>
                                        <p:strVal val="visible"/>
                                      </p:to>
                                    </p:set>
                                    <p:animEffect transition="in" filter="slide(fromLeft)">
                                      <p:cBhvr>
                                        <p:cTn id="16" dur="500"/>
                                        <p:tgtEl>
                                          <p:spTgt spid="42109"/>
                                        </p:tgtEl>
                                      </p:cBhvr>
                                    </p:animEffect>
                                  </p:childTnLst>
                                  <p:subTnLst>
                                    <p:set>
                                      <p:cBhvr override="childStyle">
                                        <p:cTn dur="1" fill="hold" display="0" masterRel="nextClick" afterEffect="1"/>
                                        <p:tgtEl>
                                          <p:spTgt spid="42109"/>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42113"/>
                                        </p:tgtEl>
                                        <p:attrNameLst>
                                          <p:attrName>style.visibility</p:attrName>
                                        </p:attrNameLst>
                                      </p:cBhvr>
                                      <p:to>
                                        <p:strVal val="visible"/>
                                      </p:to>
                                    </p:set>
                                    <p:animEffect transition="in" filter="dissolve">
                                      <p:cBhvr>
                                        <p:cTn id="21" dur="500"/>
                                        <p:tgtEl>
                                          <p:spTgt spid="42113"/>
                                        </p:tgtEl>
                                      </p:cBhvr>
                                    </p:animEffect>
                                  </p:childTnLst>
                                </p:cTn>
                              </p:par>
                            </p:childTnLst>
                          </p:cTn>
                        </p:par>
                        <p:par>
                          <p:cTn id="22" fill="hold">
                            <p:stCondLst>
                              <p:cond delay="500"/>
                            </p:stCondLst>
                            <p:childTnLst>
                              <p:par>
                                <p:cTn id="23" presetID="12" presetClass="entr" presetSubtype="1" fill="hold" nodeType="afterEffect">
                                  <p:stCondLst>
                                    <p:cond delay="1000"/>
                                  </p:stCondLst>
                                  <p:childTnLst>
                                    <p:set>
                                      <p:cBhvr>
                                        <p:cTn id="24" dur="1" fill="hold">
                                          <p:stCondLst>
                                            <p:cond delay="0"/>
                                          </p:stCondLst>
                                        </p:cTn>
                                        <p:tgtEl>
                                          <p:spTgt spid="41988"/>
                                        </p:tgtEl>
                                        <p:attrNameLst>
                                          <p:attrName>style.visibility</p:attrName>
                                        </p:attrNameLst>
                                      </p:cBhvr>
                                      <p:to>
                                        <p:strVal val="visible"/>
                                      </p:to>
                                    </p:set>
                                    <p:animEffect transition="in" filter="slide(fromTop)">
                                      <p:cBhvr>
                                        <p:cTn id="25" dur="500"/>
                                        <p:tgtEl>
                                          <p:spTgt spid="41988"/>
                                        </p:tgtEl>
                                      </p:cBhvr>
                                    </p:animEffect>
                                  </p:childTnLst>
                                </p:cTn>
                              </p:par>
                            </p:childTnLst>
                          </p:cTn>
                        </p:par>
                        <p:par>
                          <p:cTn id="26" fill="hold">
                            <p:stCondLst>
                              <p:cond delay="2000"/>
                            </p:stCondLst>
                            <p:childTnLst>
                              <p:par>
                                <p:cTn id="27" presetID="12" presetClass="entr" presetSubtype="8" fill="hold" grpId="0" nodeType="afterEffect">
                                  <p:stCondLst>
                                    <p:cond delay="2000"/>
                                  </p:stCondLst>
                                  <p:childTnLst>
                                    <p:set>
                                      <p:cBhvr>
                                        <p:cTn id="28" dur="1" fill="hold">
                                          <p:stCondLst>
                                            <p:cond delay="0"/>
                                          </p:stCondLst>
                                        </p:cTn>
                                        <p:tgtEl>
                                          <p:spTgt spid="42112"/>
                                        </p:tgtEl>
                                        <p:attrNameLst>
                                          <p:attrName>style.visibility</p:attrName>
                                        </p:attrNameLst>
                                      </p:cBhvr>
                                      <p:to>
                                        <p:strVal val="visible"/>
                                      </p:to>
                                    </p:set>
                                    <p:animEffect transition="in" filter="slide(fromLeft)">
                                      <p:cBhvr>
                                        <p:cTn id="29" dur="500"/>
                                        <p:tgtEl>
                                          <p:spTgt spid="42112"/>
                                        </p:tgtEl>
                                      </p:cBhvr>
                                    </p:animEffect>
                                  </p:childTnLst>
                                  <p:subTnLst>
                                    <p:set>
                                      <p:cBhvr override="childStyle">
                                        <p:cTn dur="1" fill="hold" display="0" masterRel="nextClick" afterEffect="1"/>
                                        <p:tgtEl>
                                          <p:spTgt spid="42112"/>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12" presetClass="entr" presetSubtype="1" fill="hold" nodeType="clickEffect">
                                  <p:stCondLst>
                                    <p:cond delay="0"/>
                                  </p:stCondLst>
                                  <p:childTnLst>
                                    <p:set>
                                      <p:cBhvr>
                                        <p:cTn id="33" dur="1" fill="hold">
                                          <p:stCondLst>
                                            <p:cond delay="0"/>
                                          </p:stCondLst>
                                        </p:cTn>
                                        <p:tgtEl>
                                          <p:spTgt spid="41989"/>
                                        </p:tgtEl>
                                        <p:attrNameLst>
                                          <p:attrName>style.visibility</p:attrName>
                                        </p:attrNameLst>
                                      </p:cBhvr>
                                      <p:to>
                                        <p:strVal val="visible"/>
                                      </p:to>
                                    </p:set>
                                    <p:animEffect transition="in" filter="slide(fromTop)">
                                      <p:cBhvr>
                                        <p:cTn id="34" dur="500"/>
                                        <p:tgtEl>
                                          <p:spTgt spid="41989"/>
                                        </p:tgtEl>
                                      </p:cBhvr>
                                    </p:animEffect>
                                  </p:childTnLst>
                                </p:cTn>
                              </p:par>
                            </p:childTnLst>
                          </p:cTn>
                        </p:par>
                        <p:par>
                          <p:cTn id="35" fill="hold">
                            <p:stCondLst>
                              <p:cond delay="500"/>
                            </p:stCondLst>
                            <p:childTnLst>
                              <p:par>
                                <p:cTn id="36" presetID="12" presetClass="entr" presetSubtype="1" fill="hold" grpId="0" nodeType="afterEffect">
                                  <p:stCondLst>
                                    <p:cond delay="1000"/>
                                  </p:stCondLst>
                                  <p:childTnLst>
                                    <p:set>
                                      <p:cBhvr>
                                        <p:cTn id="37" dur="1" fill="hold">
                                          <p:stCondLst>
                                            <p:cond delay="0"/>
                                          </p:stCondLst>
                                        </p:cTn>
                                        <p:tgtEl>
                                          <p:spTgt spid="42111"/>
                                        </p:tgtEl>
                                        <p:attrNameLst>
                                          <p:attrName>style.visibility</p:attrName>
                                        </p:attrNameLst>
                                      </p:cBhvr>
                                      <p:to>
                                        <p:strVal val="visible"/>
                                      </p:to>
                                    </p:set>
                                    <p:animEffect transition="in" filter="slide(fromTop)">
                                      <p:cBhvr>
                                        <p:cTn id="38" dur="500"/>
                                        <p:tgtEl>
                                          <p:spTgt spid="42111"/>
                                        </p:tgtEl>
                                      </p:cBhvr>
                                    </p:animEffect>
                                  </p:childTnLst>
                                </p:cTn>
                              </p:par>
                            </p:childTnLst>
                          </p:cTn>
                        </p:par>
                        <p:par>
                          <p:cTn id="39" fill="hold">
                            <p:stCondLst>
                              <p:cond delay="2000"/>
                            </p:stCondLst>
                            <p:childTnLst>
                              <p:par>
                                <p:cTn id="40" presetID="16" presetClass="entr" presetSubtype="21" fill="hold" grpId="0" nodeType="afterEffect">
                                  <p:stCondLst>
                                    <p:cond delay="2000"/>
                                  </p:stCondLst>
                                  <p:childTnLst>
                                    <p:set>
                                      <p:cBhvr>
                                        <p:cTn id="41" dur="1" fill="hold">
                                          <p:stCondLst>
                                            <p:cond delay="0"/>
                                          </p:stCondLst>
                                        </p:cTn>
                                        <p:tgtEl>
                                          <p:spTgt spid="42106"/>
                                        </p:tgtEl>
                                        <p:attrNameLst>
                                          <p:attrName>style.visibility</p:attrName>
                                        </p:attrNameLst>
                                      </p:cBhvr>
                                      <p:to>
                                        <p:strVal val="visible"/>
                                      </p:to>
                                    </p:set>
                                    <p:animEffect transition="in" filter="barn(inVertical)">
                                      <p:cBhvr>
                                        <p:cTn id="42" dur="500"/>
                                        <p:tgtEl>
                                          <p:spTgt spid="42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113" grpId="0" animBg="1"/>
      <p:bldP spid="41987" grpId="0" autoUpdateAnimBg="0"/>
      <p:bldP spid="42106" grpId="0" animBg="1"/>
      <p:bldP spid="42109" grpId="0" animBg="1"/>
      <p:bldP spid="42111" grpId="0" autoUpdateAnimBg="0"/>
      <p:bldP spid="42112" grpId="0" animBg="1"/>
      <p:bldP spid="42115"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Rectangle 3"/>
          <p:cNvSpPr>
            <a:spLocks noChangeArrowheads="1"/>
          </p:cNvSpPr>
          <p:nvPr/>
        </p:nvSpPr>
        <p:spPr bwMode="auto">
          <a:xfrm>
            <a:off x="1193800" y="1468438"/>
            <a:ext cx="7378700" cy="190658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The planning board’s recommendation is good</a:t>
            </a:r>
          </a:p>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news for L. S. Clothiers.  The posterior probability of</a:t>
            </a:r>
          </a:p>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the town council approving the zoning change is .34</a:t>
            </a:r>
          </a:p>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compared to a prior probability of .70.</a:t>
            </a:r>
          </a:p>
        </p:txBody>
      </p:sp>
      <p:sp>
        <p:nvSpPr>
          <p:cNvPr id="125051" name="Rectangle 123"/>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125052" name="Rectangle 124"/>
          <p:cNvSpPr>
            <a:spLocks noChangeArrowheads="1"/>
          </p:cNvSpPr>
          <p:nvPr/>
        </p:nvSpPr>
        <p:spPr bwMode="auto">
          <a:xfrm>
            <a:off x="690563" y="153988"/>
            <a:ext cx="7772400" cy="6048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Posterior Probabilities</a:t>
            </a:r>
          </a:p>
        </p:txBody>
      </p:sp>
      <p:sp>
        <p:nvSpPr>
          <p:cNvPr id="125053" name="AutoShape 125"/>
          <p:cNvSpPr>
            <a:spLocks noChangeArrowheads="1"/>
          </p:cNvSpPr>
          <p:nvPr/>
        </p:nvSpPr>
        <p:spPr bwMode="auto">
          <a:xfrm rot="5400000">
            <a:off x="777875" y="1587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25053"/>
                                        </p:tgtEl>
                                        <p:attrNameLst>
                                          <p:attrName>style.visibility</p:attrName>
                                        </p:attrNameLst>
                                      </p:cBhvr>
                                      <p:to>
                                        <p:strVal val="visible"/>
                                      </p:to>
                                    </p:set>
                                    <p:animEffect transition="in" filter="slide(fromLeft)">
                                      <p:cBhvr>
                                        <p:cTn id="7" dur="500"/>
                                        <p:tgtEl>
                                          <p:spTgt spid="125053"/>
                                        </p:tgtEl>
                                      </p:cBhvr>
                                    </p:animEffect>
                                  </p:childTnLst>
                                  <p:subTnLst>
                                    <p:set>
                                      <p:cBhvr override="childStyle">
                                        <p:cTn dur="1" fill="hold" display="0" masterRel="nextClick" afterEffect="1"/>
                                        <p:tgtEl>
                                          <p:spTgt spid="12505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4931"/>
                                        </p:tgtEl>
                                        <p:attrNameLst>
                                          <p:attrName>style.visibility</p:attrName>
                                        </p:attrNameLst>
                                      </p:cBhvr>
                                      <p:to>
                                        <p:strVal val="visible"/>
                                      </p:to>
                                    </p:set>
                                    <p:animEffect transition="in" filter="blinds(horizontal)">
                                      <p:cBhvr>
                                        <p:cTn id="12" dur="500"/>
                                        <p:tgtEl>
                                          <p:spTgt spid="1249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autoUpdateAnimBg="0"/>
      <p:bldP spid="125053" grpId="0" animBg="1"/>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a:t>Bayes’ Theorem:  Tabular Approach</a:t>
            </a:r>
          </a:p>
        </p:txBody>
      </p:sp>
      <p:sp>
        <p:nvSpPr>
          <p:cNvPr id="90115" name="Rectangle 3"/>
          <p:cNvSpPr>
            <a:spLocks noGrp="1" noChangeArrowheads="1"/>
          </p:cNvSpPr>
          <p:nvPr>
            <p:ph type="body" idx="1"/>
          </p:nvPr>
        </p:nvSpPr>
        <p:spPr>
          <a:xfrm>
            <a:off x="711200" y="1016000"/>
            <a:ext cx="4572000" cy="546100"/>
          </a:xfrm>
        </p:spPr>
        <p:txBody>
          <a:bodyPr/>
          <a:lstStyle/>
          <a:p>
            <a:pPr>
              <a:spcBef>
                <a:spcPct val="0"/>
              </a:spcBef>
              <a:buSzTx/>
              <a:buFont typeface="Wingdings" pitchFamily="2" charset="2"/>
              <a:buChar char="n"/>
            </a:pPr>
            <a:r>
              <a:rPr lang="en-US">
                <a:solidFill>
                  <a:srgbClr val="66FFFF"/>
                </a:solidFill>
              </a:rPr>
              <a:t> </a:t>
            </a:r>
            <a:r>
              <a:rPr lang="en-US" sz="1200">
                <a:solidFill>
                  <a:srgbClr val="66FFFF"/>
                </a:solidFill>
              </a:rPr>
              <a:t> </a:t>
            </a:r>
            <a:r>
              <a:rPr lang="en-US">
                <a:solidFill>
                  <a:srgbClr val="66FFFF"/>
                </a:solidFill>
              </a:rPr>
              <a:t>Example:  L. S. Clothiers</a:t>
            </a:r>
          </a:p>
        </p:txBody>
      </p:sp>
      <p:sp>
        <p:nvSpPr>
          <p:cNvPr id="90116" name="Rectangle 4"/>
          <p:cNvSpPr>
            <a:spLocks noChangeArrowheads="1"/>
          </p:cNvSpPr>
          <p:nvPr/>
        </p:nvSpPr>
        <p:spPr bwMode="auto">
          <a:xfrm>
            <a:off x="1409700" y="2266950"/>
            <a:ext cx="7245350" cy="9715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Column 1</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The mutually exclusive events for</a:t>
            </a:r>
          </a:p>
          <a:p>
            <a:pPr algn="l"/>
            <a:r>
              <a:rPr lang="en-US" sz="2400">
                <a:effectLst>
                  <a:outerShdw blurRad="38100" dist="38100" dir="2700000" algn="tl">
                    <a:srgbClr val="000000"/>
                  </a:outerShdw>
                </a:effectLst>
                <a:latin typeface="Book Antiqua" pitchFamily="18" charset="0"/>
              </a:rPr>
              <a:t> which posterior probabilities are desired.</a:t>
            </a:r>
          </a:p>
        </p:txBody>
      </p:sp>
      <p:sp>
        <p:nvSpPr>
          <p:cNvPr id="90117" name="Rectangle 5"/>
          <p:cNvSpPr>
            <a:spLocks noChangeArrowheads="1"/>
          </p:cNvSpPr>
          <p:nvPr/>
        </p:nvSpPr>
        <p:spPr bwMode="auto">
          <a:xfrm>
            <a:off x="1409700" y="3105150"/>
            <a:ext cx="7227888" cy="5524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Column 2</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The prior probabilities for the events.</a:t>
            </a:r>
          </a:p>
        </p:txBody>
      </p:sp>
      <p:sp>
        <p:nvSpPr>
          <p:cNvPr id="90119" name="Rectangle 7"/>
          <p:cNvSpPr>
            <a:spLocks noChangeArrowheads="1"/>
          </p:cNvSpPr>
          <p:nvPr/>
        </p:nvSpPr>
        <p:spPr bwMode="auto">
          <a:xfrm>
            <a:off x="1409700" y="3581400"/>
            <a:ext cx="7208838" cy="895350"/>
          </a:xfrm>
          <a:prstGeom prst="rect">
            <a:avLst/>
          </a:prstGeom>
          <a:noFill/>
          <a:ln w="12700">
            <a:noFill/>
            <a:miter lim="800000"/>
            <a:headEnd/>
            <a:tailEnd/>
          </a:ln>
          <a:effectLst/>
        </p:spPr>
        <p:txBody>
          <a:bodyPr wrap="none" anchor="ctr"/>
          <a:lstStyle/>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Column 3</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The conditional probabilities of the</a:t>
            </a:r>
          </a:p>
          <a:p>
            <a:pPr algn="l"/>
            <a:r>
              <a:rPr lang="en-US" sz="2400">
                <a:effectLst>
                  <a:outerShdw blurRad="38100" dist="38100" dir="2700000" algn="tl">
                    <a:srgbClr val="000000"/>
                  </a:outerShdw>
                </a:effectLst>
                <a:latin typeface="Book Antiqua" pitchFamily="18" charset="0"/>
              </a:rPr>
              <a:t> new information </a:t>
            </a:r>
            <a:r>
              <a:rPr lang="en-US" sz="2400" i="1">
                <a:effectLst>
                  <a:outerShdw blurRad="38100" dist="38100" dir="2700000" algn="tl">
                    <a:srgbClr val="000000"/>
                  </a:outerShdw>
                </a:effectLst>
                <a:latin typeface="Book Antiqua" pitchFamily="18" charset="0"/>
              </a:rPr>
              <a:t>given</a:t>
            </a:r>
            <a:r>
              <a:rPr lang="en-US" sz="2400">
                <a:effectLst>
                  <a:outerShdw blurRad="38100" dist="38100" dir="2700000" algn="tl">
                    <a:srgbClr val="000000"/>
                  </a:outerShdw>
                </a:effectLst>
                <a:latin typeface="Book Antiqua" pitchFamily="18" charset="0"/>
              </a:rPr>
              <a:t> each event.</a:t>
            </a:r>
          </a:p>
        </p:txBody>
      </p:sp>
      <p:sp>
        <p:nvSpPr>
          <p:cNvPr id="90123" name="AutoShape 11"/>
          <p:cNvSpPr>
            <a:spLocks noChangeArrowheads="1"/>
          </p:cNvSpPr>
          <p:nvPr/>
        </p:nvSpPr>
        <p:spPr bwMode="auto">
          <a:xfrm rot="5400000">
            <a:off x="777875" y="1574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0124" name="Rectangle 12"/>
          <p:cNvSpPr>
            <a:spLocks noChangeArrowheads="1"/>
          </p:cNvSpPr>
          <p:nvPr/>
        </p:nvSpPr>
        <p:spPr bwMode="auto">
          <a:xfrm>
            <a:off x="1511300" y="1866900"/>
            <a:ext cx="5805488" cy="3937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Prepare the following three columns:</a:t>
            </a:r>
          </a:p>
        </p:txBody>
      </p:sp>
      <p:sp>
        <p:nvSpPr>
          <p:cNvPr id="90125" name="Rectangle 13"/>
          <p:cNvSpPr>
            <a:spLocks noChangeArrowheads="1"/>
          </p:cNvSpPr>
          <p:nvPr/>
        </p:nvSpPr>
        <p:spPr bwMode="auto">
          <a:xfrm>
            <a:off x="711200" y="1473200"/>
            <a:ext cx="4889500" cy="533400"/>
          </a:xfrm>
          <a:prstGeom prst="rect">
            <a:avLst/>
          </a:prstGeom>
          <a:noFill/>
          <a:ln w="12700">
            <a:noFill/>
            <a:miter lim="800000"/>
            <a:headEnd/>
            <a:tailEnd/>
          </a:ln>
          <a:effectLst/>
        </p:spPr>
        <p:txBody>
          <a:bodyPr lIns="90488" tIns="44450" rIns="90488" bIns="44450"/>
          <a:lstStyle/>
          <a:p>
            <a:pPr marL="742950" lvl="1" indent="-285750" algn="l">
              <a:spcBef>
                <a:spcPct val="20000"/>
              </a:spcBef>
              <a:buClr>
                <a:srgbClr val="66FFFF"/>
              </a:buClr>
              <a:buSzPct val="125000"/>
              <a:buFontTx/>
              <a:buChar char="•"/>
            </a:pPr>
            <a:r>
              <a:rPr lang="en-US" sz="2400">
                <a:solidFill>
                  <a:srgbClr val="66FFFF"/>
                </a:solidFill>
                <a:effectLst>
                  <a:outerShdw blurRad="38100" dist="38100" dir="2700000" algn="tl">
                    <a:srgbClr val="000000"/>
                  </a:outerShdw>
                </a:effectLst>
                <a:latin typeface="Book Antiqua" pitchFamily="18" charset="0"/>
              </a:rPr>
              <a:t> Step 1</a:t>
            </a:r>
            <a:r>
              <a:rPr lang="en-US" sz="2400">
                <a:effectLst>
                  <a:outerShdw blurRad="38100" dist="38100" dir="2700000" algn="tl">
                    <a:srgbClr val="000000"/>
                  </a:outerShdw>
                </a:effectLst>
                <a:latin typeface="Book Antiqua" pitchFamily="18" charset="0"/>
              </a:rPr>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90123"/>
                                        </p:tgtEl>
                                        <p:attrNameLst>
                                          <p:attrName>style.visibility</p:attrName>
                                        </p:attrNameLst>
                                      </p:cBhvr>
                                      <p:to>
                                        <p:strVal val="visible"/>
                                      </p:to>
                                    </p:set>
                                    <p:animEffect transition="in" filter="slide(fromLeft)">
                                      <p:cBhvr>
                                        <p:cTn id="7" dur="500"/>
                                        <p:tgtEl>
                                          <p:spTgt spid="90123"/>
                                        </p:tgtEl>
                                      </p:cBhvr>
                                    </p:animEffect>
                                  </p:childTnLst>
                                  <p:subTnLst>
                                    <p:set>
                                      <p:cBhvr override="childStyle">
                                        <p:cTn dur="1" fill="hold" display="0" masterRel="nextClick" afterEffect="1"/>
                                        <p:tgtEl>
                                          <p:spTgt spid="9012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0125"/>
                                        </p:tgtEl>
                                        <p:attrNameLst>
                                          <p:attrName>style.visibility</p:attrName>
                                        </p:attrNameLst>
                                      </p:cBhvr>
                                      <p:to>
                                        <p:strVal val="visible"/>
                                      </p:to>
                                    </p:set>
                                    <p:animEffect transition="in" filter="blinds(horizontal)">
                                      <p:cBhvr>
                                        <p:cTn id="12" dur="500"/>
                                        <p:tgtEl>
                                          <p:spTgt spid="90125"/>
                                        </p:tgtEl>
                                      </p:cBhvr>
                                    </p:animEffect>
                                  </p:childTnLst>
                                </p:cTn>
                              </p:par>
                            </p:childTnLst>
                          </p:cTn>
                        </p:par>
                        <p:par>
                          <p:cTn id="13" fill="hold">
                            <p:stCondLst>
                              <p:cond delay="500"/>
                            </p:stCondLst>
                            <p:childTnLst>
                              <p:par>
                                <p:cTn id="14" presetID="3" presetClass="entr" presetSubtype="10" fill="hold" grpId="0" nodeType="afterEffect">
                                  <p:stCondLst>
                                    <p:cond delay="1000"/>
                                  </p:stCondLst>
                                  <p:childTnLst>
                                    <p:set>
                                      <p:cBhvr>
                                        <p:cTn id="15" dur="1" fill="hold">
                                          <p:stCondLst>
                                            <p:cond delay="0"/>
                                          </p:stCondLst>
                                        </p:cTn>
                                        <p:tgtEl>
                                          <p:spTgt spid="90124"/>
                                        </p:tgtEl>
                                        <p:attrNameLst>
                                          <p:attrName>style.visibility</p:attrName>
                                        </p:attrNameLst>
                                      </p:cBhvr>
                                      <p:to>
                                        <p:strVal val="visible"/>
                                      </p:to>
                                    </p:set>
                                    <p:animEffect transition="in" filter="blinds(horizontal)">
                                      <p:cBhvr>
                                        <p:cTn id="16" dur="500"/>
                                        <p:tgtEl>
                                          <p:spTgt spid="90124"/>
                                        </p:tgtEl>
                                      </p:cBhvr>
                                    </p:animEffect>
                                  </p:childTnLst>
                                </p:cTn>
                              </p:par>
                            </p:childTnLst>
                          </p:cTn>
                        </p:par>
                        <p:par>
                          <p:cTn id="17" fill="hold">
                            <p:stCondLst>
                              <p:cond delay="2000"/>
                            </p:stCondLst>
                            <p:childTnLst>
                              <p:par>
                                <p:cTn id="18" presetID="3" presetClass="entr" presetSubtype="10" fill="hold" grpId="0" nodeType="afterEffect">
                                  <p:stCondLst>
                                    <p:cond delay="2000"/>
                                  </p:stCondLst>
                                  <p:childTnLst>
                                    <p:set>
                                      <p:cBhvr>
                                        <p:cTn id="19" dur="1" fill="hold">
                                          <p:stCondLst>
                                            <p:cond delay="0"/>
                                          </p:stCondLst>
                                        </p:cTn>
                                        <p:tgtEl>
                                          <p:spTgt spid="90116"/>
                                        </p:tgtEl>
                                        <p:attrNameLst>
                                          <p:attrName>style.visibility</p:attrName>
                                        </p:attrNameLst>
                                      </p:cBhvr>
                                      <p:to>
                                        <p:strVal val="visible"/>
                                      </p:to>
                                    </p:set>
                                    <p:animEffect transition="in" filter="blinds(horizontal)">
                                      <p:cBhvr>
                                        <p:cTn id="20" dur="500"/>
                                        <p:tgtEl>
                                          <p:spTgt spid="90116"/>
                                        </p:tgtEl>
                                      </p:cBhvr>
                                    </p:animEffect>
                                  </p:childTnLst>
                                </p:cTn>
                              </p:par>
                            </p:childTnLst>
                          </p:cTn>
                        </p:par>
                        <p:par>
                          <p:cTn id="21" fill="hold">
                            <p:stCondLst>
                              <p:cond delay="4500"/>
                            </p:stCondLst>
                            <p:childTnLst>
                              <p:par>
                                <p:cTn id="22" presetID="3" presetClass="entr" presetSubtype="10" fill="hold" grpId="0" nodeType="afterEffect">
                                  <p:stCondLst>
                                    <p:cond delay="3000"/>
                                  </p:stCondLst>
                                  <p:childTnLst>
                                    <p:set>
                                      <p:cBhvr>
                                        <p:cTn id="23" dur="1" fill="hold">
                                          <p:stCondLst>
                                            <p:cond delay="0"/>
                                          </p:stCondLst>
                                        </p:cTn>
                                        <p:tgtEl>
                                          <p:spTgt spid="90117"/>
                                        </p:tgtEl>
                                        <p:attrNameLst>
                                          <p:attrName>style.visibility</p:attrName>
                                        </p:attrNameLst>
                                      </p:cBhvr>
                                      <p:to>
                                        <p:strVal val="visible"/>
                                      </p:to>
                                    </p:set>
                                    <p:animEffect transition="in" filter="blinds(horizontal)">
                                      <p:cBhvr>
                                        <p:cTn id="24" dur="500"/>
                                        <p:tgtEl>
                                          <p:spTgt spid="90117"/>
                                        </p:tgtEl>
                                      </p:cBhvr>
                                    </p:animEffect>
                                  </p:childTnLst>
                                </p:cTn>
                              </p:par>
                            </p:childTnLst>
                          </p:cTn>
                        </p:par>
                        <p:par>
                          <p:cTn id="25" fill="hold">
                            <p:stCondLst>
                              <p:cond delay="8000"/>
                            </p:stCondLst>
                            <p:childTnLst>
                              <p:par>
                                <p:cTn id="26" presetID="3" presetClass="entr" presetSubtype="10" fill="hold" grpId="0" nodeType="afterEffect">
                                  <p:stCondLst>
                                    <p:cond delay="2000"/>
                                  </p:stCondLst>
                                  <p:childTnLst>
                                    <p:set>
                                      <p:cBhvr>
                                        <p:cTn id="27" dur="1" fill="hold">
                                          <p:stCondLst>
                                            <p:cond delay="0"/>
                                          </p:stCondLst>
                                        </p:cTn>
                                        <p:tgtEl>
                                          <p:spTgt spid="90119"/>
                                        </p:tgtEl>
                                        <p:attrNameLst>
                                          <p:attrName>style.visibility</p:attrName>
                                        </p:attrNameLst>
                                      </p:cBhvr>
                                      <p:to>
                                        <p:strVal val="visible"/>
                                      </p:to>
                                    </p:set>
                                    <p:animEffect transition="in" filter="blinds(horizontal)">
                                      <p:cBhvr>
                                        <p:cTn id="28" dur="500"/>
                                        <p:tgtEl>
                                          <p:spTgt spid="90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6" grpId="0" autoUpdateAnimBg="0"/>
      <p:bldP spid="90117" grpId="0" autoUpdateAnimBg="0"/>
      <p:bldP spid="90119" grpId="0" autoUpdateAnimBg="0"/>
      <p:bldP spid="90123" grpId="0" animBg="1"/>
      <p:bldP spid="90124" grpId="0" autoUpdateAnimBg="0"/>
      <p:bldP spid="90125"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391" name="Rectangle 135"/>
          <p:cNvSpPr>
            <a:spLocks noChangeArrowheads="1"/>
          </p:cNvSpPr>
          <p:nvPr/>
        </p:nvSpPr>
        <p:spPr bwMode="auto">
          <a:xfrm>
            <a:off x="508000" y="2084388"/>
            <a:ext cx="8243888" cy="338772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96392" name="Line 136"/>
          <p:cNvSpPr>
            <a:spLocks noChangeShapeType="1"/>
          </p:cNvSpPr>
          <p:nvPr/>
        </p:nvSpPr>
        <p:spPr bwMode="auto">
          <a:xfrm>
            <a:off x="654050" y="3925888"/>
            <a:ext cx="7939088" cy="0"/>
          </a:xfrm>
          <a:prstGeom prst="line">
            <a:avLst/>
          </a:prstGeom>
          <a:noFill/>
          <a:ln w="12700">
            <a:solidFill>
              <a:schemeClr val="tx1"/>
            </a:solidFill>
            <a:round/>
            <a:headEnd/>
            <a:tailEnd/>
          </a:ln>
          <a:effectLst/>
        </p:spPr>
        <p:txBody>
          <a:bodyPr/>
          <a:lstStyle/>
          <a:p>
            <a:endParaRPr lang="en-US"/>
          </a:p>
        </p:txBody>
      </p:sp>
      <p:sp>
        <p:nvSpPr>
          <p:cNvPr id="96393" name="Rectangle 137"/>
          <p:cNvSpPr>
            <a:spLocks noChangeArrowheads="1"/>
          </p:cNvSpPr>
          <p:nvPr/>
        </p:nvSpPr>
        <p:spPr bwMode="auto">
          <a:xfrm>
            <a:off x="99695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(1)</a:t>
            </a:r>
          </a:p>
        </p:txBody>
      </p:sp>
      <p:sp>
        <p:nvSpPr>
          <p:cNvPr id="96394" name="Rectangle 138"/>
          <p:cNvSpPr>
            <a:spLocks noChangeArrowheads="1"/>
          </p:cNvSpPr>
          <p:nvPr/>
        </p:nvSpPr>
        <p:spPr bwMode="auto">
          <a:xfrm>
            <a:off x="23622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(2)</a:t>
            </a:r>
          </a:p>
        </p:txBody>
      </p:sp>
      <p:sp>
        <p:nvSpPr>
          <p:cNvPr id="96395" name="Rectangle 139"/>
          <p:cNvSpPr>
            <a:spLocks noChangeArrowheads="1"/>
          </p:cNvSpPr>
          <p:nvPr/>
        </p:nvSpPr>
        <p:spPr bwMode="auto">
          <a:xfrm>
            <a:off x="40894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(3)</a:t>
            </a:r>
          </a:p>
        </p:txBody>
      </p:sp>
      <p:sp>
        <p:nvSpPr>
          <p:cNvPr id="96396" name="Rectangle 140"/>
          <p:cNvSpPr>
            <a:spLocks noChangeArrowheads="1"/>
          </p:cNvSpPr>
          <p:nvPr/>
        </p:nvSpPr>
        <p:spPr bwMode="auto">
          <a:xfrm>
            <a:off x="58674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(4)</a:t>
            </a:r>
          </a:p>
        </p:txBody>
      </p:sp>
      <p:sp>
        <p:nvSpPr>
          <p:cNvPr id="96397" name="Rectangle 141"/>
          <p:cNvSpPr>
            <a:spLocks noChangeArrowheads="1"/>
          </p:cNvSpPr>
          <p:nvPr/>
        </p:nvSpPr>
        <p:spPr bwMode="auto">
          <a:xfrm>
            <a:off x="763905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(5)</a:t>
            </a:r>
          </a:p>
        </p:txBody>
      </p:sp>
      <p:sp>
        <p:nvSpPr>
          <p:cNvPr id="96398" name="Rectangle 142"/>
          <p:cNvSpPr>
            <a:spLocks noChangeArrowheads="1"/>
          </p:cNvSpPr>
          <p:nvPr/>
        </p:nvSpPr>
        <p:spPr bwMode="auto">
          <a:xfrm>
            <a:off x="673100" y="2914650"/>
            <a:ext cx="971550" cy="914400"/>
          </a:xfrm>
          <a:prstGeom prst="rect">
            <a:avLst/>
          </a:prstGeom>
          <a:noFill/>
          <a:ln w="12700">
            <a:noFill/>
            <a:miter lim="800000"/>
            <a:headEnd/>
            <a:tailEnd/>
          </a:ln>
          <a:effectLst/>
        </p:spPr>
        <p:txBody>
          <a:bodyPr wrap="none" anchor="ctr"/>
          <a:lstStyle/>
          <a:p>
            <a:pPr>
              <a:lnSpc>
                <a:spcPct val="120000"/>
              </a:lnSpc>
            </a:pPr>
            <a:r>
              <a:rPr lang="en-US">
                <a:effectLst>
                  <a:outerShdw blurRad="38100" dist="38100" dir="2700000" algn="tl">
                    <a:srgbClr val="000000"/>
                  </a:outerShdw>
                </a:effectLst>
                <a:latin typeface="Book Antiqua" pitchFamily="18" charset="0"/>
              </a:rPr>
              <a:t>Events</a:t>
            </a:r>
          </a:p>
          <a:p>
            <a:pPr>
              <a:lnSpc>
                <a:spcPct val="12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p>
        </p:txBody>
      </p:sp>
      <p:sp>
        <p:nvSpPr>
          <p:cNvPr id="96399" name="Rectangle 143"/>
          <p:cNvSpPr>
            <a:spLocks noChangeArrowheads="1"/>
          </p:cNvSpPr>
          <p:nvPr/>
        </p:nvSpPr>
        <p:spPr bwMode="auto">
          <a:xfrm>
            <a:off x="1714500" y="2584450"/>
            <a:ext cx="1676400" cy="1238250"/>
          </a:xfrm>
          <a:prstGeom prst="rect">
            <a:avLst/>
          </a:prstGeom>
          <a:noFill/>
          <a:ln w="12700">
            <a:noFill/>
            <a:miter lim="800000"/>
            <a:headEnd/>
            <a:tailEnd/>
          </a:ln>
          <a:effectLst/>
        </p:spPr>
        <p:txBody>
          <a:bodyPr wrap="none" anchor="ctr"/>
          <a:lstStyle/>
          <a:p>
            <a:pPr>
              <a:lnSpc>
                <a:spcPct val="110000"/>
              </a:lnSpc>
            </a:pPr>
            <a:r>
              <a:rPr lang="en-US">
                <a:effectLst>
                  <a:outerShdw blurRad="38100" dist="38100" dir="2700000" algn="tl">
                    <a:srgbClr val="000000"/>
                  </a:outerShdw>
                </a:effectLst>
                <a:latin typeface="Book Antiqua" pitchFamily="18" charset="0"/>
              </a:rPr>
              <a:t>Prior</a:t>
            </a:r>
          </a:p>
          <a:p>
            <a:pPr>
              <a:lnSpc>
                <a:spcPct val="110000"/>
              </a:lnSpc>
            </a:pPr>
            <a:r>
              <a:rPr lang="en-US">
                <a:effectLst>
                  <a:outerShdw blurRad="38100" dist="38100" dir="2700000" algn="tl">
                    <a:srgbClr val="000000"/>
                  </a:outerShdw>
                </a:effectLst>
                <a:latin typeface="Book Antiqua" pitchFamily="18" charset="0"/>
              </a:rPr>
              <a:t>Probabilities</a:t>
            </a:r>
          </a:p>
          <a:p>
            <a:pPr>
              <a:lnSpc>
                <a:spcPct val="12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a:t>
            </a:r>
          </a:p>
        </p:txBody>
      </p:sp>
      <p:sp>
        <p:nvSpPr>
          <p:cNvPr id="96400" name="Rectangle 144"/>
          <p:cNvSpPr>
            <a:spLocks noChangeArrowheads="1"/>
          </p:cNvSpPr>
          <p:nvPr/>
        </p:nvSpPr>
        <p:spPr bwMode="auto">
          <a:xfrm>
            <a:off x="3403600" y="2597150"/>
            <a:ext cx="1790700" cy="1276350"/>
          </a:xfrm>
          <a:prstGeom prst="rect">
            <a:avLst/>
          </a:prstGeom>
          <a:noFill/>
          <a:ln w="12700">
            <a:noFill/>
            <a:miter lim="800000"/>
            <a:headEnd/>
            <a:tailEnd/>
          </a:ln>
          <a:effectLst/>
        </p:spPr>
        <p:txBody>
          <a:bodyPr wrap="none" anchor="ctr"/>
          <a:lstStyle/>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Conditional</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Probabilities</a:t>
            </a:r>
          </a:p>
          <a:p>
            <a:pPr>
              <a:lnSpc>
                <a:spcPct val="13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a:t>
            </a:r>
          </a:p>
        </p:txBody>
      </p:sp>
      <p:sp>
        <p:nvSpPr>
          <p:cNvPr id="96401" name="Rectangle 145"/>
          <p:cNvSpPr>
            <a:spLocks noChangeArrowheads="1"/>
          </p:cNvSpPr>
          <p:nvPr/>
        </p:nvSpPr>
        <p:spPr bwMode="auto">
          <a:xfrm>
            <a:off x="844550" y="3835400"/>
            <a:ext cx="685800" cy="1162050"/>
          </a:xfrm>
          <a:prstGeom prst="rect">
            <a:avLst/>
          </a:prstGeom>
          <a:noFill/>
          <a:ln w="12700">
            <a:noFill/>
            <a:miter lim="800000"/>
            <a:headEnd/>
            <a:tailEnd/>
          </a:ln>
          <a:effectLst/>
        </p:spPr>
        <p:txBody>
          <a:bodyPr wrap="none" anchor="ctr"/>
          <a:lstStyle/>
          <a:p>
            <a:pPr>
              <a:lnSpc>
                <a:spcPct val="13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1</a:t>
            </a:r>
          </a:p>
          <a:p>
            <a:pPr>
              <a:lnSpc>
                <a:spcPct val="13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2</a:t>
            </a:r>
          </a:p>
        </p:txBody>
      </p:sp>
      <p:sp>
        <p:nvSpPr>
          <p:cNvPr id="96402" name="Rectangle 146"/>
          <p:cNvSpPr>
            <a:spLocks noChangeArrowheads="1"/>
          </p:cNvSpPr>
          <p:nvPr/>
        </p:nvSpPr>
        <p:spPr bwMode="auto">
          <a:xfrm>
            <a:off x="2247900" y="4000500"/>
            <a:ext cx="590550" cy="1295400"/>
          </a:xfrm>
          <a:prstGeom prst="rect">
            <a:avLst/>
          </a:prstGeom>
          <a:noFill/>
          <a:ln w="12700">
            <a:noFill/>
            <a:miter lim="800000"/>
            <a:headEnd/>
            <a:tailEnd/>
          </a:ln>
          <a:effectLst/>
        </p:spPr>
        <p:txBody>
          <a:bodyPr wrap="none" anchor="ctr"/>
          <a:lstStyle/>
          <a:p>
            <a:pPr>
              <a:lnSpc>
                <a:spcPct val="130000"/>
              </a:lnSpc>
            </a:pPr>
            <a:r>
              <a:rPr lang="en-US" sz="2400">
                <a:effectLst>
                  <a:outerShdw blurRad="38100" dist="38100" dir="2700000" algn="tl">
                    <a:srgbClr val="000000"/>
                  </a:outerShdw>
                </a:effectLst>
                <a:latin typeface="Book Antiqua" pitchFamily="18" charset="0"/>
              </a:rPr>
              <a:t>  .7</a:t>
            </a:r>
          </a:p>
          <a:p>
            <a:pPr>
              <a:lnSpc>
                <a:spcPct val="130000"/>
              </a:lnSpc>
            </a:pPr>
            <a:r>
              <a:rPr lang="en-US" sz="2400" u="sng">
                <a:effectLst>
                  <a:outerShdw blurRad="38100" dist="38100" dir="2700000" algn="tl">
                    <a:srgbClr val="000000"/>
                  </a:outerShdw>
                </a:effectLst>
                <a:latin typeface="Book Antiqua" pitchFamily="18" charset="0"/>
              </a:rPr>
              <a:t>  .3</a:t>
            </a:r>
          </a:p>
          <a:p>
            <a:pPr>
              <a:lnSpc>
                <a:spcPct val="130000"/>
              </a:lnSpc>
            </a:pPr>
            <a:r>
              <a:rPr lang="en-US" sz="2400">
                <a:effectLst>
                  <a:outerShdw blurRad="38100" dist="38100" dir="2700000" algn="tl">
                    <a:srgbClr val="000000"/>
                  </a:outerShdw>
                </a:effectLst>
                <a:latin typeface="Book Antiqua" pitchFamily="18" charset="0"/>
              </a:rPr>
              <a:t>1.0</a:t>
            </a:r>
          </a:p>
        </p:txBody>
      </p:sp>
      <p:sp>
        <p:nvSpPr>
          <p:cNvPr id="96403" name="Rectangle 147"/>
          <p:cNvSpPr>
            <a:spLocks noChangeArrowheads="1"/>
          </p:cNvSpPr>
          <p:nvPr/>
        </p:nvSpPr>
        <p:spPr bwMode="auto">
          <a:xfrm>
            <a:off x="4051300" y="3790950"/>
            <a:ext cx="457200" cy="1257300"/>
          </a:xfrm>
          <a:prstGeom prst="rect">
            <a:avLst/>
          </a:prstGeom>
          <a:noFill/>
          <a:ln w="12700">
            <a:noFill/>
            <a:miter lim="800000"/>
            <a:headEnd/>
            <a:tailEnd/>
          </a:ln>
          <a:effectLst/>
        </p:spPr>
        <p:txBody>
          <a:bodyPr wrap="none" anchor="ctr"/>
          <a:lstStyle/>
          <a:p>
            <a:pPr>
              <a:lnSpc>
                <a:spcPct val="130000"/>
              </a:lnSpc>
            </a:pPr>
            <a:r>
              <a:rPr lang="en-US" sz="2400">
                <a:effectLst>
                  <a:outerShdw blurRad="38100" dist="38100" dir="2700000" algn="tl">
                    <a:srgbClr val="000000"/>
                  </a:outerShdw>
                </a:effectLst>
                <a:latin typeface="Book Antiqua" pitchFamily="18" charset="0"/>
              </a:rPr>
              <a:t>.2</a:t>
            </a:r>
          </a:p>
          <a:p>
            <a:pPr>
              <a:lnSpc>
                <a:spcPct val="130000"/>
              </a:lnSpc>
            </a:pPr>
            <a:r>
              <a:rPr lang="en-US" sz="2400">
                <a:effectLst>
                  <a:outerShdw blurRad="38100" dist="38100" dir="2700000" algn="tl">
                    <a:srgbClr val="000000"/>
                  </a:outerShdw>
                </a:effectLst>
                <a:latin typeface="Book Antiqua" pitchFamily="18" charset="0"/>
              </a:rPr>
              <a:t>.9</a:t>
            </a:r>
          </a:p>
        </p:txBody>
      </p:sp>
      <p:sp>
        <p:nvSpPr>
          <p:cNvPr id="96408" name="AutoShape 152"/>
          <p:cNvSpPr>
            <a:spLocks noChangeArrowheads="1"/>
          </p:cNvSpPr>
          <p:nvPr/>
        </p:nvSpPr>
        <p:spPr bwMode="auto">
          <a:xfrm rot="5400000">
            <a:off x="257175" y="38290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6409" name="AutoShape 153"/>
          <p:cNvSpPr>
            <a:spLocks noChangeArrowheads="1"/>
          </p:cNvSpPr>
          <p:nvPr/>
        </p:nvSpPr>
        <p:spPr bwMode="auto">
          <a:xfrm rot="10800000">
            <a:off x="1063625" y="19669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6410" name="AutoShape 154"/>
          <p:cNvSpPr>
            <a:spLocks noChangeArrowheads="1"/>
          </p:cNvSpPr>
          <p:nvPr/>
        </p:nvSpPr>
        <p:spPr bwMode="auto">
          <a:xfrm rot="10800000">
            <a:off x="2435225" y="2000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6411" name="AutoShape 155"/>
          <p:cNvSpPr>
            <a:spLocks noChangeArrowheads="1"/>
          </p:cNvSpPr>
          <p:nvPr/>
        </p:nvSpPr>
        <p:spPr bwMode="auto">
          <a:xfrm rot="10800000">
            <a:off x="4149725" y="2000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6412" name="Rectangle 156"/>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96414" name="Rectangle 158"/>
          <p:cNvSpPr>
            <a:spLocks noGrp="1" noChangeArrowheads="1"/>
          </p:cNvSpPr>
          <p:nvPr>
            <p:ph type="title"/>
          </p:nvPr>
        </p:nvSpPr>
        <p:spPr>
          <a:noFill/>
          <a:ln/>
        </p:spPr>
        <p:txBody>
          <a:bodyPr/>
          <a:lstStyle/>
          <a:p>
            <a:r>
              <a:rPr lang="en-US"/>
              <a:t>Bayes’ Theorem:  Tabular Approach</a:t>
            </a:r>
          </a:p>
        </p:txBody>
      </p:sp>
      <p:sp>
        <p:nvSpPr>
          <p:cNvPr id="96415" name="Rectangle 159"/>
          <p:cNvSpPr>
            <a:spLocks noChangeArrowheads="1"/>
          </p:cNvSpPr>
          <p:nvPr/>
        </p:nvSpPr>
        <p:spPr bwMode="auto">
          <a:xfrm>
            <a:off x="711200" y="1473200"/>
            <a:ext cx="4889500" cy="533400"/>
          </a:xfrm>
          <a:prstGeom prst="rect">
            <a:avLst/>
          </a:prstGeom>
          <a:noFill/>
          <a:ln w="12700">
            <a:noFill/>
            <a:miter lim="800000"/>
            <a:headEnd/>
            <a:tailEnd/>
          </a:ln>
          <a:effectLst/>
        </p:spPr>
        <p:txBody>
          <a:bodyPr lIns="90488" tIns="44450" rIns="90488" bIns="44450"/>
          <a:lstStyle/>
          <a:p>
            <a:pPr marL="742950" lvl="1" indent="-285750" algn="l">
              <a:spcBef>
                <a:spcPct val="20000"/>
              </a:spcBef>
              <a:buClr>
                <a:srgbClr val="66FFFF"/>
              </a:buClr>
              <a:buSzPct val="125000"/>
              <a:buFontTx/>
              <a:buChar char="•"/>
            </a:pPr>
            <a:r>
              <a:rPr lang="en-US" sz="2400">
                <a:solidFill>
                  <a:srgbClr val="66FFFF"/>
                </a:solidFill>
                <a:effectLst>
                  <a:outerShdw blurRad="38100" dist="38100" dir="2700000" algn="tl">
                    <a:srgbClr val="000000"/>
                  </a:outerShdw>
                </a:effectLst>
                <a:latin typeface="Book Antiqua" pitchFamily="18" charset="0"/>
              </a:rPr>
              <a:t> Step 1</a:t>
            </a:r>
            <a:r>
              <a:rPr lang="en-US" sz="2400">
                <a:effectLst>
                  <a:outerShdw blurRad="38100" dist="38100" dir="2700000" algn="tl">
                    <a:srgbClr val="000000"/>
                  </a:outerShdw>
                </a:effectLst>
                <a:latin typeface="Book Antiqua" pitchFamily="18" charset="0"/>
              </a:rPr>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96408"/>
                                        </p:tgtEl>
                                        <p:attrNameLst>
                                          <p:attrName>style.visibility</p:attrName>
                                        </p:attrNameLst>
                                      </p:cBhvr>
                                      <p:to>
                                        <p:strVal val="visible"/>
                                      </p:to>
                                    </p:set>
                                    <p:animEffect transition="in" filter="slide(fromLeft)">
                                      <p:cBhvr>
                                        <p:cTn id="7" dur="500"/>
                                        <p:tgtEl>
                                          <p:spTgt spid="96408"/>
                                        </p:tgtEl>
                                      </p:cBhvr>
                                    </p:animEffect>
                                  </p:childTnLst>
                                  <p:subTnLst>
                                    <p:set>
                                      <p:cBhvr override="childStyle">
                                        <p:cTn dur="1" fill="hold" display="0" masterRel="nextClick" afterEffect="1"/>
                                        <p:tgtEl>
                                          <p:spTgt spid="9640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6391"/>
                                        </p:tgtEl>
                                        <p:attrNameLst>
                                          <p:attrName>style.visibility</p:attrName>
                                        </p:attrNameLst>
                                      </p:cBhvr>
                                      <p:to>
                                        <p:strVal val="visible"/>
                                      </p:to>
                                    </p:set>
                                    <p:animEffect transition="in" filter="dissolve">
                                      <p:cBhvr>
                                        <p:cTn id="12" dur="500"/>
                                        <p:tgtEl>
                                          <p:spTgt spid="96391"/>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96393"/>
                                        </p:tgtEl>
                                        <p:attrNameLst>
                                          <p:attrName>style.visibility</p:attrName>
                                        </p:attrNameLst>
                                      </p:cBhvr>
                                      <p:to>
                                        <p:strVal val="visible"/>
                                      </p:to>
                                    </p:set>
                                    <p:animEffect transition="in" filter="slide(fromTop)">
                                      <p:cBhvr>
                                        <p:cTn id="16" dur="500"/>
                                        <p:tgtEl>
                                          <p:spTgt spid="96393"/>
                                        </p:tgtEl>
                                      </p:cBhvr>
                                    </p:animEffect>
                                  </p:childTnLst>
                                </p:cTn>
                              </p:par>
                            </p:childTnLst>
                          </p:cTn>
                        </p:par>
                        <p:par>
                          <p:cTn id="17" fill="hold">
                            <p:stCondLst>
                              <p:cond delay="2000"/>
                            </p:stCondLst>
                            <p:childTnLst>
                              <p:par>
                                <p:cTn id="18" presetID="12" presetClass="entr" presetSubtype="1" fill="hold" grpId="0" nodeType="afterEffect">
                                  <p:stCondLst>
                                    <p:cond delay="0"/>
                                  </p:stCondLst>
                                  <p:childTnLst>
                                    <p:set>
                                      <p:cBhvr>
                                        <p:cTn id="19" dur="1" fill="hold">
                                          <p:stCondLst>
                                            <p:cond delay="0"/>
                                          </p:stCondLst>
                                        </p:cTn>
                                        <p:tgtEl>
                                          <p:spTgt spid="96394"/>
                                        </p:tgtEl>
                                        <p:attrNameLst>
                                          <p:attrName>style.visibility</p:attrName>
                                        </p:attrNameLst>
                                      </p:cBhvr>
                                      <p:to>
                                        <p:strVal val="visible"/>
                                      </p:to>
                                    </p:set>
                                    <p:animEffect transition="in" filter="slide(fromTop)">
                                      <p:cBhvr>
                                        <p:cTn id="20" dur="500"/>
                                        <p:tgtEl>
                                          <p:spTgt spid="96394"/>
                                        </p:tgtEl>
                                      </p:cBhvr>
                                    </p:animEffect>
                                  </p:childTnLst>
                                </p:cTn>
                              </p:par>
                            </p:childTnLst>
                          </p:cTn>
                        </p:par>
                        <p:par>
                          <p:cTn id="21" fill="hold">
                            <p:stCondLst>
                              <p:cond delay="2500"/>
                            </p:stCondLst>
                            <p:childTnLst>
                              <p:par>
                                <p:cTn id="22" presetID="12" presetClass="entr" presetSubtype="1" fill="hold" grpId="0" nodeType="afterEffect">
                                  <p:stCondLst>
                                    <p:cond delay="0"/>
                                  </p:stCondLst>
                                  <p:childTnLst>
                                    <p:set>
                                      <p:cBhvr>
                                        <p:cTn id="23" dur="1" fill="hold">
                                          <p:stCondLst>
                                            <p:cond delay="0"/>
                                          </p:stCondLst>
                                        </p:cTn>
                                        <p:tgtEl>
                                          <p:spTgt spid="96395"/>
                                        </p:tgtEl>
                                        <p:attrNameLst>
                                          <p:attrName>style.visibility</p:attrName>
                                        </p:attrNameLst>
                                      </p:cBhvr>
                                      <p:to>
                                        <p:strVal val="visible"/>
                                      </p:to>
                                    </p:set>
                                    <p:animEffect transition="in" filter="slide(fromTop)">
                                      <p:cBhvr>
                                        <p:cTn id="24" dur="500"/>
                                        <p:tgtEl>
                                          <p:spTgt spid="96395"/>
                                        </p:tgtEl>
                                      </p:cBhvr>
                                    </p:animEffect>
                                  </p:childTnLst>
                                </p:cTn>
                              </p:par>
                            </p:childTnLst>
                          </p:cTn>
                        </p:par>
                        <p:par>
                          <p:cTn id="25" fill="hold">
                            <p:stCondLst>
                              <p:cond delay="3000"/>
                            </p:stCondLst>
                            <p:childTnLst>
                              <p:par>
                                <p:cTn id="26" presetID="12" presetClass="entr" presetSubtype="1" fill="hold" grpId="0" nodeType="afterEffect">
                                  <p:stCondLst>
                                    <p:cond delay="0"/>
                                  </p:stCondLst>
                                  <p:childTnLst>
                                    <p:set>
                                      <p:cBhvr>
                                        <p:cTn id="27" dur="1" fill="hold">
                                          <p:stCondLst>
                                            <p:cond delay="0"/>
                                          </p:stCondLst>
                                        </p:cTn>
                                        <p:tgtEl>
                                          <p:spTgt spid="96396"/>
                                        </p:tgtEl>
                                        <p:attrNameLst>
                                          <p:attrName>style.visibility</p:attrName>
                                        </p:attrNameLst>
                                      </p:cBhvr>
                                      <p:to>
                                        <p:strVal val="visible"/>
                                      </p:to>
                                    </p:set>
                                    <p:animEffect transition="in" filter="slide(fromTop)">
                                      <p:cBhvr>
                                        <p:cTn id="28" dur="500"/>
                                        <p:tgtEl>
                                          <p:spTgt spid="96396"/>
                                        </p:tgtEl>
                                      </p:cBhvr>
                                    </p:animEffect>
                                  </p:childTnLst>
                                </p:cTn>
                              </p:par>
                            </p:childTnLst>
                          </p:cTn>
                        </p:par>
                        <p:par>
                          <p:cTn id="29" fill="hold">
                            <p:stCondLst>
                              <p:cond delay="3500"/>
                            </p:stCondLst>
                            <p:childTnLst>
                              <p:par>
                                <p:cTn id="30" presetID="12" presetClass="entr" presetSubtype="1" fill="hold" grpId="0" nodeType="afterEffect">
                                  <p:stCondLst>
                                    <p:cond delay="0"/>
                                  </p:stCondLst>
                                  <p:childTnLst>
                                    <p:set>
                                      <p:cBhvr>
                                        <p:cTn id="31" dur="1" fill="hold">
                                          <p:stCondLst>
                                            <p:cond delay="0"/>
                                          </p:stCondLst>
                                        </p:cTn>
                                        <p:tgtEl>
                                          <p:spTgt spid="96397"/>
                                        </p:tgtEl>
                                        <p:attrNameLst>
                                          <p:attrName>style.visibility</p:attrName>
                                        </p:attrNameLst>
                                      </p:cBhvr>
                                      <p:to>
                                        <p:strVal val="visible"/>
                                      </p:to>
                                    </p:set>
                                    <p:animEffect transition="in" filter="slide(fromTop)">
                                      <p:cBhvr>
                                        <p:cTn id="32" dur="500"/>
                                        <p:tgtEl>
                                          <p:spTgt spid="96397"/>
                                        </p:tgtEl>
                                      </p:cBhvr>
                                    </p:animEffect>
                                  </p:childTnLst>
                                </p:cTn>
                              </p:par>
                            </p:childTnLst>
                          </p:cTn>
                        </p:par>
                        <p:par>
                          <p:cTn id="33" fill="hold">
                            <p:stCondLst>
                              <p:cond delay="4000"/>
                            </p:stCondLst>
                            <p:childTnLst>
                              <p:par>
                                <p:cTn id="34" presetID="12" presetClass="entr" presetSubtype="1" fill="hold" grpId="0" nodeType="afterEffect">
                                  <p:stCondLst>
                                    <p:cond delay="1000"/>
                                  </p:stCondLst>
                                  <p:iterate type="wd">
                                    <p:tmPct val="100000"/>
                                  </p:iterate>
                                  <p:childTnLst>
                                    <p:set>
                                      <p:cBhvr>
                                        <p:cTn id="35" dur="1" fill="hold">
                                          <p:stCondLst>
                                            <p:cond delay="0"/>
                                          </p:stCondLst>
                                        </p:cTn>
                                        <p:tgtEl>
                                          <p:spTgt spid="96398"/>
                                        </p:tgtEl>
                                        <p:attrNameLst>
                                          <p:attrName>style.visibility</p:attrName>
                                        </p:attrNameLst>
                                      </p:cBhvr>
                                      <p:to>
                                        <p:strVal val="visible"/>
                                      </p:to>
                                    </p:set>
                                    <p:animEffect transition="in" filter="slide(fromTop)">
                                      <p:cBhvr>
                                        <p:cTn id="36" dur="300"/>
                                        <p:tgtEl>
                                          <p:spTgt spid="96398"/>
                                        </p:tgtEl>
                                      </p:cBhvr>
                                    </p:animEffect>
                                  </p:childTnLst>
                                </p:cTn>
                              </p:par>
                            </p:childTnLst>
                          </p:cTn>
                        </p:par>
                        <p:par>
                          <p:cTn id="37" fill="hold">
                            <p:stCondLst>
                              <p:cond delay="5600"/>
                            </p:stCondLst>
                            <p:childTnLst>
                              <p:par>
                                <p:cTn id="38" presetID="12" presetClass="entr" presetSubtype="1" fill="hold" grpId="0" nodeType="afterEffect">
                                  <p:stCondLst>
                                    <p:cond delay="1000"/>
                                  </p:stCondLst>
                                  <p:iterate type="wd">
                                    <p:tmPct val="100000"/>
                                  </p:iterate>
                                  <p:childTnLst>
                                    <p:set>
                                      <p:cBhvr>
                                        <p:cTn id="39" dur="1" fill="hold">
                                          <p:stCondLst>
                                            <p:cond delay="0"/>
                                          </p:stCondLst>
                                        </p:cTn>
                                        <p:tgtEl>
                                          <p:spTgt spid="96399"/>
                                        </p:tgtEl>
                                        <p:attrNameLst>
                                          <p:attrName>style.visibility</p:attrName>
                                        </p:attrNameLst>
                                      </p:cBhvr>
                                      <p:to>
                                        <p:strVal val="visible"/>
                                      </p:to>
                                    </p:set>
                                    <p:animEffect transition="in" filter="slide(fromTop)">
                                      <p:cBhvr>
                                        <p:cTn id="40" dur="300"/>
                                        <p:tgtEl>
                                          <p:spTgt spid="96399"/>
                                        </p:tgtEl>
                                      </p:cBhvr>
                                    </p:animEffect>
                                  </p:childTnLst>
                                </p:cTn>
                              </p:par>
                            </p:childTnLst>
                          </p:cTn>
                        </p:par>
                        <p:par>
                          <p:cTn id="41" fill="hold">
                            <p:stCondLst>
                              <p:cond delay="7800"/>
                            </p:stCondLst>
                            <p:childTnLst>
                              <p:par>
                                <p:cTn id="42" presetID="12" presetClass="entr" presetSubtype="1" fill="hold" grpId="0" nodeType="afterEffect">
                                  <p:stCondLst>
                                    <p:cond delay="1000"/>
                                  </p:stCondLst>
                                  <p:iterate type="wd">
                                    <p:tmPct val="100000"/>
                                  </p:iterate>
                                  <p:childTnLst>
                                    <p:set>
                                      <p:cBhvr>
                                        <p:cTn id="43" dur="1" fill="hold">
                                          <p:stCondLst>
                                            <p:cond delay="0"/>
                                          </p:stCondLst>
                                        </p:cTn>
                                        <p:tgtEl>
                                          <p:spTgt spid="96400"/>
                                        </p:tgtEl>
                                        <p:attrNameLst>
                                          <p:attrName>style.visibility</p:attrName>
                                        </p:attrNameLst>
                                      </p:cBhvr>
                                      <p:to>
                                        <p:strVal val="visible"/>
                                      </p:to>
                                    </p:set>
                                    <p:animEffect transition="in" filter="slide(fromTop)">
                                      <p:cBhvr>
                                        <p:cTn id="44" dur="300"/>
                                        <p:tgtEl>
                                          <p:spTgt spid="96400"/>
                                        </p:tgtEl>
                                      </p:cBhvr>
                                    </p:animEffect>
                                  </p:childTnLst>
                                </p:cTn>
                              </p:par>
                            </p:childTnLst>
                          </p:cTn>
                        </p:par>
                        <p:par>
                          <p:cTn id="45" fill="hold">
                            <p:stCondLst>
                              <p:cond delay="10000"/>
                            </p:stCondLst>
                            <p:childTnLst>
                              <p:par>
                                <p:cTn id="46" presetID="12" presetClass="entr" presetSubtype="8" fill="hold" grpId="0" nodeType="afterEffect">
                                  <p:stCondLst>
                                    <p:cond delay="2000"/>
                                  </p:stCondLst>
                                  <p:childTnLst>
                                    <p:set>
                                      <p:cBhvr>
                                        <p:cTn id="47" dur="1" fill="hold">
                                          <p:stCondLst>
                                            <p:cond delay="0"/>
                                          </p:stCondLst>
                                        </p:cTn>
                                        <p:tgtEl>
                                          <p:spTgt spid="96392"/>
                                        </p:tgtEl>
                                        <p:attrNameLst>
                                          <p:attrName>style.visibility</p:attrName>
                                        </p:attrNameLst>
                                      </p:cBhvr>
                                      <p:to>
                                        <p:strVal val="visible"/>
                                      </p:to>
                                    </p:set>
                                    <p:animEffect transition="in" filter="slide(fromLeft)">
                                      <p:cBhvr>
                                        <p:cTn id="48" dur="500"/>
                                        <p:tgtEl>
                                          <p:spTgt spid="96392"/>
                                        </p:tgtEl>
                                      </p:cBhvr>
                                    </p:animEffect>
                                  </p:childTnLst>
                                </p:cTn>
                              </p:par>
                            </p:childTnLst>
                          </p:cTn>
                        </p:par>
                        <p:par>
                          <p:cTn id="49" fill="hold">
                            <p:stCondLst>
                              <p:cond delay="12500"/>
                            </p:stCondLst>
                            <p:childTnLst>
                              <p:par>
                                <p:cTn id="50" presetID="12" presetClass="entr" presetSubtype="1" fill="hold" grpId="0" nodeType="afterEffect">
                                  <p:stCondLst>
                                    <p:cond delay="1000"/>
                                  </p:stCondLst>
                                  <p:childTnLst>
                                    <p:set>
                                      <p:cBhvr>
                                        <p:cTn id="51" dur="1" fill="hold">
                                          <p:stCondLst>
                                            <p:cond delay="0"/>
                                          </p:stCondLst>
                                        </p:cTn>
                                        <p:tgtEl>
                                          <p:spTgt spid="96409"/>
                                        </p:tgtEl>
                                        <p:attrNameLst>
                                          <p:attrName>style.visibility</p:attrName>
                                        </p:attrNameLst>
                                      </p:cBhvr>
                                      <p:to>
                                        <p:strVal val="visible"/>
                                      </p:to>
                                    </p:set>
                                    <p:animEffect transition="in" filter="slide(fromTop)">
                                      <p:cBhvr>
                                        <p:cTn id="52" dur="500"/>
                                        <p:tgtEl>
                                          <p:spTgt spid="96409"/>
                                        </p:tgtEl>
                                      </p:cBhvr>
                                    </p:animEffect>
                                  </p:childTnLst>
                                  <p:subTnLst>
                                    <p:set>
                                      <p:cBhvr override="childStyle">
                                        <p:cTn dur="1" fill="hold" display="0" masterRel="nextClick" afterEffect="1"/>
                                        <p:tgtEl>
                                          <p:spTgt spid="96409"/>
                                        </p:tgtEl>
                                        <p:attrNameLst>
                                          <p:attrName>style.visibility</p:attrName>
                                        </p:attrNameLst>
                                      </p:cBhvr>
                                      <p:to>
                                        <p:strVal val="hidden"/>
                                      </p:to>
                                    </p:set>
                                  </p:subTnLst>
                                </p:cTn>
                              </p:par>
                            </p:childTnLst>
                          </p:cTn>
                        </p:par>
                      </p:childTnLst>
                    </p:cTn>
                  </p:par>
                  <p:par>
                    <p:cTn id="53" fill="hold">
                      <p:stCondLst>
                        <p:cond delay="indefinite"/>
                      </p:stCondLst>
                      <p:childTnLst>
                        <p:par>
                          <p:cTn id="54" fill="hold">
                            <p:stCondLst>
                              <p:cond delay="0"/>
                            </p:stCondLst>
                            <p:childTnLst>
                              <p:par>
                                <p:cTn id="55" presetID="12" presetClass="entr" presetSubtype="1" fill="hold" grpId="0" nodeType="clickEffect">
                                  <p:stCondLst>
                                    <p:cond delay="0"/>
                                  </p:stCondLst>
                                  <p:iterate type="wd">
                                    <p:tmPct val="100000"/>
                                  </p:iterate>
                                  <p:childTnLst>
                                    <p:set>
                                      <p:cBhvr>
                                        <p:cTn id="56" dur="1" fill="hold">
                                          <p:stCondLst>
                                            <p:cond delay="0"/>
                                          </p:stCondLst>
                                        </p:cTn>
                                        <p:tgtEl>
                                          <p:spTgt spid="96401"/>
                                        </p:tgtEl>
                                        <p:attrNameLst>
                                          <p:attrName>style.visibility</p:attrName>
                                        </p:attrNameLst>
                                      </p:cBhvr>
                                      <p:to>
                                        <p:strVal val="visible"/>
                                      </p:to>
                                    </p:set>
                                    <p:animEffect transition="in" filter="slide(fromTop)">
                                      <p:cBhvr>
                                        <p:cTn id="57" dur="300"/>
                                        <p:tgtEl>
                                          <p:spTgt spid="96401"/>
                                        </p:tgtEl>
                                      </p:cBhvr>
                                    </p:animEffect>
                                  </p:childTnLst>
                                </p:cTn>
                              </p:par>
                            </p:childTnLst>
                          </p:cTn>
                        </p:par>
                        <p:par>
                          <p:cTn id="58" fill="hold">
                            <p:stCondLst>
                              <p:cond delay="600"/>
                            </p:stCondLst>
                            <p:childTnLst>
                              <p:par>
                                <p:cTn id="59" presetID="12" presetClass="entr" presetSubtype="1" fill="hold" grpId="0" nodeType="afterEffect">
                                  <p:stCondLst>
                                    <p:cond delay="1000"/>
                                  </p:stCondLst>
                                  <p:childTnLst>
                                    <p:set>
                                      <p:cBhvr>
                                        <p:cTn id="60" dur="1" fill="hold">
                                          <p:stCondLst>
                                            <p:cond delay="0"/>
                                          </p:stCondLst>
                                        </p:cTn>
                                        <p:tgtEl>
                                          <p:spTgt spid="96410"/>
                                        </p:tgtEl>
                                        <p:attrNameLst>
                                          <p:attrName>style.visibility</p:attrName>
                                        </p:attrNameLst>
                                      </p:cBhvr>
                                      <p:to>
                                        <p:strVal val="visible"/>
                                      </p:to>
                                    </p:set>
                                    <p:animEffect transition="in" filter="slide(fromTop)">
                                      <p:cBhvr>
                                        <p:cTn id="61" dur="500"/>
                                        <p:tgtEl>
                                          <p:spTgt spid="96410"/>
                                        </p:tgtEl>
                                      </p:cBhvr>
                                    </p:animEffect>
                                  </p:childTnLst>
                                  <p:subTnLst>
                                    <p:set>
                                      <p:cBhvr override="childStyle">
                                        <p:cTn dur="1" fill="hold" display="0" masterRel="nextClick" afterEffect="1"/>
                                        <p:tgtEl>
                                          <p:spTgt spid="96410"/>
                                        </p:tgtEl>
                                        <p:attrNameLst>
                                          <p:attrName>style.visibility</p:attrName>
                                        </p:attrNameLst>
                                      </p:cBhvr>
                                      <p:to>
                                        <p:strVal val="hidden"/>
                                      </p:to>
                                    </p:set>
                                  </p:subTnLst>
                                </p:cTn>
                              </p:par>
                            </p:childTnLst>
                          </p:cTn>
                        </p:par>
                      </p:childTnLst>
                    </p:cTn>
                  </p:par>
                  <p:par>
                    <p:cTn id="62" fill="hold">
                      <p:stCondLst>
                        <p:cond delay="indefinite"/>
                      </p:stCondLst>
                      <p:childTnLst>
                        <p:par>
                          <p:cTn id="63" fill="hold">
                            <p:stCondLst>
                              <p:cond delay="0"/>
                            </p:stCondLst>
                            <p:childTnLst>
                              <p:par>
                                <p:cTn id="64" presetID="12" presetClass="entr" presetSubtype="1" fill="hold" grpId="0" nodeType="clickEffect">
                                  <p:stCondLst>
                                    <p:cond delay="0"/>
                                  </p:stCondLst>
                                  <p:iterate type="wd">
                                    <p:tmPct val="100000"/>
                                  </p:iterate>
                                  <p:childTnLst>
                                    <p:set>
                                      <p:cBhvr>
                                        <p:cTn id="65" dur="1" fill="hold">
                                          <p:stCondLst>
                                            <p:cond delay="0"/>
                                          </p:stCondLst>
                                        </p:cTn>
                                        <p:tgtEl>
                                          <p:spTgt spid="96402"/>
                                        </p:tgtEl>
                                        <p:attrNameLst>
                                          <p:attrName>style.visibility</p:attrName>
                                        </p:attrNameLst>
                                      </p:cBhvr>
                                      <p:to>
                                        <p:strVal val="visible"/>
                                      </p:to>
                                    </p:set>
                                    <p:animEffect transition="in" filter="slide(fromTop)">
                                      <p:cBhvr>
                                        <p:cTn id="66" dur="300"/>
                                        <p:tgtEl>
                                          <p:spTgt spid="96402"/>
                                        </p:tgtEl>
                                      </p:cBhvr>
                                    </p:animEffect>
                                  </p:childTnLst>
                                </p:cTn>
                              </p:par>
                            </p:childTnLst>
                          </p:cTn>
                        </p:par>
                        <p:par>
                          <p:cTn id="67" fill="hold">
                            <p:stCondLst>
                              <p:cond delay="1500"/>
                            </p:stCondLst>
                            <p:childTnLst>
                              <p:par>
                                <p:cTn id="68" presetID="12" presetClass="entr" presetSubtype="1" fill="hold" grpId="0" nodeType="afterEffect">
                                  <p:stCondLst>
                                    <p:cond delay="2000"/>
                                  </p:stCondLst>
                                  <p:childTnLst>
                                    <p:set>
                                      <p:cBhvr>
                                        <p:cTn id="69" dur="1" fill="hold">
                                          <p:stCondLst>
                                            <p:cond delay="0"/>
                                          </p:stCondLst>
                                        </p:cTn>
                                        <p:tgtEl>
                                          <p:spTgt spid="96411"/>
                                        </p:tgtEl>
                                        <p:attrNameLst>
                                          <p:attrName>style.visibility</p:attrName>
                                        </p:attrNameLst>
                                      </p:cBhvr>
                                      <p:to>
                                        <p:strVal val="visible"/>
                                      </p:to>
                                    </p:set>
                                    <p:animEffect transition="in" filter="slide(fromTop)">
                                      <p:cBhvr>
                                        <p:cTn id="70" dur="500"/>
                                        <p:tgtEl>
                                          <p:spTgt spid="96411"/>
                                        </p:tgtEl>
                                      </p:cBhvr>
                                    </p:animEffect>
                                  </p:childTnLst>
                                  <p:subTnLst>
                                    <p:set>
                                      <p:cBhvr override="childStyle">
                                        <p:cTn dur="1" fill="hold" display="0" masterRel="nextClick" afterEffect="1"/>
                                        <p:tgtEl>
                                          <p:spTgt spid="96411"/>
                                        </p:tgtEl>
                                        <p:attrNameLst>
                                          <p:attrName>style.visibility</p:attrName>
                                        </p:attrNameLst>
                                      </p:cBhvr>
                                      <p:to>
                                        <p:strVal val="hidden"/>
                                      </p:to>
                                    </p:set>
                                  </p:subTnLst>
                                </p:cTn>
                              </p:par>
                            </p:childTnLst>
                          </p:cTn>
                        </p:par>
                      </p:childTnLst>
                    </p:cTn>
                  </p:par>
                  <p:par>
                    <p:cTn id="71" fill="hold">
                      <p:stCondLst>
                        <p:cond delay="indefinite"/>
                      </p:stCondLst>
                      <p:childTnLst>
                        <p:par>
                          <p:cTn id="72" fill="hold">
                            <p:stCondLst>
                              <p:cond delay="0"/>
                            </p:stCondLst>
                            <p:childTnLst>
                              <p:par>
                                <p:cTn id="73" presetID="12" presetClass="entr" presetSubtype="1" fill="hold" grpId="0" nodeType="clickEffect">
                                  <p:stCondLst>
                                    <p:cond delay="0"/>
                                  </p:stCondLst>
                                  <p:iterate type="wd">
                                    <p:tmPct val="100000"/>
                                  </p:iterate>
                                  <p:childTnLst>
                                    <p:set>
                                      <p:cBhvr>
                                        <p:cTn id="74" dur="1" fill="hold">
                                          <p:stCondLst>
                                            <p:cond delay="0"/>
                                          </p:stCondLst>
                                        </p:cTn>
                                        <p:tgtEl>
                                          <p:spTgt spid="96403"/>
                                        </p:tgtEl>
                                        <p:attrNameLst>
                                          <p:attrName>style.visibility</p:attrName>
                                        </p:attrNameLst>
                                      </p:cBhvr>
                                      <p:to>
                                        <p:strVal val="visible"/>
                                      </p:to>
                                    </p:set>
                                    <p:animEffect transition="in" filter="slide(fromTop)">
                                      <p:cBhvr>
                                        <p:cTn id="75" dur="300"/>
                                        <p:tgtEl>
                                          <p:spTgt spid="964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391" grpId="0" animBg="1"/>
      <p:bldP spid="96392" grpId="0" animBg="1"/>
      <p:bldP spid="96393" grpId="0" autoUpdateAnimBg="0"/>
      <p:bldP spid="96394" grpId="0" autoUpdateAnimBg="0"/>
      <p:bldP spid="96395" grpId="0" autoUpdateAnimBg="0"/>
      <p:bldP spid="96396" grpId="0" autoUpdateAnimBg="0"/>
      <p:bldP spid="96397" grpId="0" autoUpdateAnimBg="0"/>
      <p:bldP spid="96398" grpId="0" autoUpdateAnimBg="0"/>
      <p:bldP spid="96399" grpId="0" autoUpdateAnimBg="0"/>
      <p:bldP spid="96400" grpId="0" autoUpdateAnimBg="0"/>
      <p:bldP spid="96401" grpId="0" autoUpdateAnimBg="0"/>
      <p:bldP spid="96402" grpId="0" autoUpdateAnimBg="0"/>
      <p:bldP spid="96403" grpId="0" autoUpdateAnimBg="0"/>
      <p:bldP spid="96408" grpId="0" animBg="1"/>
      <p:bldP spid="96409" grpId="0" animBg="1"/>
      <p:bldP spid="96410" grpId="0" animBg="1"/>
      <p:bldP spid="96411"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5" name="Rectangle 5"/>
          <p:cNvSpPr>
            <a:spLocks noGrp="1" noChangeArrowheads="1"/>
          </p:cNvSpPr>
          <p:nvPr>
            <p:ph type="title"/>
          </p:nvPr>
        </p:nvSpPr>
        <p:spPr>
          <a:noFill/>
          <a:ln/>
        </p:spPr>
        <p:txBody>
          <a:bodyPr/>
          <a:lstStyle/>
          <a:p>
            <a:r>
              <a:rPr lang="en-US"/>
              <a:t>Bayes’ Theorem:  Tabular Approach</a:t>
            </a:r>
          </a:p>
        </p:txBody>
      </p:sp>
      <p:sp>
        <p:nvSpPr>
          <p:cNvPr id="97286" name="Rectangle 6"/>
          <p:cNvSpPr>
            <a:spLocks noChangeArrowheads="1"/>
          </p:cNvSpPr>
          <p:nvPr/>
        </p:nvSpPr>
        <p:spPr bwMode="auto">
          <a:xfrm>
            <a:off x="1511300" y="2298700"/>
            <a:ext cx="7772400" cy="17399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None/>
            </a:pPr>
            <a:r>
              <a:rPr lang="en-US" sz="2400" u="sng">
                <a:effectLst>
                  <a:outerShdw blurRad="38100" dist="38100" dir="2700000" algn="tl">
                    <a:srgbClr val="000000"/>
                  </a:outerShdw>
                </a:effectLst>
                <a:latin typeface="Book Antiqua" pitchFamily="18" charset="0"/>
              </a:rPr>
              <a:t>Column 4</a:t>
            </a:r>
            <a:r>
              <a:rPr lang="en-US" sz="2400">
                <a:effectLst>
                  <a:outerShdw blurRad="38100" dist="38100" dir="2700000" algn="tl">
                    <a:srgbClr val="000000"/>
                  </a:outerShdw>
                </a:effectLst>
                <a:latin typeface="Book Antiqua" pitchFamily="18" charset="0"/>
              </a:rPr>
              <a:t>  </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Compute the joint probabilities for each event and</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 new information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by using the multiplication</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law.</a:t>
            </a:r>
          </a:p>
        </p:txBody>
      </p:sp>
      <p:sp>
        <p:nvSpPr>
          <p:cNvPr id="97288" name="AutoShape 8"/>
          <p:cNvSpPr>
            <a:spLocks noChangeArrowheads="1"/>
          </p:cNvSpPr>
          <p:nvPr/>
        </p:nvSpPr>
        <p:spPr bwMode="auto">
          <a:xfrm rot="5400000">
            <a:off x="777875" y="1574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7289" name="Rectangle 9"/>
          <p:cNvSpPr>
            <a:spLocks noChangeArrowheads="1"/>
          </p:cNvSpPr>
          <p:nvPr/>
        </p:nvSpPr>
        <p:spPr bwMode="auto">
          <a:xfrm>
            <a:off x="1524000" y="1892300"/>
            <a:ext cx="6121400" cy="3937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Prepare the fourth column:</a:t>
            </a:r>
          </a:p>
        </p:txBody>
      </p:sp>
      <p:sp>
        <p:nvSpPr>
          <p:cNvPr id="97290" name="Rectangle 10"/>
          <p:cNvSpPr>
            <a:spLocks noChangeArrowheads="1"/>
          </p:cNvSpPr>
          <p:nvPr/>
        </p:nvSpPr>
        <p:spPr bwMode="auto">
          <a:xfrm>
            <a:off x="1206500" y="4000500"/>
            <a:ext cx="7772400" cy="1143000"/>
          </a:xfrm>
          <a:prstGeom prst="rect">
            <a:avLst/>
          </a:prstGeom>
          <a:noFill/>
          <a:ln w="12700">
            <a:noFill/>
            <a:miter lim="800000"/>
            <a:headEnd/>
            <a:tailEnd/>
          </a:ln>
          <a:effectLst/>
        </p:spPr>
        <p:txBody>
          <a:bodyPr lIns="90488" tIns="44450" rIns="90488" bIns="44450"/>
          <a:lstStyle/>
          <a:p>
            <a:pPr marL="342900" indent="-342900" algn="l">
              <a:lnSpc>
                <a:spcPct val="11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Multiply the prior probabilities in column 2 by the corresponding conditional probabilities in column 3.  That is, </a:t>
            </a:r>
            <a:r>
              <a:rPr lang="en-US" i="1">
                <a:effectLst>
                  <a:outerShdw blurRad="38100" dist="38100" dir="2700000" algn="tl">
                    <a:srgbClr val="000000"/>
                  </a:outerShdw>
                </a:effectLst>
                <a:latin typeface="Book Antiqua" pitchFamily="18" charset="0"/>
              </a:rPr>
              <a:t>P</a:t>
            </a:r>
            <a:r>
              <a:rPr lang="en-US">
                <a:effectLst>
                  <a:outerShdw blurRad="38100" dist="38100" dir="2700000" algn="tl">
                    <a:srgbClr val="000000"/>
                  </a:outerShdw>
                </a:effectLst>
                <a:latin typeface="Book Antiqua" pitchFamily="18" charset="0"/>
              </a:rPr>
              <a:t>(</a:t>
            </a:r>
            <a:r>
              <a:rPr lang="en-US" i="1">
                <a:effectLst>
                  <a:outerShdw blurRad="38100" dist="38100" dir="2700000" algn="tl">
                    <a:srgbClr val="000000"/>
                  </a:outerShdw>
                </a:effectLst>
                <a:latin typeface="Book Antiqua" pitchFamily="18" charset="0"/>
              </a:rPr>
              <a:t>A</a:t>
            </a:r>
            <a:r>
              <a:rPr lang="en-US" i="1" baseline="-25000">
                <a:effectLst>
                  <a:outerShdw blurRad="38100" dist="38100" dir="2700000" algn="tl">
                    <a:srgbClr val="000000"/>
                  </a:outerShdw>
                </a:effectLst>
                <a:latin typeface="Book Antiqua" pitchFamily="18" charset="0"/>
              </a:rPr>
              <a:t>i </a:t>
            </a:r>
            <a:r>
              <a:rPr lang="en-US">
                <a:effectLst>
                  <a:outerShdw blurRad="38100" dist="38100" dir="2700000" algn="tl">
                    <a:srgbClr val="000000"/>
                  </a:outerShdw>
                </a:effectLst>
                <a:latin typeface="MT Extra" pitchFamily="18" charset="2"/>
              </a:rPr>
              <a:t>I</a:t>
            </a:r>
            <a:r>
              <a:rPr lang="en-US" i="1">
                <a:effectLst>
                  <a:outerShdw blurRad="38100" dist="38100" dir="2700000" algn="tl">
                    <a:srgbClr val="000000"/>
                  </a:outerShdw>
                </a:effectLst>
                <a:latin typeface="Book Antiqua" pitchFamily="18" charset="0"/>
              </a:rPr>
              <a:t>B</a:t>
            </a:r>
            <a:r>
              <a:rPr lang="en-US">
                <a:effectLst>
                  <a:outerShdw blurRad="38100" dist="38100" dir="2700000" algn="tl">
                    <a:srgbClr val="000000"/>
                  </a:outerShdw>
                </a:effectLst>
                <a:latin typeface="Book Antiqua" pitchFamily="18" charset="0"/>
              </a:rPr>
              <a:t>) = </a:t>
            </a:r>
            <a:r>
              <a:rPr lang="en-US" i="1">
                <a:effectLst>
                  <a:outerShdw blurRad="38100" dist="38100" dir="2700000" algn="tl">
                    <a:srgbClr val="000000"/>
                  </a:outerShdw>
                </a:effectLst>
                <a:latin typeface="Book Antiqua" pitchFamily="18" charset="0"/>
              </a:rPr>
              <a:t>P</a:t>
            </a:r>
            <a:r>
              <a:rPr lang="en-US">
                <a:effectLst>
                  <a:outerShdw blurRad="38100" dist="38100" dir="2700000" algn="tl">
                    <a:srgbClr val="000000"/>
                  </a:outerShdw>
                </a:effectLst>
                <a:latin typeface="Book Antiqua" pitchFamily="18" charset="0"/>
              </a:rPr>
              <a:t>(</a:t>
            </a:r>
            <a:r>
              <a:rPr lang="en-US" i="1">
                <a:effectLst>
                  <a:outerShdw blurRad="38100" dist="38100" dir="2700000" algn="tl">
                    <a:srgbClr val="000000"/>
                  </a:outerShdw>
                </a:effectLst>
                <a:latin typeface="Book Antiqua" pitchFamily="18" charset="0"/>
              </a:rPr>
              <a:t>A</a:t>
            </a:r>
            <a:r>
              <a:rPr lang="en-US" i="1" baseline="-25000">
                <a:effectLst>
                  <a:outerShdw blurRad="38100" dist="38100" dir="2700000" algn="tl">
                    <a:srgbClr val="000000"/>
                  </a:outerShdw>
                </a:effectLst>
                <a:latin typeface="Book Antiqua" pitchFamily="18" charset="0"/>
              </a:rPr>
              <a:t>i</a:t>
            </a:r>
            <a:r>
              <a:rPr lang="en-US">
                <a:effectLst>
                  <a:outerShdw blurRad="38100" dist="38100" dir="2700000" algn="tl">
                    <a:srgbClr val="000000"/>
                  </a:outerShdw>
                </a:effectLst>
                <a:latin typeface="Book Antiqua" pitchFamily="18" charset="0"/>
              </a:rPr>
              <a:t>) </a:t>
            </a:r>
            <a:r>
              <a:rPr lang="en-US" i="1">
                <a:effectLst>
                  <a:outerShdw blurRad="38100" dist="38100" dir="2700000" algn="tl">
                    <a:srgbClr val="000000"/>
                  </a:outerShdw>
                </a:effectLst>
                <a:latin typeface="Book Antiqua" pitchFamily="18" charset="0"/>
              </a:rPr>
              <a:t>P</a:t>
            </a:r>
            <a:r>
              <a:rPr lang="en-US">
                <a:effectLst>
                  <a:outerShdw blurRad="38100" dist="38100" dir="2700000" algn="tl">
                    <a:srgbClr val="000000"/>
                  </a:outerShdw>
                </a:effectLst>
                <a:latin typeface="Book Antiqua" pitchFamily="18" charset="0"/>
              </a:rPr>
              <a:t>(</a:t>
            </a:r>
            <a:r>
              <a:rPr lang="en-US" i="1">
                <a:effectLst>
                  <a:outerShdw blurRad="38100" dist="38100" dir="2700000" algn="tl">
                    <a:srgbClr val="000000"/>
                  </a:outerShdw>
                </a:effectLst>
                <a:latin typeface="Book Antiqua" pitchFamily="18" charset="0"/>
              </a:rPr>
              <a:t>B</a:t>
            </a:r>
            <a:r>
              <a:rPr lang="en-US">
                <a:effectLst>
                  <a:outerShdw blurRad="38100" dist="38100" dir="2700000" algn="tl">
                    <a:srgbClr val="000000"/>
                  </a:outerShdw>
                </a:effectLst>
                <a:latin typeface="Book Antiqua" pitchFamily="18" charset="0"/>
              </a:rPr>
              <a:t>|</a:t>
            </a:r>
            <a:r>
              <a:rPr lang="en-US" i="1">
                <a:effectLst>
                  <a:outerShdw blurRad="38100" dist="38100" dir="2700000" algn="tl">
                    <a:srgbClr val="000000"/>
                  </a:outerShdw>
                </a:effectLst>
                <a:latin typeface="Book Antiqua" pitchFamily="18" charset="0"/>
              </a:rPr>
              <a:t>A</a:t>
            </a:r>
            <a:r>
              <a:rPr lang="en-US" i="1" baseline="-25000">
                <a:effectLst>
                  <a:outerShdw blurRad="38100" dist="38100" dir="2700000" algn="tl">
                    <a:srgbClr val="000000"/>
                  </a:outerShdw>
                </a:effectLst>
                <a:latin typeface="Book Antiqua" pitchFamily="18" charset="0"/>
              </a:rPr>
              <a:t>i</a:t>
            </a:r>
            <a:r>
              <a:rPr lang="en-US">
                <a:effectLst>
                  <a:outerShdw blurRad="38100" dist="38100" dir="2700000" algn="tl">
                    <a:srgbClr val="000000"/>
                  </a:outerShdw>
                </a:effectLst>
                <a:latin typeface="Book Antiqua" pitchFamily="18" charset="0"/>
              </a:rPr>
              <a:t>). </a:t>
            </a:r>
          </a:p>
        </p:txBody>
      </p:sp>
      <p:sp>
        <p:nvSpPr>
          <p:cNvPr id="97292" name="Rectangle 12"/>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97293" name="Rectangle 13"/>
          <p:cNvSpPr>
            <a:spLocks noChangeArrowheads="1"/>
          </p:cNvSpPr>
          <p:nvPr/>
        </p:nvSpPr>
        <p:spPr bwMode="auto">
          <a:xfrm>
            <a:off x="711200" y="1473200"/>
            <a:ext cx="4889500" cy="533400"/>
          </a:xfrm>
          <a:prstGeom prst="rect">
            <a:avLst/>
          </a:prstGeom>
          <a:noFill/>
          <a:ln w="12700">
            <a:noFill/>
            <a:miter lim="800000"/>
            <a:headEnd/>
            <a:tailEnd/>
          </a:ln>
          <a:effectLst/>
        </p:spPr>
        <p:txBody>
          <a:bodyPr lIns="90488" tIns="44450" rIns="90488" bIns="44450"/>
          <a:lstStyle/>
          <a:p>
            <a:pPr marL="742950" lvl="1" indent="-285750" algn="l">
              <a:spcBef>
                <a:spcPct val="20000"/>
              </a:spcBef>
              <a:buClr>
                <a:srgbClr val="66FFFF"/>
              </a:buClr>
              <a:buSzPct val="125000"/>
              <a:buFontTx/>
              <a:buChar char="•"/>
            </a:pPr>
            <a:r>
              <a:rPr lang="en-US" sz="2400">
                <a:solidFill>
                  <a:srgbClr val="66FFFF"/>
                </a:solidFill>
                <a:effectLst>
                  <a:outerShdw blurRad="38100" dist="38100" dir="2700000" algn="tl">
                    <a:srgbClr val="000000"/>
                  </a:outerShdw>
                </a:effectLst>
                <a:latin typeface="Book Antiqua" pitchFamily="18" charset="0"/>
              </a:rPr>
              <a:t> Step 2</a:t>
            </a:r>
            <a:r>
              <a:rPr lang="en-US" sz="2400">
                <a:effectLst>
                  <a:outerShdw blurRad="38100" dist="38100" dir="2700000" algn="tl">
                    <a:srgbClr val="000000"/>
                  </a:outerShdw>
                </a:effectLst>
                <a:latin typeface="Book Antiqua" pitchFamily="18" charset="0"/>
              </a:rPr>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97288"/>
                                        </p:tgtEl>
                                        <p:attrNameLst>
                                          <p:attrName>style.visibility</p:attrName>
                                        </p:attrNameLst>
                                      </p:cBhvr>
                                      <p:to>
                                        <p:strVal val="visible"/>
                                      </p:to>
                                    </p:set>
                                    <p:animEffect transition="in" filter="slide(fromLeft)">
                                      <p:cBhvr>
                                        <p:cTn id="7" dur="500"/>
                                        <p:tgtEl>
                                          <p:spTgt spid="97288"/>
                                        </p:tgtEl>
                                      </p:cBhvr>
                                    </p:animEffect>
                                  </p:childTnLst>
                                  <p:subTnLst>
                                    <p:set>
                                      <p:cBhvr override="childStyle">
                                        <p:cTn dur="1" fill="hold" display="0" masterRel="nextClick" afterEffect="1"/>
                                        <p:tgtEl>
                                          <p:spTgt spid="9728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7293"/>
                                        </p:tgtEl>
                                        <p:attrNameLst>
                                          <p:attrName>style.visibility</p:attrName>
                                        </p:attrNameLst>
                                      </p:cBhvr>
                                      <p:to>
                                        <p:strVal val="visible"/>
                                      </p:to>
                                    </p:set>
                                    <p:animEffect transition="in" filter="blinds(horizontal)">
                                      <p:cBhvr>
                                        <p:cTn id="12" dur="500"/>
                                        <p:tgtEl>
                                          <p:spTgt spid="97293"/>
                                        </p:tgtEl>
                                      </p:cBhvr>
                                    </p:animEffect>
                                  </p:childTnLst>
                                </p:cTn>
                              </p:par>
                            </p:childTnLst>
                          </p:cTn>
                        </p:par>
                        <p:par>
                          <p:cTn id="13" fill="hold">
                            <p:stCondLst>
                              <p:cond delay="500"/>
                            </p:stCondLst>
                            <p:childTnLst>
                              <p:par>
                                <p:cTn id="14" presetID="3" presetClass="entr" presetSubtype="10" fill="hold" grpId="0" nodeType="afterEffect">
                                  <p:stCondLst>
                                    <p:cond delay="1000"/>
                                  </p:stCondLst>
                                  <p:childTnLst>
                                    <p:set>
                                      <p:cBhvr>
                                        <p:cTn id="15" dur="1" fill="hold">
                                          <p:stCondLst>
                                            <p:cond delay="0"/>
                                          </p:stCondLst>
                                        </p:cTn>
                                        <p:tgtEl>
                                          <p:spTgt spid="97289"/>
                                        </p:tgtEl>
                                        <p:attrNameLst>
                                          <p:attrName>style.visibility</p:attrName>
                                        </p:attrNameLst>
                                      </p:cBhvr>
                                      <p:to>
                                        <p:strVal val="visible"/>
                                      </p:to>
                                    </p:set>
                                    <p:animEffect transition="in" filter="blinds(horizontal)">
                                      <p:cBhvr>
                                        <p:cTn id="16" dur="500"/>
                                        <p:tgtEl>
                                          <p:spTgt spid="97289"/>
                                        </p:tgtEl>
                                      </p:cBhvr>
                                    </p:animEffect>
                                  </p:childTnLst>
                                </p:cTn>
                              </p:par>
                            </p:childTnLst>
                          </p:cTn>
                        </p:par>
                        <p:par>
                          <p:cTn id="17" fill="hold">
                            <p:stCondLst>
                              <p:cond delay="2000"/>
                            </p:stCondLst>
                            <p:childTnLst>
                              <p:par>
                                <p:cTn id="18" presetID="3" presetClass="entr" presetSubtype="10" fill="hold" grpId="0" nodeType="afterEffect">
                                  <p:stCondLst>
                                    <p:cond delay="1000"/>
                                  </p:stCondLst>
                                  <p:childTnLst>
                                    <p:set>
                                      <p:cBhvr>
                                        <p:cTn id="19" dur="1" fill="hold">
                                          <p:stCondLst>
                                            <p:cond delay="0"/>
                                          </p:stCondLst>
                                        </p:cTn>
                                        <p:tgtEl>
                                          <p:spTgt spid="97286"/>
                                        </p:tgtEl>
                                        <p:attrNameLst>
                                          <p:attrName>style.visibility</p:attrName>
                                        </p:attrNameLst>
                                      </p:cBhvr>
                                      <p:to>
                                        <p:strVal val="visible"/>
                                      </p:to>
                                    </p:set>
                                    <p:animEffect transition="in" filter="blinds(horizontal)">
                                      <p:cBhvr>
                                        <p:cTn id="20" dur="500"/>
                                        <p:tgtEl>
                                          <p:spTgt spid="97286"/>
                                        </p:tgtEl>
                                      </p:cBhvr>
                                    </p:animEffect>
                                  </p:childTnLst>
                                </p:cTn>
                              </p:par>
                            </p:childTnLst>
                          </p:cTn>
                        </p:par>
                        <p:par>
                          <p:cTn id="21" fill="hold">
                            <p:stCondLst>
                              <p:cond delay="3500"/>
                            </p:stCondLst>
                            <p:childTnLst>
                              <p:par>
                                <p:cTn id="22" presetID="3" presetClass="entr" presetSubtype="10" fill="hold" grpId="0" nodeType="afterEffect">
                                  <p:stCondLst>
                                    <p:cond delay="4000"/>
                                  </p:stCondLst>
                                  <p:childTnLst>
                                    <p:set>
                                      <p:cBhvr>
                                        <p:cTn id="23" dur="1" fill="hold">
                                          <p:stCondLst>
                                            <p:cond delay="0"/>
                                          </p:stCondLst>
                                        </p:cTn>
                                        <p:tgtEl>
                                          <p:spTgt spid="97290"/>
                                        </p:tgtEl>
                                        <p:attrNameLst>
                                          <p:attrName>style.visibility</p:attrName>
                                        </p:attrNameLst>
                                      </p:cBhvr>
                                      <p:to>
                                        <p:strVal val="visible"/>
                                      </p:to>
                                    </p:set>
                                    <p:animEffect transition="in" filter="blinds(horizontal)">
                                      <p:cBhvr>
                                        <p:cTn id="24" dur="500"/>
                                        <p:tgtEl>
                                          <p:spTgt spid="97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6" grpId="0" autoUpdateAnimBg="0"/>
      <p:bldP spid="97288" grpId="0" animBg="1"/>
      <p:bldP spid="97289" grpId="0" autoUpdateAnimBg="0"/>
      <p:bldP spid="97290" grpId="0" autoUpdateAnimBg="0"/>
      <p:bldP spid="97293"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443" name="Line 139"/>
          <p:cNvSpPr>
            <a:spLocks noChangeShapeType="1"/>
          </p:cNvSpPr>
          <p:nvPr/>
        </p:nvSpPr>
        <p:spPr bwMode="auto">
          <a:xfrm>
            <a:off x="654050" y="4311650"/>
            <a:ext cx="7939088" cy="0"/>
          </a:xfrm>
          <a:prstGeom prst="line">
            <a:avLst/>
          </a:prstGeom>
          <a:noFill/>
          <a:ln w="12700">
            <a:solidFill>
              <a:schemeClr val="tx1"/>
            </a:solidFill>
            <a:round/>
            <a:headEnd/>
            <a:tailEnd/>
          </a:ln>
          <a:effectLst/>
        </p:spPr>
        <p:txBody>
          <a:bodyPr/>
          <a:lstStyle/>
          <a:p>
            <a:endParaRPr lang="en-US"/>
          </a:p>
        </p:txBody>
      </p:sp>
      <p:sp>
        <p:nvSpPr>
          <p:cNvPr id="98444" name="Rectangle 140"/>
          <p:cNvSpPr>
            <a:spLocks noChangeArrowheads="1"/>
          </p:cNvSpPr>
          <p:nvPr/>
        </p:nvSpPr>
        <p:spPr bwMode="auto">
          <a:xfrm>
            <a:off x="508000" y="2084388"/>
            <a:ext cx="8243888" cy="338772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98445" name="Line 141"/>
          <p:cNvSpPr>
            <a:spLocks noChangeShapeType="1"/>
          </p:cNvSpPr>
          <p:nvPr/>
        </p:nvSpPr>
        <p:spPr bwMode="auto">
          <a:xfrm>
            <a:off x="654050" y="3925888"/>
            <a:ext cx="7939088" cy="0"/>
          </a:xfrm>
          <a:prstGeom prst="line">
            <a:avLst/>
          </a:prstGeom>
          <a:noFill/>
          <a:ln w="12700">
            <a:solidFill>
              <a:schemeClr val="tx1"/>
            </a:solidFill>
            <a:round/>
            <a:headEnd/>
            <a:tailEnd/>
          </a:ln>
          <a:effectLst/>
        </p:spPr>
        <p:txBody>
          <a:bodyPr/>
          <a:lstStyle/>
          <a:p>
            <a:endParaRPr lang="en-US"/>
          </a:p>
        </p:txBody>
      </p:sp>
      <p:sp>
        <p:nvSpPr>
          <p:cNvPr id="98446" name="Rectangle 142"/>
          <p:cNvSpPr>
            <a:spLocks noChangeArrowheads="1"/>
          </p:cNvSpPr>
          <p:nvPr/>
        </p:nvSpPr>
        <p:spPr bwMode="auto">
          <a:xfrm>
            <a:off x="99695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(1)</a:t>
            </a:r>
          </a:p>
        </p:txBody>
      </p:sp>
      <p:sp>
        <p:nvSpPr>
          <p:cNvPr id="98447" name="Rectangle 143"/>
          <p:cNvSpPr>
            <a:spLocks noChangeArrowheads="1"/>
          </p:cNvSpPr>
          <p:nvPr/>
        </p:nvSpPr>
        <p:spPr bwMode="auto">
          <a:xfrm>
            <a:off x="23622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(2)</a:t>
            </a:r>
          </a:p>
        </p:txBody>
      </p:sp>
      <p:sp>
        <p:nvSpPr>
          <p:cNvPr id="98448" name="Rectangle 144"/>
          <p:cNvSpPr>
            <a:spLocks noChangeArrowheads="1"/>
          </p:cNvSpPr>
          <p:nvPr/>
        </p:nvSpPr>
        <p:spPr bwMode="auto">
          <a:xfrm>
            <a:off x="40894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(3)</a:t>
            </a:r>
          </a:p>
        </p:txBody>
      </p:sp>
      <p:sp>
        <p:nvSpPr>
          <p:cNvPr id="98449" name="Rectangle 145"/>
          <p:cNvSpPr>
            <a:spLocks noChangeArrowheads="1"/>
          </p:cNvSpPr>
          <p:nvPr/>
        </p:nvSpPr>
        <p:spPr bwMode="auto">
          <a:xfrm>
            <a:off x="58674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(4)</a:t>
            </a:r>
          </a:p>
        </p:txBody>
      </p:sp>
      <p:sp>
        <p:nvSpPr>
          <p:cNvPr id="98450" name="Rectangle 146"/>
          <p:cNvSpPr>
            <a:spLocks noChangeArrowheads="1"/>
          </p:cNvSpPr>
          <p:nvPr/>
        </p:nvSpPr>
        <p:spPr bwMode="auto">
          <a:xfrm>
            <a:off x="763905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(5)</a:t>
            </a:r>
          </a:p>
        </p:txBody>
      </p:sp>
      <p:sp>
        <p:nvSpPr>
          <p:cNvPr id="98451" name="Rectangle 147"/>
          <p:cNvSpPr>
            <a:spLocks noChangeArrowheads="1"/>
          </p:cNvSpPr>
          <p:nvPr/>
        </p:nvSpPr>
        <p:spPr bwMode="auto">
          <a:xfrm>
            <a:off x="673100" y="2914650"/>
            <a:ext cx="971550" cy="914400"/>
          </a:xfrm>
          <a:prstGeom prst="rect">
            <a:avLst/>
          </a:prstGeom>
          <a:noFill/>
          <a:ln w="12700">
            <a:noFill/>
            <a:miter lim="800000"/>
            <a:headEnd/>
            <a:tailEnd/>
          </a:ln>
          <a:effectLst/>
        </p:spPr>
        <p:txBody>
          <a:bodyPr wrap="none" anchor="ctr"/>
          <a:lstStyle/>
          <a:p>
            <a:pPr>
              <a:lnSpc>
                <a:spcPct val="120000"/>
              </a:lnSpc>
            </a:pPr>
            <a:r>
              <a:rPr lang="en-US">
                <a:effectLst>
                  <a:outerShdw blurRad="38100" dist="38100" dir="2700000" algn="tl">
                    <a:srgbClr val="000000"/>
                  </a:outerShdw>
                </a:effectLst>
                <a:latin typeface="Book Antiqua" pitchFamily="18" charset="0"/>
              </a:rPr>
              <a:t>Events</a:t>
            </a:r>
          </a:p>
          <a:p>
            <a:pPr>
              <a:lnSpc>
                <a:spcPct val="12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p>
        </p:txBody>
      </p:sp>
      <p:sp>
        <p:nvSpPr>
          <p:cNvPr id="98452" name="Rectangle 148"/>
          <p:cNvSpPr>
            <a:spLocks noChangeArrowheads="1"/>
          </p:cNvSpPr>
          <p:nvPr/>
        </p:nvSpPr>
        <p:spPr bwMode="auto">
          <a:xfrm>
            <a:off x="1714500" y="2584450"/>
            <a:ext cx="1676400" cy="1238250"/>
          </a:xfrm>
          <a:prstGeom prst="rect">
            <a:avLst/>
          </a:prstGeom>
          <a:noFill/>
          <a:ln w="12700">
            <a:noFill/>
            <a:miter lim="800000"/>
            <a:headEnd/>
            <a:tailEnd/>
          </a:ln>
          <a:effectLst/>
        </p:spPr>
        <p:txBody>
          <a:bodyPr wrap="none" anchor="ctr"/>
          <a:lstStyle/>
          <a:p>
            <a:pPr>
              <a:lnSpc>
                <a:spcPct val="110000"/>
              </a:lnSpc>
            </a:pPr>
            <a:r>
              <a:rPr lang="en-US">
                <a:effectLst>
                  <a:outerShdw blurRad="38100" dist="38100" dir="2700000" algn="tl">
                    <a:srgbClr val="000000"/>
                  </a:outerShdw>
                </a:effectLst>
                <a:latin typeface="Book Antiqua" pitchFamily="18" charset="0"/>
              </a:rPr>
              <a:t>Prior</a:t>
            </a:r>
          </a:p>
          <a:p>
            <a:pPr>
              <a:lnSpc>
                <a:spcPct val="110000"/>
              </a:lnSpc>
            </a:pPr>
            <a:r>
              <a:rPr lang="en-US">
                <a:effectLst>
                  <a:outerShdw blurRad="38100" dist="38100" dir="2700000" algn="tl">
                    <a:srgbClr val="000000"/>
                  </a:outerShdw>
                </a:effectLst>
                <a:latin typeface="Book Antiqua" pitchFamily="18" charset="0"/>
              </a:rPr>
              <a:t>Probabilities</a:t>
            </a:r>
          </a:p>
          <a:p>
            <a:pPr>
              <a:lnSpc>
                <a:spcPct val="12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a:t>
            </a:r>
          </a:p>
        </p:txBody>
      </p:sp>
      <p:sp>
        <p:nvSpPr>
          <p:cNvPr id="98453" name="Rectangle 149"/>
          <p:cNvSpPr>
            <a:spLocks noChangeArrowheads="1"/>
          </p:cNvSpPr>
          <p:nvPr/>
        </p:nvSpPr>
        <p:spPr bwMode="auto">
          <a:xfrm>
            <a:off x="3403600" y="2597150"/>
            <a:ext cx="1790700" cy="1276350"/>
          </a:xfrm>
          <a:prstGeom prst="rect">
            <a:avLst/>
          </a:prstGeom>
          <a:noFill/>
          <a:ln w="12700">
            <a:noFill/>
            <a:miter lim="800000"/>
            <a:headEnd/>
            <a:tailEnd/>
          </a:ln>
          <a:effectLst/>
        </p:spPr>
        <p:txBody>
          <a:bodyPr wrap="none" anchor="ctr"/>
          <a:lstStyle/>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Conditional</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Probabilities</a:t>
            </a:r>
          </a:p>
          <a:p>
            <a:pPr>
              <a:lnSpc>
                <a:spcPct val="13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a:t>
            </a:r>
          </a:p>
        </p:txBody>
      </p:sp>
      <p:sp>
        <p:nvSpPr>
          <p:cNvPr id="98454" name="Rectangle 150"/>
          <p:cNvSpPr>
            <a:spLocks noChangeArrowheads="1"/>
          </p:cNvSpPr>
          <p:nvPr/>
        </p:nvSpPr>
        <p:spPr bwMode="auto">
          <a:xfrm>
            <a:off x="844550" y="3835400"/>
            <a:ext cx="685800" cy="1162050"/>
          </a:xfrm>
          <a:prstGeom prst="rect">
            <a:avLst/>
          </a:prstGeom>
          <a:noFill/>
          <a:ln w="12700">
            <a:noFill/>
            <a:miter lim="800000"/>
            <a:headEnd/>
            <a:tailEnd/>
          </a:ln>
          <a:effectLst/>
        </p:spPr>
        <p:txBody>
          <a:bodyPr wrap="none" anchor="ctr"/>
          <a:lstStyle/>
          <a:p>
            <a:pPr>
              <a:lnSpc>
                <a:spcPct val="13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1</a:t>
            </a:r>
          </a:p>
          <a:p>
            <a:pPr>
              <a:lnSpc>
                <a:spcPct val="13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2</a:t>
            </a:r>
          </a:p>
        </p:txBody>
      </p:sp>
      <p:sp>
        <p:nvSpPr>
          <p:cNvPr id="98455" name="Rectangle 151"/>
          <p:cNvSpPr>
            <a:spLocks noChangeArrowheads="1"/>
          </p:cNvSpPr>
          <p:nvPr/>
        </p:nvSpPr>
        <p:spPr bwMode="auto">
          <a:xfrm>
            <a:off x="2247900" y="4000500"/>
            <a:ext cx="590550" cy="1295400"/>
          </a:xfrm>
          <a:prstGeom prst="rect">
            <a:avLst/>
          </a:prstGeom>
          <a:noFill/>
          <a:ln w="12700">
            <a:noFill/>
            <a:miter lim="800000"/>
            <a:headEnd/>
            <a:tailEnd/>
          </a:ln>
          <a:effectLst/>
        </p:spPr>
        <p:txBody>
          <a:bodyPr wrap="none" anchor="ctr"/>
          <a:lstStyle/>
          <a:p>
            <a:pPr>
              <a:lnSpc>
                <a:spcPct val="130000"/>
              </a:lnSpc>
            </a:pPr>
            <a:r>
              <a:rPr lang="en-US" sz="2400">
                <a:effectLst>
                  <a:outerShdw blurRad="38100" dist="38100" dir="2700000" algn="tl">
                    <a:srgbClr val="000000"/>
                  </a:outerShdw>
                </a:effectLst>
                <a:latin typeface="Book Antiqua" pitchFamily="18" charset="0"/>
              </a:rPr>
              <a:t>  .7</a:t>
            </a:r>
          </a:p>
          <a:p>
            <a:pPr>
              <a:lnSpc>
                <a:spcPct val="130000"/>
              </a:lnSpc>
            </a:pPr>
            <a:r>
              <a:rPr lang="en-US" sz="2400" u="sng">
                <a:effectLst>
                  <a:outerShdw blurRad="38100" dist="38100" dir="2700000" algn="tl">
                    <a:srgbClr val="000000"/>
                  </a:outerShdw>
                </a:effectLst>
                <a:latin typeface="Book Antiqua" pitchFamily="18" charset="0"/>
              </a:rPr>
              <a:t>  .3</a:t>
            </a:r>
          </a:p>
          <a:p>
            <a:pPr>
              <a:lnSpc>
                <a:spcPct val="130000"/>
              </a:lnSpc>
            </a:pPr>
            <a:r>
              <a:rPr lang="en-US" sz="2400">
                <a:effectLst>
                  <a:outerShdw blurRad="38100" dist="38100" dir="2700000" algn="tl">
                    <a:srgbClr val="000000"/>
                  </a:outerShdw>
                </a:effectLst>
                <a:latin typeface="Book Antiqua" pitchFamily="18" charset="0"/>
              </a:rPr>
              <a:t>1.0</a:t>
            </a:r>
          </a:p>
        </p:txBody>
      </p:sp>
      <p:sp>
        <p:nvSpPr>
          <p:cNvPr id="98456" name="Rectangle 152"/>
          <p:cNvSpPr>
            <a:spLocks noChangeArrowheads="1"/>
          </p:cNvSpPr>
          <p:nvPr/>
        </p:nvSpPr>
        <p:spPr bwMode="auto">
          <a:xfrm>
            <a:off x="4051300" y="3790950"/>
            <a:ext cx="457200" cy="1257300"/>
          </a:xfrm>
          <a:prstGeom prst="rect">
            <a:avLst/>
          </a:prstGeom>
          <a:noFill/>
          <a:ln w="12700">
            <a:noFill/>
            <a:miter lim="800000"/>
            <a:headEnd/>
            <a:tailEnd/>
          </a:ln>
          <a:effectLst/>
        </p:spPr>
        <p:txBody>
          <a:bodyPr wrap="none" anchor="ctr"/>
          <a:lstStyle/>
          <a:p>
            <a:pPr>
              <a:lnSpc>
                <a:spcPct val="130000"/>
              </a:lnSpc>
            </a:pPr>
            <a:r>
              <a:rPr lang="en-US" sz="2400">
                <a:effectLst>
                  <a:outerShdw blurRad="38100" dist="38100" dir="2700000" algn="tl">
                    <a:srgbClr val="000000"/>
                  </a:outerShdw>
                </a:effectLst>
                <a:latin typeface="Book Antiqua" pitchFamily="18" charset="0"/>
              </a:rPr>
              <a:t>.2</a:t>
            </a:r>
          </a:p>
          <a:p>
            <a:pPr>
              <a:lnSpc>
                <a:spcPct val="130000"/>
              </a:lnSpc>
            </a:pPr>
            <a:r>
              <a:rPr lang="en-US" sz="2400">
                <a:effectLst>
                  <a:outerShdw blurRad="38100" dist="38100" dir="2700000" algn="tl">
                    <a:srgbClr val="000000"/>
                  </a:outerShdw>
                </a:effectLst>
                <a:latin typeface="Book Antiqua" pitchFamily="18" charset="0"/>
              </a:rPr>
              <a:t>.9</a:t>
            </a:r>
          </a:p>
        </p:txBody>
      </p:sp>
      <p:sp>
        <p:nvSpPr>
          <p:cNvPr id="98457" name="Line 153"/>
          <p:cNvSpPr>
            <a:spLocks noChangeShapeType="1"/>
          </p:cNvSpPr>
          <p:nvPr/>
        </p:nvSpPr>
        <p:spPr bwMode="auto">
          <a:xfrm>
            <a:off x="654050" y="3925888"/>
            <a:ext cx="7939088" cy="0"/>
          </a:xfrm>
          <a:prstGeom prst="line">
            <a:avLst/>
          </a:prstGeom>
          <a:noFill/>
          <a:ln w="12700">
            <a:solidFill>
              <a:schemeClr val="tx1"/>
            </a:solidFill>
            <a:round/>
            <a:headEnd/>
            <a:tailEnd/>
          </a:ln>
          <a:effectLst/>
        </p:spPr>
        <p:txBody>
          <a:bodyPr/>
          <a:lstStyle/>
          <a:p>
            <a:endParaRPr lang="en-US"/>
          </a:p>
        </p:txBody>
      </p:sp>
      <p:sp>
        <p:nvSpPr>
          <p:cNvPr id="98458" name="Rectangle 154"/>
          <p:cNvSpPr>
            <a:spLocks noChangeArrowheads="1"/>
          </p:cNvSpPr>
          <p:nvPr/>
        </p:nvSpPr>
        <p:spPr bwMode="auto">
          <a:xfrm>
            <a:off x="5715000" y="3740150"/>
            <a:ext cx="590550" cy="1352550"/>
          </a:xfrm>
          <a:prstGeom prst="rect">
            <a:avLst/>
          </a:prstGeom>
          <a:noFill/>
          <a:ln w="12700">
            <a:noFill/>
            <a:miter lim="800000"/>
            <a:headEnd/>
            <a:tailEnd/>
          </a:ln>
          <a:effectLst/>
        </p:spPr>
        <p:txBody>
          <a:bodyPr wrap="none" anchor="ctr"/>
          <a:lstStyle/>
          <a:p>
            <a:pPr>
              <a:lnSpc>
                <a:spcPct val="130000"/>
              </a:lnSpc>
            </a:pPr>
            <a:r>
              <a:rPr lang="en-US" sz="2400">
                <a:effectLst>
                  <a:outerShdw blurRad="38100" dist="38100" dir="2700000" algn="tl">
                    <a:srgbClr val="000000"/>
                  </a:outerShdw>
                </a:effectLst>
                <a:latin typeface="Book Antiqua" pitchFamily="18" charset="0"/>
              </a:rPr>
              <a:t>.14</a:t>
            </a:r>
          </a:p>
          <a:p>
            <a:pPr>
              <a:lnSpc>
                <a:spcPct val="130000"/>
              </a:lnSpc>
            </a:pPr>
            <a:r>
              <a:rPr lang="en-US" sz="2400" u="sng">
                <a:effectLst>
                  <a:outerShdw blurRad="38100" dist="38100" dir="2700000" algn="tl">
                    <a:srgbClr val="000000"/>
                  </a:outerShdw>
                </a:effectLst>
                <a:latin typeface="Book Antiqua" pitchFamily="18" charset="0"/>
              </a:rPr>
              <a:t>.27</a:t>
            </a:r>
          </a:p>
        </p:txBody>
      </p:sp>
      <p:sp>
        <p:nvSpPr>
          <p:cNvPr id="98459" name="Rectangle 155"/>
          <p:cNvSpPr>
            <a:spLocks noChangeArrowheads="1"/>
          </p:cNvSpPr>
          <p:nvPr/>
        </p:nvSpPr>
        <p:spPr bwMode="auto">
          <a:xfrm>
            <a:off x="5162550" y="2540000"/>
            <a:ext cx="1790700" cy="1333500"/>
          </a:xfrm>
          <a:prstGeom prst="rect">
            <a:avLst/>
          </a:prstGeom>
          <a:noFill/>
          <a:ln w="12700">
            <a:noFill/>
            <a:miter lim="800000"/>
            <a:headEnd/>
            <a:tailEnd/>
          </a:ln>
          <a:effectLst/>
        </p:spPr>
        <p:txBody>
          <a:bodyPr wrap="none" anchor="ctr"/>
          <a:lstStyle/>
          <a:p>
            <a:pPr>
              <a:lnSpc>
                <a:spcPct val="110000"/>
              </a:lnSpc>
            </a:pPr>
            <a:r>
              <a:rPr lang="en-US">
                <a:effectLst>
                  <a:outerShdw blurRad="38100" dist="38100" dir="2700000" algn="tl">
                    <a:srgbClr val="000000"/>
                  </a:outerShdw>
                </a:effectLst>
                <a:latin typeface="Book Antiqua" pitchFamily="18" charset="0"/>
              </a:rPr>
              <a:t>Joint</a:t>
            </a:r>
          </a:p>
          <a:p>
            <a:pPr>
              <a:lnSpc>
                <a:spcPct val="110000"/>
              </a:lnSpc>
            </a:pPr>
            <a:r>
              <a:rPr lang="en-US">
                <a:effectLst>
                  <a:outerShdw blurRad="38100" dist="38100" dir="2700000" algn="tl">
                    <a:srgbClr val="000000"/>
                  </a:outerShdw>
                </a:effectLst>
                <a:latin typeface="Book Antiqua" pitchFamily="18" charset="0"/>
              </a:rPr>
              <a:t>Probabilities</a:t>
            </a:r>
          </a:p>
          <a:p>
            <a:pPr>
              <a:lnSpc>
                <a:spcPct val="12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 </a:t>
            </a:r>
            <a:r>
              <a:rPr lang="en-US" sz="2400">
                <a:effectLst>
                  <a:outerShdw blurRad="38100" dist="38100" dir="2700000" algn="tl">
                    <a:srgbClr val="000000"/>
                  </a:outerShdw>
                </a:effectLst>
                <a:latin typeface="MT Extra" pitchFamily="18" charset="2"/>
              </a:rPr>
              <a:t>I</a:t>
            </a:r>
            <a:r>
              <a:rPr lang="en-US" sz="1000">
                <a:effectLst>
                  <a:outerShdw blurRad="38100" dist="38100" dir="2700000" algn="tl">
                    <a:srgbClr val="000000"/>
                  </a:outerShdw>
                </a:effectLst>
                <a:latin typeface="MT Extra" pitchFamily="18" charset="2"/>
              </a:rPr>
              <a:t>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p>
        </p:txBody>
      </p:sp>
      <p:sp>
        <p:nvSpPr>
          <p:cNvPr id="98310" name="AutoShape 6"/>
          <p:cNvSpPr>
            <a:spLocks noChangeArrowheads="1"/>
          </p:cNvSpPr>
          <p:nvPr/>
        </p:nvSpPr>
        <p:spPr bwMode="auto">
          <a:xfrm flipV="1">
            <a:off x="6693810" y="4664983"/>
            <a:ext cx="1238250" cy="495300"/>
          </a:xfrm>
          <a:prstGeom prst="wedgeRoundRectCallout">
            <a:avLst>
              <a:gd name="adj1" fmla="val -92440"/>
              <a:gd name="adj2" fmla="val 129486"/>
              <a:gd name="adj3" fmla="val 16667"/>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10800000"/>
          <a:lstStyle/>
          <a:p>
            <a:r>
              <a:rPr lang="en-US" dirty="0">
                <a:effectLst>
                  <a:outerShdw blurRad="38100" dist="38100" dir="2700000" algn="tl">
                    <a:srgbClr val="000000"/>
                  </a:outerShdw>
                </a:effectLst>
                <a:latin typeface="Book Antiqua" pitchFamily="18" charset="0"/>
              </a:rPr>
              <a:t>.7 x .2</a:t>
            </a:r>
          </a:p>
        </p:txBody>
      </p:sp>
      <p:sp>
        <p:nvSpPr>
          <p:cNvPr id="98461" name="AutoShape 157"/>
          <p:cNvSpPr>
            <a:spLocks noChangeArrowheads="1"/>
          </p:cNvSpPr>
          <p:nvPr/>
        </p:nvSpPr>
        <p:spPr bwMode="auto">
          <a:xfrm rot="10800000">
            <a:off x="5959475" y="2000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8462" name="Rectangle 158"/>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98464" name="Rectangle 160"/>
          <p:cNvSpPr>
            <a:spLocks noGrp="1" noChangeArrowheads="1"/>
          </p:cNvSpPr>
          <p:nvPr>
            <p:ph type="title"/>
          </p:nvPr>
        </p:nvSpPr>
        <p:spPr>
          <a:noFill/>
          <a:ln/>
        </p:spPr>
        <p:txBody>
          <a:bodyPr/>
          <a:lstStyle/>
          <a:p>
            <a:r>
              <a:rPr lang="en-US"/>
              <a:t>Bayes’ Theorem:  Tabular Approach</a:t>
            </a:r>
          </a:p>
        </p:txBody>
      </p:sp>
      <p:sp>
        <p:nvSpPr>
          <p:cNvPr id="98465" name="Rectangle 161"/>
          <p:cNvSpPr>
            <a:spLocks noChangeArrowheads="1"/>
          </p:cNvSpPr>
          <p:nvPr/>
        </p:nvSpPr>
        <p:spPr bwMode="auto">
          <a:xfrm>
            <a:off x="711200" y="1473200"/>
            <a:ext cx="4889500" cy="533400"/>
          </a:xfrm>
          <a:prstGeom prst="rect">
            <a:avLst/>
          </a:prstGeom>
          <a:noFill/>
          <a:ln w="12700">
            <a:noFill/>
            <a:miter lim="800000"/>
            <a:headEnd/>
            <a:tailEnd/>
          </a:ln>
          <a:effectLst/>
        </p:spPr>
        <p:txBody>
          <a:bodyPr lIns="90488" tIns="44450" rIns="90488" bIns="44450"/>
          <a:lstStyle/>
          <a:p>
            <a:pPr marL="742950" lvl="1" indent="-285750" algn="l">
              <a:spcBef>
                <a:spcPct val="20000"/>
              </a:spcBef>
              <a:buClr>
                <a:srgbClr val="66FFFF"/>
              </a:buClr>
              <a:buSzPct val="125000"/>
              <a:buFontTx/>
              <a:buChar char="•"/>
            </a:pPr>
            <a:r>
              <a:rPr lang="en-US" sz="2400">
                <a:solidFill>
                  <a:srgbClr val="66FFFF"/>
                </a:solidFill>
                <a:effectLst>
                  <a:outerShdw blurRad="38100" dist="38100" dir="2700000" algn="tl">
                    <a:srgbClr val="000000"/>
                  </a:outerShdw>
                </a:effectLst>
                <a:latin typeface="Book Antiqua" pitchFamily="18" charset="0"/>
              </a:rPr>
              <a:t> Step 2</a:t>
            </a:r>
            <a:r>
              <a:rPr lang="en-US" sz="2400">
                <a:effectLst>
                  <a:outerShdw blurRad="38100" dist="38100" dir="2700000" algn="tl">
                    <a:srgbClr val="000000"/>
                  </a:outerShdw>
                </a:effectLst>
                <a:latin typeface="Book Antiqua" pitchFamily="18" charset="0"/>
              </a:rPr>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1000"/>
                                  </p:stCondLst>
                                  <p:childTnLst>
                                    <p:set>
                                      <p:cBhvr>
                                        <p:cTn id="6" dur="1" fill="hold">
                                          <p:stCondLst>
                                            <p:cond delay="0"/>
                                          </p:stCondLst>
                                        </p:cTn>
                                        <p:tgtEl>
                                          <p:spTgt spid="98461"/>
                                        </p:tgtEl>
                                        <p:attrNameLst>
                                          <p:attrName>style.visibility</p:attrName>
                                        </p:attrNameLst>
                                      </p:cBhvr>
                                      <p:to>
                                        <p:strVal val="visible"/>
                                      </p:to>
                                    </p:set>
                                    <p:animEffect transition="in" filter="slide(fromTop)">
                                      <p:cBhvr>
                                        <p:cTn id="7" dur="500"/>
                                        <p:tgtEl>
                                          <p:spTgt spid="98461"/>
                                        </p:tgtEl>
                                      </p:cBhvr>
                                    </p:animEffect>
                                  </p:childTnLst>
                                  <p:subTnLst>
                                    <p:set>
                                      <p:cBhvr override="childStyle">
                                        <p:cTn dur="1" fill="hold" display="0" masterRel="nextClick" afterEffect="1"/>
                                        <p:tgtEl>
                                          <p:spTgt spid="9846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iterate type="wd">
                                    <p:tmPct val="100000"/>
                                  </p:iterate>
                                  <p:childTnLst>
                                    <p:set>
                                      <p:cBhvr>
                                        <p:cTn id="11" dur="1" fill="hold">
                                          <p:stCondLst>
                                            <p:cond delay="0"/>
                                          </p:stCondLst>
                                        </p:cTn>
                                        <p:tgtEl>
                                          <p:spTgt spid="98459"/>
                                        </p:tgtEl>
                                        <p:attrNameLst>
                                          <p:attrName>style.visibility</p:attrName>
                                        </p:attrNameLst>
                                      </p:cBhvr>
                                      <p:to>
                                        <p:strVal val="visible"/>
                                      </p:to>
                                    </p:set>
                                    <p:animEffect transition="in" filter="slide(fromTop)">
                                      <p:cBhvr>
                                        <p:cTn id="12" dur="300"/>
                                        <p:tgtEl>
                                          <p:spTgt spid="98459"/>
                                        </p:tgtEl>
                                      </p:cBhvr>
                                    </p:animEffect>
                                  </p:childTnLst>
                                </p:cTn>
                              </p:par>
                            </p:childTnLst>
                          </p:cTn>
                        </p:par>
                        <p:par>
                          <p:cTn id="13" fill="hold">
                            <p:stCondLst>
                              <p:cond delay="1800"/>
                            </p:stCondLst>
                            <p:childTnLst>
                              <p:par>
                                <p:cTn id="14" presetID="12" presetClass="entr" presetSubtype="1" fill="hold" grpId="0" nodeType="afterEffect">
                                  <p:stCondLst>
                                    <p:cond delay="2000"/>
                                  </p:stCondLst>
                                  <p:iterate type="wd">
                                    <p:tmPct val="100000"/>
                                  </p:iterate>
                                  <p:childTnLst>
                                    <p:set>
                                      <p:cBhvr>
                                        <p:cTn id="15" dur="1" fill="hold">
                                          <p:stCondLst>
                                            <p:cond delay="0"/>
                                          </p:stCondLst>
                                        </p:cTn>
                                        <p:tgtEl>
                                          <p:spTgt spid="98458"/>
                                        </p:tgtEl>
                                        <p:attrNameLst>
                                          <p:attrName>style.visibility</p:attrName>
                                        </p:attrNameLst>
                                      </p:cBhvr>
                                      <p:to>
                                        <p:strVal val="visible"/>
                                      </p:to>
                                    </p:set>
                                    <p:animEffect transition="in" filter="slide(fromTop)">
                                      <p:cBhvr>
                                        <p:cTn id="16" dur="300"/>
                                        <p:tgtEl>
                                          <p:spTgt spid="98458"/>
                                        </p:tgtEl>
                                      </p:cBhvr>
                                    </p:animEffect>
                                  </p:childTnLst>
                                </p:cTn>
                              </p:par>
                            </p:childTnLst>
                          </p:cTn>
                        </p:par>
                        <p:par>
                          <p:cTn id="17" fill="hold">
                            <p:stCondLst>
                              <p:cond delay="5000"/>
                            </p:stCondLst>
                            <p:childTnLst>
                              <p:par>
                                <p:cTn id="18" presetID="23" presetClass="entr" presetSubtype="272" fill="hold" grpId="0" nodeType="afterEffect">
                                  <p:stCondLst>
                                    <p:cond delay="2000"/>
                                  </p:stCondLst>
                                  <p:childTnLst>
                                    <p:set>
                                      <p:cBhvr>
                                        <p:cTn id="19" dur="1" fill="hold">
                                          <p:stCondLst>
                                            <p:cond delay="0"/>
                                          </p:stCondLst>
                                        </p:cTn>
                                        <p:tgtEl>
                                          <p:spTgt spid="98310"/>
                                        </p:tgtEl>
                                        <p:attrNameLst>
                                          <p:attrName>style.visibility</p:attrName>
                                        </p:attrNameLst>
                                      </p:cBhvr>
                                      <p:to>
                                        <p:strVal val="visible"/>
                                      </p:to>
                                    </p:set>
                                    <p:anim calcmode="lin" valueType="num">
                                      <p:cBhvr>
                                        <p:cTn id="20" dur="500" fill="hold"/>
                                        <p:tgtEl>
                                          <p:spTgt spid="98310"/>
                                        </p:tgtEl>
                                        <p:attrNameLst>
                                          <p:attrName>ppt_w</p:attrName>
                                        </p:attrNameLst>
                                      </p:cBhvr>
                                      <p:tavLst>
                                        <p:tav tm="0">
                                          <p:val>
                                            <p:strVal val="2/3*#ppt_w"/>
                                          </p:val>
                                        </p:tav>
                                        <p:tav tm="100000">
                                          <p:val>
                                            <p:strVal val="#ppt_w"/>
                                          </p:val>
                                        </p:tav>
                                      </p:tavLst>
                                    </p:anim>
                                    <p:anim calcmode="lin" valueType="num">
                                      <p:cBhvr>
                                        <p:cTn id="21" dur="500" fill="hold"/>
                                        <p:tgtEl>
                                          <p:spTgt spid="98310"/>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458" grpId="0" autoUpdateAnimBg="0"/>
      <p:bldP spid="98459" grpId="0" autoUpdateAnimBg="0"/>
      <p:bldP spid="98310" grpId="0" animBg="1" autoUpdateAnimBg="0"/>
      <p:bldP spid="98461"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5" name="Rectangle 3"/>
          <p:cNvSpPr>
            <a:spLocks noChangeArrowheads="1"/>
          </p:cNvSpPr>
          <p:nvPr/>
        </p:nvSpPr>
        <p:spPr bwMode="auto">
          <a:xfrm>
            <a:off x="711200" y="1473200"/>
            <a:ext cx="4889500" cy="533400"/>
          </a:xfrm>
          <a:prstGeom prst="rect">
            <a:avLst/>
          </a:prstGeom>
          <a:noFill/>
          <a:ln w="12700">
            <a:noFill/>
            <a:miter lim="800000"/>
            <a:headEnd/>
            <a:tailEnd/>
          </a:ln>
          <a:effectLst/>
        </p:spPr>
        <p:txBody>
          <a:bodyPr lIns="90488" tIns="44450" rIns="90488" bIns="44450"/>
          <a:lstStyle/>
          <a:p>
            <a:pPr marL="742950" lvl="1" indent="-285750" algn="l">
              <a:spcBef>
                <a:spcPct val="20000"/>
              </a:spcBef>
              <a:buClr>
                <a:srgbClr val="66FFFF"/>
              </a:buClr>
              <a:buSzPct val="125000"/>
              <a:buFontTx/>
              <a:buChar char="•"/>
            </a:pPr>
            <a:r>
              <a:rPr lang="en-US" sz="2400">
                <a:solidFill>
                  <a:srgbClr val="66FFFF"/>
                </a:solidFill>
                <a:effectLst>
                  <a:outerShdw blurRad="38100" dist="38100" dir="2700000" algn="tl">
                    <a:srgbClr val="000000"/>
                  </a:outerShdw>
                </a:effectLst>
                <a:latin typeface="Book Antiqua" pitchFamily="18" charset="0"/>
              </a:rPr>
              <a:t> Step 2 (continued)</a:t>
            </a:r>
            <a:r>
              <a:rPr lang="en-US" sz="2400">
                <a:effectLst>
                  <a:outerShdw blurRad="38100" dist="38100" dir="2700000" algn="tl">
                    <a:srgbClr val="000000"/>
                  </a:outerShdw>
                </a:effectLst>
                <a:latin typeface="Book Antiqua" pitchFamily="18" charset="0"/>
              </a:rPr>
              <a:t>   		</a:t>
            </a:r>
          </a:p>
        </p:txBody>
      </p:sp>
      <p:sp>
        <p:nvSpPr>
          <p:cNvPr id="187513" name="Rectangle 121"/>
          <p:cNvSpPr>
            <a:spLocks noChangeArrowheads="1"/>
          </p:cNvSpPr>
          <p:nvPr/>
        </p:nvSpPr>
        <p:spPr bwMode="auto">
          <a:xfrm>
            <a:off x="1511300" y="1835150"/>
            <a:ext cx="7086600" cy="1397000"/>
          </a:xfrm>
          <a:prstGeom prst="rect">
            <a:avLst/>
          </a:prstGeom>
          <a:noFill/>
          <a:ln w="12700">
            <a:noFill/>
            <a:miter lim="800000"/>
            <a:headEnd/>
            <a:tailEnd/>
          </a:ln>
          <a:effectLst/>
        </p:spPr>
        <p:txBody>
          <a:bodyPr wrap="none" anchor="ctr"/>
          <a:lstStyle/>
          <a:p>
            <a:pPr algn="l">
              <a:lnSpc>
                <a:spcPct val="110000"/>
              </a:lnSpc>
            </a:pPr>
            <a:r>
              <a:rPr lang="en-US" sz="2400">
                <a:effectLst>
                  <a:outerShdw blurRad="38100" dist="38100" dir="2700000" algn="tl">
                    <a:srgbClr val="000000"/>
                  </a:outerShdw>
                </a:effectLst>
                <a:latin typeface="Book Antiqua" pitchFamily="18" charset="0"/>
              </a:rPr>
              <a:t>     We see that there is a .14 probability of the town</a:t>
            </a:r>
          </a:p>
          <a:p>
            <a:pPr algn="l">
              <a:lnSpc>
                <a:spcPct val="110000"/>
              </a:lnSpc>
            </a:pPr>
            <a:r>
              <a:rPr lang="en-US" sz="2400">
                <a:effectLst>
                  <a:outerShdw blurRad="38100" dist="38100" dir="2700000" algn="tl">
                    <a:srgbClr val="000000"/>
                  </a:outerShdw>
                </a:effectLst>
                <a:latin typeface="Book Antiqua" pitchFamily="18" charset="0"/>
              </a:rPr>
              <a:t>council approving the zoning change and a</a:t>
            </a:r>
          </a:p>
          <a:p>
            <a:pPr algn="l">
              <a:lnSpc>
                <a:spcPct val="110000"/>
              </a:lnSpc>
            </a:pPr>
            <a:r>
              <a:rPr lang="en-US" sz="2400">
                <a:effectLst>
                  <a:outerShdw blurRad="38100" dist="38100" dir="2700000" algn="tl">
                    <a:srgbClr val="000000"/>
                  </a:outerShdw>
                </a:effectLst>
                <a:latin typeface="Book Antiqua" pitchFamily="18" charset="0"/>
              </a:rPr>
              <a:t>negative recommendation by the planning board.  </a:t>
            </a:r>
          </a:p>
        </p:txBody>
      </p:sp>
      <p:sp>
        <p:nvSpPr>
          <p:cNvPr id="187518" name="Rectangle 126"/>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187519" name="Rectangle 127"/>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Bayes’ Theorem:  Tabular Approach</a:t>
            </a:r>
          </a:p>
        </p:txBody>
      </p:sp>
      <p:sp>
        <p:nvSpPr>
          <p:cNvPr id="187520" name="AutoShape 128"/>
          <p:cNvSpPr>
            <a:spLocks noChangeArrowheads="1"/>
          </p:cNvSpPr>
          <p:nvPr/>
        </p:nvSpPr>
        <p:spPr bwMode="auto">
          <a:xfrm rot="5400000">
            <a:off x="777875" y="1574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7521" name="Rectangle 129"/>
          <p:cNvSpPr>
            <a:spLocks noChangeArrowheads="1"/>
          </p:cNvSpPr>
          <p:nvPr/>
        </p:nvSpPr>
        <p:spPr bwMode="auto">
          <a:xfrm>
            <a:off x="1511300" y="2749550"/>
            <a:ext cx="7086600" cy="2057400"/>
          </a:xfrm>
          <a:prstGeom prst="rect">
            <a:avLst/>
          </a:prstGeom>
          <a:noFill/>
          <a:ln w="12700">
            <a:noFill/>
            <a:miter lim="800000"/>
            <a:headEnd/>
            <a:tailEnd/>
          </a:ln>
          <a:effectLst/>
        </p:spPr>
        <p:txBody>
          <a:bodyPr wrap="none" anchor="ctr"/>
          <a:lstStyle/>
          <a:p>
            <a:pPr algn="l">
              <a:lnSpc>
                <a:spcPct val="110000"/>
              </a:lnSpc>
            </a:pPr>
            <a:r>
              <a:rPr lang="en-US" sz="2400">
                <a:effectLst>
                  <a:outerShdw blurRad="38100" dist="38100" dir="2700000" algn="tl">
                    <a:srgbClr val="000000"/>
                  </a:outerShdw>
                </a:effectLst>
                <a:latin typeface="Book Antiqua" pitchFamily="18" charset="0"/>
              </a:rPr>
              <a:t>     There is a .27 probability of the town council</a:t>
            </a:r>
          </a:p>
          <a:p>
            <a:pPr algn="l">
              <a:lnSpc>
                <a:spcPct val="110000"/>
              </a:lnSpc>
            </a:pPr>
            <a:r>
              <a:rPr lang="en-US" sz="2400">
                <a:effectLst>
                  <a:outerShdw blurRad="38100" dist="38100" dir="2700000" algn="tl">
                    <a:srgbClr val="000000"/>
                  </a:outerShdw>
                </a:effectLst>
                <a:latin typeface="Book Antiqua" pitchFamily="18" charset="0"/>
              </a:rPr>
              <a:t>disapproving the zoning change and a negative</a:t>
            </a:r>
          </a:p>
          <a:p>
            <a:pPr algn="l">
              <a:lnSpc>
                <a:spcPct val="110000"/>
              </a:lnSpc>
            </a:pPr>
            <a:r>
              <a:rPr lang="en-US" sz="2400">
                <a:effectLst>
                  <a:outerShdw blurRad="38100" dist="38100" dir="2700000" algn="tl">
                    <a:srgbClr val="000000"/>
                  </a:outerShdw>
                </a:effectLst>
                <a:latin typeface="Book Antiqua" pitchFamily="18" charset="0"/>
              </a:rPr>
              <a:t>recommendation by the planning board.</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87520"/>
                                        </p:tgtEl>
                                        <p:attrNameLst>
                                          <p:attrName>style.visibility</p:attrName>
                                        </p:attrNameLst>
                                      </p:cBhvr>
                                      <p:to>
                                        <p:strVal val="visible"/>
                                      </p:to>
                                    </p:set>
                                    <p:animEffect transition="in" filter="slide(fromLeft)">
                                      <p:cBhvr>
                                        <p:cTn id="7" dur="500"/>
                                        <p:tgtEl>
                                          <p:spTgt spid="187520"/>
                                        </p:tgtEl>
                                      </p:cBhvr>
                                    </p:animEffect>
                                  </p:childTnLst>
                                  <p:subTnLst>
                                    <p:set>
                                      <p:cBhvr override="childStyle">
                                        <p:cTn dur="1" fill="hold" display="0" masterRel="nextClick" afterEffect="1"/>
                                        <p:tgtEl>
                                          <p:spTgt spid="18752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7395"/>
                                        </p:tgtEl>
                                        <p:attrNameLst>
                                          <p:attrName>style.visibility</p:attrName>
                                        </p:attrNameLst>
                                      </p:cBhvr>
                                      <p:to>
                                        <p:strVal val="visible"/>
                                      </p:to>
                                    </p:set>
                                    <p:animEffect transition="in" filter="blinds(horizontal)">
                                      <p:cBhvr>
                                        <p:cTn id="12" dur="500"/>
                                        <p:tgtEl>
                                          <p:spTgt spid="187395"/>
                                        </p:tgtEl>
                                      </p:cBhvr>
                                    </p:animEffect>
                                  </p:childTnLst>
                                </p:cTn>
                              </p:par>
                            </p:childTnLst>
                          </p:cTn>
                        </p:par>
                        <p:par>
                          <p:cTn id="13" fill="hold">
                            <p:stCondLst>
                              <p:cond delay="500"/>
                            </p:stCondLst>
                            <p:childTnLst>
                              <p:par>
                                <p:cTn id="14" presetID="3" presetClass="entr" presetSubtype="10" fill="hold" grpId="0" nodeType="afterEffect">
                                  <p:stCondLst>
                                    <p:cond delay="1000"/>
                                  </p:stCondLst>
                                  <p:childTnLst>
                                    <p:set>
                                      <p:cBhvr>
                                        <p:cTn id="15" dur="1" fill="hold">
                                          <p:stCondLst>
                                            <p:cond delay="0"/>
                                          </p:stCondLst>
                                        </p:cTn>
                                        <p:tgtEl>
                                          <p:spTgt spid="187513"/>
                                        </p:tgtEl>
                                        <p:attrNameLst>
                                          <p:attrName>style.visibility</p:attrName>
                                        </p:attrNameLst>
                                      </p:cBhvr>
                                      <p:to>
                                        <p:strVal val="visible"/>
                                      </p:to>
                                    </p:set>
                                    <p:animEffect transition="in" filter="blinds(horizontal)">
                                      <p:cBhvr>
                                        <p:cTn id="16" dur="500"/>
                                        <p:tgtEl>
                                          <p:spTgt spid="187513"/>
                                        </p:tgtEl>
                                      </p:cBhvr>
                                    </p:animEffect>
                                  </p:childTnLst>
                                </p:cTn>
                              </p:par>
                            </p:childTnLst>
                          </p:cTn>
                        </p:par>
                        <p:par>
                          <p:cTn id="17" fill="hold">
                            <p:stCondLst>
                              <p:cond delay="2000"/>
                            </p:stCondLst>
                            <p:childTnLst>
                              <p:par>
                                <p:cTn id="18" presetID="3" presetClass="entr" presetSubtype="10" fill="hold" grpId="0" nodeType="afterEffect">
                                  <p:stCondLst>
                                    <p:cond delay="4000"/>
                                  </p:stCondLst>
                                  <p:childTnLst>
                                    <p:set>
                                      <p:cBhvr>
                                        <p:cTn id="19" dur="1" fill="hold">
                                          <p:stCondLst>
                                            <p:cond delay="0"/>
                                          </p:stCondLst>
                                        </p:cTn>
                                        <p:tgtEl>
                                          <p:spTgt spid="187521"/>
                                        </p:tgtEl>
                                        <p:attrNameLst>
                                          <p:attrName>style.visibility</p:attrName>
                                        </p:attrNameLst>
                                      </p:cBhvr>
                                      <p:to>
                                        <p:strVal val="visible"/>
                                      </p:to>
                                    </p:set>
                                    <p:animEffect transition="in" filter="blinds(horizontal)">
                                      <p:cBhvr>
                                        <p:cTn id="20" dur="500"/>
                                        <p:tgtEl>
                                          <p:spTgt spid="1875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autoUpdateAnimBg="0"/>
      <p:bldP spid="187513" grpId="0" autoUpdateAnimBg="0"/>
      <p:bldP spid="187520" grpId="0" animBg="1"/>
      <p:bldP spid="187521"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1" name="Rectangle 3"/>
          <p:cNvSpPr>
            <a:spLocks noGrp="1" noChangeArrowheads="1"/>
          </p:cNvSpPr>
          <p:nvPr>
            <p:ph type="body" idx="1"/>
          </p:nvPr>
        </p:nvSpPr>
        <p:spPr>
          <a:xfrm>
            <a:off x="711200" y="1473200"/>
            <a:ext cx="4267200" cy="533400"/>
          </a:xfrm>
        </p:spPr>
        <p:txBody>
          <a:bodyPr/>
          <a:lstStyle/>
          <a:p>
            <a:pPr lvl="1"/>
            <a:r>
              <a:rPr lang="en-US">
                <a:solidFill>
                  <a:srgbClr val="66FFFF"/>
                </a:solidFill>
              </a:rPr>
              <a:t> Step 3</a:t>
            </a:r>
            <a:r>
              <a:rPr lang="en-US"/>
              <a:t>   		</a:t>
            </a:r>
          </a:p>
        </p:txBody>
      </p:sp>
      <p:sp>
        <p:nvSpPr>
          <p:cNvPr id="99450" name="Rectangle 122"/>
          <p:cNvSpPr>
            <a:spLocks noChangeArrowheads="1"/>
          </p:cNvSpPr>
          <p:nvPr/>
        </p:nvSpPr>
        <p:spPr bwMode="auto">
          <a:xfrm>
            <a:off x="1511300" y="1784350"/>
            <a:ext cx="6692900" cy="23622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Sum the joint probabilities in Column 4.  The</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sum is the probability of the new information,</a:t>
            </a:r>
          </a:p>
          <a:p>
            <a:pPr algn="l">
              <a:lnSpc>
                <a:spcPct val="90000"/>
              </a:lnSpc>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The sum .14 + .27 shows an overall</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probability of .41 of a negative recommendation</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by the planning board.</a:t>
            </a:r>
          </a:p>
        </p:txBody>
      </p:sp>
      <p:sp>
        <p:nvSpPr>
          <p:cNvPr id="99454" name="Rectangle 126"/>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99456" name="Rectangle 128"/>
          <p:cNvSpPr>
            <a:spLocks noGrp="1" noChangeArrowheads="1"/>
          </p:cNvSpPr>
          <p:nvPr>
            <p:ph type="title"/>
          </p:nvPr>
        </p:nvSpPr>
        <p:spPr>
          <a:noFill/>
          <a:ln/>
        </p:spPr>
        <p:txBody>
          <a:bodyPr/>
          <a:lstStyle/>
          <a:p>
            <a:r>
              <a:rPr lang="en-US"/>
              <a:t>Bayes’ Theorem:  Tabular Approach</a:t>
            </a:r>
          </a:p>
        </p:txBody>
      </p:sp>
      <p:sp>
        <p:nvSpPr>
          <p:cNvPr id="99457" name="AutoShape 129"/>
          <p:cNvSpPr>
            <a:spLocks noChangeArrowheads="1"/>
          </p:cNvSpPr>
          <p:nvPr/>
        </p:nvSpPr>
        <p:spPr bwMode="auto">
          <a:xfrm rot="5400000">
            <a:off x="777875" y="1574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99457"/>
                                        </p:tgtEl>
                                        <p:attrNameLst>
                                          <p:attrName>style.visibility</p:attrName>
                                        </p:attrNameLst>
                                      </p:cBhvr>
                                      <p:to>
                                        <p:strVal val="visible"/>
                                      </p:to>
                                    </p:set>
                                    <p:animEffect transition="in" filter="slide(fromLeft)">
                                      <p:cBhvr>
                                        <p:cTn id="7" dur="500"/>
                                        <p:tgtEl>
                                          <p:spTgt spid="99457"/>
                                        </p:tgtEl>
                                      </p:cBhvr>
                                    </p:animEffect>
                                  </p:childTnLst>
                                  <p:subTnLst>
                                    <p:set>
                                      <p:cBhvr override="childStyle">
                                        <p:cTn dur="1" fill="hold" display="0" masterRel="nextClick" afterEffect="1"/>
                                        <p:tgtEl>
                                          <p:spTgt spid="9945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9331"/>
                                        </p:tgtEl>
                                        <p:attrNameLst>
                                          <p:attrName>style.visibility</p:attrName>
                                        </p:attrNameLst>
                                      </p:cBhvr>
                                      <p:to>
                                        <p:strVal val="visible"/>
                                      </p:to>
                                    </p:set>
                                    <p:animEffect transition="in" filter="blinds(horizontal)">
                                      <p:cBhvr>
                                        <p:cTn id="12" dur="500"/>
                                        <p:tgtEl>
                                          <p:spTgt spid="99331"/>
                                        </p:tgtEl>
                                      </p:cBhvr>
                                    </p:animEffect>
                                  </p:childTnLst>
                                </p:cTn>
                              </p:par>
                            </p:childTnLst>
                          </p:cTn>
                        </p:par>
                        <p:par>
                          <p:cTn id="13" fill="hold">
                            <p:stCondLst>
                              <p:cond delay="500"/>
                            </p:stCondLst>
                            <p:childTnLst>
                              <p:par>
                                <p:cTn id="14" presetID="3" presetClass="entr" presetSubtype="10" fill="hold" grpId="0" nodeType="afterEffect">
                                  <p:stCondLst>
                                    <p:cond delay="1000"/>
                                  </p:stCondLst>
                                  <p:childTnLst>
                                    <p:set>
                                      <p:cBhvr>
                                        <p:cTn id="15" dur="1" fill="hold">
                                          <p:stCondLst>
                                            <p:cond delay="0"/>
                                          </p:stCondLst>
                                        </p:cTn>
                                        <p:tgtEl>
                                          <p:spTgt spid="99450"/>
                                        </p:tgtEl>
                                        <p:attrNameLst>
                                          <p:attrName>style.visibility</p:attrName>
                                        </p:attrNameLst>
                                      </p:cBhvr>
                                      <p:to>
                                        <p:strVal val="visible"/>
                                      </p:to>
                                    </p:set>
                                    <p:animEffect transition="in" filter="blinds(horizontal)">
                                      <p:cBhvr>
                                        <p:cTn id="16" dur="500"/>
                                        <p:tgtEl>
                                          <p:spTgt spid="99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autoUpdateAnimBg="0"/>
      <p:bldP spid="99450" grpId="0" autoUpdateAnimBg="0"/>
      <p:bldP spid="99457"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93" name="Rectangle 141"/>
          <p:cNvSpPr>
            <a:spLocks noChangeArrowheads="1"/>
          </p:cNvSpPr>
          <p:nvPr/>
        </p:nvSpPr>
        <p:spPr bwMode="auto">
          <a:xfrm>
            <a:off x="508000" y="2084388"/>
            <a:ext cx="8243888" cy="338772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00494" name="Line 142"/>
          <p:cNvSpPr>
            <a:spLocks noChangeShapeType="1"/>
          </p:cNvSpPr>
          <p:nvPr/>
        </p:nvSpPr>
        <p:spPr bwMode="auto">
          <a:xfrm>
            <a:off x="654050" y="3925888"/>
            <a:ext cx="7939088" cy="0"/>
          </a:xfrm>
          <a:prstGeom prst="line">
            <a:avLst/>
          </a:prstGeom>
          <a:noFill/>
          <a:ln w="12700">
            <a:solidFill>
              <a:schemeClr val="tx1"/>
            </a:solidFill>
            <a:round/>
            <a:headEnd/>
            <a:tailEnd/>
          </a:ln>
          <a:effectLst>
            <a:outerShdw dist="17961" dir="2700000" algn="ctr" rotWithShape="0">
              <a:srgbClr val="000000"/>
            </a:outerShdw>
          </a:effectLst>
        </p:spPr>
        <p:txBody>
          <a:bodyPr/>
          <a:lstStyle/>
          <a:p>
            <a:endParaRPr lang="en-US"/>
          </a:p>
        </p:txBody>
      </p:sp>
      <p:sp>
        <p:nvSpPr>
          <p:cNvPr id="100495" name="Rectangle 143"/>
          <p:cNvSpPr>
            <a:spLocks noChangeArrowheads="1"/>
          </p:cNvSpPr>
          <p:nvPr/>
        </p:nvSpPr>
        <p:spPr bwMode="auto">
          <a:xfrm>
            <a:off x="99695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(1)</a:t>
            </a:r>
          </a:p>
        </p:txBody>
      </p:sp>
      <p:sp>
        <p:nvSpPr>
          <p:cNvPr id="100496" name="Rectangle 144"/>
          <p:cNvSpPr>
            <a:spLocks noChangeArrowheads="1"/>
          </p:cNvSpPr>
          <p:nvPr/>
        </p:nvSpPr>
        <p:spPr bwMode="auto">
          <a:xfrm>
            <a:off x="23622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(2)</a:t>
            </a:r>
          </a:p>
        </p:txBody>
      </p:sp>
      <p:sp>
        <p:nvSpPr>
          <p:cNvPr id="100497" name="Rectangle 145"/>
          <p:cNvSpPr>
            <a:spLocks noChangeArrowheads="1"/>
          </p:cNvSpPr>
          <p:nvPr/>
        </p:nvSpPr>
        <p:spPr bwMode="auto">
          <a:xfrm>
            <a:off x="40894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(3)</a:t>
            </a:r>
          </a:p>
        </p:txBody>
      </p:sp>
      <p:sp>
        <p:nvSpPr>
          <p:cNvPr id="100498" name="Rectangle 146"/>
          <p:cNvSpPr>
            <a:spLocks noChangeArrowheads="1"/>
          </p:cNvSpPr>
          <p:nvPr/>
        </p:nvSpPr>
        <p:spPr bwMode="auto">
          <a:xfrm>
            <a:off x="58674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(4)</a:t>
            </a:r>
          </a:p>
        </p:txBody>
      </p:sp>
      <p:sp>
        <p:nvSpPr>
          <p:cNvPr id="100499" name="Rectangle 147"/>
          <p:cNvSpPr>
            <a:spLocks noChangeArrowheads="1"/>
          </p:cNvSpPr>
          <p:nvPr/>
        </p:nvSpPr>
        <p:spPr bwMode="auto">
          <a:xfrm>
            <a:off x="763905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(5)</a:t>
            </a:r>
          </a:p>
        </p:txBody>
      </p:sp>
      <p:sp>
        <p:nvSpPr>
          <p:cNvPr id="100500" name="Rectangle 148"/>
          <p:cNvSpPr>
            <a:spLocks noChangeArrowheads="1"/>
          </p:cNvSpPr>
          <p:nvPr/>
        </p:nvSpPr>
        <p:spPr bwMode="auto">
          <a:xfrm>
            <a:off x="673100" y="2914650"/>
            <a:ext cx="971550" cy="914400"/>
          </a:xfrm>
          <a:prstGeom prst="rect">
            <a:avLst/>
          </a:prstGeom>
          <a:noFill/>
          <a:ln w="12700">
            <a:noFill/>
            <a:miter lim="800000"/>
            <a:headEnd/>
            <a:tailEnd/>
          </a:ln>
          <a:effectLst/>
        </p:spPr>
        <p:txBody>
          <a:bodyPr wrap="none" anchor="ctr"/>
          <a:lstStyle/>
          <a:p>
            <a:pPr>
              <a:lnSpc>
                <a:spcPct val="120000"/>
              </a:lnSpc>
            </a:pPr>
            <a:r>
              <a:rPr lang="en-US">
                <a:effectLst>
                  <a:outerShdw blurRad="38100" dist="38100" dir="2700000" algn="tl">
                    <a:srgbClr val="000000"/>
                  </a:outerShdw>
                </a:effectLst>
                <a:latin typeface="Book Antiqua" pitchFamily="18" charset="0"/>
              </a:rPr>
              <a:t>Events</a:t>
            </a:r>
          </a:p>
          <a:p>
            <a:pPr>
              <a:lnSpc>
                <a:spcPct val="12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p>
        </p:txBody>
      </p:sp>
      <p:sp>
        <p:nvSpPr>
          <p:cNvPr id="100501" name="Rectangle 149"/>
          <p:cNvSpPr>
            <a:spLocks noChangeArrowheads="1"/>
          </p:cNvSpPr>
          <p:nvPr/>
        </p:nvSpPr>
        <p:spPr bwMode="auto">
          <a:xfrm>
            <a:off x="1714500" y="2584450"/>
            <a:ext cx="1676400" cy="1238250"/>
          </a:xfrm>
          <a:prstGeom prst="rect">
            <a:avLst/>
          </a:prstGeom>
          <a:noFill/>
          <a:ln w="12700">
            <a:noFill/>
            <a:miter lim="800000"/>
            <a:headEnd/>
            <a:tailEnd/>
          </a:ln>
          <a:effectLst/>
        </p:spPr>
        <p:txBody>
          <a:bodyPr wrap="none" anchor="ctr"/>
          <a:lstStyle/>
          <a:p>
            <a:pPr>
              <a:lnSpc>
                <a:spcPct val="110000"/>
              </a:lnSpc>
            </a:pPr>
            <a:r>
              <a:rPr lang="en-US">
                <a:effectLst>
                  <a:outerShdw blurRad="38100" dist="38100" dir="2700000" algn="tl">
                    <a:srgbClr val="000000"/>
                  </a:outerShdw>
                </a:effectLst>
                <a:latin typeface="Book Antiqua" pitchFamily="18" charset="0"/>
              </a:rPr>
              <a:t>Prior</a:t>
            </a:r>
          </a:p>
          <a:p>
            <a:pPr>
              <a:lnSpc>
                <a:spcPct val="110000"/>
              </a:lnSpc>
            </a:pPr>
            <a:r>
              <a:rPr lang="en-US">
                <a:effectLst>
                  <a:outerShdw blurRad="38100" dist="38100" dir="2700000" algn="tl">
                    <a:srgbClr val="000000"/>
                  </a:outerShdw>
                </a:effectLst>
                <a:latin typeface="Book Antiqua" pitchFamily="18" charset="0"/>
              </a:rPr>
              <a:t>Probabilities</a:t>
            </a:r>
          </a:p>
          <a:p>
            <a:pPr>
              <a:lnSpc>
                <a:spcPct val="12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a:t>
            </a:r>
          </a:p>
        </p:txBody>
      </p:sp>
      <p:sp>
        <p:nvSpPr>
          <p:cNvPr id="100502" name="Rectangle 150"/>
          <p:cNvSpPr>
            <a:spLocks noChangeArrowheads="1"/>
          </p:cNvSpPr>
          <p:nvPr/>
        </p:nvSpPr>
        <p:spPr bwMode="auto">
          <a:xfrm>
            <a:off x="3403600" y="2597150"/>
            <a:ext cx="1790700" cy="1276350"/>
          </a:xfrm>
          <a:prstGeom prst="rect">
            <a:avLst/>
          </a:prstGeom>
          <a:noFill/>
          <a:ln w="12700">
            <a:noFill/>
            <a:miter lim="800000"/>
            <a:headEnd/>
            <a:tailEnd/>
          </a:ln>
          <a:effectLst/>
        </p:spPr>
        <p:txBody>
          <a:bodyPr wrap="none" anchor="ctr"/>
          <a:lstStyle/>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Conditional</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Probabilities</a:t>
            </a:r>
          </a:p>
          <a:p>
            <a:pPr>
              <a:lnSpc>
                <a:spcPct val="13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a:t>
            </a:r>
          </a:p>
        </p:txBody>
      </p:sp>
      <p:sp>
        <p:nvSpPr>
          <p:cNvPr id="100503" name="Rectangle 151"/>
          <p:cNvSpPr>
            <a:spLocks noChangeArrowheads="1"/>
          </p:cNvSpPr>
          <p:nvPr/>
        </p:nvSpPr>
        <p:spPr bwMode="auto">
          <a:xfrm>
            <a:off x="844550" y="3835400"/>
            <a:ext cx="685800" cy="1162050"/>
          </a:xfrm>
          <a:prstGeom prst="rect">
            <a:avLst/>
          </a:prstGeom>
          <a:noFill/>
          <a:ln w="12700">
            <a:noFill/>
            <a:miter lim="800000"/>
            <a:headEnd/>
            <a:tailEnd/>
          </a:ln>
          <a:effectLst/>
        </p:spPr>
        <p:txBody>
          <a:bodyPr wrap="none" anchor="ctr"/>
          <a:lstStyle/>
          <a:p>
            <a:pPr>
              <a:lnSpc>
                <a:spcPct val="13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1</a:t>
            </a:r>
          </a:p>
          <a:p>
            <a:pPr>
              <a:lnSpc>
                <a:spcPct val="13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2</a:t>
            </a:r>
          </a:p>
        </p:txBody>
      </p:sp>
      <p:sp>
        <p:nvSpPr>
          <p:cNvPr id="100504" name="Rectangle 152"/>
          <p:cNvSpPr>
            <a:spLocks noChangeArrowheads="1"/>
          </p:cNvSpPr>
          <p:nvPr/>
        </p:nvSpPr>
        <p:spPr bwMode="auto">
          <a:xfrm>
            <a:off x="2247900" y="4000500"/>
            <a:ext cx="590550" cy="1295400"/>
          </a:xfrm>
          <a:prstGeom prst="rect">
            <a:avLst/>
          </a:prstGeom>
          <a:noFill/>
          <a:ln w="12700">
            <a:noFill/>
            <a:miter lim="800000"/>
            <a:headEnd/>
            <a:tailEnd/>
          </a:ln>
          <a:effectLst/>
        </p:spPr>
        <p:txBody>
          <a:bodyPr wrap="none" anchor="ctr"/>
          <a:lstStyle/>
          <a:p>
            <a:pPr>
              <a:lnSpc>
                <a:spcPct val="130000"/>
              </a:lnSpc>
            </a:pPr>
            <a:r>
              <a:rPr lang="en-US" sz="2400">
                <a:effectLst>
                  <a:outerShdw blurRad="38100" dist="38100" dir="2700000" algn="tl">
                    <a:srgbClr val="000000"/>
                  </a:outerShdw>
                </a:effectLst>
                <a:latin typeface="Book Antiqua" pitchFamily="18" charset="0"/>
              </a:rPr>
              <a:t>  .7</a:t>
            </a:r>
          </a:p>
          <a:p>
            <a:pPr>
              <a:lnSpc>
                <a:spcPct val="130000"/>
              </a:lnSpc>
            </a:pPr>
            <a:r>
              <a:rPr lang="en-US" sz="2400" u="sng">
                <a:effectLst>
                  <a:outerShdw blurRad="38100" dist="38100" dir="2700000" algn="tl">
                    <a:srgbClr val="000000"/>
                  </a:outerShdw>
                </a:effectLst>
                <a:latin typeface="Book Antiqua" pitchFamily="18" charset="0"/>
              </a:rPr>
              <a:t>  .3</a:t>
            </a:r>
          </a:p>
          <a:p>
            <a:pPr>
              <a:lnSpc>
                <a:spcPct val="130000"/>
              </a:lnSpc>
            </a:pPr>
            <a:r>
              <a:rPr lang="en-US" sz="2400">
                <a:effectLst>
                  <a:outerShdw blurRad="38100" dist="38100" dir="2700000" algn="tl">
                    <a:srgbClr val="000000"/>
                  </a:outerShdw>
                </a:effectLst>
                <a:latin typeface="Book Antiqua" pitchFamily="18" charset="0"/>
              </a:rPr>
              <a:t>1.0</a:t>
            </a:r>
          </a:p>
        </p:txBody>
      </p:sp>
      <p:sp>
        <p:nvSpPr>
          <p:cNvPr id="100505" name="Rectangle 153"/>
          <p:cNvSpPr>
            <a:spLocks noChangeArrowheads="1"/>
          </p:cNvSpPr>
          <p:nvPr/>
        </p:nvSpPr>
        <p:spPr bwMode="auto">
          <a:xfrm>
            <a:off x="4051300" y="3790950"/>
            <a:ext cx="457200" cy="1257300"/>
          </a:xfrm>
          <a:prstGeom prst="rect">
            <a:avLst/>
          </a:prstGeom>
          <a:noFill/>
          <a:ln w="12700">
            <a:noFill/>
            <a:miter lim="800000"/>
            <a:headEnd/>
            <a:tailEnd/>
          </a:ln>
          <a:effectLst/>
        </p:spPr>
        <p:txBody>
          <a:bodyPr wrap="none" anchor="ctr"/>
          <a:lstStyle/>
          <a:p>
            <a:pPr>
              <a:lnSpc>
                <a:spcPct val="130000"/>
              </a:lnSpc>
            </a:pPr>
            <a:r>
              <a:rPr lang="en-US" sz="2400">
                <a:effectLst>
                  <a:outerShdw blurRad="38100" dist="38100" dir="2700000" algn="tl">
                    <a:srgbClr val="000000"/>
                  </a:outerShdw>
                </a:effectLst>
                <a:latin typeface="Book Antiqua" pitchFamily="18" charset="0"/>
              </a:rPr>
              <a:t>.2</a:t>
            </a:r>
          </a:p>
          <a:p>
            <a:pPr>
              <a:lnSpc>
                <a:spcPct val="130000"/>
              </a:lnSpc>
            </a:pPr>
            <a:r>
              <a:rPr lang="en-US" sz="2400">
                <a:effectLst>
                  <a:outerShdw blurRad="38100" dist="38100" dir="2700000" algn="tl">
                    <a:srgbClr val="000000"/>
                  </a:outerShdw>
                </a:effectLst>
                <a:latin typeface="Book Antiqua" pitchFamily="18" charset="0"/>
              </a:rPr>
              <a:t>.9</a:t>
            </a:r>
          </a:p>
        </p:txBody>
      </p:sp>
      <p:sp>
        <p:nvSpPr>
          <p:cNvPr id="100507" name="Rectangle 155"/>
          <p:cNvSpPr>
            <a:spLocks noChangeArrowheads="1"/>
          </p:cNvSpPr>
          <p:nvPr/>
        </p:nvSpPr>
        <p:spPr bwMode="auto">
          <a:xfrm>
            <a:off x="5753100" y="3740150"/>
            <a:ext cx="590550" cy="1352550"/>
          </a:xfrm>
          <a:prstGeom prst="rect">
            <a:avLst/>
          </a:prstGeom>
          <a:noFill/>
          <a:ln w="12700">
            <a:noFill/>
            <a:miter lim="800000"/>
            <a:headEnd/>
            <a:tailEnd/>
          </a:ln>
          <a:effectLst/>
        </p:spPr>
        <p:txBody>
          <a:bodyPr wrap="none" anchor="ctr"/>
          <a:lstStyle/>
          <a:p>
            <a:pPr>
              <a:lnSpc>
                <a:spcPct val="130000"/>
              </a:lnSpc>
            </a:pPr>
            <a:r>
              <a:rPr lang="en-US" sz="2400">
                <a:effectLst>
                  <a:outerShdw blurRad="38100" dist="38100" dir="2700000" algn="tl">
                    <a:srgbClr val="000000"/>
                  </a:outerShdw>
                </a:effectLst>
                <a:latin typeface="Book Antiqua" pitchFamily="18" charset="0"/>
              </a:rPr>
              <a:t>.14</a:t>
            </a:r>
          </a:p>
          <a:p>
            <a:pPr>
              <a:lnSpc>
                <a:spcPct val="130000"/>
              </a:lnSpc>
            </a:pPr>
            <a:r>
              <a:rPr lang="en-US" sz="2400" u="sng">
                <a:effectLst>
                  <a:outerShdw blurRad="38100" dist="38100" dir="2700000" algn="tl">
                    <a:srgbClr val="000000"/>
                  </a:outerShdw>
                </a:effectLst>
                <a:latin typeface="Book Antiqua" pitchFamily="18" charset="0"/>
              </a:rPr>
              <a:t>.27</a:t>
            </a:r>
          </a:p>
        </p:txBody>
      </p:sp>
      <p:sp>
        <p:nvSpPr>
          <p:cNvPr id="100508" name="Rectangle 156"/>
          <p:cNvSpPr>
            <a:spLocks noChangeArrowheads="1"/>
          </p:cNvSpPr>
          <p:nvPr/>
        </p:nvSpPr>
        <p:spPr bwMode="auto">
          <a:xfrm>
            <a:off x="5162550" y="2578100"/>
            <a:ext cx="1790700" cy="1333500"/>
          </a:xfrm>
          <a:prstGeom prst="rect">
            <a:avLst/>
          </a:prstGeom>
          <a:noFill/>
          <a:ln w="12700">
            <a:noFill/>
            <a:miter lim="800000"/>
            <a:headEnd/>
            <a:tailEnd/>
          </a:ln>
          <a:effectLst/>
        </p:spPr>
        <p:txBody>
          <a:bodyPr wrap="none" anchor="ctr"/>
          <a:lstStyle/>
          <a:p>
            <a:pPr>
              <a:lnSpc>
                <a:spcPct val="110000"/>
              </a:lnSpc>
            </a:pPr>
            <a:r>
              <a:rPr lang="en-US">
                <a:effectLst>
                  <a:outerShdw blurRad="38100" dist="38100" dir="2700000" algn="tl">
                    <a:srgbClr val="000000"/>
                  </a:outerShdw>
                </a:effectLst>
                <a:latin typeface="Book Antiqua" pitchFamily="18" charset="0"/>
              </a:rPr>
              <a:t>Joint</a:t>
            </a:r>
          </a:p>
          <a:p>
            <a:pPr>
              <a:lnSpc>
                <a:spcPct val="110000"/>
              </a:lnSpc>
            </a:pPr>
            <a:r>
              <a:rPr lang="en-US">
                <a:effectLst>
                  <a:outerShdw blurRad="38100" dist="38100" dir="2700000" algn="tl">
                    <a:srgbClr val="000000"/>
                  </a:outerShdw>
                </a:effectLst>
                <a:latin typeface="Book Antiqua" pitchFamily="18" charset="0"/>
              </a:rPr>
              <a:t>Probabilities</a:t>
            </a:r>
          </a:p>
          <a:p>
            <a:pPr>
              <a:lnSpc>
                <a:spcPct val="14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 </a:t>
            </a:r>
            <a:r>
              <a:rPr lang="en-US" sz="2400">
                <a:effectLst>
                  <a:outerShdw blurRad="38100" dist="38100" dir="2700000" algn="tl">
                    <a:srgbClr val="000000"/>
                  </a:outerShdw>
                </a:effectLst>
                <a:latin typeface="MT Extra" pitchFamily="18" charset="2"/>
              </a:rPr>
              <a:t>I</a:t>
            </a:r>
            <a:r>
              <a:rPr lang="en-US" sz="1000">
                <a:effectLst>
                  <a:outerShdw blurRad="38100" dist="38100" dir="2700000" algn="tl">
                    <a:srgbClr val="000000"/>
                  </a:outerShdw>
                </a:effectLst>
                <a:latin typeface="MT Extra" pitchFamily="18" charset="2"/>
              </a:rPr>
              <a:t>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p>
        </p:txBody>
      </p:sp>
      <p:sp>
        <p:nvSpPr>
          <p:cNvPr id="100509" name="Rectangle 157"/>
          <p:cNvSpPr>
            <a:spLocks noChangeArrowheads="1"/>
          </p:cNvSpPr>
          <p:nvPr/>
        </p:nvSpPr>
        <p:spPr bwMode="auto">
          <a:xfrm>
            <a:off x="4692650" y="4870450"/>
            <a:ext cx="1619250" cy="590550"/>
          </a:xfrm>
          <a:prstGeom prst="rect">
            <a:avLst/>
          </a:prstGeom>
          <a:noFill/>
          <a:ln w="12700">
            <a:noFill/>
            <a:miter lim="800000"/>
            <a:headEnd/>
            <a:tailEnd/>
          </a:ln>
          <a:effectLst/>
        </p:spPr>
        <p:txBody>
          <a:bodyPr wrap="none" anchor="ctr"/>
          <a:lstStyle/>
          <a:p>
            <a:r>
              <a:rPr lang="en-US" sz="2400" i="1">
                <a:effectLst>
                  <a:outerShdw blurRad="38100" dist="38100" dir="2700000" algn="tl">
                    <a:srgbClr val="000000"/>
                  </a:outerShdw>
                </a:effectLst>
                <a:latin typeface="Book Antiqua" pitchFamily="18" charset="0"/>
              </a:rPr>
              <a:t> 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  .41</a:t>
            </a:r>
          </a:p>
        </p:txBody>
      </p:sp>
      <p:sp>
        <p:nvSpPr>
          <p:cNvPr id="100513" name="AutoShape 161"/>
          <p:cNvSpPr>
            <a:spLocks noChangeArrowheads="1"/>
          </p:cNvSpPr>
          <p:nvPr/>
        </p:nvSpPr>
        <p:spPr bwMode="auto">
          <a:xfrm rot="10800000" flipV="1">
            <a:off x="5959475" y="5422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0515" name="Rectangle 163"/>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100517" name="Rectangle 165"/>
          <p:cNvSpPr>
            <a:spLocks noGrp="1" noChangeArrowheads="1"/>
          </p:cNvSpPr>
          <p:nvPr>
            <p:ph type="title"/>
          </p:nvPr>
        </p:nvSpPr>
        <p:spPr>
          <a:noFill/>
          <a:ln/>
        </p:spPr>
        <p:txBody>
          <a:bodyPr/>
          <a:lstStyle/>
          <a:p>
            <a:r>
              <a:rPr lang="en-US"/>
              <a:t>Bayes’ Theorem:  Tabular Approach</a:t>
            </a:r>
          </a:p>
        </p:txBody>
      </p:sp>
      <p:sp>
        <p:nvSpPr>
          <p:cNvPr id="100518" name="Rectangle 166"/>
          <p:cNvSpPr>
            <a:spLocks noChangeArrowheads="1"/>
          </p:cNvSpPr>
          <p:nvPr/>
        </p:nvSpPr>
        <p:spPr bwMode="auto">
          <a:xfrm>
            <a:off x="711200" y="1473200"/>
            <a:ext cx="4889500" cy="533400"/>
          </a:xfrm>
          <a:prstGeom prst="rect">
            <a:avLst/>
          </a:prstGeom>
          <a:noFill/>
          <a:ln w="12700">
            <a:noFill/>
            <a:miter lim="800000"/>
            <a:headEnd/>
            <a:tailEnd/>
          </a:ln>
          <a:effectLst/>
        </p:spPr>
        <p:txBody>
          <a:bodyPr lIns="90488" tIns="44450" rIns="90488" bIns="44450"/>
          <a:lstStyle/>
          <a:p>
            <a:pPr marL="742950" lvl="1" indent="-285750" algn="l">
              <a:spcBef>
                <a:spcPct val="20000"/>
              </a:spcBef>
              <a:buClr>
                <a:srgbClr val="66FFFF"/>
              </a:buClr>
              <a:buSzPct val="125000"/>
              <a:buFontTx/>
              <a:buChar char="•"/>
            </a:pPr>
            <a:r>
              <a:rPr lang="en-US" sz="2400">
                <a:solidFill>
                  <a:srgbClr val="66FFFF"/>
                </a:solidFill>
                <a:effectLst>
                  <a:outerShdw blurRad="38100" dist="38100" dir="2700000" algn="tl">
                    <a:srgbClr val="000000"/>
                  </a:outerShdw>
                </a:effectLst>
                <a:latin typeface="Book Antiqua" pitchFamily="18" charset="0"/>
              </a:rPr>
              <a:t> Step 3</a:t>
            </a:r>
            <a:r>
              <a:rPr lang="en-US" sz="2400">
                <a:effectLst>
                  <a:outerShdw blurRad="38100" dist="38100" dir="2700000" algn="tl">
                    <a:srgbClr val="000000"/>
                  </a:outerShdw>
                </a:effectLst>
                <a:latin typeface="Book Antiqua" pitchFamily="18" charset="0"/>
              </a:rPr>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1000"/>
                                  </p:stCondLst>
                                  <p:childTnLst>
                                    <p:set>
                                      <p:cBhvr>
                                        <p:cTn id="6" dur="1" fill="hold">
                                          <p:stCondLst>
                                            <p:cond delay="0"/>
                                          </p:stCondLst>
                                        </p:cTn>
                                        <p:tgtEl>
                                          <p:spTgt spid="100513"/>
                                        </p:tgtEl>
                                        <p:attrNameLst>
                                          <p:attrName>style.visibility</p:attrName>
                                        </p:attrNameLst>
                                      </p:cBhvr>
                                      <p:to>
                                        <p:strVal val="visible"/>
                                      </p:to>
                                    </p:set>
                                    <p:animEffect transition="in" filter="slide(fromBottom)">
                                      <p:cBhvr>
                                        <p:cTn id="7" dur="500"/>
                                        <p:tgtEl>
                                          <p:spTgt spid="100513"/>
                                        </p:tgtEl>
                                      </p:cBhvr>
                                    </p:animEffect>
                                  </p:childTnLst>
                                  <p:subTnLst>
                                    <p:set>
                                      <p:cBhvr override="childStyle">
                                        <p:cTn dur="1" fill="hold" display="0" masterRel="nextClick" afterEffect="1"/>
                                        <p:tgtEl>
                                          <p:spTgt spid="10051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iterate type="wd">
                                    <p:tmPct val="100000"/>
                                  </p:iterate>
                                  <p:childTnLst>
                                    <p:set>
                                      <p:cBhvr>
                                        <p:cTn id="11" dur="1" fill="hold">
                                          <p:stCondLst>
                                            <p:cond delay="0"/>
                                          </p:stCondLst>
                                        </p:cTn>
                                        <p:tgtEl>
                                          <p:spTgt spid="100509"/>
                                        </p:tgtEl>
                                        <p:attrNameLst>
                                          <p:attrName>style.visibility</p:attrName>
                                        </p:attrNameLst>
                                      </p:cBhvr>
                                      <p:to>
                                        <p:strVal val="visible"/>
                                      </p:to>
                                    </p:set>
                                    <p:animEffect transition="in" filter="slide(fromLeft)">
                                      <p:cBhvr>
                                        <p:cTn id="12" dur="300"/>
                                        <p:tgtEl>
                                          <p:spTgt spid="100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509" grpId="0" autoUpdateAnimBg="0"/>
      <p:bldP spid="1005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95325" y="28575"/>
            <a:ext cx="7772400" cy="865188"/>
          </a:xfrm>
          <a:noFill/>
          <a:ln/>
        </p:spPr>
        <p:txBody>
          <a:bodyPr/>
          <a:lstStyle/>
          <a:p>
            <a:r>
              <a:rPr lang="en-US"/>
              <a:t>An Experiment and Its Sample Space</a:t>
            </a:r>
          </a:p>
        </p:txBody>
      </p:sp>
      <p:sp>
        <p:nvSpPr>
          <p:cNvPr id="6148" name="Rectangle 4"/>
          <p:cNvSpPr>
            <a:spLocks noChangeArrowheads="1"/>
          </p:cNvSpPr>
          <p:nvPr/>
        </p:nvSpPr>
        <p:spPr bwMode="auto">
          <a:xfrm>
            <a:off x="952500" y="1133475"/>
            <a:ext cx="7258050" cy="102870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An </a:t>
            </a:r>
            <a:r>
              <a:rPr lang="en-US" sz="2400" u="sng">
                <a:effectLst>
                  <a:outerShdw blurRad="38100" dist="38100" dir="2700000" algn="tl">
                    <a:srgbClr val="000000"/>
                  </a:outerShdw>
                </a:effectLst>
                <a:latin typeface="Book Antiqua" pitchFamily="18" charset="0"/>
              </a:rPr>
              <a:t>experiment</a:t>
            </a:r>
            <a:r>
              <a:rPr lang="en-US" sz="2400" b="1">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is any process that generates well-</a:t>
            </a:r>
          </a:p>
          <a:p>
            <a:pPr algn="l"/>
            <a:r>
              <a:rPr lang="en-US" sz="2400">
                <a:effectLst>
                  <a:outerShdw blurRad="38100" dist="38100" dir="2700000" algn="tl">
                    <a:srgbClr val="000000"/>
                  </a:outerShdw>
                </a:effectLst>
                <a:latin typeface="Book Antiqua" pitchFamily="18" charset="0"/>
              </a:rPr>
              <a:t> defined outcomes.</a:t>
            </a:r>
          </a:p>
        </p:txBody>
      </p:sp>
      <p:sp>
        <p:nvSpPr>
          <p:cNvPr id="6149" name="Rectangle 5"/>
          <p:cNvSpPr>
            <a:spLocks noChangeArrowheads="1"/>
          </p:cNvSpPr>
          <p:nvPr/>
        </p:nvSpPr>
        <p:spPr bwMode="auto">
          <a:xfrm>
            <a:off x="952500" y="2295525"/>
            <a:ext cx="72580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The </a:t>
            </a:r>
            <a:r>
              <a:rPr lang="en-US" sz="2400" u="sng">
                <a:effectLst>
                  <a:outerShdw blurRad="38100" dist="38100" dir="2700000" algn="tl">
                    <a:srgbClr val="000000"/>
                  </a:outerShdw>
                </a:effectLst>
                <a:latin typeface="Book Antiqua" pitchFamily="18" charset="0"/>
              </a:rPr>
              <a:t>sample space</a:t>
            </a:r>
            <a:r>
              <a:rPr lang="en-US" sz="2400">
                <a:effectLst>
                  <a:outerShdw blurRad="38100" dist="38100" dir="2700000" algn="tl">
                    <a:srgbClr val="000000"/>
                  </a:outerShdw>
                </a:effectLst>
                <a:latin typeface="Book Antiqua" pitchFamily="18" charset="0"/>
              </a:rPr>
              <a:t> for an experiment is the set of</a:t>
            </a:r>
          </a:p>
          <a:p>
            <a:pPr algn="l"/>
            <a:r>
              <a:rPr lang="en-US" sz="2400">
                <a:effectLst>
                  <a:outerShdw blurRad="38100" dist="38100" dir="2700000" algn="tl">
                    <a:srgbClr val="000000"/>
                  </a:outerShdw>
                </a:effectLst>
                <a:latin typeface="Book Antiqua" pitchFamily="18" charset="0"/>
              </a:rPr>
              <a:t> all experimental outcomes.</a:t>
            </a:r>
          </a:p>
        </p:txBody>
      </p:sp>
      <p:sp>
        <p:nvSpPr>
          <p:cNvPr id="6150" name="Rectangle 6"/>
          <p:cNvSpPr>
            <a:spLocks noChangeArrowheads="1"/>
          </p:cNvSpPr>
          <p:nvPr/>
        </p:nvSpPr>
        <p:spPr bwMode="auto">
          <a:xfrm>
            <a:off x="952500" y="3438525"/>
            <a:ext cx="7258050" cy="1009650"/>
          </a:xfrm>
          <a:prstGeom prst="rect">
            <a:avLst/>
          </a:prstGeo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An experimental outcome is also called a </a:t>
            </a:r>
            <a:r>
              <a:rPr lang="en-US" sz="2400" u="sng">
                <a:effectLst>
                  <a:outerShdw blurRad="38100" dist="38100" dir="2700000" algn="tl">
                    <a:srgbClr val="000000"/>
                  </a:outerShdw>
                </a:effectLst>
                <a:latin typeface="Book Antiqua" pitchFamily="18" charset="0"/>
              </a:rPr>
              <a:t>sample</a:t>
            </a:r>
          </a:p>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point</a:t>
            </a:r>
            <a:r>
              <a:rPr lang="en-US" sz="2400">
                <a:effectLst>
                  <a:outerShdw blurRad="38100" dist="38100" dir="2700000" algn="tl">
                    <a:srgbClr val="000000"/>
                  </a:outerShdw>
                </a:effectLst>
                <a:latin typeface="Book Antiqua" pitchFamily="18" charset="0"/>
              </a:rPr>
              <a:t>.</a:t>
            </a:r>
          </a:p>
        </p:txBody>
      </p:sp>
      <p:sp>
        <p:nvSpPr>
          <p:cNvPr id="6152" name="AutoShape 8"/>
          <p:cNvSpPr>
            <a:spLocks noChangeArrowheads="1"/>
          </p:cNvSpPr>
          <p:nvPr/>
        </p:nvSpPr>
        <p:spPr bwMode="auto">
          <a:xfrm rot="5400000">
            <a:off x="687388" y="1549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153" name="AutoShape 9"/>
          <p:cNvSpPr>
            <a:spLocks noChangeArrowheads="1"/>
          </p:cNvSpPr>
          <p:nvPr/>
        </p:nvSpPr>
        <p:spPr bwMode="auto">
          <a:xfrm rot="5400000">
            <a:off x="687388" y="2692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154" name="AutoShape 10"/>
          <p:cNvSpPr>
            <a:spLocks noChangeArrowheads="1"/>
          </p:cNvSpPr>
          <p:nvPr/>
        </p:nvSpPr>
        <p:spPr bwMode="auto">
          <a:xfrm rot="5400000">
            <a:off x="687388" y="3835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09101360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6152"/>
                                        </p:tgtEl>
                                        <p:attrNameLst>
                                          <p:attrName>style.visibility</p:attrName>
                                        </p:attrNameLst>
                                      </p:cBhvr>
                                      <p:to>
                                        <p:strVal val="visible"/>
                                      </p:to>
                                    </p:set>
                                    <p:animEffect transition="in" filter="slide(fromLeft)">
                                      <p:cBhvr>
                                        <p:cTn id="7" dur="500"/>
                                        <p:tgtEl>
                                          <p:spTgt spid="6152"/>
                                        </p:tgtEl>
                                      </p:cBhvr>
                                    </p:animEffect>
                                  </p:childTnLst>
                                  <p:subTnLst>
                                    <p:set>
                                      <p:cBhvr override="childStyle">
                                        <p:cTn dur="1" fill="hold" display="0" masterRel="nextClick" afterEffect="1"/>
                                        <p:tgtEl>
                                          <p:spTgt spid="615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6148"/>
                                        </p:tgtEl>
                                        <p:attrNameLst>
                                          <p:attrName>style.visibility</p:attrName>
                                        </p:attrNameLst>
                                      </p:cBhvr>
                                      <p:to>
                                        <p:strVal val="visible"/>
                                      </p:to>
                                    </p:set>
                                    <p:anim calcmode="lin" valueType="num">
                                      <p:cBhvr>
                                        <p:cTn id="12" dur="500" fill="hold"/>
                                        <p:tgtEl>
                                          <p:spTgt spid="6148"/>
                                        </p:tgtEl>
                                        <p:attrNameLst>
                                          <p:attrName>ppt_w</p:attrName>
                                        </p:attrNameLst>
                                      </p:cBhvr>
                                      <p:tavLst>
                                        <p:tav tm="0">
                                          <p:val>
                                            <p:strVal val="2/3*#ppt_w"/>
                                          </p:val>
                                        </p:tav>
                                        <p:tav tm="100000">
                                          <p:val>
                                            <p:strVal val="#ppt_w"/>
                                          </p:val>
                                        </p:tav>
                                      </p:tavLst>
                                    </p:anim>
                                    <p:anim calcmode="lin" valueType="num">
                                      <p:cBhvr>
                                        <p:cTn id="13" dur="500" fill="hold"/>
                                        <p:tgtEl>
                                          <p:spTgt spid="6148"/>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6153"/>
                                        </p:tgtEl>
                                        <p:attrNameLst>
                                          <p:attrName>style.visibility</p:attrName>
                                        </p:attrNameLst>
                                      </p:cBhvr>
                                      <p:to>
                                        <p:strVal val="visible"/>
                                      </p:to>
                                    </p:set>
                                    <p:animEffect transition="in" filter="slide(fromLeft)">
                                      <p:cBhvr>
                                        <p:cTn id="17" dur="500"/>
                                        <p:tgtEl>
                                          <p:spTgt spid="6153"/>
                                        </p:tgtEl>
                                      </p:cBhvr>
                                    </p:animEffect>
                                  </p:childTnLst>
                                  <p:subTnLst>
                                    <p:set>
                                      <p:cBhvr override="childStyle">
                                        <p:cTn dur="1" fill="hold" display="0" masterRel="nextClick" afterEffect="1"/>
                                        <p:tgtEl>
                                          <p:spTgt spid="6153"/>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6149"/>
                                        </p:tgtEl>
                                        <p:attrNameLst>
                                          <p:attrName>style.visibility</p:attrName>
                                        </p:attrNameLst>
                                      </p:cBhvr>
                                      <p:to>
                                        <p:strVal val="visible"/>
                                      </p:to>
                                    </p:set>
                                    <p:anim calcmode="lin" valueType="num">
                                      <p:cBhvr>
                                        <p:cTn id="22" dur="500" fill="hold"/>
                                        <p:tgtEl>
                                          <p:spTgt spid="6149"/>
                                        </p:tgtEl>
                                        <p:attrNameLst>
                                          <p:attrName>ppt_w</p:attrName>
                                        </p:attrNameLst>
                                      </p:cBhvr>
                                      <p:tavLst>
                                        <p:tav tm="0">
                                          <p:val>
                                            <p:strVal val="2/3*#ppt_w"/>
                                          </p:val>
                                        </p:tav>
                                        <p:tav tm="100000">
                                          <p:val>
                                            <p:strVal val="#ppt_w"/>
                                          </p:val>
                                        </p:tav>
                                      </p:tavLst>
                                    </p:anim>
                                    <p:anim calcmode="lin" valueType="num">
                                      <p:cBhvr>
                                        <p:cTn id="23" dur="500" fill="hold"/>
                                        <p:tgtEl>
                                          <p:spTgt spid="6149"/>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6154"/>
                                        </p:tgtEl>
                                        <p:attrNameLst>
                                          <p:attrName>style.visibility</p:attrName>
                                        </p:attrNameLst>
                                      </p:cBhvr>
                                      <p:to>
                                        <p:strVal val="visible"/>
                                      </p:to>
                                    </p:set>
                                    <p:animEffect transition="in" filter="slide(fromLeft)">
                                      <p:cBhvr>
                                        <p:cTn id="27" dur="500"/>
                                        <p:tgtEl>
                                          <p:spTgt spid="6154"/>
                                        </p:tgtEl>
                                      </p:cBhvr>
                                    </p:animEffect>
                                  </p:childTnLst>
                                  <p:subTnLst>
                                    <p:set>
                                      <p:cBhvr override="childStyle">
                                        <p:cTn dur="1" fill="hold" display="0" masterRel="nextClick" afterEffect="1"/>
                                        <p:tgtEl>
                                          <p:spTgt spid="6154"/>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6150"/>
                                        </p:tgtEl>
                                        <p:attrNameLst>
                                          <p:attrName>style.visibility</p:attrName>
                                        </p:attrNameLst>
                                      </p:cBhvr>
                                      <p:to>
                                        <p:strVal val="visible"/>
                                      </p:to>
                                    </p:set>
                                    <p:anim calcmode="lin" valueType="num">
                                      <p:cBhvr>
                                        <p:cTn id="32" dur="500" fill="hold"/>
                                        <p:tgtEl>
                                          <p:spTgt spid="6150"/>
                                        </p:tgtEl>
                                        <p:attrNameLst>
                                          <p:attrName>ppt_w</p:attrName>
                                        </p:attrNameLst>
                                      </p:cBhvr>
                                      <p:tavLst>
                                        <p:tav tm="0">
                                          <p:val>
                                            <p:strVal val="2/3*#ppt_w"/>
                                          </p:val>
                                        </p:tav>
                                        <p:tav tm="100000">
                                          <p:val>
                                            <p:strVal val="#ppt_w"/>
                                          </p:val>
                                        </p:tav>
                                      </p:tavLst>
                                    </p:anim>
                                    <p:anim calcmode="lin" valueType="num">
                                      <p:cBhvr>
                                        <p:cTn id="33" dur="500" fill="hold"/>
                                        <p:tgtEl>
                                          <p:spTgt spid="6150"/>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autoUpdateAnimBg="0"/>
      <p:bldP spid="6149" grpId="0" animBg="1" autoUpdateAnimBg="0"/>
      <p:bldP spid="6150" grpId="0" animBg="1" autoUpdateAnimBg="0"/>
      <p:bldP spid="6152" grpId="0" animBg="1"/>
      <p:bldP spid="6153" grpId="0" animBg="1"/>
      <p:bldP spid="6154"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903538" y="3730625"/>
            <a:ext cx="3455987" cy="1100138"/>
            <a:chOff x="2903538" y="3730625"/>
            <a:chExt cx="3455987" cy="1100138"/>
          </a:xfrm>
          <a:gradFill flip="none" rotWithShape="1">
            <a:gsLst>
              <a:gs pos="0">
                <a:srgbClr val="71B418">
                  <a:shade val="30000"/>
                  <a:satMod val="115000"/>
                </a:srgbClr>
              </a:gs>
              <a:gs pos="50000">
                <a:srgbClr val="71B418">
                  <a:shade val="67500"/>
                  <a:satMod val="115000"/>
                </a:srgbClr>
              </a:gs>
              <a:gs pos="100000">
                <a:srgbClr val="71B418">
                  <a:shade val="100000"/>
                  <a:satMod val="115000"/>
                </a:srgbClr>
              </a:gs>
            </a:gsLst>
            <a:lin ang="16200000" scaled="1"/>
            <a:tileRect/>
          </a:gradFill>
        </p:grpSpPr>
        <p:sp>
          <p:nvSpPr>
            <p:cNvPr id="101381" name="Rectangle 5"/>
            <p:cNvSpPr>
              <a:spLocks noChangeArrowheads="1"/>
            </p:cNvSpPr>
            <p:nvPr/>
          </p:nvSpPr>
          <p:spPr bwMode="auto">
            <a:xfrm>
              <a:off x="2903538" y="3730625"/>
              <a:ext cx="3455987" cy="1100138"/>
            </a:xfrm>
            <a:prstGeom prst="rect">
              <a:avLst/>
            </a:prstGeom>
            <a:grp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101380" name="Object 4"/>
            <p:cNvGraphicFramePr>
              <a:graphicFrameLocks noChangeAspect="1"/>
            </p:cNvGraphicFramePr>
            <p:nvPr>
              <p:extLst>
                <p:ext uri="{D42A27DB-BD31-4B8C-83A1-F6EECF244321}">
                  <p14:modId xmlns:p14="http://schemas.microsoft.com/office/powerpoint/2010/main" val="2514550633"/>
                </p:ext>
              </p:extLst>
            </p:nvPr>
          </p:nvGraphicFramePr>
          <p:xfrm>
            <a:off x="3160713" y="3860800"/>
            <a:ext cx="2849562" cy="871538"/>
          </p:xfrm>
          <a:graphic>
            <a:graphicData uri="http://schemas.openxmlformats.org/presentationml/2006/ole">
              <mc:AlternateContent xmlns:mc="http://schemas.openxmlformats.org/markup-compatibility/2006">
                <mc:Choice xmlns:v="urn:schemas-microsoft-com:vml" Requires="v">
                  <p:oleObj spid="_x0000_s101397" name="Equation" r:id="rId4" imgW="1371600" imgH="419040" progId="Equation.3">
                    <p:embed/>
                  </p:oleObj>
                </mc:Choice>
                <mc:Fallback>
                  <p:oleObj name="Equation" r:id="rId4" imgW="1371600" imgH="419040" progId="Equation.3">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60713" y="3860800"/>
                          <a:ext cx="2849562" cy="871538"/>
                        </a:xfrm>
                        <a:prstGeom prst="rect">
                          <a:avLst/>
                        </a:prstGeom>
                        <a:noFill/>
                        <a:ln>
                          <a:noFill/>
                        </a:ln>
                        <a:effectLst>
                          <a:outerShdw dist="1796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01383" name="Rectangle 7"/>
          <p:cNvSpPr>
            <a:spLocks noGrp="1" noChangeArrowheads="1"/>
          </p:cNvSpPr>
          <p:nvPr>
            <p:ph type="title"/>
          </p:nvPr>
        </p:nvSpPr>
        <p:spPr>
          <a:noFill/>
          <a:ln/>
        </p:spPr>
        <p:txBody>
          <a:bodyPr/>
          <a:lstStyle/>
          <a:p>
            <a:r>
              <a:rPr lang="en-US"/>
              <a:t>Bayes’ Theorem:  Tabular Approach</a:t>
            </a:r>
          </a:p>
        </p:txBody>
      </p:sp>
      <p:sp>
        <p:nvSpPr>
          <p:cNvPr id="101384" name="AutoShape 8"/>
          <p:cNvSpPr>
            <a:spLocks noChangeArrowheads="1"/>
          </p:cNvSpPr>
          <p:nvPr/>
        </p:nvSpPr>
        <p:spPr bwMode="auto">
          <a:xfrm rot="5400000">
            <a:off x="777875" y="1574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1385" name="Rectangle 9"/>
          <p:cNvSpPr>
            <a:spLocks noChangeArrowheads="1"/>
          </p:cNvSpPr>
          <p:nvPr/>
        </p:nvSpPr>
        <p:spPr bwMode="auto">
          <a:xfrm>
            <a:off x="1524000" y="1917700"/>
            <a:ext cx="6121400" cy="3937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Prepare the fifth column:</a:t>
            </a:r>
          </a:p>
        </p:txBody>
      </p:sp>
      <p:sp>
        <p:nvSpPr>
          <p:cNvPr id="101386" name="Rectangle 10"/>
          <p:cNvSpPr>
            <a:spLocks noChangeArrowheads="1"/>
          </p:cNvSpPr>
          <p:nvPr/>
        </p:nvSpPr>
        <p:spPr bwMode="auto">
          <a:xfrm>
            <a:off x="1511300" y="2362200"/>
            <a:ext cx="7134225" cy="14097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None/>
            </a:pPr>
            <a:r>
              <a:rPr lang="en-US" sz="2400" u="sng">
                <a:effectLst>
                  <a:outerShdw blurRad="38100" dist="38100" dir="2700000" algn="tl">
                    <a:srgbClr val="000000"/>
                  </a:outerShdw>
                </a:effectLst>
                <a:latin typeface="Book Antiqua" pitchFamily="18" charset="0"/>
              </a:rPr>
              <a:t>Column 5</a:t>
            </a:r>
          </a:p>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Compute the posterior probabilities using the</a:t>
            </a:r>
          </a:p>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basic relationship of conditional probability.</a:t>
            </a:r>
          </a:p>
        </p:txBody>
      </p:sp>
      <p:sp>
        <p:nvSpPr>
          <p:cNvPr id="101389" name="Rectangle 13"/>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101391" name="Rectangle 15"/>
          <p:cNvSpPr>
            <a:spLocks noChangeArrowheads="1"/>
          </p:cNvSpPr>
          <p:nvPr/>
        </p:nvSpPr>
        <p:spPr bwMode="auto">
          <a:xfrm>
            <a:off x="711200" y="1473200"/>
            <a:ext cx="4267200" cy="533400"/>
          </a:xfrm>
          <a:prstGeom prst="rect">
            <a:avLst/>
          </a:prstGeom>
          <a:noFill/>
          <a:ln w="12700">
            <a:noFill/>
            <a:miter lim="800000"/>
            <a:headEnd/>
            <a:tailEnd/>
          </a:ln>
          <a:effectLst/>
        </p:spPr>
        <p:txBody>
          <a:bodyPr lIns="90488" tIns="44450" rIns="90488" bIns="44450"/>
          <a:lstStyle/>
          <a:p>
            <a:pPr marL="742950" lvl="1" indent="-285750" algn="l">
              <a:spcBef>
                <a:spcPct val="20000"/>
              </a:spcBef>
              <a:buClr>
                <a:srgbClr val="66FFFF"/>
              </a:buClr>
              <a:buSzPct val="125000"/>
              <a:buFontTx/>
              <a:buChar char="•"/>
            </a:pPr>
            <a:r>
              <a:rPr lang="en-US" sz="2400">
                <a:solidFill>
                  <a:srgbClr val="66FFFF"/>
                </a:solidFill>
                <a:effectLst>
                  <a:outerShdw blurRad="38100" dist="38100" dir="2700000" algn="tl">
                    <a:srgbClr val="000000"/>
                  </a:outerShdw>
                </a:effectLst>
                <a:latin typeface="Book Antiqua" pitchFamily="18" charset="0"/>
              </a:rPr>
              <a:t> Step 4</a:t>
            </a:r>
            <a:r>
              <a:rPr lang="en-US" sz="2400">
                <a:effectLst>
                  <a:outerShdw blurRad="38100" dist="38100" dir="2700000" algn="tl">
                    <a:srgbClr val="000000"/>
                  </a:outerShdw>
                </a:effectLst>
                <a:latin typeface="Book Antiqua" pitchFamily="18" charset="0"/>
              </a:rPr>
              <a:t>   		</a:t>
            </a:r>
          </a:p>
        </p:txBody>
      </p:sp>
      <p:sp>
        <p:nvSpPr>
          <p:cNvPr id="101392" name="Rectangle 16"/>
          <p:cNvSpPr>
            <a:spLocks noChangeArrowheads="1"/>
          </p:cNvSpPr>
          <p:nvPr/>
        </p:nvSpPr>
        <p:spPr bwMode="auto">
          <a:xfrm>
            <a:off x="1498600" y="4914900"/>
            <a:ext cx="7134225" cy="10668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The joint probabilities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 </a:t>
            </a:r>
            <a:r>
              <a:rPr lang="en-US" sz="2400">
                <a:effectLst>
                  <a:outerShdw blurRad="38100" dist="38100" dir="2700000" algn="tl">
                    <a:srgbClr val="000000"/>
                  </a:outerShdw>
                </a:effectLst>
                <a:latin typeface="MT Extra" pitchFamily="18" charset="2"/>
              </a:rPr>
              <a:t>I</a:t>
            </a:r>
            <a:r>
              <a:rPr lang="en-US" sz="1000">
                <a:effectLst>
                  <a:outerShdw blurRad="38100" dist="38100" dir="2700000" algn="tl">
                    <a:srgbClr val="000000"/>
                  </a:outerShdw>
                </a:effectLst>
                <a:latin typeface="MT Extra" pitchFamily="18" charset="2"/>
              </a:rPr>
              <a:t>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are in column 4</a:t>
            </a:r>
          </a:p>
          <a:p>
            <a:pPr marL="342900" indent="-342900" algn="l">
              <a:spcBef>
                <a:spcPct val="20000"/>
              </a:spcBef>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and the probability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is the sum of column 4.</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01384"/>
                                        </p:tgtEl>
                                        <p:attrNameLst>
                                          <p:attrName>style.visibility</p:attrName>
                                        </p:attrNameLst>
                                      </p:cBhvr>
                                      <p:to>
                                        <p:strVal val="visible"/>
                                      </p:to>
                                    </p:set>
                                    <p:animEffect transition="in" filter="slide(fromLeft)">
                                      <p:cBhvr>
                                        <p:cTn id="7" dur="500"/>
                                        <p:tgtEl>
                                          <p:spTgt spid="101384"/>
                                        </p:tgtEl>
                                      </p:cBhvr>
                                    </p:animEffect>
                                  </p:childTnLst>
                                  <p:subTnLst>
                                    <p:set>
                                      <p:cBhvr override="childStyle">
                                        <p:cTn dur="1" fill="hold" display="0" masterRel="nextClick" afterEffect="1"/>
                                        <p:tgtEl>
                                          <p:spTgt spid="10138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1391"/>
                                        </p:tgtEl>
                                        <p:attrNameLst>
                                          <p:attrName>style.visibility</p:attrName>
                                        </p:attrNameLst>
                                      </p:cBhvr>
                                      <p:to>
                                        <p:strVal val="visible"/>
                                      </p:to>
                                    </p:set>
                                    <p:animEffect transition="in" filter="blinds(horizontal)">
                                      <p:cBhvr>
                                        <p:cTn id="12" dur="500"/>
                                        <p:tgtEl>
                                          <p:spTgt spid="101391"/>
                                        </p:tgtEl>
                                      </p:cBhvr>
                                    </p:animEffect>
                                  </p:childTnLst>
                                </p:cTn>
                              </p:par>
                            </p:childTnLst>
                          </p:cTn>
                        </p:par>
                        <p:par>
                          <p:cTn id="13" fill="hold">
                            <p:stCondLst>
                              <p:cond delay="500"/>
                            </p:stCondLst>
                            <p:childTnLst>
                              <p:par>
                                <p:cTn id="14" presetID="3" presetClass="entr" presetSubtype="10" fill="hold" grpId="0" nodeType="afterEffect">
                                  <p:stCondLst>
                                    <p:cond delay="1000"/>
                                  </p:stCondLst>
                                  <p:childTnLst>
                                    <p:set>
                                      <p:cBhvr>
                                        <p:cTn id="15" dur="1" fill="hold">
                                          <p:stCondLst>
                                            <p:cond delay="0"/>
                                          </p:stCondLst>
                                        </p:cTn>
                                        <p:tgtEl>
                                          <p:spTgt spid="101385"/>
                                        </p:tgtEl>
                                        <p:attrNameLst>
                                          <p:attrName>style.visibility</p:attrName>
                                        </p:attrNameLst>
                                      </p:cBhvr>
                                      <p:to>
                                        <p:strVal val="visible"/>
                                      </p:to>
                                    </p:set>
                                    <p:animEffect transition="in" filter="blinds(horizontal)">
                                      <p:cBhvr>
                                        <p:cTn id="16" dur="500"/>
                                        <p:tgtEl>
                                          <p:spTgt spid="101385"/>
                                        </p:tgtEl>
                                      </p:cBhvr>
                                    </p:animEffect>
                                  </p:childTnLst>
                                </p:cTn>
                              </p:par>
                            </p:childTnLst>
                          </p:cTn>
                        </p:par>
                        <p:par>
                          <p:cTn id="17" fill="hold">
                            <p:stCondLst>
                              <p:cond delay="2000"/>
                            </p:stCondLst>
                            <p:childTnLst>
                              <p:par>
                                <p:cTn id="18" presetID="3" presetClass="entr" presetSubtype="10" fill="hold" grpId="0" nodeType="afterEffect">
                                  <p:stCondLst>
                                    <p:cond delay="2000"/>
                                  </p:stCondLst>
                                  <p:childTnLst>
                                    <p:set>
                                      <p:cBhvr>
                                        <p:cTn id="19" dur="1" fill="hold">
                                          <p:stCondLst>
                                            <p:cond delay="0"/>
                                          </p:stCondLst>
                                        </p:cTn>
                                        <p:tgtEl>
                                          <p:spTgt spid="101386"/>
                                        </p:tgtEl>
                                        <p:attrNameLst>
                                          <p:attrName>style.visibility</p:attrName>
                                        </p:attrNameLst>
                                      </p:cBhvr>
                                      <p:to>
                                        <p:strVal val="visible"/>
                                      </p:to>
                                    </p:set>
                                    <p:animEffect transition="in" filter="blinds(horizontal)">
                                      <p:cBhvr>
                                        <p:cTn id="20" dur="500"/>
                                        <p:tgtEl>
                                          <p:spTgt spid="101386"/>
                                        </p:tgtEl>
                                      </p:cBhvr>
                                    </p:animEffect>
                                  </p:childTnLst>
                                </p:cTn>
                              </p:par>
                            </p:childTnLst>
                          </p:cTn>
                        </p:par>
                        <p:par>
                          <p:cTn id="21" fill="hold">
                            <p:stCondLst>
                              <p:cond delay="4500"/>
                            </p:stCondLst>
                            <p:childTnLst>
                              <p:par>
                                <p:cTn id="22" presetID="16" presetClass="entr" presetSubtype="21" fill="hold" nodeType="afterEffect">
                                  <p:stCondLst>
                                    <p:cond delay="1500"/>
                                  </p:stCondLst>
                                  <p:childTnLst>
                                    <p:set>
                                      <p:cBhvr>
                                        <p:cTn id="23" dur="1" fill="hold">
                                          <p:stCondLst>
                                            <p:cond delay="0"/>
                                          </p:stCondLst>
                                        </p:cTn>
                                        <p:tgtEl>
                                          <p:spTgt spid="2"/>
                                        </p:tgtEl>
                                        <p:attrNameLst>
                                          <p:attrName>style.visibility</p:attrName>
                                        </p:attrNameLst>
                                      </p:cBhvr>
                                      <p:to>
                                        <p:strVal val="visible"/>
                                      </p:to>
                                    </p:set>
                                    <p:animEffect transition="in" filter="barn(inVertical)">
                                      <p:cBhvr>
                                        <p:cTn id="24" dur="500"/>
                                        <p:tgtEl>
                                          <p:spTgt spid="2"/>
                                        </p:tgtEl>
                                      </p:cBhvr>
                                    </p:animEffect>
                                  </p:childTnLst>
                                </p:cTn>
                              </p:par>
                            </p:childTnLst>
                          </p:cTn>
                        </p:par>
                        <p:par>
                          <p:cTn id="25" fill="hold">
                            <p:stCondLst>
                              <p:cond delay="6500"/>
                            </p:stCondLst>
                            <p:childTnLst>
                              <p:par>
                                <p:cTn id="26" presetID="3" presetClass="entr" presetSubtype="10" fill="hold" grpId="0" nodeType="afterEffect">
                                  <p:stCondLst>
                                    <p:cond delay="2000"/>
                                  </p:stCondLst>
                                  <p:childTnLst>
                                    <p:set>
                                      <p:cBhvr>
                                        <p:cTn id="27" dur="1" fill="hold">
                                          <p:stCondLst>
                                            <p:cond delay="0"/>
                                          </p:stCondLst>
                                        </p:cTn>
                                        <p:tgtEl>
                                          <p:spTgt spid="101392"/>
                                        </p:tgtEl>
                                        <p:attrNameLst>
                                          <p:attrName>style.visibility</p:attrName>
                                        </p:attrNameLst>
                                      </p:cBhvr>
                                      <p:to>
                                        <p:strVal val="visible"/>
                                      </p:to>
                                    </p:set>
                                    <p:animEffect transition="in" filter="blinds(horizontal)">
                                      <p:cBhvr>
                                        <p:cTn id="28" dur="500"/>
                                        <p:tgtEl>
                                          <p:spTgt spid="1013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4" grpId="0" animBg="1"/>
      <p:bldP spid="101385" grpId="0" autoUpdateAnimBg="0"/>
      <p:bldP spid="101386" grpId="0" autoUpdateAnimBg="0"/>
      <p:bldP spid="101391" grpId="0" autoUpdateAnimBg="0"/>
      <p:bldP spid="101392" grpId="0"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264" name="Rectangle 128"/>
          <p:cNvSpPr>
            <a:spLocks noChangeArrowheads="1"/>
          </p:cNvSpPr>
          <p:nvPr/>
        </p:nvSpPr>
        <p:spPr bwMode="auto">
          <a:xfrm>
            <a:off x="508000" y="2084388"/>
            <a:ext cx="8243888" cy="338772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91265" name="Line 129"/>
          <p:cNvSpPr>
            <a:spLocks noChangeShapeType="1"/>
          </p:cNvSpPr>
          <p:nvPr/>
        </p:nvSpPr>
        <p:spPr bwMode="auto">
          <a:xfrm>
            <a:off x="654050" y="3925888"/>
            <a:ext cx="7939088" cy="0"/>
          </a:xfrm>
          <a:prstGeom prst="line">
            <a:avLst/>
          </a:prstGeom>
          <a:noFill/>
          <a:ln w="12700">
            <a:solidFill>
              <a:schemeClr val="tx1"/>
            </a:solidFill>
            <a:round/>
            <a:headEnd/>
            <a:tailEnd/>
          </a:ln>
          <a:effectLst>
            <a:outerShdw dist="17961" dir="2700000" algn="ctr" rotWithShape="0">
              <a:srgbClr val="000000"/>
            </a:outerShdw>
          </a:effectLst>
        </p:spPr>
        <p:txBody>
          <a:bodyPr/>
          <a:lstStyle/>
          <a:p>
            <a:endParaRPr lang="en-US"/>
          </a:p>
        </p:txBody>
      </p:sp>
      <p:sp>
        <p:nvSpPr>
          <p:cNvPr id="91266" name="Rectangle 130"/>
          <p:cNvSpPr>
            <a:spLocks noChangeArrowheads="1"/>
          </p:cNvSpPr>
          <p:nvPr/>
        </p:nvSpPr>
        <p:spPr bwMode="auto">
          <a:xfrm>
            <a:off x="99695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(1)</a:t>
            </a:r>
          </a:p>
        </p:txBody>
      </p:sp>
      <p:sp>
        <p:nvSpPr>
          <p:cNvPr id="91267" name="Rectangle 131"/>
          <p:cNvSpPr>
            <a:spLocks noChangeArrowheads="1"/>
          </p:cNvSpPr>
          <p:nvPr/>
        </p:nvSpPr>
        <p:spPr bwMode="auto">
          <a:xfrm>
            <a:off x="23622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(2)</a:t>
            </a:r>
          </a:p>
        </p:txBody>
      </p:sp>
      <p:sp>
        <p:nvSpPr>
          <p:cNvPr id="91268" name="Rectangle 132"/>
          <p:cNvSpPr>
            <a:spLocks noChangeArrowheads="1"/>
          </p:cNvSpPr>
          <p:nvPr/>
        </p:nvSpPr>
        <p:spPr bwMode="auto">
          <a:xfrm>
            <a:off x="40894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(3)</a:t>
            </a:r>
          </a:p>
        </p:txBody>
      </p:sp>
      <p:sp>
        <p:nvSpPr>
          <p:cNvPr id="91269" name="Rectangle 133"/>
          <p:cNvSpPr>
            <a:spLocks noChangeArrowheads="1"/>
          </p:cNvSpPr>
          <p:nvPr/>
        </p:nvSpPr>
        <p:spPr bwMode="auto">
          <a:xfrm>
            <a:off x="586740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(4)</a:t>
            </a:r>
          </a:p>
        </p:txBody>
      </p:sp>
      <p:sp>
        <p:nvSpPr>
          <p:cNvPr id="91270" name="Rectangle 134"/>
          <p:cNvSpPr>
            <a:spLocks noChangeArrowheads="1"/>
          </p:cNvSpPr>
          <p:nvPr/>
        </p:nvSpPr>
        <p:spPr bwMode="auto">
          <a:xfrm>
            <a:off x="7639050" y="2216150"/>
            <a:ext cx="419100" cy="4191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(5)</a:t>
            </a:r>
          </a:p>
        </p:txBody>
      </p:sp>
      <p:sp>
        <p:nvSpPr>
          <p:cNvPr id="91271" name="Rectangle 135"/>
          <p:cNvSpPr>
            <a:spLocks noChangeArrowheads="1"/>
          </p:cNvSpPr>
          <p:nvPr/>
        </p:nvSpPr>
        <p:spPr bwMode="auto">
          <a:xfrm>
            <a:off x="673100" y="2908300"/>
            <a:ext cx="971550" cy="914400"/>
          </a:xfrm>
          <a:prstGeom prst="rect">
            <a:avLst/>
          </a:prstGeom>
          <a:noFill/>
          <a:ln w="12700">
            <a:noFill/>
            <a:miter lim="800000"/>
            <a:headEnd/>
            <a:tailEnd/>
          </a:ln>
          <a:effectLst/>
        </p:spPr>
        <p:txBody>
          <a:bodyPr wrap="none" anchor="ctr"/>
          <a:lstStyle/>
          <a:p>
            <a:pPr>
              <a:lnSpc>
                <a:spcPct val="120000"/>
              </a:lnSpc>
            </a:pPr>
            <a:r>
              <a:rPr lang="en-US">
                <a:effectLst>
                  <a:outerShdw blurRad="38100" dist="38100" dir="2700000" algn="tl">
                    <a:srgbClr val="000000"/>
                  </a:outerShdw>
                </a:effectLst>
                <a:latin typeface="Book Antiqua" pitchFamily="18" charset="0"/>
              </a:rPr>
              <a:t>Events</a:t>
            </a:r>
          </a:p>
          <a:p>
            <a:pPr>
              <a:lnSpc>
                <a:spcPct val="12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p>
        </p:txBody>
      </p:sp>
      <p:sp>
        <p:nvSpPr>
          <p:cNvPr id="91272" name="Rectangle 136"/>
          <p:cNvSpPr>
            <a:spLocks noChangeArrowheads="1"/>
          </p:cNvSpPr>
          <p:nvPr/>
        </p:nvSpPr>
        <p:spPr bwMode="auto">
          <a:xfrm>
            <a:off x="1714500" y="2574925"/>
            <a:ext cx="1676400" cy="1238250"/>
          </a:xfrm>
          <a:prstGeom prst="rect">
            <a:avLst/>
          </a:prstGeom>
          <a:noFill/>
          <a:ln w="12700">
            <a:noFill/>
            <a:miter lim="800000"/>
            <a:headEnd/>
            <a:tailEnd/>
          </a:ln>
          <a:effectLst/>
        </p:spPr>
        <p:txBody>
          <a:bodyPr wrap="none" anchor="ctr"/>
          <a:lstStyle/>
          <a:p>
            <a:pPr>
              <a:lnSpc>
                <a:spcPct val="110000"/>
              </a:lnSpc>
            </a:pPr>
            <a:r>
              <a:rPr lang="en-US">
                <a:effectLst>
                  <a:outerShdw blurRad="38100" dist="38100" dir="2700000" algn="tl">
                    <a:srgbClr val="000000"/>
                  </a:outerShdw>
                </a:effectLst>
                <a:latin typeface="Book Antiqua" pitchFamily="18" charset="0"/>
              </a:rPr>
              <a:t>Prior</a:t>
            </a:r>
          </a:p>
          <a:p>
            <a:pPr>
              <a:lnSpc>
                <a:spcPct val="110000"/>
              </a:lnSpc>
            </a:pPr>
            <a:r>
              <a:rPr lang="en-US">
                <a:effectLst>
                  <a:outerShdw blurRad="38100" dist="38100" dir="2700000" algn="tl">
                    <a:srgbClr val="000000"/>
                  </a:outerShdw>
                </a:effectLst>
                <a:latin typeface="Book Antiqua" pitchFamily="18" charset="0"/>
              </a:rPr>
              <a:t>Probabilities</a:t>
            </a:r>
          </a:p>
          <a:p>
            <a:pPr>
              <a:lnSpc>
                <a:spcPct val="12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a:t>
            </a:r>
          </a:p>
        </p:txBody>
      </p:sp>
      <p:sp>
        <p:nvSpPr>
          <p:cNvPr id="91273" name="Rectangle 137"/>
          <p:cNvSpPr>
            <a:spLocks noChangeArrowheads="1"/>
          </p:cNvSpPr>
          <p:nvPr/>
        </p:nvSpPr>
        <p:spPr bwMode="auto">
          <a:xfrm>
            <a:off x="3403600" y="2584450"/>
            <a:ext cx="1790700" cy="1276350"/>
          </a:xfrm>
          <a:prstGeom prst="rect">
            <a:avLst/>
          </a:prstGeom>
          <a:noFill/>
          <a:ln w="12700">
            <a:noFill/>
            <a:miter lim="800000"/>
            <a:headEnd/>
            <a:tailEnd/>
          </a:ln>
          <a:effectLst/>
        </p:spPr>
        <p:txBody>
          <a:bodyPr wrap="none" anchor="ctr"/>
          <a:lstStyle/>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Conditional</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Probabilities</a:t>
            </a:r>
          </a:p>
          <a:p>
            <a:pPr>
              <a:lnSpc>
                <a:spcPct val="12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r>
              <a:rPr lang="en-US" sz="2400">
                <a:effectLst>
                  <a:outerShdw blurRad="38100" dist="38100" dir="2700000" algn="tl">
                    <a:srgbClr val="000000"/>
                  </a:outerShdw>
                </a:effectLst>
                <a:latin typeface="Book Antiqua" pitchFamily="18" charset="0"/>
              </a:rPr>
              <a:t>)</a:t>
            </a:r>
          </a:p>
        </p:txBody>
      </p:sp>
      <p:sp>
        <p:nvSpPr>
          <p:cNvPr id="91274" name="Rectangle 138"/>
          <p:cNvSpPr>
            <a:spLocks noChangeArrowheads="1"/>
          </p:cNvSpPr>
          <p:nvPr/>
        </p:nvSpPr>
        <p:spPr bwMode="auto">
          <a:xfrm>
            <a:off x="844550" y="3835400"/>
            <a:ext cx="685800" cy="1162050"/>
          </a:xfrm>
          <a:prstGeom prst="rect">
            <a:avLst/>
          </a:prstGeom>
          <a:noFill/>
          <a:ln w="12700">
            <a:noFill/>
            <a:miter lim="800000"/>
            <a:headEnd/>
            <a:tailEnd/>
          </a:ln>
          <a:effectLst/>
        </p:spPr>
        <p:txBody>
          <a:bodyPr wrap="none" anchor="ctr"/>
          <a:lstStyle/>
          <a:p>
            <a:pPr>
              <a:lnSpc>
                <a:spcPct val="13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1</a:t>
            </a:r>
          </a:p>
          <a:p>
            <a:pPr>
              <a:lnSpc>
                <a:spcPct val="130000"/>
              </a:lnSpc>
            </a:pP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2</a:t>
            </a:r>
          </a:p>
        </p:txBody>
      </p:sp>
      <p:sp>
        <p:nvSpPr>
          <p:cNvPr id="91275" name="Rectangle 139"/>
          <p:cNvSpPr>
            <a:spLocks noChangeArrowheads="1"/>
          </p:cNvSpPr>
          <p:nvPr/>
        </p:nvSpPr>
        <p:spPr bwMode="auto">
          <a:xfrm>
            <a:off x="2247900" y="4000500"/>
            <a:ext cx="590550" cy="1295400"/>
          </a:xfrm>
          <a:prstGeom prst="rect">
            <a:avLst/>
          </a:prstGeom>
          <a:noFill/>
          <a:ln w="12700">
            <a:noFill/>
            <a:miter lim="800000"/>
            <a:headEnd/>
            <a:tailEnd/>
          </a:ln>
          <a:effectLst/>
        </p:spPr>
        <p:txBody>
          <a:bodyPr wrap="none" anchor="ctr"/>
          <a:lstStyle/>
          <a:p>
            <a:pPr>
              <a:lnSpc>
                <a:spcPct val="130000"/>
              </a:lnSpc>
            </a:pPr>
            <a:r>
              <a:rPr lang="en-US" sz="2400">
                <a:effectLst>
                  <a:outerShdw blurRad="38100" dist="38100" dir="2700000" algn="tl">
                    <a:srgbClr val="000000"/>
                  </a:outerShdw>
                </a:effectLst>
                <a:latin typeface="Book Antiqua" pitchFamily="18" charset="0"/>
              </a:rPr>
              <a:t>  .7</a:t>
            </a:r>
          </a:p>
          <a:p>
            <a:pPr>
              <a:lnSpc>
                <a:spcPct val="130000"/>
              </a:lnSpc>
            </a:pPr>
            <a:r>
              <a:rPr lang="en-US" sz="2400" u="sng">
                <a:effectLst>
                  <a:outerShdw blurRad="38100" dist="38100" dir="2700000" algn="tl">
                    <a:srgbClr val="000000"/>
                  </a:outerShdw>
                </a:effectLst>
                <a:latin typeface="Book Antiqua" pitchFamily="18" charset="0"/>
              </a:rPr>
              <a:t>  .3</a:t>
            </a:r>
          </a:p>
          <a:p>
            <a:pPr>
              <a:lnSpc>
                <a:spcPct val="130000"/>
              </a:lnSpc>
            </a:pPr>
            <a:r>
              <a:rPr lang="en-US" sz="2400">
                <a:effectLst>
                  <a:outerShdw blurRad="38100" dist="38100" dir="2700000" algn="tl">
                    <a:srgbClr val="000000"/>
                  </a:outerShdw>
                </a:effectLst>
                <a:latin typeface="Book Antiqua" pitchFamily="18" charset="0"/>
              </a:rPr>
              <a:t>1.0</a:t>
            </a:r>
          </a:p>
        </p:txBody>
      </p:sp>
      <p:sp>
        <p:nvSpPr>
          <p:cNvPr id="91276" name="Rectangle 140"/>
          <p:cNvSpPr>
            <a:spLocks noChangeArrowheads="1"/>
          </p:cNvSpPr>
          <p:nvPr/>
        </p:nvSpPr>
        <p:spPr bwMode="auto">
          <a:xfrm>
            <a:off x="4051300" y="3790950"/>
            <a:ext cx="457200" cy="1257300"/>
          </a:xfrm>
          <a:prstGeom prst="rect">
            <a:avLst/>
          </a:prstGeom>
          <a:noFill/>
          <a:ln w="12700">
            <a:noFill/>
            <a:miter lim="800000"/>
            <a:headEnd/>
            <a:tailEnd/>
          </a:ln>
          <a:effectLst/>
        </p:spPr>
        <p:txBody>
          <a:bodyPr wrap="none" anchor="ctr"/>
          <a:lstStyle/>
          <a:p>
            <a:pPr>
              <a:lnSpc>
                <a:spcPct val="130000"/>
              </a:lnSpc>
            </a:pPr>
            <a:r>
              <a:rPr lang="en-US" sz="2400">
                <a:effectLst>
                  <a:outerShdw blurRad="38100" dist="38100" dir="2700000" algn="tl">
                    <a:srgbClr val="000000"/>
                  </a:outerShdw>
                </a:effectLst>
                <a:latin typeface="Book Antiqua" pitchFamily="18" charset="0"/>
              </a:rPr>
              <a:t>.2</a:t>
            </a:r>
          </a:p>
          <a:p>
            <a:pPr>
              <a:lnSpc>
                <a:spcPct val="130000"/>
              </a:lnSpc>
            </a:pPr>
            <a:r>
              <a:rPr lang="en-US" sz="2400">
                <a:effectLst>
                  <a:outerShdw blurRad="38100" dist="38100" dir="2700000" algn="tl">
                    <a:srgbClr val="000000"/>
                  </a:outerShdw>
                </a:effectLst>
                <a:latin typeface="Book Antiqua" pitchFamily="18" charset="0"/>
              </a:rPr>
              <a:t>.9</a:t>
            </a:r>
          </a:p>
        </p:txBody>
      </p:sp>
      <p:sp>
        <p:nvSpPr>
          <p:cNvPr id="91278" name="Rectangle 142"/>
          <p:cNvSpPr>
            <a:spLocks noChangeArrowheads="1"/>
          </p:cNvSpPr>
          <p:nvPr/>
        </p:nvSpPr>
        <p:spPr bwMode="auto">
          <a:xfrm>
            <a:off x="5715000" y="3740150"/>
            <a:ext cx="590550" cy="1352550"/>
          </a:xfrm>
          <a:prstGeom prst="rect">
            <a:avLst/>
          </a:prstGeom>
          <a:noFill/>
          <a:ln w="12700">
            <a:noFill/>
            <a:miter lim="800000"/>
            <a:headEnd/>
            <a:tailEnd/>
          </a:ln>
          <a:effectLst/>
        </p:spPr>
        <p:txBody>
          <a:bodyPr wrap="none" anchor="ctr"/>
          <a:lstStyle/>
          <a:p>
            <a:pPr>
              <a:lnSpc>
                <a:spcPct val="130000"/>
              </a:lnSpc>
            </a:pPr>
            <a:r>
              <a:rPr lang="en-US" sz="2400">
                <a:effectLst>
                  <a:outerShdw blurRad="38100" dist="38100" dir="2700000" algn="tl">
                    <a:srgbClr val="000000"/>
                  </a:outerShdw>
                </a:effectLst>
                <a:latin typeface="Book Antiqua" pitchFamily="18" charset="0"/>
              </a:rPr>
              <a:t>.14</a:t>
            </a:r>
          </a:p>
          <a:p>
            <a:pPr>
              <a:lnSpc>
                <a:spcPct val="130000"/>
              </a:lnSpc>
            </a:pPr>
            <a:r>
              <a:rPr lang="en-US" sz="2400" u="sng">
                <a:effectLst>
                  <a:outerShdw blurRad="38100" dist="38100" dir="2700000" algn="tl">
                    <a:srgbClr val="000000"/>
                  </a:outerShdw>
                </a:effectLst>
                <a:latin typeface="Book Antiqua" pitchFamily="18" charset="0"/>
              </a:rPr>
              <a:t>.27</a:t>
            </a:r>
          </a:p>
        </p:txBody>
      </p:sp>
      <p:sp>
        <p:nvSpPr>
          <p:cNvPr id="91279" name="Rectangle 143"/>
          <p:cNvSpPr>
            <a:spLocks noChangeArrowheads="1"/>
          </p:cNvSpPr>
          <p:nvPr/>
        </p:nvSpPr>
        <p:spPr bwMode="auto">
          <a:xfrm>
            <a:off x="5162550" y="2527300"/>
            <a:ext cx="1790700" cy="1333500"/>
          </a:xfrm>
          <a:prstGeom prst="rect">
            <a:avLst/>
          </a:prstGeom>
          <a:noFill/>
          <a:ln w="12700">
            <a:noFill/>
            <a:miter lim="800000"/>
            <a:headEnd/>
            <a:tailEnd/>
          </a:ln>
          <a:effectLst/>
        </p:spPr>
        <p:txBody>
          <a:bodyPr wrap="none" anchor="ctr"/>
          <a:lstStyle/>
          <a:p>
            <a:pPr>
              <a:lnSpc>
                <a:spcPct val="110000"/>
              </a:lnSpc>
            </a:pPr>
            <a:r>
              <a:rPr lang="en-US">
                <a:effectLst>
                  <a:outerShdw blurRad="38100" dist="38100" dir="2700000" algn="tl">
                    <a:srgbClr val="000000"/>
                  </a:outerShdw>
                </a:effectLst>
                <a:latin typeface="Book Antiqua" pitchFamily="18" charset="0"/>
              </a:rPr>
              <a:t>Joint</a:t>
            </a:r>
          </a:p>
          <a:p>
            <a:pPr>
              <a:lnSpc>
                <a:spcPct val="110000"/>
              </a:lnSpc>
            </a:pPr>
            <a:r>
              <a:rPr lang="en-US">
                <a:effectLst>
                  <a:outerShdw blurRad="38100" dist="38100" dir="2700000" algn="tl">
                    <a:srgbClr val="000000"/>
                  </a:outerShdw>
                </a:effectLst>
                <a:latin typeface="Book Antiqua" pitchFamily="18" charset="0"/>
              </a:rPr>
              <a:t>Probabilities</a:t>
            </a:r>
          </a:p>
          <a:p>
            <a:pPr>
              <a:lnSpc>
                <a:spcPct val="12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 </a:t>
            </a:r>
            <a:r>
              <a:rPr lang="en-US">
                <a:effectLst>
                  <a:outerShdw blurRad="38100" dist="38100" dir="2700000" algn="tl">
                    <a:srgbClr val="000000"/>
                  </a:outerShdw>
                </a:effectLst>
                <a:latin typeface="MT Extra" pitchFamily="18" charset="2"/>
              </a:rPr>
              <a:t>I</a:t>
            </a:r>
            <a:r>
              <a:rPr lang="en-US" sz="1000">
                <a:effectLst>
                  <a:outerShdw blurRad="38100" dist="38100" dir="2700000" algn="tl">
                    <a:srgbClr val="000000"/>
                  </a:outerShdw>
                </a:effectLst>
                <a:latin typeface="MT Extra" pitchFamily="18" charset="2"/>
              </a:rPr>
              <a:t> </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p>
        </p:txBody>
      </p:sp>
      <p:sp>
        <p:nvSpPr>
          <p:cNvPr id="91280" name="Rectangle 144"/>
          <p:cNvSpPr>
            <a:spLocks noChangeArrowheads="1"/>
          </p:cNvSpPr>
          <p:nvPr/>
        </p:nvSpPr>
        <p:spPr bwMode="auto">
          <a:xfrm>
            <a:off x="4654550" y="4870450"/>
            <a:ext cx="1619250" cy="590550"/>
          </a:xfrm>
          <a:prstGeom prst="rect">
            <a:avLst/>
          </a:prstGeom>
          <a:noFill/>
          <a:ln w="12700">
            <a:noFill/>
            <a:miter lim="800000"/>
            <a:headEnd/>
            <a:tailEnd/>
          </a:ln>
          <a:effectLst/>
        </p:spPr>
        <p:txBody>
          <a:bodyPr wrap="none" anchor="ctr"/>
          <a:lstStyle/>
          <a:p>
            <a:r>
              <a:rPr lang="en-US" sz="2400" i="1">
                <a:effectLst>
                  <a:outerShdw blurRad="38100" dist="38100" dir="2700000" algn="tl">
                    <a:srgbClr val="000000"/>
                  </a:outerShdw>
                </a:effectLst>
                <a:latin typeface="Book Antiqua" pitchFamily="18" charset="0"/>
              </a:rPr>
              <a:t> 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 =  .41</a:t>
            </a:r>
          </a:p>
        </p:txBody>
      </p:sp>
      <p:sp>
        <p:nvSpPr>
          <p:cNvPr id="91143" name="AutoShape 7"/>
          <p:cNvSpPr>
            <a:spLocks noChangeArrowheads="1"/>
          </p:cNvSpPr>
          <p:nvPr/>
        </p:nvSpPr>
        <p:spPr bwMode="auto">
          <a:xfrm flipH="1" flipV="1">
            <a:off x="5797550" y="5524500"/>
            <a:ext cx="1238250" cy="495300"/>
          </a:xfrm>
          <a:prstGeom prst="wedgeRoundRectCallout">
            <a:avLst>
              <a:gd name="adj1" fmla="val -84106"/>
              <a:gd name="adj2" fmla="val 283972"/>
              <a:gd name="adj3" fmla="val 16667"/>
            </a:avLst>
          </a:prstGeom>
          <a:gradFill rotWithShape="0">
            <a:gsLst>
              <a:gs pos="0">
                <a:srgbClr val="777777">
                  <a:gamma/>
                  <a:shade val="46275"/>
                  <a:invGamma/>
                </a:srgbClr>
              </a:gs>
              <a:gs pos="50000">
                <a:srgbClr val="777777"/>
              </a:gs>
              <a:gs pos="100000">
                <a:srgbClr val="777777">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10800000"/>
          <a:lstStyle/>
          <a:p>
            <a:r>
              <a:rPr lang="en-US">
                <a:effectLst>
                  <a:outerShdw blurRad="38100" dist="38100" dir="2700000" algn="tl">
                    <a:srgbClr val="000000"/>
                  </a:outerShdw>
                </a:effectLst>
                <a:latin typeface="Book Antiqua" pitchFamily="18" charset="0"/>
              </a:rPr>
              <a:t>.14/.41</a:t>
            </a:r>
          </a:p>
        </p:txBody>
      </p:sp>
      <p:sp>
        <p:nvSpPr>
          <p:cNvPr id="91260" name="Rectangle 124"/>
          <p:cNvSpPr>
            <a:spLocks noChangeArrowheads="1"/>
          </p:cNvSpPr>
          <p:nvPr/>
        </p:nvSpPr>
        <p:spPr bwMode="auto">
          <a:xfrm>
            <a:off x="6915150" y="2555875"/>
            <a:ext cx="1790700" cy="1276350"/>
          </a:xfrm>
          <a:prstGeom prst="rect">
            <a:avLst/>
          </a:prstGeom>
          <a:noFill/>
          <a:ln w="12700">
            <a:noFill/>
            <a:miter lim="800000"/>
            <a:headEnd/>
            <a:tailEnd/>
          </a:ln>
          <a:effectLst/>
        </p:spPr>
        <p:txBody>
          <a:bodyPr wrap="none" anchor="ctr"/>
          <a:lstStyle/>
          <a:p>
            <a:pPr>
              <a:lnSpc>
                <a:spcPct val="110000"/>
              </a:lnSpc>
            </a:pPr>
            <a:r>
              <a:rPr lang="en-US">
                <a:effectLst>
                  <a:outerShdw blurRad="38100" dist="38100" dir="2700000" algn="tl">
                    <a:srgbClr val="000000"/>
                  </a:outerShdw>
                </a:effectLst>
                <a:latin typeface="Book Antiqua" pitchFamily="18" charset="0"/>
              </a:rPr>
              <a:t>Posterior</a:t>
            </a:r>
          </a:p>
          <a:p>
            <a:pPr>
              <a:lnSpc>
                <a:spcPct val="110000"/>
              </a:lnSpc>
            </a:pPr>
            <a:r>
              <a:rPr lang="en-US">
                <a:effectLst>
                  <a:outerShdw blurRad="38100" dist="38100" dir="2700000" algn="tl">
                    <a:srgbClr val="000000"/>
                  </a:outerShdw>
                </a:effectLst>
                <a:latin typeface="Book Antiqua" pitchFamily="18" charset="0"/>
              </a:rPr>
              <a:t>Probabilities</a:t>
            </a:r>
          </a:p>
          <a:p>
            <a:pPr>
              <a:lnSpc>
                <a:spcPct val="120000"/>
              </a:lnSpc>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A</a:t>
            </a:r>
            <a:r>
              <a:rPr lang="en-US" sz="2400" i="1" baseline="-25000">
                <a:effectLst>
                  <a:outerShdw blurRad="38100" dist="38100" dir="2700000" algn="tl">
                    <a:srgbClr val="000000"/>
                  </a:outerShdw>
                </a:effectLst>
                <a:latin typeface="Book Antiqua" pitchFamily="18" charset="0"/>
              </a:rPr>
              <a:t>i</a:t>
            </a:r>
            <a:r>
              <a:rPr lang="en-US" sz="1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B</a:t>
            </a:r>
            <a:r>
              <a:rPr lang="en-US" sz="2400">
                <a:effectLst>
                  <a:outerShdw blurRad="38100" dist="38100" dir="2700000" algn="tl">
                    <a:srgbClr val="000000"/>
                  </a:outerShdw>
                </a:effectLst>
                <a:latin typeface="Book Antiqua" pitchFamily="18" charset="0"/>
              </a:rPr>
              <a:t>)</a:t>
            </a:r>
          </a:p>
        </p:txBody>
      </p:sp>
      <p:sp>
        <p:nvSpPr>
          <p:cNvPr id="91261" name="Rectangle 125"/>
          <p:cNvSpPr>
            <a:spLocks noChangeArrowheads="1"/>
          </p:cNvSpPr>
          <p:nvPr/>
        </p:nvSpPr>
        <p:spPr bwMode="auto">
          <a:xfrm>
            <a:off x="7219950" y="3994150"/>
            <a:ext cx="1104900" cy="1314450"/>
          </a:xfrm>
          <a:prstGeom prst="rect">
            <a:avLst/>
          </a:prstGeom>
          <a:noFill/>
          <a:ln w="12700">
            <a:noFill/>
            <a:miter lim="800000"/>
            <a:headEnd/>
            <a:tailEnd/>
          </a:ln>
          <a:effectLst/>
        </p:spPr>
        <p:txBody>
          <a:bodyPr wrap="none" anchor="ctr"/>
          <a:lstStyle/>
          <a:p>
            <a:pPr>
              <a:lnSpc>
                <a:spcPct val="130000"/>
              </a:lnSpc>
            </a:pPr>
            <a:r>
              <a:rPr lang="en-US">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3415</a:t>
            </a:r>
          </a:p>
          <a:p>
            <a:pPr>
              <a:lnSpc>
                <a:spcPct val="130000"/>
              </a:lnSpc>
            </a:pPr>
            <a:r>
              <a:rPr lang="en-US" sz="2400" u="sng">
                <a:effectLst>
                  <a:outerShdw blurRad="38100" dist="38100" dir="2700000" algn="tl">
                    <a:srgbClr val="000000"/>
                  </a:outerShdw>
                </a:effectLst>
                <a:latin typeface="Book Antiqua" pitchFamily="18" charset="0"/>
              </a:rPr>
              <a:t>  .6585</a:t>
            </a:r>
          </a:p>
          <a:p>
            <a:pPr>
              <a:lnSpc>
                <a:spcPct val="130000"/>
              </a:lnSpc>
            </a:pPr>
            <a:r>
              <a:rPr lang="en-US" sz="2400">
                <a:effectLst>
                  <a:outerShdw blurRad="38100" dist="38100" dir="2700000" algn="tl">
                    <a:srgbClr val="000000"/>
                  </a:outerShdw>
                </a:effectLst>
                <a:latin typeface="Book Antiqua" pitchFamily="18" charset="0"/>
              </a:rPr>
              <a:t>1.0000</a:t>
            </a:r>
          </a:p>
        </p:txBody>
      </p:sp>
      <p:sp>
        <p:nvSpPr>
          <p:cNvPr id="91282" name="AutoShape 146"/>
          <p:cNvSpPr>
            <a:spLocks noChangeArrowheads="1"/>
          </p:cNvSpPr>
          <p:nvPr/>
        </p:nvSpPr>
        <p:spPr bwMode="auto">
          <a:xfrm rot="10800000" flipV="1">
            <a:off x="7673975" y="5422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1283" name="Rectangle 147"/>
          <p:cNvSpPr>
            <a:spLocks noChangeArrowheads="1"/>
          </p:cNvSpPr>
          <p:nvPr/>
        </p:nvSpPr>
        <p:spPr bwMode="auto">
          <a:xfrm>
            <a:off x="708025" y="1016000"/>
            <a:ext cx="5848350" cy="487363"/>
          </a:xfrm>
          <a:prstGeom prst="rect">
            <a:avLst/>
          </a:prstGeom>
          <a:noFill/>
          <a:ln w="12700">
            <a:noFill/>
            <a:miter lim="800000"/>
            <a:headEnd/>
            <a:tailEnd/>
          </a:ln>
          <a:effectLst/>
        </p:spPr>
        <p:txBody>
          <a:bodyPr lIns="90488" tIns="44450" rIns="90488" bIns="44450"/>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Example:  L. S. Clothiers</a:t>
            </a:r>
          </a:p>
        </p:txBody>
      </p:sp>
      <p:sp>
        <p:nvSpPr>
          <p:cNvPr id="91285" name="Rectangle 149"/>
          <p:cNvSpPr>
            <a:spLocks noGrp="1" noChangeArrowheads="1"/>
          </p:cNvSpPr>
          <p:nvPr>
            <p:ph type="title"/>
          </p:nvPr>
        </p:nvSpPr>
        <p:spPr>
          <a:noFill/>
          <a:ln/>
        </p:spPr>
        <p:txBody>
          <a:bodyPr/>
          <a:lstStyle/>
          <a:p>
            <a:r>
              <a:rPr lang="en-US"/>
              <a:t>Bayes’ Theorem:  Tabular Approach</a:t>
            </a:r>
          </a:p>
        </p:txBody>
      </p:sp>
      <p:sp>
        <p:nvSpPr>
          <p:cNvPr id="91286" name="Rectangle 150"/>
          <p:cNvSpPr>
            <a:spLocks noChangeArrowheads="1"/>
          </p:cNvSpPr>
          <p:nvPr/>
        </p:nvSpPr>
        <p:spPr bwMode="auto">
          <a:xfrm>
            <a:off x="711200" y="1473200"/>
            <a:ext cx="4889500" cy="533400"/>
          </a:xfrm>
          <a:prstGeom prst="rect">
            <a:avLst/>
          </a:prstGeom>
          <a:noFill/>
          <a:ln w="12700">
            <a:noFill/>
            <a:miter lim="800000"/>
            <a:headEnd/>
            <a:tailEnd/>
          </a:ln>
          <a:effectLst/>
        </p:spPr>
        <p:txBody>
          <a:bodyPr lIns="90488" tIns="44450" rIns="90488" bIns="44450"/>
          <a:lstStyle/>
          <a:p>
            <a:pPr marL="742950" lvl="1" indent="-285750" algn="l">
              <a:spcBef>
                <a:spcPct val="20000"/>
              </a:spcBef>
              <a:buClr>
                <a:srgbClr val="66FFFF"/>
              </a:buClr>
              <a:buSzPct val="125000"/>
              <a:buFontTx/>
              <a:buChar char="•"/>
            </a:pPr>
            <a:r>
              <a:rPr lang="en-US" sz="2400">
                <a:solidFill>
                  <a:srgbClr val="66FFFF"/>
                </a:solidFill>
                <a:effectLst>
                  <a:outerShdw blurRad="38100" dist="38100" dir="2700000" algn="tl">
                    <a:srgbClr val="000000"/>
                  </a:outerShdw>
                </a:effectLst>
                <a:latin typeface="Book Antiqua" pitchFamily="18" charset="0"/>
              </a:rPr>
              <a:t> Step 4</a:t>
            </a:r>
            <a:r>
              <a:rPr lang="en-US" sz="2400">
                <a:effectLst>
                  <a:outerShdw blurRad="38100" dist="38100" dir="2700000" algn="tl">
                    <a:srgbClr val="000000"/>
                  </a:outerShdw>
                </a:effectLst>
                <a:latin typeface="Book Antiqua" pitchFamily="18" charset="0"/>
              </a:rPr>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1000"/>
                                  </p:stCondLst>
                                  <p:childTnLst>
                                    <p:set>
                                      <p:cBhvr>
                                        <p:cTn id="6" dur="1" fill="hold">
                                          <p:stCondLst>
                                            <p:cond delay="0"/>
                                          </p:stCondLst>
                                        </p:cTn>
                                        <p:tgtEl>
                                          <p:spTgt spid="91282"/>
                                        </p:tgtEl>
                                        <p:attrNameLst>
                                          <p:attrName>style.visibility</p:attrName>
                                        </p:attrNameLst>
                                      </p:cBhvr>
                                      <p:to>
                                        <p:strVal val="visible"/>
                                      </p:to>
                                    </p:set>
                                    <p:animEffect transition="in" filter="slide(fromBottom)">
                                      <p:cBhvr>
                                        <p:cTn id="7" dur="500"/>
                                        <p:tgtEl>
                                          <p:spTgt spid="91282"/>
                                        </p:tgtEl>
                                      </p:cBhvr>
                                    </p:animEffect>
                                  </p:childTnLst>
                                  <p:subTnLst>
                                    <p:set>
                                      <p:cBhvr override="childStyle">
                                        <p:cTn dur="1" fill="hold" display="0" masterRel="nextClick" afterEffect="1"/>
                                        <p:tgtEl>
                                          <p:spTgt spid="9128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iterate type="wd">
                                    <p:tmPct val="100000"/>
                                  </p:iterate>
                                  <p:childTnLst>
                                    <p:set>
                                      <p:cBhvr>
                                        <p:cTn id="11" dur="1" fill="hold">
                                          <p:stCondLst>
                                            <p:cond delay="0"/>
                                          </p:stCondLst>
                                        </p:cTn>
                                        <p:tgtEl>
                                          <p:spTgt spid="91260"/>
                                        </p:tgtEl>
                                        <p:attrNameLst>
                                          <p:attrName>style.visibility</p:attrName>
                                        </p:attrNameLst>
                                      </p:cBhvr>
                                      <p:to>
                                        <p:strVal val="visible"/>
                                      </p:to>
                                    </p:set>
                                    <p:animEffect transition="in" filter="slide(fromTop)">
                                      <p:cBhvr>
                                        <p:cTn id="12" dur="300"/>
                                        <p:tgtEl>
                                          <p:spTgt spid="91260"/>
                                        </p:tgtEl>
                                      </p:cBhvr>
                                    </p:animEffect>
                                  </p:childTnLst>
                                </p:cTn>
                              </p:par>
                            </p:childTnLst>
                          </p:cTn>
                        </p:par>
                        <p:par>
                          <p:cTn id="13" fill="hold">
                            <p:stCondLst>
                              <p:cond delay="1800"/>
                            </p:stCondLst>
                            <p:childTnLst>
                              <p:par>
                                <p:cTn id="14" presetID="12" presetClass="entr" presetSubtype="1" fill="hold" grpId="0" nodeType="afterEffect">
                                  <p:stCondLst>
                                    <p:cond delay="2000"/>
                                  </p:stCondLst>
                                  <p:iterate type="wd">
                                    <p:tmPct val="100000"/>
                                  </p:iterate>
                                  <p:childTnLst>
                                    <p:set>
                                      <p:cBhvr>
                                        <p:cTn id="15" dur="1" fill="hold">
                                          <p:stCondLst>
                                            <p:cond delay="0"/>
                                          </p:stCondLst>
                                        </p:cTn>
                                        <p:tgtEl>
                                          <p:spTgt spid="91261"/>
                                        </p:tgtEl>
                                        <p:attrNameLst>
                                          <p:attrName>style.visibility</p:attrName>
                                        </p:attrNameLst>
                                      </p:cBhvr>
                                      <p:to>
                                        <p:strVal val="visible"/>
                                      </p:to>
                                    </p:set>
                                    <p:animEffect transition="in" filter="slide(fromTop)">
                                      <p:cBhvr>
                                        <p:cTn id="16" dur="300"/>
                                        <p:tgtEl>
                                          <p:spTgt spid="91261"/>
                                        </p:tgtEl>
                                      </p:cBhvr>
                                    </p:animEffect>
                                  </p:childTnLst>
                                </p:cTn>
                              </p:par>
                            </p:childTnLst>
                          </p:cTn>
                        </p:par>
                        <p:par>
                          <p:cTn id="17" fill="hold">
                            <p:stCondLst>
                              <p:cond delay="5300"/>
                            </p:stCondLst>
                            <p:childTnLst>
                              <p:par>
                                <p:cTn id="18" presetID="23" presetClass="entr" presetSubtype="16" fill="hold" grpId="0" nodeType="afterEffect">
                                  <p:stCondLst>
                                    <p:cond delay="3000"/>
                                  </p:stCondLst>
                                  <p:childTnLst>
                                    <p:set>
                                      <p:cBhvr>
                                        <p:cTn id="19" dur="1" fill="hold">
                                          <p:stCondLst>
                                            <p:cond delay="0"/>
                                          </p:stCondLst>
                                        </p:cTn>
                                        <p:tgtEl>
                                          <p:spTgt spid="91143"/>
                                        </p:tgtEl>
                                        <p:attrNameLst>
                                          <p:attrName>style.visibility</p:attrName>
                                        </p:attrNameLst>
                                      </p:cBhvr>
                                      <p:to>
                                        <p:strVal val="visible"/>
                                      </p:to>
                                    </p:set>
                                    <p:anim calcmode="lin" valueType="num">
                                      <p:cBhvr>
                                        <p:cTn id="20" dur="500" fill="hold"/>
                                        <p:tgtEl>
                                          <p:spTgt spid="91143"/>
                                        </p:tgtEl>
                                        <p:attrNameLst>
                                          <p:attrName>ppt_w</p:attrName>
                                        </p:attrNameLst>
                                      </p:cBhvr>
                                      <p:tavLst>
                                        <p:tav tm="0">
                                          <p:val>
                                            <p:fltVal val="0"/>
                                          </p:val>
                                        </p:tav>
                                        <p:tav tm="100000">
                                          <p:val>
                                            <p:strVal val="#ppt_w"/>
                                          </p:val>
                                        </p:tav>
                                      </p:tavLst>
                                    </p:anim>
                                    <p:anim calcmode="lin" valueType="num">
                                      <p:cBhvr>
                                        <p:cTn id="21" dur="500" fill="hold"/>
                                        <p:tgtEl>
                                          <p:spTgt spid="9114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3" grpId="0" animBg="1" autoUpdateAnimBg="0"/>
      <p:bldP spid="91260" grpId="0" autoUpdateAnimBg="0"/>
      <p:bldP spid="91261" grpId="0" autoUpdateAnimBg="0"/>
      <p:bldP spid="91282"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9FB58-B3A9-6C4C-B3FE-7C4DA27937E3}"/>
              </a:ext>
            </a:extLst>
          </p:cNvPr>
          <p:cNvSpPr>
            <a:spLocks noGrp="1"/>
          </p:cNvSpPr>
          <p:nvPr>
            <p:ph type="title"/>
          </p:nvPr>
        </p:nvSpPr>
        <p:spPr/>
        <p:txBody>
          <a:bodyPr/>
          <a:lstStyle/>
          <a:p>
            <a:r>
              <a:rPr lang="en-US" dirty="0"/>
              <a:t>Think! #1</a:t>
            </a:r>
          </a:p>
        </p:txBody>
      </p:sp>
      <p:sp>
        <p:nvSpPr>
          <p:cNvPr id="3" name="Content Placeholder 2">
            <a:extLst>
              <a:ext uri="{FF2B5EF4-FFF2-40B4-BE49-F238E27FC236}">
                <a16:creationId xmlns:a16="http://schemas.microsoft.com/office/drawing/2014/main" id="{6A8053D1-4599-674F-9E36-A113A77F2424}"/>
              </a:ext>
            </a:extLst>
          </p:cNvPr>
          <p:cNvSpPr>
            <a:spLocks noGrp="1"/>
          </p:cNvSpPr>
          <p:nvPr>
            <p:ph idx="1"/>
          </p:nvPr>
        </p:nvSpPr>
        <p:spPr/>
        <p:txBody>
          <a:bodyPr/>
          <a:lstStyle/>
          <a:p>
            <a:r>
              <a:rPr lang="en-IN" dirty="0">
                <a:effectLst/>
              </a:rPr>
              <a:t>James and </a:t>
            </a:r>
            <a:r>
              <a:rPr lang="en-IN" dirty="0" err="1">
                <a:effectLst/>
              </a:rPr>
              <a:t>Calie</a:t>
            </a:r>
            <a:r>
              <a:rPr lang="en-IN" dirty="0">
                <a:effectLst/>
              </a:rPr>
              <a:t> are a married couple.</a:t>
            </a:r>
            <a:br>
              <a:rPr lang="en-IN" dirty="0"/>
            </a:br>
            <a:r>
              <a:rPr lang="en-IN" dirty="0">
                <a:effectLst/>
              </a:rPr>
              <a:t>They have two children, one of the child is a boy. Assume that the probability of each gender is 1/2.</a:t>
            </a:r>
            <a:br>
              <a:rPr lang="en-IN" dirty="0"/>
            </a:br>
            <a:r>
              <a:rPr lang="en-IN" dirty="0">
                <a:effectLst/>
              </a:rPr>
              <a:t>What is the probability that the other child is also a boy?</a:t>
            </a:r>
            <a:endParaRPr lang="en-US" dirty="0"/>
          </a:p>
        </p:txBody>
      </p:sp>
    </p:spTree>
    <p:extLst>
      <p:ext uri="{BB962C8B-B14F-4D97-AF65-F5344CB8AC3E}">
        <p14:creationId xmlns:p14="http://schemas.microsoft.com/office/powerpoint/2010/main" val="3929089211"/>
      </p:ext>
    </p:extLst>
  </p:cSld>
  <p:clrMapOvr>
    <a:masterClrMapping/>
  </p:clrMapOvr>
  <p:transition>
    <p:zoom/>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0A461-1FB5-1D45-A96B-E45E39EBBC59}"/>
              </a:ext>
            </a:extLst>
          </p:cNvPr>
          <p:cNvSpPr>
            <a:spLocks noGrp="1"/>
          </p:cNvSpPr>
          <p:nvPr>
            <p:ph type="title"/>
          </p:nvPr>
        </p:nvSpPr>
        <p:spPr/>
        <p:txBody>
          <a:bodyPr/>
          <a:lstStyle/>
          <a:p>
            <a:r>
              <a:rPr lang="en-US" dirty="0"/>
              <a:t>Think! #2</a:t>
            </a:r>
          </a:p>
        </p:txBody>
      </p:sp>
      <p:sp>
        <p:nvSpPr>
          <p:cNvPr id="3" name="Content Placeholder 2">
            <a:extLst>
              <a:ext uri="{FF2B5EF4-FFF2-40B4-BE49-F238E27FC236}">
                <a16:creationId xmlns:a16="http://schemas.microsoft.com/office/drawing/2014/main" id="{BDD1FC28-A4A8-4746-AD09-96EC611DAEE2}"/>
              </a:ext>
            </a:extLst>
          </p:cNvPr>
          <p:cNvSpPr>
            <a:spLocks noGrp="1"/>
          </p:cNvSpPr>
          <p:nvPr>
            <p:ph idx="1"/>
          </p:nvPr>
        </p:nvSpPr>
        <p:spPr/>
        <p:txBody>
          <a:bodyPr/>
          <a:lstStyle/>
          <a:p>
            <a:r>
              <a:rPr lang="en-IN" dirty="0">
                <a:effectLst/>
              </a:rPr>
              <a:t>In your sock drawer, you have a ratio of 3 pairs of blue socks, 4 pairs of brown socks, and 5 pairs of black socks.</a:t>
            </a:r>
            <a:br>
              <a:rPr lang="en-IN" dirty="0"/>
            </a:br>
            <a:r>
              <a:rPr lang="en-IN" dirty="0">
                <a:effectLst/>
              </a:rPr>
              <a:t>In complete darkness, how many socks would you need to pull out to get a matching pair of the same </a:t>
            </a:r>
            <a:r>
              <a:rPr lang="en-IN" dirty="0" err="1">
                <a:effectLst/>
              </a:rPr>
              <a:t>color</a:t>
            </a:r>
            <a:r>
              <a:rPr lang="en-IN" dirty="0">
                <a:effectLst/>
              </a:rPr>
              <a:t>?</a:t>
            </a:r>
            <a:endParaRPr lang="en-US" dirty="0"/>
          </a:p>
        </p:txBody>
      </p:sp>
    </p:spTree>
    <p:extLst>
      <p:ext uri="{BB962C8B-B14F-4D97-AF65-F5344CB8AC3E}">
        <p14:creationId xmlns:p14="http://schemas.microsoft.com/office/powerpoint/2010/main" val="336588136"/>
      </p:ext>
    </p:extLst>
  </p:cSld>
  <p:clrMapOvr>
    <a:masterClrMapping/>
  </p:clrMapOvr>
  <p:transition>
    <p:zoom/>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895F9-0D7E-6E4E-B6B9-96CF22235CA8}"/>
              </a:ext>
            </a:extLst>
          </p:cNvPr>
          <p:cNvSpPr>
            <a:spLocks noGrp="1"/>
          </p:cNvSpPr>
          <p:nvPr>
            <p:ph type="title"/>
          </p:nvPr>
        </p:nvSpPr>
        <p:spPr/>
        <p:txBody>
          <a:bodyPr/>
          <a:lstStyle/>
          <a:p>
            <a:r>
              <a:rPr lang="en-US" dirty="0"/>
              <a:t>Think! #3</a:t>
            </a:r>
          </a:p>
        </p:txBody>
      </p:sp>
      <p:sp>
        <p:nvSpPr>
          <p:cNvPr id="3" name="Content Placeholder 2">
            <a:extLst>
              <a:ext uri="{FF2B5EF4-FFF2-40B4-BE49-F238E27FC236}">
                <a16:creationId xmlns:a16="http://schemas.microsoft.com/office/drawing/2014/main" id="{EB27806C-E95D-EC4F-A720-11206EAC285B}"/>
              </a:ext>
            </a:extLst>
          </p:cNvPr>
          <p:cNvSpPr>
            <a:spLocks noGrp="1"/>
          </p:cNvSpPr>
          <p:nvPr>
            <p:ph idx="1"/>
          </p:nvPr>
        </p:nvSpPr>
        <p:spPr/>
        <p:txBody>
          <a:bodyPr/>
          <a:lstStyle/>
          <a:p>
            <a:r>
              <a:rPr lang="en-IN" sz="2200" dirty="0">
                <a:effectLst/>
              </a:rPr>
              <a:t>You are a prisoner sentenced to death. The Emperor offers you a chance to live by playing a simple game. He gives you 50 black marbles, 50 white marbles and 2 empty bowls. He then says, "Divide these 100 marbles into these 2 bowls. You can divide them any way you like as long as you use all the marbles. Then I will blindfold you and mix the bowls around. You then can choose one bowl and remove ONE marble. If the marble is WHITE you will live, but if the marble is BLACK... you will die." </a:t>
            </a:r>
            <a:br>
              <a:rPr lang="en-IN" sz="2200" dirty="0"/>
            </a:br>
            <a:br>
              <a:rPr lang="en-IN" sz="2200" dirty="0"/>
            </a:br>
            <a:r>
              <a:rPr lang="en-IN" sz="2200" dirty="0">
                <a:effectLst/>
              </a:rPr>
              <a:t>How do you divide the marbles up so that you have the greatest probability of choosing a WHITE marble?</a:t>
            </a:r>
            <a:endParaRPr lang="en-US" sz="2200" dirty="0"/>
          </a:p>
        </p:txBody>
      </p:sp>
    </p:spTree>
    <p:extLst>
      <p:ext uri="{BB962C8B-B14F-4D97-AF65-F5344CB8AC3E}">
        <p14:creationId xmlns:p14="http://schemas.microsoft.com/office/powerpoint/2010/main" val="2556204734"/>
      </p:ext>
    </p:extLst>
  </p:cSld>
  <p:clrMapOvr>
    <a:masterClrMapping/>
  </p:clrMapOvr>
  <p:transition>
    <p:zoom/>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71ED7-521A-9048-B0C3-7D4B2A517AEF}"/>
              </a:ext>
            </a:extLst>
          </p:cNvPr>
          <p:cNvSpPr>
            <a:spLocks noGrp="1"/>
          </p:cNvSpPr>
          <p:nvPr>
            <p:ph type="title"/>
          </p:nvPr>
        </p:nvSpPr>
        <p:spPr/>
        <p:txBody>
          <a:bodyPr/>
          <a:lstStyle/>
          <a:p>
            <a:r>
              <a:rPr lang="en-US" dirty="0"/>
              <a:t>Think! #4</a:t>
            </a:r>
          </a:p>
        </p:txBody>
      </p:sp>
      <p:sp>
        <p:nvSpPr>
          <p:cNvPr id="3" name="Content Placeholder 2">
            <a:extLst>
              <a:ext uri="{FF2B5EF4-FFF2-40B4-BE49-F238E27FC236}">
                <a16:creationId xmlns:a16="http://schemas.microsoft.com/office/drawing/2014/main" id="{3C9F85EB-D8A3-514C-93AD-093F3EC960D8}"/>
              </a:ext>
            </a:extLst>
          </p:cNvPr>
          <p:cNvSpPr>
            <a:spLocks noGrp="1"/>
          </p:cNvSpPr>
          <p:nvPr>
            <p:ph idx="1"/>
          </p:nvPr>
        </p:nvSpPr>
        <p:spPr/>
        <p:txBody>
          <a:bodyPr/>
          <a:lstStyle/>
          <a:p>
            <a:r>
              <a:rPr lang="en-IN" dirty="0">
                <a:effectLst/>
              </a:rPr>
              <a:t>There’s a Game Show by Monty Hall</a:t>
            </a:r>
          </a:p>
          <a:p>
            <a:r>
              <a:rPr lang="en-IN" dirty="0">
                <a:effectLst/>
              </a:rPr>
              <a:t>There are 3 doors, behind which are two goats and a car.</a:t>
            </a:r>
          </a:p>
          <a:p>
            <a:r>
              <a:rPr lang="en-IN" dirty="0">
                <a:effectLst/>
              </a:rPr>
              <a:t>You pick a door (call it door A). You’re hoping for the car of course.</a:t>
            </a:r>
          </a:p>
          <a:p>
            <a:r>
              <a:rPr lang="en-IN" dirty="0">
                <a:effectLst/>
              </a:rPr>
              <a:t>Monty Hall, the game show host, examines the other doors (B &amp; C) and opens one with a goat. (If both doors have goats, he picks randomly.)</a:t>
            </a:r>
          </a:p>
          <a:p>
            <a:r>
              <a:rPr lang="en-IN" dirty="0">
                <a:effectLst/>
              </a:rPr>
              <a:t>Here’s the game: Do you stick with door A (original guess) or switch to the unopened door? Does it matter?</a:t>
            </a:r>
          </a:p>
          <a:p>
            <a:endParaRPr lang="en-US" dirty="0"/>
          </a:p>
        </p:txBody>
      </p:sp>
    </p:spTree>
    <p:extLst>
      <p:ext uri="{BB962C8B-B14F-4D97-AF65-F5344CB8AC3E}">
        <p14:creationId xmlns:p14="http://schemas.microsoft.com/office/powerpoint/2010/main" val="1226307507"/>
      </p:ext>
    </p:extLst>
  </p:cSld>
  <p:clrMapOvr>
    <a:masterClrMapping/>
  </p:clrMapOvr>
  <p:transition>
    <p:zoom/>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AFDF9-C7FB-9048-8733-A8E7A18323AC}"/>
              </a:ext>
            </a:extLst>
          </p:cNvPr>
          <p:cNvSpPr>
            <a:spLocks noGrp="1"/>
          </p:cNvSpPr>
          <p:nvPr>
            <p:ph type="title"/>
          </p:nvPr>
        </p:nvSpPr>
        <p:spPr/>
        <p:txBody>
          <a:bodyPr/>
          <a:lstStyle/>
          <a:p>
            <a:r>
              <a:rPr lang="en-US" dirty="0"/>
              <a:t>Answer: #4</a:t>
            </a:r>
          </a:p>
        </p:txBody>
      </p:sp>
      <p:graphicFrame>
        <p:nvGraphicFramePr>
          <p:cNvPr id="4" name="Content Placeholder 3">
            <a:extLst>
              <a:ext uri="{FF2B5EF4-FFF2-40B4-BE49-F238E27FC236}">
                <a16:creationId xmlns:a16="http://schemas.microsoft.com/office/drawing/2014/main" id="{B26D1F1F-1B5D-7B49-A8A8-CCED09A34D96}"/>
              </a:ext>
            </a:extLst>
          </p:cNvPr>
          <p:cNvGraphicFramePr>
            <a:graphicFrameLocks noGrp="1"/>
          </p:cNvGraphicFramePr>
          <p:nvPr>
            <p:ph idx="1"/>
            <p:extLst>
              <p:ext uri="{D42A27DB-BD31-4B8C-83A1-F6EECF244321}">
                <p14:modId xmlns:p14="http://schemas.microsoft.com/office/powerpoint/2010/main" val="4206525550"/>
              </p:ext>
            </p:extLst>
          </p:nvPr>
        </p:nvGraphicFramePr>
        <p:xfrm>
          <a:off x="644769" y="2295342"/>
          <a:ext cx="7699925" cy="2286000"/>
        </p:xfrm>
        <a:graphic>
          <a:graphicData uri="http://schemas.openxmlformats.org/drawingml/2006/table">
            <a:tbl>
              <a:tblPr/>
              <a:tblGrid>
                <a:gridCol w="1455799">
                  <a:extLst>
                    <a:ext uri="{9D8B030D-6E8A-4147-A177-3AD203B41FA5}">
                      <a16:colId xmlns:a16="http://schemas.microsoft.com/office/drawing/2014/main" val="783681865"/>
                    </a:ext>
                  </a:extLst>
                </a:gridCol>
                <a:gridCol w="1580686">
                  <a:extLst>
                    <a:ext uri="{9D8B030D-6E8A-4147-A177-3AD203B41FA5}">
                      <a16:colId xmlns:a16="http://schemas.microsoft.com/office/drawing/2014/main" val="3064338347"/>
                    </a:ext>
                  </a:extLst>
                </a:gridCol>
                <a:gridCol w="1554480">
                  <a:extLst>
                    <a:ext uri="{9D8B030D-6E8A-4147-A177-3AD203B41FA5}">
                      <a16:colId xmlns:a16="http://schemas.microsoft.com/office/drawing/2014/main" val="371523745"/>
                    </a:ext>
                  </a:extLst>
                </a:gridCol>
                <a:gridCol w="1554480">
                  <a:extLst>
                    <a:ext uri="{9D8B030D-6E8A-4147-A177-3AD203B41FA5}">
                      <a16:colId xmlns:a16="http://schemas.microsoft.com/office/drawing/2014/main" val="2874501750"/>
                    </a:ext>
                  </a:extLst>
                </a:gridCol>
                <a:gridCol w="1554480">
                  <a:extLst>
                    <a:ext uri="{9D8B030D-6E8A-4147-A177-3AD203B41FA5}">
                      <a16:colId xmlns:a16="http://schemas.microsoft.com/office/drawing/2014/main" val="3279945248"/>
                    </a:ext>
                  </a:extLst>
                </a:gridCol>
              </a:tblGrid>
              <a:tr h="0">
                <a:tc>
                  <a:txBody>
                    <a:bodyPr/>
                    <a:lstStyle/>
                    <a:p>
                      <a:pPr algn="ctr"/>
                      <a:r>
                        <a:rPr lang="en-IN" dirty="0">
                          <a:solidFill>
                            <a:schemeClr val="bg1"/>
                          </a:solidFill>
                          <a:effectLst/>
                        </a:rPr>
                        <a:t>Behind door 1</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EAECF0"/>
                    </a:solidFill>
                  </a:tcPr>
                </a:tc>
                <a:tc>
                  <a:txBody>
                    <a:bodyPr/>
                    <a:lstStyle/>
                    <a:p>
                      <a:pPr algn="ctr"/>
                      <a:r>
                        <a:rPr lang="en-IN" dirty="0">
                          <a:solidFill>
                            <a:schemeClr val="bg1"/>
                          </a:solidFill>
                          <a:effectLst/>
                        </a:rPr>
                        <a:t>Behind door 2</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EAECF0"/>
                    </a:solidFill>
                  </a:tcPr>
                </a:tc>
                <a:tc>
                  <a:txBody>
                    <a:bodyPr/>
                    <a:lstStyle/>
                    <a:p>
                      <a:pPr algn="ctr"/>
                      <a:r>
                        <a:rPr lang="en-IN">
                          <a:solidFill>
                            <a:schemeClr val="bg1"/>
                          </a:solidFill>
                          <a:effectLst/>
                        </a:rPr>
                        <a:t>Behind door 3</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EAECF0"/>
                    </a:solidFill>
                  </a:tcPr>
                </a:tc>
                <a:tc>
                  <a:txBody>
                    <a:bodyPr/>
                    <a:lstStyle/>
                    <a:p>
                      <a:pPr algn="ctr"/>
                      <a:r>
                        <a:rPr lang="en-IN">
                          <a:solidFill>
                            <a:schemeClr val="bg1"/>
                          </a:solidFill>
                          <a:effectLst/>
                        </a:rPr>
                        <a:t>Result if staying at door #1</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EAECF0"/>
                    </a:solidFill>
                  </a:tcPr>
                </a:tc>
                <a:tc>
                  <a:txBody>
                    <a:bodyPr/>
                    <a:lstStyle/>
                    <a:p>
                      <a:pPr algn="ctr"/>
                      <a:r>
                        <a:rPr lang="en-IN">
                          <a:solidFill>
                            <a:schemeClr val="bg1"/>
                          </a:solidFill>
                          <a:effectLst/>
                        </a:rPr>
                        <a:t>Result if switching to the door offered</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EAECF0"/>
                    </a:solidFill>
                  </a:tcPr>
                </a:tc>
                <a:extLst>
                  <a:ext uri="{0D108BD9-81ED-4DB2-BD59-A6C34878D82A}">
                    <a16:rowId xmlns:a16="http://schemas.microsoft.com/office/drawing/2014/main" val="4262860240"/>
                  </a:ext>
                </a:extLst>
              </a:tr>
              <a:tr h="0">
                <a:tc>
                  <a:txBody>
                    <a:bodyPr/>
                    <a:lstStyle/>
                    <a:p>
                      <a:r>
                        <a:rPr lang="en-IN">
                          <a:solidFill>
                            <a:schemeClr val="bg1"/>
                          </a:solidFill>
                          <a:effectLst/>
                        </a:rPr>
                        <a:t>Goat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a:solidFill>
                            <a:schemeClr val="bg1"/>
                          </a:solidFill>
                          <a:effectLst/>
                        </a:rPr>
                        <a:t>Goat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b="1">
                          <a:solidFill>
                            <a:schemeClr val="bg1"/>
                          </a:solidFill>
                          <a:effectLst/>
                        </a:rPr>
                        <a:t>Car</a:t>
                      </a:r>
                      <a:endParaRPr lang="en-IN">
                        <a:solidFill>
                          <a:schemeClr val="bg1"/>
                        </a:solidFill>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a:solidFill>
                            <a:schemeClr val="bg1"/>
                          </a:solidFill>
                          <a:effectLst/>
                        </a:rPr>
                        <a:t>Wins goat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b="1">
                          <a:solidFill>
                            <a:schemeClr val="bg1"/>
                          </a:solidFill>
                          <a:effectLst/>
                        </a:rPr>
                        <a:t>Wins car</a:t>
                      </a:r>
                      <a:endParaRPr lang="en-IN">
                        <a:solidFill>
                          <a:schemeClr val="bg1"/>
                        </a:solidFill>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764185085"/>
                  </a:ext>
                </a:extLst>
              </a:tr>
              <a:tr h="0">
                <a:tc>
                  <a:txBody>
                    <a:bodyPr/>
                    <a:lstStyle/>
                    <a:p>
                      <a:r>
                        <a:rPr lang="en-IN">
                          <a:solidFill>
                            <a:schemeClr val="bg1"/>
                          </a:solidFill>
                          <a:effectLst/>
                        </a:rPr>
                        <a:t>Goat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b="1">
                          <a:solidFill>
                            <a:schemeClr val="bg1"/>
                          </a:solidFill>
                          <a:effectLst/>
                        </a:rPr>
                        <a:t>Car</a:t>
                      </a:r>
                      <a:endParaRPr lang="en-IN">
                        <a:solidFill>
                          <a:schemeClr val="bg1"/>
                        </a:solidFill>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a:solidFill>
                            <a:schemeClr val="bg1"/>
                          </a:solidFill>
                          <a:effectLst/>
                        </a:rPr>
                        <a:t>Goat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a:solidFill>
                            <a:schemeClr val="bg1"/>
                          </a:solidFill>
                          <a:effectLst/>
                        </a:rPr>
                        <a:t>Wins goat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b="1">
                          <a:solidFill>
                            <a:schemeClr val="bg1"/>
                          </a:solidFill>
                          <a:effectLst/>
                        </a:rPr>
                        <a:t>Wins car</a:t>
                      </a:r>
                      <a:endParaRPr lang="en-IN">
                        <a:solidFill>
                          <a:schemeClr val="bg1"/>
                        </a:solidFill>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508880757"/>
                  </a:ext>
                </a:extLst>
              </a:tr>
              <a:tr h="0">
                <a:tc>
                  <a:txBody>
                    <a:bodyPr/>
                    <a:lstStyle/>
                    <a:p>
                      <a:r>
                        <a:rPr lang="en-IN" b="1">
                          <a:solidFill>
                            <a:schemeClr val="bg1"/>
                          </a:solidFill>
                          <a:effectLst/>
                        </a:rPr>
                        <a:t>Car</a:t>
                      </a:r>
                      <a:endParaRPr lang="en-IN">
                        <a:solidFill>
                          <a:schemeClr val="bg1"/>
                        </a:solidFill>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a:solidFill>
                            <a:schemeClr val="bg1"/>
                          </a:solidFill>
                          <a:effectLst/>
                        </a:rPr>
                        <a:t>Goat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a:solidFill>
                            <a:schemeClr val="bg1"/>
                          </a:solidFill>
                          <a:effectLst/>
                        </a:rPr>
                        <a:t>Goat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b="1">
                          <a:solidFill>
                            <a:schemeClr val="bg1"/>
                          </a:solidFill>
                          <a:effectLst/>
                        </a:rPr>
                        <a:t>Wins car</a:t>
                      </a:r>
                      <a:endParaRPr lang="en-IN">
                        <a:solidFill>
                          <a:schemeClr val="bg1"/>
                        </a:solidFill>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IN" dirty="0">
                          <a:solidFill>
                            <a:schemeClr val="bg1"/>
                          </a:solidFill>
                          <a:effectLst/>
                        </a:rPr>
                        <a:t>Wins goat</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656004945"/>
                  </a:ext>
                </a:extLst>
              </a:tr>
            </a:tbl>
          </a:graphicData>
        </a:graphic>
      </p:graphicFrame>
    </p:spTree>
    <p:extLst>
      <p:ext uri="{BB962C8B-B14F-4D97-AF65-F5344CB8AC3E}">
        <p14:creationId xmlns:p14="http://schemas.microsoft.com/office/powerpoint/2010/main" val="3672276843"/>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ChangeArrowheads="1"/>
          </p:cNvSpPr>
          <p:nvPr/>
        </p:nvSpPr>
        <p:spPr bwMode="auto">
          <a:xfrm>
            <a:off x="695325" y="28575"/>
            <a:ext cx="7772400" cy="8651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An Experiment and Its Sample Space</a:t>
            </a:r>
          </a:p>
        </p:txBody>
      </p:sp>
      <p:sp>
        <p:nvSpPr>
          <p:cNvPr id="199683" name="Rectangle 3"/>
          <p:cNvSpPr>
            <a:spLocks noChangeArrowheads="1"/>
          </p:cNvSpPr>
          <p:nvPr/>
        </p:nvSpPr>
        <p:spPr bwMode="auto">
          <a:xfrm>
            <a:off x="974725" y="1133475"/>
            <a:ext cx="7181850" cy="2901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99684" name="Text Box 4"/>
          <p:cNvSpPr txBox="1">
            <a:spLocks noChangeArrowheads="1"/>
          </p:cNvSpPr>
          <p:nvPr/>
        </p:nvSpPr>
        <p:spPr bwMode="auto">
          <a:xfrm>
            <a:off x="1177925" y="1227138"/>
            <a:ext cx="2932113" cy="3071812"/>
          </a:xfrm>
          <a:prstGeom prst="rect">
            <a:avLst/>
          </a:prstGeom>
          <a:noFill/>
          <a:ln w="12700">
            <a:noFill/>
            <a:miter lim="800000"/>
            <a:headEnd/>
            <a:tailEnd/>
          </a:ln>
          <a:effectLst/>
        </p:spPr>
        <p:txBody>
          <a:bodyPr wrap="none">
            <a:spAutoFit/>
          </a:bodyPr>
          <a:lstStyle/>
          <a:p>
            <a:pPr algn="l">
              <a:lnSpc>
                <a:spcPct val="110000"/>
              </a:lnSpc>
            </a:pPr>
            <a:r>
              <a:rPr lang="en-US" sz="2400" u="sng">
                <a:effectLst>
                  <a:outerShdw blurRad="38100" dist="38100" dir="2700000" algn="tl">
                    <a:srgbClr val="000000"/>
                  </a:outerShdw>
                </a:effectLst>
                <a:latin typeface="Book Antiqua" pitchFamily="18" charset="0"/>
              </a:rPr>
              <a:t>Experiment</a:t>
            </a:r>
          </a:p>
          <a:p>
            <a:pPr algn="l">
              <a:lnSpc>
                <a:spcPct val="110000"/>
              </a:lnSpc>
            </a:pPr>
            <a:endParaRPr lang="en-US" sz="1000">
              <a:effectLst>
                <a:outerShdw blurRad="38100" dist="38100" dir="2700000" algn="tl">
                  <a:srgbClr val="000000"/>
                </a:outerShdw>
              </a:effectLst>
              <a:latin typeface="Book Antiqua" pitchFamily="18" charset="0"/>
            </a:endParaRPr>
          </a:p>
          <a:p>
            <a:pPr algn="l">
              <a:lnSpc>
                <a:spcPct val="110000"/>
              </a:lnSpc>
            </a:pPr>
            <a:r>
              <a:rPr lang="en-US" sz="2400">
                <a:effectLst>
                  <a:outerShdw blurRad="38100" dist="38100" dir="2700000" algn="tl">
                    <a:srgbClr val="000000"/>
                  </a:outerShdw>
                </a:effectLst>
                <a:latin typeface="Book Antiqua" pitchFamily="18" charset="0"/>
              </a:rPr>
              <a:t>Toss a coin</a:t>
            </a:r>
          </a:p>
          <a:p>
            <a:pPr algn="l">
              <a:lnSpc>
                <a:spcPct val="110000"/>
              </a:lnSpc>
            </a:pPr>
            <a:r>
              <a:rPr lang="en-US" sz="2400">
                <a:effectLst>
                  <a:outerShdw blurRad="38100" dist="38100" dir="2700000" algn="tl">
                    <a:srgbClr val="000000"/>
                  </a:outerShdw>
                </a:effectLst>
                <a:latin typeface="Book Antiqua" pitchFamily="18" charset="0"/>
              </a:rPr>
              <a:t>Inspection a part</a:t>
            </a:r>
          </a:p>
          <a:p>
            <a:pPr algn="l">
              <a:lnSpc>
                <a:spcPct val="110000"/>
              </a:lnSpc>
            </a:pPr>
            <a:r>
              <a:rPr lang="en-US" sz="2400">
                <a:effectLst>
                  <a:outerShdw blurRad="38100" dist="38100" dir="2700000" algn="tl">
                    <a:srgbClr val="000000"/>
                  </a:outerShdw>
                </a:effectLst>
                <a:latin typeface="Book Antiqua" pitchFamily="18" charset="0"/>
              </a:rPr>
              <a:t>Conduct a sales call</a:t>
            </a:r>
          </a:p>
          <a:p>
            <a:pPr algn="l">
              <a:lnSpc>
                <a:spcPct val="110000"/>
              </a:lnSpc>
            </a:pPr>
            <a:r>
              <a:rPr lang="en-US" sz="2400">
                <a:effectLst>
                  <a:outerShdw blurRad="38100" dist="38100" dir="2700000" algn="tl">
                    <a:srgbClr val="000000"/>
                  </a:outerShdw>
                </a:effectLst>
                <a:latin typeface="Book Antiqua" pitchFamily="18" charset="0"/>
              </a:rPr>
              <a:t>Roll a die</a:t>
            </a:r>
          </a:p>
          <a:p>
            <a:pPr algn="l">
              <a:lnSpc>
                <a:spcPct val="110000"/>
              </a:lnSpc>
            </a:pPr>
            <a:r>
              <a:rPr lang="en-US" sz="2400">
                <a:effectLst>
                  <a:outerShdw blurRad="38100" dist="38100" dir="2700000" algn="tl">
                    <a:srgbClr val="000000"/>
                  </a:outerShdw>
                </a:effectLst>
                <a:latin typeface="Book Antiqua" pitchFamily="18" charset="0"/>
              </a:rPr>
              <a:t>Play a football game</a:t>
            </a:r>
          </a:p>
          <a:p>
            <a:pPr algn="l">
              <a:lnSpc>
                <a:spcPct val="110000"/>
              </a:lnSpc>
            </a:pPr>
            <a:endParaRPr lang="en-US" sz="2400">
              <a:effectLst>
                <a:outerShdw blurRad="38100" dist="38100" dir="2700000" algn="tl">
                  <a:srgbClr val="000000"/>
                </a:outerShdw>
              </a:effectLst>
              <a:latin typeface="Book Antiqua" pitchFamily="18" charset="0"/>
            </a:endParaRPr>
          </a:p>
        </p:txBody>
      </p:sp>
      <p:sp>
        <p:nvSpPr>
          <p:cNvPr id="199685" name="Text Box 5"/>
          <p:cNvSpPr txBox="1">
            <a:spLocks noChangeArrowheads="1"/>
          </p:cNvSpPr>
          <p:nvPr/>
        </p:nvSpPr>
        <p:spPr bwMode="auto">
          <a:xfrm>
            <a:off x="4556125" y="1227138"/>
            <a:ext cx="3452813" cy="2670175"/>
          </a:xfrm>
          <a:prstGeom prst="rect">
            <a:avLst/>
          </a:prstGeom>
          <a:noFill/>
          <a:ln w="12700">
            <a:noFill/>
            <a:miter lim="800000"/>
            <a:headEnd/>
            <a:tailEnd/>
          </a:ln>
          <a:effectLst/>
        </p:spPr>
        <p:txBody>
          <a:bodyPr wrap="none">
            <a:spAutoFit/>
          </a:bodyPr>
          <a:lstStyle/>
          <a:p>
            <a:pPr algn="l">
              <a:lnSpc>
                <a:spcPct val="110000"/>
              </a:lnSpc>
            </a:pPr>
            <a:r>
              <a:rPr lang="en-US" sz="2400" u="sng">
                <a:effectLst>
                  <a:outerShdw blurRad="38100" dist="38100" dir="2700000" algn="tl">
                    <a:srgbClr val="000000"/>
                  </a:outerShdw>
                </a:effectLst>
                <a:latin typeface="Book Antiqua" pitchFamily="18" charset="0"/>
              </a:rPr>
              <a:t>Experiment Outcomes</a:t>
            </a:r>
          </a:p>
          <a:p>
            <a:pPr algn="l">
              <a:lnSpc>
                <a:spcPct val="110000"/>
              </a:lnSpc>
            </a:pPr>
            <a:endParaRPr lang="en-US" sz="1000">
              <a:effectLst>
                <a:outerShdw blurRad="38100" dist="38100" dir="2700000" algn="tl">
                  <a:srgbClr val="000000"/>
                </a:outerShdw>
              </a:effectLst>
              <a:latin typeface="Book Antiqua" pitchFamily="18" charset="0"/>
            </a:endParaRPr>
          </a:p>
          <a:p>
            <a:pPr algn="l">
              <a:lnSpc>
                <a:spcPct val="110000"/>
              </a:lnSpc>
            </a:pPr>
            <a:r>
              <a:rPr lang="en-US" sz="2400">
                <a:effectLst>
                  <a:outerShdw blurRad="38100" dist="38100" dir="2700000" algn="tl">
                    <a:srgbClr val="000000"/>
                  </a:outerShdw>
                </a:effectLst>
                <a:latin typeface="Book Antiqua" pitchFamily="18" charset="0"/>
              </a:rPr>
              <a:t>Head, tail</a:t>
            </a:r>
          </a:p>
          <a:p>
            <a:pPr algn="l">
              <a:lnSpc>
                <a:spcPct val="110000"/>
              </a:lnSpc>
            </a:pPr>
            <a:r>
              <a:rPr lang="en-US" sz="2400">
                <a:effectLst>
                  <a:outerShdw blurRad="38100" dist="38100" dir="2700000" algn="tl">
                    <a:srgbClr val="000000"/>
                  </a:outerShdw>
                </a:effectLst>
                <a:latin typeface="Book Antiqua" pitchFamily="18" charset="0"/>
              </a:rPr>
              <a:t>Defective, non-defective</a:t>
            </a:r>
          </a:p>
          <a:p>
            <a:pPr algn="l">
              <a:lnSpc>
                <a:spcPct val="110000"/>
              </a:lnSpc>
            </a:pPr>
            <a:r>
              <a:rPr lang="en-US" sz="2400">
                <a:effectLst>
                  <a:outerShdw blurRad="38100" dist="38100" dir="2700000" algn="tl">
                    <a:srgbClr val="000000"/>
                  </a:outerShdw>
                </a:effectLst>
                <a:latin typeface="Book Antiqua" pitchFamily="18" charset="0"/>
              </a:rPr>
              <a:t>Purchase, no purchase</a:t>
            </a:r>
          </a:p>
          <a:p>
            <a:pPr algn="l">
              <a:lnSpc>
                <a:spcPct val="110000"/>
              </a:lnSpc>
            </a:pPr>
            <a:r>
              <a:rPr lang="en-US" sz="2400">
                <a:effectLst>
                  <a:outerShdw blurRad="38100" dist="38100" dir="2700000" algn="tl">
                    <a:srgbClr val="000000"/>
                  </a:outerShdw>
                </a:effectLst>
                <a:latin typeface="Book Antiqua" pitchFamily="18" charset="0"/>
              </a:rPr>
              <a:t>1, 2, 3, 4, 5, 6</a:t>
            </a:r>
          </a:p>
          <a:p>
            <a:pPr algn="l">
              <a:lnSpc>
                <a:spcPct val="110000"/>
              </a:lnSpc>
            </a:pPr>
            <a:r>
              <a:rPr lang="en-US" sz="2400">
                <a:effectLst>
                  <a:outerShdw blurRad="38100" dist="38100" dir="2700000" algn="tl">
                    <a:srgbClr val="000000"/>
                  </a:outerShdw>
                </a:effectLst>
                <a:latin typeface="Book Antiqua" pitchFamily="18" charset="0"/>
              </a:rPr>
              <a:t>Win, lose, tie</a:t>
            </a:r>
          </a:p>
        </p:txBody>
      </p:sp>
      <p:sp>
        <p:nvSpPr>
          <p:cNvPr id="199686" name="AutoShape 6"/>
          <p:cNvSpPr>
            <a:spLocks noChangeArrowheads="1"/>
          </p:cNvSpPr>
          <p:nvPr/>
        </p:nvSpPr>
        <p:spPr bwMode="auto">
          <a:xfrm rot="10800000">
            <a:off x="1992313" y="939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9687" name="AutoShape 7"/>
          <p:cNvSpPr>
            <a:spLocks noChangeArrowheads="1"/>
          </p:cNvSpPr>
          <p:nvPr/>
        </p:nvSpPr>
        <p:spPr bwMode="auto">
          <a:xfrm rot="10800000">
            <a:off x="5891213" y="939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361415045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1000"/>
                                  </p:stCondLst>
                                  <p:childTnLst>
                                    <p:set>
                                      <p:cBhvr>
                                        <p:cTn id="6" dur="1" fill="hold">
                                          <p:stCondLst>
                                            <p:cond delay="0"/>
                                          </p:stCondLst>
                                        </p:cTn>
                                        <p:tgtEl>
                                          <p:spTgt spid="199683"/>
                                        </p:tgtEl>
                                        <p:attrNameLst>
                                          <p:attrName>style.visibility</p:attrName>
                                        </p:attrNameLst>
                                      </p:cBhvr>
                                      <p:to>
                                        <p:strVal val="visible"/>
                                      </p:to>
                                    </p:set>
                                    <p:animEffect transition="in" filter="dissolve">
                                      <p:cBhvr>
                                        <p:cTn id="7" dur="500"/>
                                        <p:tgtEl>
                                          <p:spTgt spid="199683"/>
                                        </p:tgtEl>
                                      </p:cBhvr>
                                    </p:animEffect>
                                  </p:childTnLst>
                                </p:cTn>
                              </p:par>
                            </p:childTnLst>
                          </p:cTn>
                        </p:par>
                        <p:par>
                          <p:cTn id="8" fill="hold">
                            <p:stCondLst>
                              <p:cond delay="1500"/>
                            </p:stCondLst>
                            <p:childTnLst>
                              <p:par>
                                <p:cTn id="9" presetID="12" presetClass="entr" presetSubtype="1" fill="hold" grpId="0" nodeType="afterEffect">
                                  <p:stCondLst>
                                    <p:cond delay="0"/>
                                  </p:stCondLst>
                                  <p:childTnLst>
                                    <p:set>
                                      <p:cBhvr>
                                        <p:cTn id="10" dur="1" fill="hold">
                                          <p:stCondLst>
                                            <p:cond delay="0"/>
                                          </p:stCondLst>
                                        </p:cTn>
                                        <p:tgtEl>
                                          <p:spTgt spid="199686"/>
                                        </p:tgtEl>
                                        <p:attrNameLst>
                                          <p:attrName>style.visibility</p:attrName>
                                        </p:attrNameLst>
                                      </p:cBhvr>
                                      <p:to>
                                        <p:strVal val="visible"/>
                                      </p:to>
                                    </p:set>
                                    <p:animEffect transition="in" filter="slide(fromTop)">
                                      <p:cBhvr>
                                        <p:cTn id="11" dur="500"/>
                                        <p:tgtEl>
                                          <p:spTgt spid="199686"/>
                                        </p:tgtEl>
                                      </p:cBhvr>
                                    </p:animEffect>
                                  </p:childTnLst>
                                  <p:subTnLst>
                                    <p:set>
                                      <p:cBhvr override="childStyle">
                                        <p:cTn dur="1" fill="hold" display="0" masterRel="nextClick" afterEffect="1"/>
                                        <p:tgtEl>
                                          <p:spTgt spid="199686"/>
                                        </p:tgtEl>
                                        <p:attrNameLst>
                                          <p:attrName>style.visibility</p:attrName>
                                        </p:attrNameLst>
                                      </p:cBhvr>
                                      <p:to>
                                        <p:strVal val="hidden"/>
                                      </p:to>
                                    </p:set>
                                  </p:sub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99684"/>
                                        </p:tgtEl>
                                        <p:attrNameLst>
                                          <p:attrName>style.visibility</p:attrName>
                                        </p:attrNameLst>
                                      </p:cBhvr>
                                      <p:to>
                                        <p:strVal val="visible"/>
                                      </p:to>
                                    </p:set>
                                    <p:animEffect transition="in" filter="blinds(horizontal)">
                                      <p:cBhvr>
                                        <p:cTn id="16" dur="500"/>
                                        <p:tgtEl>
                                          <p:spTgt spid="199684"/>
                                        </p:tgtEl>
                                      </p:cBhvr>
                                    </p:animEffect>
                                  </p:childTnLst>
                                </p:cTn>
                              </p:par>
                            </p:childTnLst>
                          </p:cTn>
                        </p:par>
                        <p:par>
                          <p:cTn id="17" fill="hold">
                            <p:stCondLst>
                              <p:cond delay="500"/>
                            </p:stCondLst>
                            <p:childTnLst>
                              <p:par>
                                <p:cTn id="18" presetID="12" presetClass="entr" presetSubtype="1" fill="hold" grpId="0" nodeType="afterEffect">
                                  <p:stCondLst>
                                    <p:cond delay="3000"/>
                                  </p:stCondLst>
                                  <p:childTnLst>
                                    <p:set>
                                      <p:cBhvr>
                                        <p:cTn id="19" dur="1" fill="hold">
                                          <p:stCondLst>
                                            <p:cond delay="0"/>
                                          </p:stCondLst>
                                        </p:cTn>
                                        <p:tgtEl>
                                          <p:spTgt spid="199687"/>
                                        </p:tgtEl>
                                        <p:attrNameLst>
                                          <p:attrName>style.visibility</p:attrName>
                                        </p:attrNameLst>
                                      </p:cBhvr>
                                      <p:to>
                                        <p:strVal val="visible"/>
                                      </p:to>
                                    </p:set>
                                    <p:animEffect transition="in" filter="slide(fromTop)">
                                      <p:cBhvr>
                                        <p:cTn id="20" dur="500"/>
                                        <p:tgtEl>
                                          <p:spTgt spid="199687"/>
                                        </p:tgtEl>
                                      </p:cBhvr>
                                    </p:animEffect>
                                  </p:childTnLst>
                                  <p:subTnLst>
                                    <p:set>
                                      <p:cBhvr override="childStyle">
                                        <p:cTn dur="1" fill="hold" display="0" masterRel="nextClick" afterEffect="1"/>
                                        <p:tgtEl>
                                          <p:spTgt spid="199687"/>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99685"/>
                                        </p:tgtEl>
                                        <p:attrNameLst>
                                          <p:attrName>style.visibility</p:attrName>
                                        </p:attrNameLst>
                                      </p:cBhvr>
                                      <p:to>
                                        <p:strVal val="visible"/>
                                      </p:to>
                                    </p:set>
                                    <p:animEffect transition="in" filter="blinds(horizontal)">
                                      <p:cBhvr>
                                        <p:cTn id="25" dur="500"/>
                                        <p:tgtEl>
                                          <p:spTgt spid="1996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3" grpId="0" animBg="1"/>
      <p:bldP spid="199684" grpId="0" autoUpdateAnimBg="0"/>
      <p:bldP spid="199685" grpId="0" autoUpdateAnimBg="0"/>
      <p:bldP spid="199686" grpId="0" animBg="1"/>
      <p:bldP spid="199687"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2382838" y="3059113"/>
            <a:ext cx="4356100" cy="2827337"/>
          </a:xfrm>
          <a:prstGeom prst="rect">
            <a:avLst/>
          </a:prstGeom>
          <a:gradFill rotWithShape="0">
            <a:gsLst>
              <a:gs pos="0">
                <a:srgbClr val="005D8C">
                  <a:gamma/>
                  <a:shade val="46275"/>
                  <a:invGamma/>
                </a:srgbClr>
              </a:gs>
              <a:gs pos="50000">
                <a:srgbClr val="005D8C"/>
              </a:gs>
              <a:gs pos="100000">
                <a:srgbClr val="005D8C">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7171" name="Rectangle 3"/>
          <p:cNvSpPr>
            <a:spLocks noGrp="1" noChangeArrowheads="1"/>
          </p:cNvSpPr>
          <p:nvPr>
            <p:ph type="body" idx="1"/>
          </p:nvPr>
        </p:nvSpPr>
        <p:spPr>
          <a:xfrm>
            <a:off x="1046163" y="1511300"/>
            <a:ext cx="7569200" cy="1573213"/>
          </a:xfrm>
          <a:noFill/>
          <a:ln/>
        </p:spPr>
        <p:txBody>
          <a:bodyPr/>
          <a:lstStyle/>
          <a:p>
            <a:pPr>
              <a:lnSpc>
                <a:spcPct val="80000"/>
              </a:lnSpc>
              <a:buFont typeface="Monotype Sorts" pitchFamily="2" charset="2"/>
              <a:buNone/>
            </a:pPr>
            <a:r>
              <a:rPr lang="en-US" dirty="0"/>
              <a:t>	Bradley has invested in two stocks, Markley Oil </a:t>
            </a:r>
          </a:p>
          <a:p>
            <a:pPr>
              <a:lnSpc>
                <a:spcPct val="80000"/>
              </a:lnSpc>
              <a:buFont typeface="Monotype Sorts" pitchFamily="2" charset="2"/>
              <a:buNone/>
            </a:pPr>
            <a:r>
              <a:rPr lang="en-US" dirty="0"/>
              <a:t>and Collins Mining.  Bradley has determined that the</a:t>
            </a:r>
          </a:p>
          <a:p>
            <a:pPr>
              <a:lnSpc>
                <a:spcPct val="80000"/>
              </a:lnSpc>
              <a:buFont typeface="Monotype Sorts" pitchFamily="2" charset="2"/>
              <a:buNone/>
            </a:pPr>
            <a:r>
              <a:rPr lang="en-US" dirty="0"/>
              <a:t>possible outcomes of these investments three months</a:t>
            </a:r>
          </a:p>
          <a:p>
            <a:pPr>
              <a:lnSpc>
                <a:spcPct val="80000"/>
              </a:lnSpc>
              <a:buFont typeface="Monotype Sorts" pitchFamily="2" charset="2"/>
              <a:buNone/>
            </a:pPr>
            <a:r>
              <a:rPr lang="en-US" dirty="0"/>
              <a:t>from now are as follows.</a:t>
            </a:r>
          </a:p>
        </p:txBody>
      </p:sp>
      <p:sp>
        <p:nvSpPr>
          <p:cNvPr id="7284" name="Rectangle 116"/>
          <p:cNvSpPr>
            <a:spLocks noChangeArrowheads="1"/>
          </p:cNvSpPr>
          <p:nvPr/>
        </p:nvSpPr>
        <p:spPr bwMode="auto">
          <a:xfrm>
            <a:off x="2667000" y="3019425"/>
            <a:ext cx="3752850" cy="100965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Investment Gain or Loss</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in 3 Months (in $000)</a:t>
            </a:r>
          </a:p>
        </p:txBody>
      </p:sp>
      <p:sp>
        <p:nvSpPr>
          <p:cNvPr id="7285" name="Rectangle 117"/>
          <p:cNvSpPr>
            <a:spLocks noChangeArrowheads="1"/>
          </p:cNvSpPr>
          <p:nvPr/>
        </p:nvSpPr>
        <p:spPr bwMode="auto">
          <a:xfrm>
            <a:off x="2419350" y="3876675"/>
            <a:ext cx="1981200" cy="476250"/>
          </a:xfrm>
          <a:prstGeom prst="rect">
            <a:avLst/>
          </a:prstGeom>
          <a:noFill/>
          <a:ln w="12700">
            <a:noFill/>
            <a:miter lim="800000"/>
            <a:headEnd/>
            <a:tailEnd/>
          </a:ln>
          <a:effectLst/>
        </p:spPr>
        <p:txBody>
          <a:bodyPr wrap="none" anchor="ctr"/>
          <a:lstStyle/>
          <a:p>
            <a:r>
              <a:rPr lang="en-US" sz="2400" u="sng">
                <a:effectLst>
                  <a:outerShdw blurRad="38100" dist="38100" dir="2700000" algn="tl">
                    <a:srgbClr val="000000"/>
                  </a:outerShdw>
                </a:effectLst>
                <a:latin typeface="Book Antiqua" pitchFamily="18" charset="0"/>
              </a:rPr>
              <a:t>Markley Oil</a:t>
            </a:r>
          </a:p>
        </p:txBody>
      </p:sp>
      <p:sp>
        <p:nvSpPr>
          <p:cNvPr id="7286" name="Rectangle 118"/>
          <p:cNvSpPr>
            <a:spLocks noChangeArrowheads="1"/>
          </p:cNvSpPr>
          <p:nvPr/>
        </p:nvSpPr>
        <p:spPr bwMode="auto">
          <a:xfrm>
            <a:off x="4400550" y="3857625"/>
            <a:ext cx="2228850" cy="495300"/>
          </a:xfrm>
          <a:prstGeom prst="rect">
            <a:avLst/>
          </a:prstGeom>
          <a:noFill/>
          <a:ln w="12700">
            <a:noFill/>
            <a:miter lim="800000"/>
            <a:headEnd/>
            <a:tailEnd/>
          </a:ln>
          <a:effectLst/>
        </p:spPr>
        <p:txBody>
          <a:bodyPr wrap="none" anchor="ctr"/>
          <a:lstStyle/>
          <a:p>
            <a:r>
              <a:rPr lang="en-US" sz="2400" u="sng">
                <a:effectLst>
                  <a:outerShdw blurRad="38100" dist="38100" dir="2700000" algn="tl">
                    <a:srgbClr val="000000"/>
                  </a:outerShdw>
                </a:effectLst>
                <a:latin typeface="Book Antiqua" pitchFamily="18" charset="0"/>
              </a:rPr>
              <a:t>Collins Mining</a:t>
            </a:r>
          </a:p>
        </p:txBody>
      </p:sp>
      <p:sp>
        <p:nvSpPr>
          <p:cNvPr id="7287" name="Rectangle 119"/>
          <p:cNvSpPr>
            <a:spLocks noChangeArrowheads="1"/>
          </p:cNvSpPr>
          <p:nvPr/>
        </p:nvSpPr>
        <p:spPr bwMode="auto">
          <a:xfrm>
            <a:off x="3219450" y="4257675"/>
            <a:ext cx="552450" cy="167640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  10</a:t>
            </a:r>
          </a:p>
          <a:p>
            <a:r>
              <a:rPr lang="en-US" sz="2400">
                <a:effectLst>
                  <a:outerShdw blurRad="38100" dist="38100" dir="2700000" algn="tl">
                    <a:srgbClr val="000000"/>
                  </a:outerShdw>
                </a:effectLst>
                <a:latin typeface="Book Antiqua" pitchFamily="18" charset="0"/>
              </a:rPr>
              <a:t>    5</a:t>
            </a:r>
          </a:p>
          <a:p>
            <a:r>
              <a:rPr lang="en-US" sz="2400">
                <a:effectLst>
                  <a:outerShdw blurRad="38100" dist="38100" dir="2700000" algn="tl">
                    <a:srgbClr val="000000"/>
                  </a:outerShdw>
                </a:effectLst>
                <a:latin typeface="Book Antiqua" pitchFamily="18" charset="0"/>
              </a:rPr>
              <a:t>    0</a:t>
            </a:r>
          </a:p>
          <a:p>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20</a:t>
            </a:r>
          </a:p>
        </p:txBody>
      </p:sp>
      <p:sp>
        <p:nvSpPr>
          <p:cNvPr id="7288" name="Rectangle 120"/>
          <p:cNvSpPr>
            <a:spLocks noChangeArrowheads="1"/>
          </p:cNvSpPr>
          <p:nvPr/>
        </p:nvSpPr>
        <p:spPr bwMode="auto">
          <a:xfrm>
            <a:off x="5200650" y="4219575"/>
            <a:ext cx="514350" cy="971550"/>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  8</a:t>
            </a:r>
          </a:p>
          <a:p>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a:t>
            </a:r>
          </a:p>
        </p:txBody>
      </p:sp>
      <p:sp>
        <p:nvSpPr>
          <p:cNvPr id="7289" name="AutoShape 121"/>
          <p:cNvSpPr>
            <a:spLocks noChangeArrowheads="1"/>
          </p:cNvSpPr>
          <p:nvPr/>
        </p:nvSpPr>
        <p:spPr bwMode="auto">
          <a:xfrm rot="5400000">
            <a:off x="2046288" y="4165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292" name="Rectangle 124"/>
          <p:cNvSpPr>
            <a:spLocks noChangeArrowheads="1"/>
          </p:cNvSpPr>
          <p:nvPr/>
        </p:nvSpPr>
        <p:spPr bwMode="auto">
          <a:xfrm>
            <a:off x="712788" y="1016000"/>
            <a:ext cx="5360987" cy="5508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Font typeface="Wingdings" pitchFamily="2" charset="2"/>
              <a:buChar char="n"/>
            </a:pPr>
            <a:r>
              <a:rPr lang="en-US" sz="2400">
                <a:solidFill>
                  <a:srgbClr val="66FFFF"/>
                </a:solidFill>
                <a:effectLst>
                  <a:outerShdw blurRad="38100" dist="38100" dir="2700000" algn="tl">
                    <a:srgbClr val="000000"/>
                  </a:outerShdw>
                </a:effectLst>
                <a:latin typeface="Book Antiqua" pitchFamily="18" charset="0"/>
              </a:rPr>
              <a:t>Example:  Bradley Investments</a:t>
            </a:r>
          </a:p>
        </p:txBody>
      </p:sp>
      <p:sp>
        <p:nvSpPr>
          <p:cNvPr id="7294" name="Rectangle 126"/>
          <p:cNvSpPr>
            <a:spLocks noGrp="1" noChangeArrowheads="1"/>
          </p:cNvSpPr>
          <p:nvPr>
            <p:ph type="title"/>
          </p:nvPr>
        </p:nvSpPr>
        <p:spPr>
          <a:xfrm>
            <a:off x="695325" y="28575"/>
            <a:ext cx="7772400" cy="865188"/>
          </a:xfrm>
          <a:noFill/>
          <a:ln/>
        </p:spPr>
        <p:txBody>
          <a:bodyPr/>
          <a:lstStyle/>
          <a:p>
            <a:r>
              <a:rPr lang="en-US"/>
              <a:t>An Experiment and Its Sample Space</a:t>
            </a:r>
          </a:p>
        </p:txBody>
      </p:sp>
      <p:sp>
        <p:nvSpPr>
          <p:cNvPr id="7295" name="AutoShape 127"/>
          <p:cNvSpPr>
            <a:spLocks noChangeArrowheads="1"/>
          </p:cNvSpPr>
          <p:nvPr/>
        </p:nvSpPr>
        <p:spPr bwMode="auto">
          <a:xfrm rot="5400000">
            <a:off x="776288" y="16287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347309267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7295"/>
                                        </p:tgtEl>
                                        <p:attrNameLst>
                                          <p:attrName>style.visibility</p:attrName>
                                        </p:attrNameLst>
                                      </p:cBhvr>
                                      <p:to>
                                        <p:strVal val="visible"/>
                                      </p:to>
                                    </p:set>
                                    <p:animEffect transition="in" filter="slide(fromLeft)">
                                      <p:cBhvr>
                                        <p:cTn id="7" dur="500"/>
                                        <p:tgtEl>
                                          <p:spTgt spid="7295"/>
                                        </p:tgtEl>
                                      </p:cBhvr>
                                    </p:animEffect>
                                  </p:childTnLst>
                                  <p:subTnLst>
                                    <p:set>
                                      <p:cBhvr override="childStyle">
                                        <p:cTn dur="1" fill="hold" display="0" masterRel="nextClick" afterEffect="1"/>
                                        <p:tgtEl>
                                          <p:spTgt spid="729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71"/>
                                        </p:tgtEl>
                                        <p:attrNameLst>
                                          <p:attrName>style.visibility</p:attrName>
                                        </p:attrNameLst>
                                      </p:cBhvr>
                                      <p:to>
                                        <p:strVal val="visible"/>
                                      </p:to>
                                    </p:set>
                                    <p:animEffect transition="in" filter="blinds(horizontal)">
                                      <p:cBhvr>
                                        <p:cTn id="12" dur="500"/>
                                        <p:tgtEl>
                                          <p:spTgt spid="7171"/>
                                        </p:tgtEl>
                                      </p:cBhvr>
                                    </p:animEffect>
                                  </p:childTnLst>
                                </p:cTn>
                              </p:par>
                            </p:childTnLst>
                          </p:cTn>
                        </p:par>
                        <p:par>
                          <p:cTn id="13" fill="hold">
                            <p:stCondLst>
                              <p:cond delay="500"/>
                            </p:stCondLst>
                            <p:childTnLst>
                              <p:par>
                                <p:cTn id="14" presetID="12" presetClass="entr" presetSubtype="8" fill="hold" grpId="0" nodeType="afterEffect">
                                  <p:stCondLst>
                                    <p:cond delay="5000"/>
                                  </p:stCondLst>
                                  <p:childTnLst>
                                    <p:set>
                                      <p:cBhvr>
                                        <p:cTn id="15" dur="1" fill="hold">
                                          <p:stCondLst>
                                            <p:cond delay="0"/>
                                          </p:stCondLst>
                                        </p:cTn>
                                        <p:tgtEl>
                                          <p:spTgt spid="7289"/>
                                        </p:tgtEl>
                                        <p:attrNameLst>
                                          <p:attrName>style.visibility</p:attrName>
                                        </p:attrNameLst>
                                      </p:cBhvr>
                                      <p:to>
                                        <p:strVal val="visible"/>
                                      </p:to>
                                    </p:set>
                                    <p:animEffect transition="in" filter="slide(fromLeft)">
                                      <p:cBhvr>
                                        <p:cTn id="16" dur="500"/>
                                        <p:tgtEl>
                                          <p:spTgt spid="7289"/>
                                        </p:tgtEl>
                                      </p:cBhvr>
                                    </p:animEffect>
                                  </p:childTnLst>
                                  <p:subTnLst>
                                    <p:set>
                                      <p:cBhvr override="childStyle">
                                        <p:cTn dur="1" fill="hold" display="0" masterRel="nextClick" afterEffect="1"/>
                                        <p:tgtEl>
                                          <p:spTgt spid="7289"/>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7172"/>
                                        </p:tgtEl>
                                        <p:attrNameLst>
                                          <p:attrName>style.visibility</p:attrName>
                                        </p:attrNameLst>
                                      </p:cBhvr>
                                      <p:to>
                                        <p:strVal val="visible"/>
                                      </p:to>
                                    </p:set>
                                    <p:animEffect transition="in" filter="dissolve">
                                      <p:cBhvr>
                                        <p:cTn id="21" dur="500"/>
                                        <p:tgtEl>
                                          <p:spTgt spid="7172"/>
                                        </p:tgtEl>
                                      </p:cBhvr>
                                    </p:animEffect>
                                  </p:childTnLst>
                                </p:cTn>
                              </p:par>
                            </p:childTnLst>
                          </p:cTn>
                        </p:par>
                        <p:par>
                          <p:cTn id="22" fill="hold">
                            <p:stCondLst>
                              <p:cond delay="500"/>
                            </p:stCondLst>
                            <p:childTnLst>
                              <p:par>
                                <p:cTn id="23" presetID="12" presetClass="entr" presetSubtype="1" fill="hold" grpId="0" nodeType="afterEffect">
                                  <p:stCondLst>
                                    <p:cond delay="1000"/>
                                  </p:stCondLst>
                                  <p:childTnLst>
                                    <p:set>
                                      <p:cBhvr>
                                        <p:cTn id="24" dur="1" fill="hold">
                                          <p:stCondLst>
                                            <p:cond delay="0"/>
                                          </p:stCondLst>
                                        </p:cTn>
                                        <p:tgtEl>
                                          <p:spTgt spid="7284"/>
                                        </p:tgtEl>
                                        <p:attrNameLst>
                                          <p:attrName>style.visibility</p:attrName>
                                        </p:attrNameLst>
                                      </p:cBhvr>
                                      <p:to>
                                        <p:strVal val="visible"/>
                                      </p:to>
                                    </p:set>
                                    <p:animEffect transition="in" filter="slide(fromTop)">
                                      <p:cBhvr>
                                        <p:cTn id="25" dur="500"/>
                                        <p:tgtEl>
                                          <p:spTgt spid="7284"/>
                                        </p:tgtEl>
                                      </p:cBhvr>
                                    </p:animEffect>
                                  </p:childTnLst>
                                </p:cTn>
                              </p:par>
                            </p:childTnLst>
                          </p:cTn>
                        </p:par>
                        <p:par>
                          <p:cTn id="26" fill="hold">
                            <p:stCondLst>
                              <p:cond delay="2000"/>
                            </p:stCondLst>
                            <p:childTnLst>
                              <p:par>
                                <p:cTn id="27" presetID="12" presetClass="entr" presetSubtype="1" fill="hold" grpId="0" nodeType="afterEffect">
                                  <p:stCondLst>
                                    <p:cond delay="1000"/>
                                  </p:stCondLst>
                                  <p:childTnLst>
                                    <p:set>
                                      <p:cBhvr>
                                        <p:cTn id="28" dur="1" fill="hold">
                                          <p:stCondLst>
                                            <p:cond delay="0"/>
                                          </p:stCondLst>
                                        </p:cTn>
                                        <p:tgtEl>
                                          <p:spTgt spid="7285"/>
                                        </p:tgtEl>
                                        <p:attrNameLst>
                                          <p:attrName>style.visibility</p:attrName>
                                        </p:attrNameLst>
                                      </p:cBhvr>
                                      <p:to>
                                        <p:strVal val="visible"/>
                                      </p:to>
                                    </p:set>
                                    <p:animEffect transition="in" filter="slide(fromTop)">
                                      <p:cBhvr>
                                        <p:cTn id="29" dur="500"/>
                                        <p:tgtEl>
                                          <p:spTgt spid="7285"/>
                                        </p:tgtEl>
                                      </p:cBhvr>
                                    </p:animEffect>
                                  </p:childTnLst>
                                </p:cTn>
                              </p:par>
                            </p:childTnLst>
                          </p:cTn>
                        </p:par>
                        <p:par>
                          <p:cTn id="30" fill="hold">
                            <p:stCondLst>
                              <p:cond delay="3500"/>
                            </p:stCondLst>
                            <p:childTnLst>
                              <p:par>
                                <p:cTn id="31" presetID="12" presetClass="entr" presetSubtype="1" fill="hold" grpId="0" nodeType="afterEffect">
                                  <p:stCondLst>
                                    <p:cond delay="1000"/>
                                  </p:stCondLst>
                                  <p:iterate type="wd">
                                    <p:tmPct val="100000"/>
                                  </p:iterate>
                                  <p:childTnLst>
                                    <p:set>
                                      <p:cBhvr>
                                        <p:cTn id="32" dur="1" fill="hold">
                                          <p:stCondLst>
                                            <p:cond delay="0"/>
                                          </p:stCondLst>
                                        </p:cTn>
                                        <p:tgtEl>
                                          <p:spTgt spid="7287"/>
                                        </p:tgtEl>
                                        <p:attrNameLst>
                                          <p:attrName>style.visibility</p:attrName>
                                        </p:attrNameLst>
                                      </p:cBhvr>
                                      <p:to>
                                        <p:strVal val="visible"/>
                                      </p:to>
                                    </p:set>
                                    <p:animEffect transition="in" filter="slide(fromTop)">
                                      <p:cBhvr>
                                        <p:cTn id="33" dur="300"/>
                                        <p:tgtEl>
                                          <p:spTgt spid="7287"/>
                                        </p:tgtEl>
                                      </p:cBhvr>
                                    </p:animEffect>
                                  </p:childTnLst>
                                </p:cTn>
                              </p:par>
                            </p:childTnLst>
                          </p:cTn>
                        </p:par>
                        <p:par>
                          <p:cTn id="34" fill="hold">
                            <p:stCondLst>
                              <p:cond delay="6000"/>
                            </p:stCondLst>
                            <p:childTnLst>
                              <p:par>
                                <p:cTn id="35" presetID="12" presetClass="entr" presetSubtype="1" fill="hold" grpId="0" nodeType="afterEffect">
                                  <p:stCondLst>
                                    <p:cond delay="1000"/>
                                  </p:stCondLst>
                                  <p:childTnLst>
                                    <p:set>
                                      <p:cBhvr>
                                        <p:cTn id="36" dur="1" fill="hold">
                                          <p:stCondLst>
                                            <p:cond delay="0"/>
                                          </p:stCondLst>
                                        </p:cTn>
                                        <p:tgtEl>
                                          <p:spTgt spid="7286"/>
                                        </p:tgtEl>
                                        <p:attrNameLst>
                                          <p:attrName>style.visibility</p:attrName>
                                        </p:attrNameLst>
                                      </p:cBhvr>
                                      <p:to>
                                        <p:strVal val="visible"/>
                                      </p:to>
                                    </p:set>
                                    <p:animEffect transition="in" filter="slide(fromTop)">
                                      <p:cBhvr>
                                        <p:cTn id="37" dur="500"/>
                                        <p:tgtEl>
                                          <p:spTgt spid="7286"/>
                                        </p:tgtEl>
                                      </p:cBhvr>
                                    </p:animEffect>
                                  </p:childTnLst>
                                </p:cTn>
                              </p:par>
                            </p:childTnLst>
                          </p:cTn>
                        </p:par>
                        <p:par>
                          <p:cTn id="38" fill="hold">
                            <p:stCondLst>
                              <p:cond delay="7500"/>
                            </p:stCondLst>
                            <p:childTnLst>
                              <p:par>
                                <p:cTn id="39" presetID="12" presetClass="entr" presetSubtype="1" fill="hold" grpId="0" nodeType="afterEffect">
                                  <p:stCondLst>
                                    <p:cond delay="1000"/>
                                  </p:stCondLst>
                                  <p:iterate type="wd">
                                    <p:tmPct val="100000"/>
                                  </p:iterate>
                                  <p:childTnLst>
                                    <p:set>
                                      <p:cBhvr>
                                        <p:cTn id="40" dur="1" fill="hold">
                                          <p:stCondLst>
                                            <p:cond delay="0"/>
                                          </p:stCondLst>
                                        </p:cTn>
                                        <p:tgtEl>
                                          <p:spTgt spid="7288"/>
                                        </p:tgtEl>
                                        <p:attrNameLst>
                                          <p:attrName>style.visibility</p:attrName>
                                        </p:attrNameLst>
                                      </p:cBhvr>
                                      <p:to>
                                        <p:strVal val="visible"/>
                                      </p:to>
                                    </p:set>
                                    <p:animEffect transition="in" filter="slide(fromTop)">
                                      <p:cBhvr>
                                        <p:cTn id="41" dur="300"/>
                                        <p:tgtEl>
                                          <p:spTgt spid="72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p:bldP spid="7171" grpId="0" autoUpdateAnimBg="0"/>
      <p:bldP spid="7284" grpId="0" autoUpdateAnimBg="0"/>
      <p:bldP spid="7285" grpId="0" autoUpdateAnimBg="0"/>
      <p:bldP spid="7286" grpId="0" autoUpdateAnimBg="0"/>
      <p:bldP spid="7287" grpId="0" autoUpdateAnimBg="0"/>
      <p:bldP spid="7288" grpId="0" autoUpdateAnimBg="0"/>
      <p:bldP spid="7289" grpId="0" animBg="1"/>
      <p:bldP spid="729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168275"/>
            <a:ext cx="7772400" cy="769938"/>
          </a:xfrm>
          <a:noFill/>
          <a:ln/>
        </p:spPr>
        <p:txBody>
          <a:bodyPr/>
          <a:lstStyle/>
          <a:p>
            <a:r>
              <a:rPr lang="en-US"/>
              <a:t>A Counting Rule for </a:t>
            </a:r>
            <a:br>
              <a:rPr lang="en-US"/>
            </a:br>
            <a:r>
              <a:rPr lang="en-US"/>
              <a:t>Multiple-Step Experiments</a:t>
            </a:r>
          </a:p>
        </p:txBody>
      </p:sp>
      <p:sp>
        <p:nvSpPr>
          <p:cNvPr id="8196" name="Rectangle 4"/>
          <p:cNvSpPr>
            <a:spLocks noChangeArrowheads="1"/>
          </p:cNvSpPr>
          <p:nvPr/>
        </p:nvSpPr>
        <p:spPr bwMode="auto">
          <a:xfrm>
            <a:off x="704850" y="911225"/>
            <a:ext cx="7981950" cy="2263775"/>
          </a:xfrm>
          <a:prstGeom prst="rect">
            <a:avLst/>
          </a:prstGeom>
          <a:noFill/>
          <a:ln w="12700">
            <a:noFill/>
            <a:miter lim="800000"/>
            <a:headEnd/>
            <a:tailEnd/>
          </a:ln>
          <a:effectLst/>
        </p:spPr>
        <p:txBody>
          <a:bodyPr wrap="none" anchor="ctr"/>
          <a:lstStyle/>
          <a:p>
            <a:pPr algn="l">
              <a:lnSpc>
                <a:spcPct val="110000"/>
              </a:lnSpc>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If an experiment consists of a sequence of </a:t>
            </a:r>
            <a:r>
              <a:rPr lang="en-US" sz="2400" i="1">
                <a:effectLst>
                  <a:outerShdw blurRad="38100" dist="38100" dir="2700000" algn="tl">
                    <a:srgbClr val="000000"/>
                  </a:outerShdw>
                </a:effectLst>
                <a:latin typeface="Book Antiqua" pitchFamily="18" charset="0"/>
              </a:rPr>
              <a:t>k</a:t>
            </a:r>
            <a:r>
              <a:rPr lang="en-US" sz="2400">
                <a:effectLst>
                  <a:outerShdw blurRad="38100" dist="38100" dir="2700000" algn="tl">
                    <a:srgbClr val="000000"/>
                  </a:outerShdw>
                </a:effectLst>
                <a:latin typeface="Book Antiqua" pitchFamily="18" charset="0"/>
              </a:rPr>
              <a:t> steps</a:t>
            </a:r>
          </a:p>
          <a:p>
            <a:pPr algn="l">
              <a:lnSpc>
                <a:spcPct val="110000"/>
              </a:lnSpc>
            </a:pPr>
            <a:r>
              <a:rPr lang="en-US" sz="2400">
                <a:effectLst>
                  <a:outerShdw blurRad="38100" dist="38100" dir="2700000" algn="tl">
                    <a:srgbClr val="000000"/>
                  </a:outerShdw>
                </a:effectLst>
                <a:latin typeface="Book Antiqua" pitchFamily="18" charset="0"/>
              </a:rPr>
              <a:t>      in which there are </a:t>
            </a:r>
            <a:r>
              <a:rPr lang="en-US" sz="2400" i="1">
                <a:effectLst>
                  <a:outerShdw blurRad="38100" dist="38100" dir="2700000" algn="tl">
                    <a:srgbClr val="000000"/>
                  </a:outerShdw>
                </a:effectLst>
                <a:latin typeface="Book Antiqua" pitchFamily="18" charset="0"/>
              </a:rPr>
              <a:t>n</a:t>
            </a:r>
            <a:r>
              <a:rPr lang="en-US" sz="2400" baseline="-25000">
                <a:effectLst>
                  <a:outerShdw blurRad="38100" dist="38100" dir="2700000" algn="tl">
                    <a:srgbClr val="000000"/>
                  </a:outerShdw>
                </a:effectLst>
                <a:latin typeface="Book Antiqua" pitchFamily="18" charset="0"/>
              </a:rPr>
              <a:t>1</a:t>
            </a:r>
            <a:r>
              <a:rPr lang="en-US" sz="2400">
                <a:effectLst>
                  <a:outerShdw blurRad="38100" dist="38100" dir="2700000" algn="tl">
                    <a:srgbClr val="000000"/>
                  </a:outerShdw>
                </a:effectLst>
                <a:latin typeface="Book Antiqua" pitchFamily="18" charset="0"/>
              </a:rPr>
              <a:t> possible results for the first step,</a:t>
            </a:r>
          </a:p>
          <a:p>
            <a:pPr algn="l">
              <a:lnSpc>
                <a:spcPct val="110000"/>
              </a:lnSpc>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n</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possible results for the second step, and so on, </a:t>
            </a:r>
          </a:p>
          <a:p>
            <a:pPr algn="l">
              <a:lnSpc>
                <a:spcPct val="110000"/>
              </a:lnSpc>
            </a:pPr>
            <a:r>
              <a:rPr lang="en-US" sz="2400">
                <a:effectLst>
                  <a:outerShdw blurRad="38100" dist="38100" dir="2700000" algn="tl">
                    <a:srgbClr val="000000"/>
                  </a:outerShdw>
                </a:effectLst>
                <a:latin typeface="Book Antiqua" pitchFamily="18" charset="0"/>
              </a:rPr>
              <a:t>      then the total number of experimental outcomes is</a:t>
            </a:r>
          </a:p>
          <a:p>
            <a:pPr algn="l">
              <a:lnSpc>
                <a:spcPct val="110000"/>
              </a:lnSpc>
            </a:pPr>
            <a:r>
              <a:rPr lang="en-US" sz="2400">
                <a:effectLst>
                  <a:outerShdw blurRad="38100" dist="38100" dir="2700000" algn="tl">
                    <a:srgbClr val="000000"/>
                  </a:outerShdw>
                </a:effectLst>
                <a:latin typeface="Book Antiqua" pitchFamily="18" charset="0"/>
              </a:rPr>
              <a:t>      given by (</a:t>
            </a:r>
            <a:r>
              <a:rPr lang="en-US" sz="2400" i="1">
                <a:effectLst>
                  <a:outerShdw blurRad="38100" dist="38100" dir="2700000" algn="tl">
                    <a:srgbClr val="000000"/>
                  </a:outerShdw>
                </a:effectLst>
                <a:latin typeface="Book Antiqua" pitchFamily="18" charset="0"/>
              </a:rPr>
              <a:t>n</a:t>
            </a:r>
            <a:r>
              <a:rPr lang="en-US" sz="2400" baseline="-25000">
                <a:effectLst>
                  <a:outerShdw blurRad="38100" dist="38100" dir="2700000" algn="tl">
                    <a:srgbClr val="000000"/>
                  </a:outerShdw>
                </a:effectLst>
                <a:latin typeface="Book Antiqua" pitchFamily="18" charset="0"/>
              </a:rPr>
              <a:t>1</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n</a:t>
            </a:r>
            <a:r>
              <a:rPr lang="en-US" sz="2400" baseline="-25000">
                <a:effectLst>
                  <a:outerShdw blurRad="38100" dist="38100" dir="2700000" algn="tl">
                    <a:srgbClr val="000000"/>
                  </a:outerShdw>
                </a:effectLst>
                <a:latin typeface="Book Antiqua" pitchFamily="18" charset="0"/>
              </a:rPr>
              <a:t>2</a:t>
            </a:r>
            <a:r>
              <a:rPr lang="en-US" sz="2400">
                <a:effectLst>
                  <a:outerShdw blurRad="38100" dist="38100" dir="2700000" algn="tl">
                    <a:srgbClr val="000000"/>
                  </a:outerShdw>
                </a:effectLst>
                <a:latin typeface="Book Antiqua" pitchFamily="18" charset="0"/>
              </a:rPr>
              <a:t>) . . . (</a:t>
            </a:r>
            <a:r>
              <a:rPr lang="en-US" sz="2400" i="1">
                <a:effectLst>
                  <a:outerShdw blurRad="38100" dist="38100" dir="2700000" algn="tl">
                    <a:srgbClr val="000000"/>
                  </a:outerShdw>
                </a:effectLst>
                <a:latin typeface="Book Antiqua" pitchFamily="18" charset="0"/>
              </a:rPr>
              <a:t>n</a:t>
            </a:r>
            <a:r>
              <a:rPr lang="en-US" sz="2400" i="1" baseline="-25000">
                <a:effectLst>
                  <a:outerShdw blurRad="38100" dist="38100" dir="2700000" algn="tl">
                    <a:srgbClr val="000000"/>
                  </a:outerShdw>
                </a:effectLst>
                <a:latin typeface="Book Antiqua" pitchFamily="18" charset="0"/>
              </a:rPr>
              <a:t>k</a:t>
            </a:r>
            <a:r>
              <a:rPr lang="en-US" sz="2400">
                <a:effectLst>
                  <a:outerShdw blurRad="38100" dist="38100" dir="2700000" algn="tl">
                    <a:srgbClr val="000000"/>
                  </a:outerShdw>
                </a:effectLst>
                <a:latin typeface="Book Antiqua" pitchFamily="18" charset="0"/>
              </a:rPr>
              <a:t>).</a:t>
            </a:r>
          </a:p>
        </p:txBody>
      </p:sp>
      <p:sp>
        <p:nvSpPr>
          <p:cNvPr id="8197" name="Rectangle 5"/>
          <p:cNvSpPr>
            <a:spLocks noChangeArrowheads="1"/>
          </p:cNvSpPr>
          <p:nvPr/>
        </p:nvSpPr>
        <p:spPr bwMode="auto">
          <a:xfrm>
            <a:off x="704850" y="3276600"/>
            <a:ext cx="7981950" cy="1104900"/>
          </a:xfrm>
          <a:prstGeom prst="rect">
            <a:avLst/>
          </a:prstGeom>
          <a:noFill/>
          <a:ln w="12700">
            <a:noFill/>
            <a:miter lim="800000"/>
            <a:headEnd/>
            <a:tailEnd/>
          </a:ln>
          <a:effectLst/>
        </p:spPr>
        <p:txBody>
          <a:bodyPr wrap="none" anchor="ctr"/>
          <a:lstStyle/>
          <a:p>
            <a:pPr algn="l">
              <a:spcBef>
                <a:spcPct val="20000"/>
              </a:spcBef>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A helpful graphical representation of a multiple-step</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experiment is a </a:t>
            </a:r>
            <a:r>
              <a:rPr lang="en-US" sz="2400" u="sng">
                <a:effectLst>
                  <a:outerShdw blurRad="38100" dist="38100" dir="2700000" algn="tl">
                    <a:srgbClr val="000000"/>
                  </a:outerShdw>
                </a:effectLst>
                <a:latin typeface="Book Antiqua" pitchFamily="18" charset="0"/>
              </a:rPr>
              <a:t>tree diagram</a:t>
            </a:r>
            <a:r>
              <a:rPr lang="en-US" sz="2400">
                <a:effectLst>
                  <a:outerShdw blurRad="38100" dist="38100" dir="2700000" algn="tl">
                    <a:srgbClr val="000000"/>
                  </a:outerShdw>
                </a:effectLst>
                <a:latin typeface="Book Antiqua" pitchFamily="18" charset="0"/>
              </a:rPr>
              <a:t>.</a:t>
            </a:r>
          </a:p>
          <a:p>
            <a:pPr algn="l"/>
            <a:endParaRPr lang="en-US">
              <a:effectLst>
                <a:outerShdw blurRad="38100" dist="38100" dir="2700000" algn="tl">
                  <a:srgbClr val="000000"/>
                </a:outerShdw>
              </a:effectLst>
              <a:latin typeface="Book Antiqua" pitchFamily="18" charset="0"/>
            </a:endParaRPr>
          </a:p>
        </p:txBody>
      </p:sp>
      <p:sp>
        <p:nvSpPr>
          <p:cNvPr id="8199" name="AutoShape 7"/>
          <p:cNvSpPr>
            <a:spLocks noChangeArrowheads="1"/>
          </p:cNvSpPr>
          <p:nvPr/>
        </p:nvSpPr>
        <p:spPr bwMode="auto">
          <a:xfrm rot="5400000">
            <a:off x="515938" y="11779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200" name="AutoShape 8"/>
          <p:cNvSpPr>
            <a:spLocks noChangeArrowheads="1"/>
          </p:cNvSpPr>
          <p:nvPr/>
        </p:nvSpPr>
        <p:spPr bwMode="auto">
          <a:xfrm rot="5400000">
            <a:off x="515938" y="33496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322729416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8199"/>
                                        </p:tgtEl>
                                        <p:attrNameLst>
                                          <p:attrName>style.visibility</p:attrName>
                                        </p:attrNameLst>
                                      </p:cBhvr>
                                      <p:to>
                                        <p:strVal val="visible"/>
                                      </p:to>
                                    </p:set>
                                    <p:animEffect transition="in" filter="slide(fromLeft)">
                                      <p:cBhvr>
                                        <p:cTn id="7" dur="500"/>
                                        <p:tgtEl>
                                          <p:spTgt spid="8199"/>
                                        </p:tgtEl>
                                      </p:cBhvr>
                                    </p:animEffect>
                                  </p:childTnLst>
                                  <p:subTnLst>
                                    <p:set>
                                      <p:cBhvr override="childStyle">
                                        <p:cTn dur="1" fill="hold" display="0" masterRel="nextClick" afterEffect="1"/>
                                        <p:tgtEl>
                                          <p:spTgt spid="819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196"/>
                                        </p:tgtEl>
                                        <p:attrNameLst>
                                          <p:attrName>style.visibility</p:attrName>
                                        </p:attrNameLst>
                                      </p:cBhvr>
                                      <p:to>
                                        <p:strVal val="visible"/>
                                      </p:to>
                                    </p:set>
                                    <p:animEffect transition="in" filter="slide(fromTop)">
                                      <p:cBhvr>
                                        <p:cTn id="12" dur="500"/>
                                        <p:tgtEl>
                                          <p:spTgt spid="8196"/>
                                        </p:tgtEl>
                                      </p:cBhvr>
                                    </p:animEffect>
                                  </p:childTnLst>
                                </p:cTn>
                              </p:par>
                            </p:childTnLst>
                          </p:cTn>
                        </p:par>
                        <p:par>
                          <p:cTn id="13" fill="hold">
                            <p:stCondLst>
                              <p:cond delay="500"/>
                            </p:stCondLst>
                            <p:childTnLst>
                              <p:par>
                                <p:cTn id="14" presetID="12" presetClass="entr" presetSubtype="8" fill="hold" grpId="0" nodeType="afterEffect">
                                  <p:stCondLst>
                                    <p:cond delay="4000"/>
                                  </p:stCondLst>
                                  <p:childTnLst>
                                    <p:set>
                                      <p:cBhvr>
                                        <p:cTn id="15" dur="1" fill="hold">
                                          <p:stCondLst>
                                            <p:cond delay="0"/>
                                          </p:stCondLst>
                                        </p:cTn>
                                        <p:tgtEl>
                                          <p:spTgt spid="8200"/>
                                        </p:tgtEl>
                                        <p:attrNameLst>
                                          <p:attrName>style.visibility</p:attrName>
                                        </p:attrNameLst>
                                      </p:cBhvr>
                                      <p:to>
                                        <p:strVal val="visible"/>
                                      </p:to>
                                    </p:set>
                                    <p:animEffect transition="in" filter="slide(fromLeft)">
                                      <p:cBhvr>
                                        <p:cTn id="16" dur="500"/>
                                        <p:tgtEl>
                                          <p:spTgt spid="8200"/>
                                        </p:tgtEl>
                                      </p:cBhvr>
                                    </p:animEffect>
                                  </p:childTnLst>
                                  <p:subTnLst>
                                    <p:set>
                                      <p:cBhvr override="childStyle">
                                        <p:cTn dur="1" fill="hold" display="0" masterRel="nextClick" afterEffect="1"/>
                                        <p:tgtEl>
                                          <p:spTgt spid="8200"/>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8197"/>
                                        </p:tgtEl>
                                        <p:attrNameLst>
                                          <p:attrName>style.visibility</p:attrName>
                                        </p:attrNameLst>
                                      </p:cBhvr>
                                      <p:to>
                                        <p:strVal val="visible"/>
                                      </p:to>
                                    </p:set>
                                    <p:animEffect transition="in" filter="slide(fromTop)">
                                      <p:cBhvr>
                                        <p:cTn id="21" dur="500"/>
                                        <p:tgtEl>
                                          <p:spTgt spid="8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autoUpdateAnimBg="0"/>
      <p:bldP spid="8197" grpId="0" autoUpdateAnimBg="0"/>
      <p:bldP spid="8199" grpId="0" animBg="1"/>
      <p:bldP spid="8200" grpId="0" animBg="1"/>
    </p:bldLst>
  </p:timing>
</p:sld>
</file>

<file path=ppt/theme/theme1.xml><?xml version="1.0" encoding="utf-8"?>
<a:theme xmlns:a="http://schemas.openxmlformats.org/drawingml/2006/main" name="EMBS3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EMBS3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MS Reference Serif"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MS Reference Serif" pitchFamily="18" charset="0"/>
          </a:defRPr>
        </a:defPPr>
      </a:lstStyle>
    </a:lnDef>
  </a:objectDefaults>
  <a:extraClrSchemeLst>
    <a:extraClrScheme>
      <a:clrScheme name="EMBS3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MBS3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MBS3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MBS3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MBS3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MBS3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MBS3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C:\Slides\EMBS3ppt\EMBS3ch01.PPT</Template>
  <TotalTime>4915</TotalTime>
  <Pages>39</Pages>
  <Words>4271</Words>
  <Application>Microsoft Macintosh PowerPoint</Application>
  <PresentationFormat>On-screen Show (4:3)</PresentationFormat>
  <Paragraphs>774</Paragraphs>
  <Slides>66</Slides>
  <Notes>61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66</vt:i4>
      </vt:variant>
    </vt:vector>
  </HeadingPairs>
  <TitlesOfParts>
    <vt:vector size="75" baseType="lpstr">
      <vt:lpstr>Times New Roman</vt:lpstr>
      <vt:lpstr>Book Antiqua</vt:lpstr>
      <vt:lpstr>MT Extra</vt:lpstr>
      <vt:lpstr>Wingdings</vt:lpstr>
      <vt:lpstr>Monotype Sorts</vt:lpstr>
      <vt:lpstr>MS Reference Serif</vt:lpstr>
      <vt:lpstr>Symbol</vt:lpstr>
      <vt:lpstr>EMBS3ch01</vt:lpstr>
      <vt:lpstr>Equation</vt:lpstr>
      <vt:lpstr>Introduction to Probability</vt:lpstr>
      <vt:lpstr>PowerPoint Presentation</vt:lpstr>
      <vt:lpstr>PowerPoint Presentation</vt:lpstr>
      <vt:lpstr>Probability as a Numerical Measure of the Likelihood of Occurrence</vt:lpstr>
      <vt:lpstr>PowerPoint Presentation</vt:lpstr>
      <vt:lpstr>An Experiment and Its Sample Space</vt:lpstr>
      <vt:lpstr>PowerPoint Presentation</vt:lpstr>
      <vt:lpstr>An Experiment and Its Sample Space</vt:lpstr>
      <vt:lpstr>A Counting Rule for  Multiple-Step Experiments</vt:lpstr>
      <vt:lpstr>A Counting Rule for  Multiple-Step Experiments</vt:lpstr>
      <vt:lpstr>Tree Diagram</vt:lpstr>
      <vt:lpstr>Counting Rule for Combinations</vt:lpstr>
      <vt:lpstr>PowerPoint Presentation</vt:lpstr>
      <vt:lpstr>PowerPoint Presentation</vt:lpstr>
      <vt:lpstr>PowerPoint Presentation</vt:lpstr>
      <vt:lpstr>Assigning Probabilities</vt:lpstr>
      <vt:lpstr>Classical Method</vt:lpstr>
      <vt:lpstr>Relative Frequency Method</vt:lpstr>
      <vt:lpstr>Relative Frequency Method</vt:lpstr>
      <vt:lpstr>Subjective Method</vt:lpstr>
      <vt:lpstr>Subjective Method</vt:lpstr>
      <vt:lpstr>PowerPoint Presentation</vt:lpstr>
      <vt:lpstr>Events and Their Probabilities</vt:lpstr>
      <vt:lpstr>PowerPoint Presentation</vt:lpstr>
      <vt:lpstr>Some Basic Relationships of Probability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Bayes’ Theorem</vt:lpstr>
      <vt:lpstr>PowerPoint Presentation</vt:lpstr>
      <vt:lpstr>PowerPoint Presentation</vt:lpstr>
      <vt:lpstr>New Information</vt:lpstr>
      <vt:lpstr>PowerPoint Presentation</vt:lpstr>
      <vt:lpstr>PowerPoint Presentation</vt:lpstr>
      <vt:lpstr>Bayes’ Theorem</vt:lpstr>
      <vt:lpstr>Posterior Probabilities</vt:lpstr>
      <vt:lpstr>PowerPoint Presentation</vt:lpstr>
      <vt:lpstr>Bayes’ Theorem:  Tabular Approach</vt:lpstr>
      <vt:lpstr>Bayes’ Theorem:  Tabular Approach</vt:lpstr>
      <vt:lpstr>Bayes’ Theorem:  Tabular Approach</vt:lpstr>
      <vt:lpstr>Bayes’ Theorem:  Tabular Approach</vt:lpstr>
      <vt:lpstr>PowerPoint Presentation</vt:lpstr>
      <vt:lpstr>Bayes’ Theorem:  Tabular Approach</vt:lpstr>
      <vt:lpstr>Bayes’ Theorem:  Tabular Approach</vt:lpstr>
      <vt:lpstr>Bayes’ Theorem:  Tabular Approach</vt:lpstr>
      <vt:lpstr>Bayes’ Theorem:  Tabular Approach</vt:lpstr>
      <vt:lpstr>Think! #1</vt:lpstr>
      <vt:lpstr>Think! #2</vt:lpstr>
      <vt:lpstr>Think! #3</vt:lpstr>
      <vt:lpstr>Think! #4</vt:lpstr>
      <vt:lpstr>Answer: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dc:title>
  <dc:subject>Intro to Probability</dc:subject>
  <dc:creator>John IV</dc:creator>
  <cp:lastModifiedBy>Anirban Ghatak</cp:lastModifiedBy>
  <cp:revision>183</cp:revision>
  <cp:lastPrinted>1601-01-01T00:00:00Z</cp:lastPrinted>
  <dcterms:created xsi:type="dcterms:W3CDTF">1996-08-26T10:41:32Z</dcterms:created>
  <dcterms:modified xsi:type="dcterms:W3CDTF">2019-07-09T02:06:02Z</dcterms:modified>
</cp:coreProperties>
</file>