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60"/>
  </p:notesMasterIdLst>
  <p:handoutMasterIdLst>
    <p:handoutMasterId r:id="rId61"/>
  </p:handoutMasterIdLst>
  <p:sldIdLst>
    <p:sldId id="257" r:id="rId2"/>
    <p:sldId id="336" r:id="rId3"/>
    <p:sldId id="259" r:id="rId4"/>
    <p:sldId id="327" r:id="rId5"/>
    <p:sldId id="329" r:id="rId6"/>
    <p:sldId id="339" r:id="rId7"/>
    <p:sldId id="380" r:id="rId8"/>
    <p:sldId id="340" r:id="rId9"/>
    <p:sldId id="378" r:id="rId10"/>
    <p:sldId id="261" r:id="rId11"/>
    <p:sldId id="262" r:id="rId12"/>
    <p:sldId id="379" r:id="rId13"/>
    <p:sldId id="341" r:id="rId14"/>
    <p:sldId id="263" r:id="rId15"/>
    <p:sldId id="367" r:id="rId16"/>
    <p:sldId id="264" r:id="rId17"/>
    <p:sldId id="265" r:id="rId18"/>
    <p:sldId id="373" r:id="rId19"/>
    <p:sldId id="374" r:id="rId20"/>
    <p:sldId id="375" r:id="rId21"/>
    <p:sldId id="381" r:id="rId22"/>
    <p:sldId id="382" r:id="rId23"/>
    <p:sldId id="376" r:id="rId24"/>
    <p:sldId id="377" r:id="rId25"/>
    <p:sldId id="383" r:id="rId26"/>
    <p:sldId id="266" r:id="rId27"/>
    <p:sldId id="303" r:id="rId28"/>
    <p:sldId id="333" r:id="rId29"/>
    <p:sldId id="332" r:id="rId30"/>
    <p:sldId id="304" r:id="rId31"/>
    <p:sldId id="330" r:id="rId32"/>
    <p:sldId id="369" r:id="rId33"/>
    <p:sldId id="368" r:id="rId34"/>
    <p:sldId id="271" r:id="rId35"/>
    <p:sldId id="370" r:id="rId36"/>
    <p:sldId id="386" r:id="rId37"/>
    <p:sldId id="272" r:id="rId38"/>
    <p:sldId id="273" r:id="rId39"/>
    <p:sldId id="344" r:id="rId40"/>
    <p:sldId id="345" r:id="rId41"/>
    <p:sldId id="331" r:id="rId42"/>
    <p:sldId id="275" r:id="rId43"/>
    <p:sldId id="372" r:id="rId44"/>
    <p:sldId id="276" r:id="rId45"/>
    <p:sldId id="324" r:id="rId46"/>
    <p:sldId id="321" r:id="rId47"/>
    <p:sldId id="350" r:id="rId48"/>
    <p:sldId id="353" r:id="rId49"/>
    <p:sldId id="337" r:id="rId50"/>
    <p:sldId id="284" r:id="rId51"/>
    <p:sldId id="334" r:id="rId52"/>
    <p:sldId id="371" r:id="rId53"/>
    <p:sldId id="285" r:id="rId54"/>
    <p:sldId id="286" r:id="rId55"/>
    <p:sldId id="351" r:id="rId56"/>
    <p:sldId id="352" r:id="rId57"/>
    <p:sldId id="354" r:id="rId58"/>
    <p:sldId id="355" r:id="rId59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62"/>
      <p:bold r:id="rId63"/>
      <p:italic r:id="rId64"/>
      <p:boldItalic r:id="rId65"/>
    </p:embeddedFon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Monotype Sorts" pitchFamily="2" charset="2"/>
      <p:regular r:id="rId70"/>
    </p:embeddedFont>
    <p:embeddedFont>
      <p:font typeface="MS Reference Serif" panose="02040502050405020303" pitchFamily="18" charset="0"/>
      <p:regular r:id="rId71"/>
      <p:bold r:id="rId72"/>
      <p:italic r:id="rId73"/>
      <p:boldItalic r:id="rId74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MS Reference Serif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3">
          <p15:clr>
            <a:srgbClr val="A4A3A4"/>
          </p15:clr>
        </p15:guide>
        <p15:guide id="2" pos="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005986"/>
    <a:srgbClr val="006699"/>
    <a:srgbClr val="72AF2F"/>
    <a:srgbClr val="66FFFF"/>
    <a:srgbClr val="CCFFFF"/>
    <a:srgbClr val="7DAF23"/>
    <a:srgbClr val="90CA28"/>
    <a:srgbClr val="640000"/>
    <a:srgbClr val="527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0" autoAdjust="0"/>
    <p:restoredTop sz="90929"/>
  </p:normalViewPr>
  <p:slideViewPr>
    <p:cSldViewPr snapToGrid="0">
      <p:cViewPr varScale="1">
        <p:scale>
          <a:sx n="112" d="100"/>
          <a:sy n="112" d="100"/>
        </p:scale>
        <p:origin x="1904" y="176"/>
      </p:cViewPr>
      <p:guideLst>
        <p:guide orient="horz" pos="763"/>
        <p:guide pos="20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2.fntdata"/><Relationship Id="rId68" Type="http://schemas.openxmlformats.org/officeDocument/2006/relationships/font" Target="fonts/font7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74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font" Target="fonts/font8.fntdata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font" Target="fonts/font9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4.fntdata"/><Relationship Id="rId73" Type="http://schemas.openxmlformats.org/officeDocument/2006/relationships/font" Target="fonts/font12.fntdata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font" Target="fonts/font10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7.xml"/><Relationship Id="rId18" Type="http://schemas.openxmlformats.org/officeDocument/2006/relationships/slide" Target="slides/slide37.xml"/><Relationship Id="rId26" Type="http://schemas.openxmlformats.org/officeDocument/2006/relationships/slide" Target="slides/slide50.xml"/><Relationship Id="rId3" Type="http://schemas.openxmlformats.org/officeDocument/2006/relationships/slide" Target="slides/slide3.xml"/><Relationship Id="rId21" Type="http://schemas.openxmlformats.org/officeDocument/2006/relationships/slide" Target="slides/slide41.xml"/><Relationship Id="rId7" Type="http://schemas.openxmlformats.org/officeDocument/2006/relationships/slide" Target="slides/slide10.xml"/><Relationship Id="rId12" Type="http://schemas.openxmlformats.org/officeDocument/2006/relationships/slide" Target="slides/slide16.xml"/><Relationship Id="rId17" Type="http://schemas.openxmlformats.org/officeDocument/2006/relationships/slide" Target="slides/slide34.xml"/><Relationship Id="rId25" Type="http://schemas.openxmlformats.org/officeDocument/2006/relationships/slide" Target="slides/slide49.xml"/><Relationship Id="rId2" Type="http://schemas.openxmlformats.org/officeDocument/2006/relationships/slide" Target="slides/slide2.xml"/><Relationship Id="rId16" Type="http://schemas.openxmlformats.org/officeDocument/2006/relationships/slide" Target="slides/slide30.xml"/><Relationship Id="rId20" Type="http://schemas.openxmlformats.org/officeDocument/2006/relationships/slide" Target="slides/slide39.xml"/><Relationship Id="rId29" Type="http://schemas.openxmlformats.org/officeDocument/2006/relationships/slide" Target="slides/slide54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5.xml"/><Relationship Id="rId24" Type="http://schemas.openxmlformats.org/officeDocument/2006/relationships/slide" Target="slides/slide46.xml"/><Relationship Id="rId5" Type="http://schemas.openxmlformats.org/officeDocument/2006/relationships/slide" Target="slides/slide5.xml"/><Relationship Id="rId15" Type="http://schemas.openxmlformats.org/officeDocument/2006/relationships/slide" Target="slides/slide29.xml"/><Relationship Id="rId23" Type="http://schemas.openxmlformats.org/officeDocument/2006/relationships/slide" Target="slides/slide45.xml"/><Relationship Id="rId28" Type="http://schemas.openxmlformats.org/officeDocument/2006/relationships/slide" Target="slides/slide53.xml"/><Relationship Id="rId10" Type="http://schemas.openxmlformats.org/officeDocument/2006/relationships/slide" Target="slides/slide14.xml"/><Relationship Id="rId19" Type="http://schemas.openxmlformats.org/officeDocument/2006/relationships/slide" Target="slides/slide38.xml"/><Relationship Id="rId31" Type="http://schemas.openxmlformats.org/officeDocument/2006/relationships/slide" Target="slides/slide56.xml"/><Relationship Id="rId4" Type="http://schemas.openxmlformats.org/officeDocument/2006/relationships/slide" Target="slides/slide4.xml"/><Relationship Id="rId9" Type="http://schemas.openxmlformats.org/officeDocument/2006/relationships/slide" Target="slides/slide13.xml"/><Relationship Id="rId14" Type="http://schemas.openxmlformats.org/officeDocument/2006/relationships/slide" Target="slides/slide27.xml"/><Relationship Id="rId22" Type="http://schemas.openxmlformats.org/officeDocument/2006/relationships/slide" Target="slides/slide44.xml"/><Relationship Id="rId27" Type="http://schemas.openxmlformats.org/officeDocument/2006/relationships/slide" Target="slides/slide51.xml"/><Relationship Id="rId30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30FB6F0A-BDD0-4A9A-98B8-0C21615B58E6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01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1750" y="8750300"/>
            <a:ext cx="4064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419AF8DC-6BD6-4A6E-8D48-56187C2F5279}" type="slidenum">
              <a:rPr lang="en-US" sz="1400">
                <a:effectLst/>
                <a:latin typeface="Book Antiqua" pitchFamily="18" charset="0"/>
              </a:rPr>
              <a:pPr algn="r"/>
              <a:t>‹#›</a:t>
            </a:fld>
            <a:endParaRPr lang="en-US" sz="140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34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52388"/>
            <a:ext cx="1943100" cy="5695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2388"/>
            <a:ext cx="5678488" cy="5695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104900"/>
            <a:ext cx="38100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104900"/>
            <a:ext cx="3810000" cy="4643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0A8">
                <a:gamma/>
                <a:shade val="46275"/>
                <a:invGamma/>
              </a:srgbClr>
            </a:gs>
            <a:gs pos="50000">
              <a:srgbClr val="0070A8"/>
            </a:gs>
            <a:gs pos="100000">
              <a:srgbClr val="0070A8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98" name="Group 2"/>
          <p:cNvGrpSpPr>
            <a:grpSpLocks/>
          </p:cNvGrpSpPr>
          <p:nvPr/>
        </p:nvGrpSpPr>
        <p:grpSpPr bwMode="auto">
          <a:xfrm>
            <a:off x="457200" y="304800"/>
            <a:ext cx="8231188" cy="6183313"/>
            <a:chOff x="372" y="186"/>
            <a:chExt cx="5185" cy="3895"/>
          </a:xfrm>
        </p:grpSpPr>
        <p:grpSp>
          <p:nvGrpSpPr>
            <p:cNvPr id="208899" name="Group 3"/>
            <p:cNvGrpSpPr>
              <a:grpSpLocks/>
            </p:cNvGrpSpPr>
            <p:nvPr/>
          </p:nvGrpSpPr>
          <p:grpSpPr bwMode="auto">
            <a:xfrm>
              <a:off x="372" y="186"/>
              <a:ext cx="5185" cy="919"/>
              <a:chOff x="372" y="186"/>
              <a:chExt cx="5185" cy="919"/>
            </a:xfrm>
          </p:grpSpPr>
          <p:sp>
            <p:nvSpPr>
              <p:cNvPr id="208900" name="Freeform 4"/>
              <p:cNvSpPr>
                <a:spLocks/>
              </p:cNvSpPr>
              <p:nvPr/>
            </p:nvSpPr>
            <p:spPr bwMode="auto">
              <a:xfrm>
                <a:off x="372" y="192"/>
                <a:ext cx="86" cy="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5" y="96"/>
                  </a:cxn>
                  <a:cxn ang="0">
                    <a:pos x="85" y="816"/>
                  </a:cxn>
                  <a:cxn ang="0">
                    <a:pos x="0" y="912"/>
                  </a:cxn>
                  <a:cxn ang="0">
                    <a:pos x="0" y="0"/>
                  </a:cxn>
                </a:cxnLst>
                <a:rect l="0" t="0" r="r" b="b"/>
                <a:pathLst>
                  <a:path w="86" h="913">
                    <a:moveTo>
                      <a:pt x="0" y="0"/>
                    </a:moveTo>
                    <a:lnTo>
                      <a:pt x="85" y="96"/>
                    </a:lnTo>
                    <a:lnTo>
                      <a:pt x="85" y="816"/>
                    </a:lnTo>
                    <a:lnTo>
                      <a:pt x="0" y="91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1" name="Freeform 5"/>
              <p:cNvSpPr>
                <a:spLocks/>
              </p:cNvSpPr>
              <p:nvPr/>
            </p:nvSpPr>
            <p:spPr bwMode="auto">
              <a:xfrm>
                <a:off x="5470" y="186"/>
                <a:ext cx="87" cy="910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0" y="93"/>
                  </a:cxn>
                  <a:cxn ang="0">
                    <a:pos x="0" y="813"/>
                  </a:cxn>
                  <a:cxn ang="0">
                    <a:pos x="86" y="909"/>
                  </a:cxn>
                  <a:cxn ang="0">
                    <a:pos x="86" y="0"/>
                  </a:cxn>
                </a:cxnLst>
                <a:rect l="0" t="0" r="r" b="b"/>
                <a:pathLst>
                  <a:path w="87" h="910">
                    <a:moveTo>
                      <a:pt x="86" y="0"/>
                    </a:moveTo>
                    <a:lnTo>
                      <a:pt x="0" y="93"/>
                    </a:lnTo>
                    <a:lnTo>
                      <a:pt x="0" y="813"/>
                    </a:lnTo>
                    <a:lnTo>
                      <a:pt x="86" y="909"/>
                    </a:lnTo>
                    <a:lnTo>
                      <a:pt x="86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2" name="Freeform 6"/>
              <p:cNvSpPr>
                <a:spLocks/>
              </p:cNvSpPr>
              <p:nvPr/>
            </p:nvSpPr>
            <p:spPr bwMode="auto">
              <a:xfrm>
                <a:off x="372" y="189"/>
                <a:ext cx="5185" cy="10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84" y="3"/>
                  </a:cxn>
                  <a:cxn ang="0">
                    <a:pos x="5093" y="102"/>
                  </a:cxn>
                  <a:cxn ang="0">
                    <a:pos x="88" y="102"/>
                  </a:cxn>
                  <a:cxn ang="0">
                    <a:pos x="0" y="0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8903" name="Group 7"/>
            <p:cNvGrpSpPr>
              <a:grpSpLocks/>
            </p:cNvGrpSpPr>
            <p:nvPr/>
          </p:nvGrpSpPr>
          <p:grpSpPr bwMode="auto">
            <a:xfrm>
              <a:off x="372" y="291"/>
              <a:ext cx="5185" cy="3790"/>
              <a:chOff x="372" y="291"/>
              <a:chExt cx="5185" cy="3790"/>
            </a:xfrm>
          </p:grpSpPr>
          <p:sp>
            <p:nvSpPr>
              <p:cNvPr id="208904" name="Freeform 8"/>
              <p:cNvSpPr>
                <a:spLocks/>
              </p:cNvSpPr>
              <p:nvPr/>
            </p:nvSpPr>
            <p:spPr bwMode="auto">
              <a:xfrm>
                <a:off x="372" y="807"/>
                <a:ext cx="79" cy="327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8" y="107"/>
                  </a:cxn>
                  <a:cxn ang="0">
                    <a:pos x="78" y="3166"/>
                  </a:cxn>
                  <a:cxn ang="0">
                    <a:pos x="0" y="3273"/>
                  </a:cxn>
                  <a:cxn ang="0">
                    <a:pos x="0" y="0"/>
                  </a:cxn>
                </a:cxnLst>
                <a:rect l="0" t="0" r="r" b="b"/>
                <a:pathLst>
                  <a:path w="79" h="3274">
                    <a:moveTo>
                      <a:pt x="0" y="0"/>
                    </a:moveTo>
                    <a:lnTo>
                      <a:pt x="78" y="107"/>
                    </a:lnTo>
                    <a:lnTo>
                      <a:pt x="78" y="3166"/>
                    </a:lnTo>
                    <a:lnTo>
                      <a:pt x="0" y="3273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5" name="Freeform 9"/>
              <p:cNvSpPr>
                <a:spLocks/>
              </p:cNvSpPr>
              <p:nvPr/>
            </p:nvSpPr>
            <p:spPr bwMode="auto">
              <a:xfrm>
                <a:off x="5470" y="747"/>
                <a:ext cx="84" cy="3325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" y="109"/>
                  </a:cxn>
                  <a:cxn ang="0">
                    <a:pos x="0" y="3233"/>
                  </a:cxn>
                  <a:cxn ang="0">
                    <a:pos x="83" y="3324"/>
                  </a:cxn>
                  <a:cxn ang="0">
                    <a:pos x="83" y="0"/>
                  </a:cxn>
                </a:cxnLst>
                <a:rect l="0" t="0" r="r" b="b"/>
                <a:pathLst>
                  <a:path w="84" h="3325">
                    <a:moveTo>
                      <a:pt x="83" y="0"/>
                    </a:moveTo>
                    <a:lnTo>
                      <a:pt x="3" y="109"/>
                    </a:lnTo>
                    <a:lnTo>
                      <a:pt x="0" y="3233"/>
                    </a:lnTo>
                    <a:lnTo>
                      <a:pt x="83" y="3324"/>
                    </a:lnTo>
                    <a:lnTo>
                      <a:pt x="83" y="0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6" name="Freeform 10"/>
              <p:cNvSpPr>
                <a:spLocks/>
              </p:cNvSpPr>
              <p:nvPr/>
            </p:nvSpPr>
            <p:spPr bwMode="auto">
              <a:xfrm>
                <a:off x="372" y="3984"/>
                <a:ext cx="5185" cy="88"/>
              </a:xfrm>
              <a:custGeom>
                <a:avLst/>
                <a:gdLst/>
                <a:ahLst/>
                <a:cxnLst>
                  <a:cxn ang="0">
                    <a:pos x="0" y="87"/>
                  </a:cxn>
                  <a:cxn ang="0">
                    <a:pos x="5184" y="87"/>
                  </a:cxn>
                  <a:cxn ang="0">
                    <a:pos x="5095" y="0"/>
                  </a:cxn>
                  <a:cxn ang="0">
                    <a:pos x="89" y="0"/>
                  </a:cxn>
                  <a:cxn ang="0">
                    <a:pos x="0" y="87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noFill/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07" name="Rectangle 11"/>
              <p:cNvSpPr>
                <a:spLocks noChangeArrowheads="1"/>
              </p:cNvSpPr>
              <p:nvPr/>
            </p:nvSpPr>
            <p:spPr bwMode="auto">
              <a:xfrm>
                <a:off x="457" y="291"/>
                <a:ext cx="5013" cy="36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89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890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104900"/>
            <a:ext cx="7772400" cy="4643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Rectangle 14"/>
          <p:cNvSpPr>
            <a:spLocks noChangeArrowheads="1"/>
          </p:cNvSpPr>
          <p:nvPr userDrawn="1"/>
        </p:nvSpPr>
        <p:spPr bwMode="auto">
          <a:xfrm>
            <a:off x="8191500" y="6245225"/>
            <a:ext cx="5445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>
              <a:defRPr/>
            </a:pPr>
            <a:r>
              <a:rPr lang="en-US" sz="1600" dirty="0">
                <a:effectLst/>
                <a:latin typeface="Book Antiqua" pitchFamily="18" charset="0"/>
              </a:rPr>
              <a:t>  </a:t>
            </a:r>
            <a:fld id="{ACCBB94D-2D05-4074-A2A1-6ADB95F3FE9F}" type="slidenum">
              <a:rPr lang="en-US" sz="1600">
                <a:effectLst/>
                <a:latin typeface="Book Antiqua" pitchFamily="18" charset="0"/>
              </a:rPr>
              <a:pPr algn="l">
                <a:defRPr/>
              </a:pPr>
              <a:t>‹#›</a:t>
            </a:fld>
            <a:endParaRPr lang="en-US" sz="1600" dirty="0">
              <a:effectLst/>
              <a:latin typeface="Book Antiqua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 userDrawn="1"/>
        </p:nvSpPr>
        <p:spPr bwMode="auto">
          <a:xfrm>
            <a:off x="7737475" y="5995988"/>
            <a:ext cx="831850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l">
              <a:defRPr/>
            </a:pPr>
            <a:r>
              <a:rPr lang="en-US" sz="1600" dirty="0">
                <a:effectLst/>
                <a:latin typeface="Book Antiqua" pitchFamily="18" charset="0"/>
              </a:rPr>
              <a:t>            Slide</a:t>
            </a:r>
          </a:p>
        </p:txBody>
      </p:sp>
      <p:sp>
        <p:nvSpPr>
          <p:cNvPr id="19" name="Rectangle 16"/>
          <p:cNvSpPr>
            <a:spLocks noChangeArrowheads="1"/>
          </p:cNvSpPr>
          <p:nvPr userDrawn="1"/>
        </p:nvSpPr>
        <p:spPr bwMode="auto">
          <a:xfrm>
            <a:off x="563563" y="6164263"/>
            <a:ext cx="6827837" cy="547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© 2014  Cengage Learning.  All Rights Reserved.  May not be scanned, copied</a:t>
            </a:r>
          </a:p>
          <a:p>
            <a:pPr algn="l">
              <a:lnSpc>
                <a:spcPts val="16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or duplicated, or posted to a publicly accessible website, in whole or in part.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66FFFF"/>
          </a:solidFill>
          <a:effectLst>
            <a:outerShdw blurRad="38100" dist="38100" dir="2700000" algn="tl">
              <a:srgbClr val="00000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75000"/>
        <a:buFont typeface="Monotype Sort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SzPct val="125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FFFF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3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5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6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7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8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0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147638"/>
            <a:ext cx="7772400" cy="814387"/>
          </a:xfrm>
          <a:noFill/>
          <a:ln/>
        </p:spPr>
        <p:txBody>
          <a:bodyPr/>
          <a:lstStyle/>
          <a:p>
            <a:br>
              <a:rPr lang="en-US" dirty="0"/>
            </a:br>
            <a:r>
              <a:rPr lang="en-US" dirty="0"/>
              <a:t> Discrete Probability Distributions</a:t>
            </a:r>
          </a:p>
        </p:txBody>
      </p:sp>
      <p:grpSp>
        <p:nvGrpSpPr>
          <p:cNvPr id="5158" name="Group 38"/>
          <p:cNvGrpSpPr>
            <a:grpSpLocks/>
          </p:cNvGrpSpPr>
          <p:nvPr/>
        </p:nvGrpSpPr>
        <p:grpSpPr bwMode="auto">
          <a:xfrm>
            <a:off x="5185689" y="3004905"/>
            <a:ext cx="3352800" cy="2838450"/>
            <a:chOff x="3336" y="2016"/>
            <a:chExt cx="2112" cy="1788"/>
          </a:xfrm>
        </p:grpSpPr>
        <p:sp>
          <p:nvSpPr>
            <p:cNvPr id="5149" name="AutoShape 29"/>
            <p:cNvSpPr>
              <a:spLocks noChangeArrowheads="1"/>
            </p:cNvSpPr>
            <p:nvPr/>
          </p:nvSpPr>
          <p:spPr bwMode="auto">
            <a:xfrm>
              <a:off x="3336" y="2016"/>
              <a:ext cx="2112" cy="178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" name="Line 4"/>
            <p:cNvSpPr>
              <a:spLocks noChangeShapeType="1"/>
            </p:cNvSpPr>
            <p:nvPr/>
          </p:nvSpPr>
          <p:spPr bwMode="auto">
            <a:xfrm>
              <a:off x="3705" y="2160"/>
              <a:ext cx="0" cy="13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3709" y="3501"/>
              <a:ext cx="163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48" name="Group 28"/>
            <p:cNvGrpSpPr>
              <a:grpSpLocks/>
            </p:cNvGrpSpPr>
            <p:nvPr/>
          </p:nvGrpSpPr>
          <p:grpSpPr bwMode="auto">
            <a:xfrm>
              <a:off x="3650" y="2381"/>
              <a:ext cx="105" cy="839"/>
              <a:chOff x="1958" y="2657"/>
              <a:chExt cx="105" cy="839"/>
            </a:xfrm>
          </p:grpSpPr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1963" y="3496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1963" y="3217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>
                <a:off x="1958" y="2936"/>
                <a:ext cx="10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/>
            </p:nvSpPr>
            <p:spPr bwMode="auto">
              <a:xfrm>
                <a:off x="1963" y="2657"/>
                <a:ext cx="1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50" name="Group 30"/>
            <p:cNvGrpSpPr>
              <a:grpSpLocks/>
            </p:cNvGrpSpPr>
            <p:nvPr/>
          </p:nvGrpSpPr>
          <p:grpSpPr bwMode="auto">
            <a:xfrm>
              <a:off x="3403" y="2288"/>
              <a:ext cx="211" cy="1002"/>
              <a:chOff x="3403" y="2288"/>
              <a:chExt cx="211" cy="1002"/>
            </a:xfrm>
          </p:grpSpPr>
          <p:sp>
            <p:nvSpPr>
              <p:cNvPr id="5130" name="Rectangle 10"/>
              <p:cNvSpPr>
                <a:spLocks noChangeArrowheads="1"/>
              </p:cNvSpPr>
              <p:nvPr/>
            </p:nvSpPr>
            <p:spPr bwMode="auto">
              <a:xfrm>
                <a:off x="3403" y="3127"/>
                <a:ext cx="208" cy="1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effectLst/>
                    <a:latin typeface="Book Antiqua" pitchFamily="18" charset="0"/>
                  </a:rPr>
                  <a:t>.10</a:t>
                </a:r>
              </a:p>
            </p:txBody>
          </p:sp>
          <p:sp>
            <p:nvSpPr>
              <p:cNvPr id="5131" name="Rectangle 11"/>
              <p:cNvSpPr>
                <a:spLocks noChangeArrowheads="1"/>
              </p:cNvSpPr>
              <p:nvPr/>
            </p:nvSpPr>
            <p:spPr bwMode="auto">
              <a:xfrm>
                <a:off x="3406" y="2856"/>
                <a:ext cx="208" cy="1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effectLst/>
                    <a:latin typeface="Book Antiqua" pitchFamily="18" charset="0"/>
                  </a:rPr>
                  <a:t>.20</a:t>
                </a:r>
              </a:p>
            </p:txBody>
          </p:sp>
          <p:sp>
            <p:nvSpPr>
              <p:cNvPr id="5132" name="Rectangle 12"/>
              <p:cNvSpPr>
                <a:spLocks noChangeArrowheads="1"/>
              </p:cNvSpPr>
              <p:nvPr/>
            </p:nvSpPr>
            <p:spPr bwMode="auto">
              <a:xfrm>
                <a:off x="3406" y="2567"/>
                <a:ext cx="208" cy="1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effectLst/>
                    <a:latin typeface="Book Antiqua" pitchFamily="18" charset="0"/>
                  </a:rPr>
                  <a:t>.30</a:t>
                </a:r>
              </a:p>
            </p:txBody>
          </p:sp>
          <p:sp>
            <p:nvSpPr>
              <p:cNvPr id="5133" name="Rectangle 13"/>
              <p:cNvSpPr>
                <a:spLocks noChangeArrowheads="1"/>
              </p:cNvSpPr>
              <p:nvPr/>
            </p:nvSpPr>
            <p:spPr bwMode="auto">
              <a:xfrm>
                <a:off x="3406" y="2288"/>
                <a:ext cx="208" cy="1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dist="17961" dir="2700000" algn="ctr" rotWithShape="0">
                  <a:srgbClr val="000000"/>
                </a:outerShdw>
              </a:effectLst>
            </p:spPr>
            <p:txBody>
              <a:bodyPr wrap="none" lIns="61912" tIns="30162" rIns="61912" bIns="30162">
                <a:spAutoFit/>
              </a:bodyPr>
              <a:lstStyle/>
              <a:p>
                <a:pPr algn="l" defTabSz="400050"/>
                <a:r>
                  <a:rPr lang="en-US" sz="1300">
                    <a:effectLst/>
                    <a:latin typeface="Book Antiqua" pitchFamily="18" charset="0"/>
                  </a:rPr>
                  <a:t>.40</a:t>
                </a:r>
              </a:p>
            </p:txBody>
          </p:sp>
        </p:grpSp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>
              <a:off x="3918" y="3551"/>
              <a:ext cx="1310" cy="1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61912" tIns="30162" rIns="61912" bIns="30162">
              <a:spAutoFit/>
            </a:bodyPr>
            <a:lstStyle/>
            <a:p>
              <a:pPr algn="l" defTabSz="400050"/>
              <a:r>
                <a:rPr lang="en-US" sz="1300">
                  <a:effectLst/>
                  <a:latin typeface="Book Antiqua" pitchFamily="18" charset="0"/>
                </a:rPr>
                <a:t> 0       </a:t>
              </a:r>
              <a:r>
                <a:rPr lang="en-US" sz="1000">
                  <a:effectLst/>
                  <a:latin typeface="Book Antiqua" pitchFamily="18" charset="0"/>
                </a:rPr>
                <a:t> </a:t>
              </a:r>
              <a:r>
                <a:rPr lang="en-US" sz="1300">
                  <a:effectLst/>
                  <a:latin typeface="Book Antiqua" pitchFamily="18" charset="0"/>
                </a:rPr>
                <a:t>  1      </a:t>
              </a:r>
              <a:r>
                <a:rPr lang="en-US" sz="800">
                  <a:effectLst/>
                  <a:latin typeface="Book Antiqua" pitchFamily="18" charset="0"/>
                </a:rPr>
                <a:t> </a:t>
              </a:r>
              <a:r>
                <a:rPr lang="en-US" sz="1300">
                  <a:effectLst/>
                  <a:latin typeface="Book Antiqua" pitchFamily="18" charset="0"/>
                </a:rPr>
                <a:t>  2         3         4</a:t>
              </a:r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 rot="5400000">
              <a:off x="3957" y="3498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 rot="5400000">
              <a:off x="4260" y="3498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 rot="5400000">
              <a:off x="4536" y="3494"/>
              <a:ext cx="10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 rot="5400000">
              <a:off x="4828" y="3498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 rot="5400000">
              <a:off x="5112" y="3498"/>
              <a:ext cx="1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V="1">
              <a:off x="4006" y="2371"/>
              <a:ext cx="0" cy="1121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 flipV="1">
              <a:off x="4306" y="2787"/>
              <a:ext cx="0" cy="696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V="1">
              <a:off x="4587" y="2941"/>
              <a:ext cx="0" cy="542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V="1">
              <a:off x="4875" y="3303"/>
              <a:ext cx="0" cy="189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V="1">
              <a:off x="5160" y="3220"/>
              <a:ext cx="0" cy="263"/>
            </a:xfrm>
            <a:prstGeom prst="line">
              <a:avLst/>
            </a:prstGeom>
            <a:noFill/>
            <a:ln w="28575">
              <a:solidFill>
                <a:srgbClr val="66FFFF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671513" y="1104900"/>
            <a:ext cx="548005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Random Variables</a:t>
            </a:r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671512" y="1543050"/>
            <a:ext cx="6847681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 Probability Distributions</a:t>
            </a:r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671513" y="1981200"/>
            <a:ext cx="601345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Expected Value and Variance</a:t>
            </a:r>
          </a:p>
        </p:txBody>
      </p:sp>
      <p:sp>
        <p:nvSpPr>
          <p:cNvPr id="5163" name="Rectangle 43"/>
          <p:cNvSpPr>
            <a:spLocks noChangeArrowheads="1"/>
          </p:cNvSpPr>
          <p:nvPr/>
        </p:nvSpPr>
        <p:spPr bwMode="auto">
          <a:xfrm>
            <a:off x="671513" y="3348246"/>
            <a:ext cx="597535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Binomial Probability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Distribution</a:t>
            </a:r>
          </a:p>
        </p:txBody>
      </p:sp>
      <p:sp>
        <p:nvSpPr>
          <p:cNvPr id="5164" name="Rectangle 44"/>
          <p:cNvSpPr>
            <a:spLocks noChangeArrowheads="1"/>
          </p:cNvSpPr>
          <p:nvPr/>
        </p:nvSpPr>
        <p:spPr bwMode="auto">
          <a:xfrm>
            <a:off x="671513" y="4207302"/>
            <a:ext cx="4321401" cy="9713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Poisson Probability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Distribution</a:t>
            </a:r>
          </a:p>
        </p:txBody>
      </p: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671513" y="5051843"/>
            <a:ext cx="4713287" cy="10562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Hypergeometric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Probability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Distribution</a:t>
            </a:r>
          </a:p>
        </p:txBody>
      </p:sp>
      <p:sp>
        <p:nvSpPr>
          <p:cNvPr id="5166" name="AutoShape 46"/>
          <p:cNvSpPr>
            <a:spLocks noChangeArrowheads="1"/>
          </p:cNvSpPr>
          <p:nvPr/>
        </p:nvSpPr>
        <p:spPr bwMode="auto">
          <a:xfrm rot="5400000">
            <a:off x="447675" y="1270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7" name="AutoShape 47"/>
          <p:cNvSpPr>
            <a:spLocks noChangeArrowheads="1"/>
          </p:cNvSpPr>
          <p:nvPr/>
        </p:nvSpPr>
        <p:spPr bwMode="auto">
          <a:xfrm rot="5400000">
            <a:off x="447675" y="17081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8" name="AutoShape 48"/>
          <p:cNvSpPr>
            <a:spLocks noChangeArrowheads="1"/>
          </p:cNvSpPr>
          <p:nvPr/>
        </p:nvSpPr>
        <p:spPr bwMode="auto">
          <a:xfrm rot="5400000">
            <a:off x="447675" y="2146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69" name="AutoShape 49"/>
          <p:cNvSpPr>
            <a:spLocks noChangeArrowheads="1"/>
          </p:cNvSpPr>
          <p:nvPr/>
        </p:nvSpPr>
        <p:spPr bwMode="auto">
          <a:xfrm rot="5400000">
            <a:off x="447675" y="3494296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0" name="AutoShape 50"/>
          <p:cNvSpPr>
            <a:spLocks noChangeArrowheads="1"/>
          </p:cNvSpPr>
          <p:nvPr/>
        </p:nvSpPr>
        <p:spPr bwMode="auto">
          <a:xfrm rot="5400000">
            <a:off x="447675" y="43578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" name="AutoShape 51"/>
          <p:cNvSpPr>
            <a:spLocks noChangeArrowheads="1"/>
          </p:cNvSpPr>
          <p:nvPr/>
        </p:nvSpPr>
        <p:spPr bwMode="auto">
          <a:xfrm rot="5400000">
            <a:off x="447675" y="5187916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2"/>
          <p:cNvSpPr>
            <a:spLocks noChangeArrowheads="1"/>
          </p:cNvSpPr>
          <p:nvPr/>
        </p:nvSpPr>
        <p:spPr bwMode="auto">
          <a:xfrm>
            <a:off x="678773" y="2452908"/>
            <a:ext cx="6013450" cy="50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Bivariate Distributions, Covariance,  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and Financial Portfolios</a:t>
            </a:r>
          </a:p>
        </p:txBody>
      </p:sp>
      <p:sp>
        <p:nvSpPr>
          <p:cNvPr id="41" name="AutoShape 48"/>
          <p:cNvSpPr>
            <a:spLocks noChangeArrowheads="1"/>
          </p:cNvSpPr>
          <p:nvPr/>
        </p:nvSpPr>
        <p:spPr bwMode="auto">
          <a:xfrm rot="5400000">
            <a:off x="454935" y="261800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5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9" grpId="0" autoUpdateAnimBg="0"/>
      <p:bldP spid="5161" grpId="0" autoUpdateAnimBg="0"/>
      <p:bldP spid="5162" grpId="0" autoUpdateAnimBg="0"/>
      <p:bldP spid="5163" grpId="0" autoUpdateAnimBg="0"/>
      <p:bldP spid="5164" grpId="0" autoUpdateAnimBg="0"/>
      <p:bldP spid="5165" grpId="0" autoUpdateAnimBg="0"/>
      <p:bldP spid="5166" grpId="0" animBg="1"/>
      <p:bldP spid="5167" grpId="0" animBg="1"/>
      <p:bldP spid="5168" grpId="0" animBg="1"/>
      <p:bldP spid="5169" grpId="0" animBg="1"/>
      <p:bldP spid="5170" grpId="0" animBg="1"/>
      <p:bldP spid="5171" grpId="0" animBg="1"/>
      <p:bldP spid="40" grpId="0" autoUpdateAnimBg="0"/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3" name="Rectangle 247"/>
          <p:cNvSpPr>
            <a:spLocks noChangeArrowheads="1"/>
          </p:cNvSpPr>
          <p:nvPr/>
        </p:nvSpPr>
        <p:spPr bwMode="auto">
          <a:xfrm>
            <a:off x="666750" y="1724025"/>
            <a:ext cx="6800850" cy="1123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tabular representation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the probability</a:t>
            </a:r>
          </a:p>
          <a:p>
            <a:pPr lvl="1" algn="l">
              <a:lnSpc>
                <a:spcPct val="80000"/>
              </a:lnSpc>
              <a:spcBef>
                <a:spcPct val="20000"/>
              </a:spcBef>
              <a:buClr>
                <a:srgbClr val="00FFFF"/>
              </a:buClr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distribution for TV sales was developed.</a:t>
            </a:r>
          </a:p>
        </p:txBody>
      </p:sp>
      <p:sp>
        <p:nvSpPr>
          <p:cNvPr id="9460" name="Rectangle 244"/>
          <p:cNvSpPr>
            <a:spLocks noChangeArrowheads="1"/>
          </p:cNvSpPr>
          <p:nvPr/>
        </p:nvSpPr>
        <p:spPr bwMode="auto">
          <a:xfrm>
            <a:off x="5353050" y="2682875"/>
            <a:ext cx="1833563" cy="3370263"/>
          </a:xfrm>
          <a:prstGeom prst="rect">
            <a:avLst/>
          </a:prstGeom>
          <a:gradFill rotWithShape="0">
            <a:gsLst>
              <a:gs pos="0">
                <a:srgbClr val="993366">
                  <a:gamma/>
                  <a:shade val="46275"/>
                  <a:invGamma/>
                </a:srgbClr>
              </a:gs>
              <a:gs pos="50000">
                <a:srgbClr val="993366"/>
              </a:gs>
              <a:gs pos="100000">
                <a:srgbClr val="993366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816100" y="2682875"/>
            <a:ext cx="3338513" cy="3370263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46275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76275" y="1457325"/>
            <a:ext cx="7772400" cy="51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00FFFF"/>
              </a:buClr>
              <a:buFontTx/>
              <a:buChar char="•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past data on TV sales, …</a:t>
            </a:r>
          </a:p>
        </p:txBody>
      </p:sp>
      <p:sp>
        <p:nvSpPr>
          <p:cNvPr id="9394" name="Freeform 178"/>
          <p:cNvSpPr>
            <a:spLocks/>
          </p:cNvSpPr>
          <p:nvPr/>
        </p:nvSpPr>
        <p:spPr bwMode="auto">
          <a:xfrm>
            <a:off x="8072438" y="6030007"/>
            <a:ext cx="11112" cy="2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"/>
              </a:cxn>
              <a:cxn ang="0">
                <a:pos x="13" y="2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13" h="35">
                <a:moveTo>
                  <a:pt x="0" y="0"/>
                </a:moveTo>
                <a:lnTo>
                  <a:pt x="0" y="35"/>
                </a:lnTo>
                <a:lnTo>
                  <a:pt x="13" y="2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C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96" name="Freeform 180"/>
          <p:cNvSpPr>
            <a:spLocks/>
          </p:cNvSpPr>
          <p:nvPr/>
        </p:nvSpPr>
        <p:spPr bwMode="auto">
          <a:xfrm>
            <a:off x="8050213" y="6033182"/>
            <a:ext cx="14287" cy="15875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0" y="15"/>
              </a:cxn>
              <a:cxn ang="0">
                <a:pos x="17" y="21"/>
              </a:cxn>
              <a:cxn ang="0">
                <a:pos x="19" y="0"/>
              </a:cxn>
              <a:cxn ang="0">
                <a:pos x="19" y="0"/>
              </a:cxn>
            </a:cxnLst>
            <a:rect l="0" t="0" r="r" b="b"/>
            <a:pathLst>
              <a:path w="19" h="21">
                <a:moveTo>
                  <a:pt x="19" y="0"/>
                </a:moveTo>
                <a:lnTo>
                  <a:pt x="0" y="15"/>
                </a:lnTo>
                <a:lnTo>
                  <a:pt x="17" y="21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458" name="Rectangle 242"/>
          <p:cNvSpPr>
            <a:spLocks noChangeArrowheads="1"/>
          </p:cNvSpPr>
          <p:nvPr/>
        </p:nvSpPr>
        <p:spPr bwMode="auto">
          <a:xfrm>
            <a:off x="1752600" y="2624819"/>
            <a:ext cx="3390900" cy="3600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		 Number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Units Sold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of Days</a:t>
            </a:r>
            <a:endParaRPr lang="en-US" sz="2400" b="1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0	        80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	1	        50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	2	        40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	3	        10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	4	      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20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  200</a:t>
            </a:r>
          </a:p>
        </p:txBody>
      </p:sp>
      <p:sp>
        <p:nvSpPr>
          <p:cNvPr id="9459" name="Rectangle 243"/>
          <p:cNvSpPr>
            <a:spLocks noChangeArrowheads="1"/>
          </p:cNvSpPr>
          <p:nvPr/>
        </p:nvSpPr>
        <p:spPr bwMode="auto">
          <a:xfrm>
            <a:off x="5238750" y="2682875"/>
            <a:ext cx="2000250" cy="3448050"/>
          </a:xfrm>
          <a:prstGeom prst="rect">
            <a:avLst/>
          </a:prstGeom>
          <a:gradFill flip="none" rotWithShape="1">
            <a:gsLst>
              <a:gs pos="0">
                <a:srgbClr val="005986">
                  <a:shade val="30000"/>
                  <a:satMod val="115000"/>
                </a:srgbClr>
              </a:gs>
              <a:gs pos="50000">
                <a:srgbClr val="005986">
                  <a:shade val="67500"/>
                  <a:satMod val="115000"/>
                </a:srgbClr>
              </a:gs>
              <a:gs pos="100000">
                <a:srgbClr val="005986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</a:t>
            </a:r>
            <a:r>
              <a:rPr lang="en-US" sz="24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</a:t>
            </a:r>
            <a:r>
              <a:rPr lang="en-US" sz="24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  <a:endParaRPr lang="en-US" sz="2400" b="1" u="sng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0	   .40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1	   .25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2	   .20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3	   .05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4	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.10</a:t>
            </a:r>
          </a:p>
          <a:p>
            <a:pPr algn="l">
              <a:spcBef>
                <a:spcPct val="20000"/>
              </a:spcBef>
              <a:buClr>
                <a:srgbClr val="FFFF00"/>
              </a:buClr>
              <a:buSzPct val="80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1.00</a:t>
            </a:r>
          </a:p>
        </p:txBody>
      </p:sp>
      <p:sp>
        <p:nvSpPr>
          <p:cNvPr id="9461" name="AutoShape 245"/>
          <p:cNvSpPr>
            <a:spLocks noChangeArrowheads="1"/>
          </p:cNvSpPr>
          <p:nvPr/>
        </p:nvSpPr>
        <p:spPr bwMode="auto">
          <a:xfrm rot="5400000">
            <a:off x="720725" y="1584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462" name="AutoShape 246"/>
          <p:cNvSpPr>
            <a:spLocks noChangeArrowheads="1"/>
          </p:cNvSpPr>
          <p:nvPr/>
        </p:nvSpPr>
        <p:spPr bwMode="auto">
          <a:xfrm rot="5400000">
            <a:off x="720725" y="20034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464" name="AutoShape 248"/>
          <p:cNvSpPr>
            <a:spLocks noChangeArrowheads="1"/>
          </p:cNvSpPr>
          <p:nvPr/>
        </p:nvSpPr>
        <p:spPr bwMode="auto">
          <a:xfrm>
            <a:off x="7042150" y="2885169"/>
            <a:ext cx="1473200" cy="495300"/>
          </a:xfrm>
          <a:prstGeom prst="wedgeRoundRectCallout">
            <a:avLst>
              <a:gd name="adj1" fmla="val -59269"/>
              <a:gd name="adj2" fmla="val 113463"/>
              <a:gd name="adj3" fmla="val 16667"/>
            </a:avLst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80/200</a:t>
            </a:r>
          </a:p>
        </p:txBody>
      </p:sp>
      <p:sp>
        <p:nvSpPr>
          <p:cNvPr id="9466" name="Rectangle 250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 Probability Distributions</a:t>
            </a:r>
          </a:p>
        </p:txBody>
      </p:sp>
      <p:sp>
        <p:nvSpPr>
          <p:cNvPr id="9467" name="Rectangle 251"/>
          <p:cNvSpPr>
            <a:spLocks noChangeArrowheads="1"/>
          </p:cNvSpPr>
          <p:nvPr/>
        </p:nvSpPr>
        <p:spPr bwMode="auto">
          <a:xfrm>
            <a:off x="676275" y="957263"/>
            <a:ext cx="78867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JSL Appliances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9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3" grpId="0" autoUpdateAnimBg="0"/>
      <p:bldP spid="9460" grpId="0" animBg="1"/>
      <p:bldP spid="9221" grpId="0" animBg="1"/>
      <p:bldP spid="9224" grpId="0" autoUpdateAnimBg="0"/>
      <p:bldP spid="9458" grpId="0" autoUpdateAnimBg="0"/>
      <p:bldP spid="9459" grpId="0" animBg="1" autoUpdateAnimBg="0"/>
      <p:bldP spid="9461" grpId="0" animBg="1"/>
      <p:bldP spid="9462" grpId="0" animBg="1"/>
      <p:bldP spid="946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9" name="Rectangle 59"/>
          <p:cNvSpPr>
            <a:spLocks noChangeArrowheads="1"/>
          </p:cNvSpPr>
          <p:nvPr/>
        </p:nvSpPr>
        <p:spPr bwMode="auto">
          <a:xfrm>
            <a:off x="1905000" y="1533525"/>
            <a:ext cx="5410200" cy="43624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87" name="Group 47"/>
          <p:cNvGrpSpPr>
            <a:grpSpLocks/>
          </p:cNvGrpSpPr>
          <p:nvPr/>
        </p:nvGrpSpPr>
        <p:grpSpPr bwMode="auto">
          <a:xfrm>
            <a:off x="3257550" y="2066925"/>
            <a:ext cx="3295650" cy="2343150"/>
            <a:chOff x="1908" y="1476"/>
            <a:chExt cx="2076" cy="1476"/>
          </a:xfrm>
        </p:grpSpPr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>
              <a:off x="1908" y="2952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83" name="Line 43"/>
            <p:cNvSpPr>
              <a:spLocks noChangeShapeType="1"/>
            </p:cNvSpPr>
            <p:nvPr/>
          </p:nvSpPr>
          <p:spPr bwMode="auto">
            <a:xfrm>
              <a:off x="1908" y="2580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84" name="Line 44"/>
            <p:cNvSpPr>
              <a:spLocks noChangeShapeType="1"/>
            </p:cNvSpPr>
            <p:nvPr/>
          </p:nvSpPr>
          <p:spPr bwMode="auto">
            <a:xfrm>
              <a:off x="1908" y="1836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>
              <a:off x="1908" y="2208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>
              <a:off x="1908" y="1476"/>
              <a:ext cx="2076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162300" y="1808163"/>
            <a:ext cx="0" cy="3168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96" name="Group 56"/>
          <p:cNvGrpSpPr>
            <a:grpSpLocks/>
          </p:cNvGrpSpPr>
          <p:nvPr/>
        </p:nvGrpSpPr>
        <p:grpSpPr bwMode="auto">
          <a:xfrm>
            <a:off x="3054350" y="2068513"/>
            <a:ext cx="225425" cy="2343150"/>
            <a:chOff x="1780" y="1477"/>
            <a:chExt cx="142" cy="1476"/>
          </a:xfrm>
        </p:grpSpPr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1780" y="2953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780" y="2581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786" y="2209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780" y="1837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780" y="1477"/>
              <a:ext cx="1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77" name="Group 37"/>
          <p:cNvGrpSpPr>
            <a:grpSpLocks/>
          </p:cNvGrpSpPr>
          <p:nvPr/>
        </p:nvGrpSpPr>
        <p:grpSpPr bwMode="auto">
          <a:xfrm>
            <a:off x="2500313" y="1852613"/>
            <a:ext cx="587375" cy="2778125"/>
            <a:chOff x="1431" y="1341"/>
            <a:chExt cx="370" cy="1750"/>
          </a:xfrm>
        </p:grpSpPr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1431" y="2805"/>
              <a:ext cx="35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.10</a:t>
              </a:r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1447" y="2437"/>
              <a:ext cx="35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.20</a:t>
              </a:r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1447" y="2061"/>
              <a:ext cx="35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.30</a:t>
              </a:r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1455" y="1697"/>
              <a:ext cx="346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>
                  <a:effectLst/>
                  <a:latin typeface="Book Antiqua" pitchFamily="18" charset="0"/>
                </a:rPr>
                <a:t>.</a:t>
              </a:r>
              <a:r>
                <a:rPr lang="en-US" sz="2400">
                  <a:effectLst/>
                  <a:latin typeface="Book Antiqua" pitchFamily="18" charset="0"/>
                </a:rPr>
                <a:t>40</a:t>
              </a:r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1443" y="1341"/>
              <a:ext cx="35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400">
                  <a:effectLst/>
                  <a:latin typeface="Book Antiqua" pitchFamily="18" charset="0"/>
                </a:rPr>
                <a:t>.50</a:t>
              </a:r>
            </a:p>
          </p:txBody>
        </p:sp>
      </p:grp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3643313" y="5030788"/>
            <a:ext cx="26765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400">
                <a:effectLst/>
                <a:latin typeface="Book Antiqua" pitchFamily="18" charset="0"/>
              </a:rPr>
              <a:t>0   </a:t>
            </a:r>
            <a:r>
              <a:rPr lang="en-US" sz="1800">
                <a:effectLst/>
                <a:latin typeface="Book Antiqua" pitchFamily="18" charset="0"/>
              </a:rPr>
              <a:t> </a:t>
            </a:r>
            <a:r>
              <a:rPr lang="en-US" sz="2400">
                <a:effectLst/>
                <a:latin typeface="Book Antiqua" pitchFamily="18" charset="0"/>
              </a:rPr>
              <a:t>  1      2  </a:t>
            </a:r>
            <a:r>
              <a:rPr lang="en-US" sz="1800">
                <a:effectLst/>
                <a:latin typeface="Book Antiqua" pitchFamily="18" charset="0"/>
              </a:rPr>
              <a:t> </a:t>
            </a:r>
            <a:r>
              <a:rPr lang="en-US" sz="2400">
                <a:effectLst/>
                <a:latin typeface="Book Antiqua" pitchFamily="18" charset="0"/>
              </a:rPr>
              <a:t>   3   </a:t>
            </a:r>
            <a:r>
              <a:rPr lang="en-US" sz="1200">
                <a:effectLst/>
                <a:latin typeface="Book Antiqua" pitchFamily="18" charset="0"/>
              </a:rPr>
              <a:t> </a:t>
            </a:r>
            <a:r>
              <a:rPr lang="en-US" sz="1800">
                <a:effectLst/>
                <a:latin typeface="Book Antiqua" pitchFamily="18" charset="0"/>
              </a:rPr>
              <a:t> </a:t>
            </a:r>
            <a:r>
              <a:rPr lang="en-US" sz="2400">
                <a:effectLst/>
                <a:latin typeface="Book Antiqua" pitchFamily="18" charset="0"/>
              </a:rPr>
              <a:t> 4</a:t>
            </a:r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2476500" y="5427663"/>
            <a:ext cx="46402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Values of Random Variable </a:t>
            </a:r>
            <a:r>
              <a:rPr lang="en-US" sz="20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(TV sales)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 rot="16200000">
            <a:off x="1508919" y="3034507"/>
            <a:ext cx="1549400" cy="423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Probability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168650" y="4976813"/>
            <a:ext cx="3435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04" name="Group 64"/>
          <p:cNvGrpSpPr>
            <a:grpSpLocks/>
          </p:cNvGrpSpPr>
          <p:nvPr/>
        </p:nvGrpSpPr>
        <p:grpSpPr bwMode="auto">
          <a:xfrm>
            <a:off x="3817938" y="4908550"/>
            <a:ext cx="2344737" cy="149225"/>
            <a:chOff x="2405" y="3326"/>
            <a:chExt cx="1477" cy="94"/>
          </a:xfrm>
        </p:grpSpPr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 rot="-5400000">
              <a:off x="2359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 rot="5400000" flipH="1">
              <a:off x="2731" y="3371"/>
              <a:ext cx="94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2" name="Line 32"/>
            <p:cNvSpPr>
              <a:spLocks noChangeShapeType="1"/>
            </p:cNvSpPr>
            <p:nvPr/>
          </p:nvSpPr>
          <p:spPr bwMode="auto">
            <a:xfrm rot="-5400000">
              <a:off x="3107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 rot="-5400000">
              <a:off x="3475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 rot="-5400000">
              <a:off x="3835" y="3372"/>
              <a:ext cx="9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01" name="Group 61"/>
          <p:cNvGrpSpPr>
            <a:grpSpLocks/>
          </p:cNvGrpSpPr>
          <p:nvPr/>
        </p:nvGrpSpPr>
        <p:grpSpPr bwMode="auto">
          <a:xfrm>
            <a:off x="3808413" y="1785938"/>
            <a:ext cx="2343150" cy="3251200"/>
            <a:chOff x="2399" y="1359"/>
            <a:chExt cx="1476" cy="2048"/>
          </a:xfrm>
        </p:grpSpPr>
        <p:sp>
          <p:nvSpPr>
            <p:cNvPr id="10289" name="Line 49"/>
            <p:cNvSpPr>
              <a:spLocks noChangeShapeType="1"/>
            </p:cNvSpPr>
            <p:nvPr/>
          </p:nvSpPr>
          <p:spPr bwMode="auto">
            <a:xfrm rot="5400000">
              <a:off x="1377" y="2385"/>
              <a:ext cx="2044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Line 50"/>
            <p:cNvSpPr>
              <a:spLocks noChangeShapeType="1"/>
            </p:cNvSpPr>
            <p:nvPr/>
          </p:nvSpPr>
          <p:spPr bwMode="auto">
            <a:xfrm rot="16200000" flipH="1">
              <a:off x="1751" y="2387"/>
              <a:ext cx="2040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51"/>
            <p:cNvSpPr>
              <a:spLocks noChangeShapeType="1"/>
            </p:cNvSpPr>
            <p:nvPr/>
          </p:nvSpPr>
          <p:spPr bwMode="auto">
            <a:xfrm rot="5400000">
              <a:off x="2491" y="2383"/>
              <a:ext cx="2048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2" name="Line 52"/>
            <p:cNvSpPr>
              <a:spLocks noChangeShapeType="1"/>
            </p:cNvSpPr>
            <p:nvPr/>
          </p:nvSpPr>
          <p:spPr bwMode="auto">
            <a:xfrm rot="5400000">
              <a:off x="2121" y="2385"/>
              <a:ext cx="2044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93" name="Line 53"/>
            <p:cNvSpPr>
              <a:spLocks noChangeShapeType="1"/>
            </p:cNvSpPr>
            <p:nvPr/>
          </p:nvSpPr>
          <p:spPr bwMode="auto">
            <a:xfrm rot="5400000">
              <a:off x="2853" y="2385"/>
              <a:ext cx="2044" cy="0"/>
            </a:xfrm>
            <a:prstGeom prst="line">
              <a:avLst/>
            </a:prstGeom>
            <a:noFill/>
            <a:ln w="317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4400550" y="3503613"/>
            <a:ext cx="0" cy="146050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 flipV="1">
            <a:off x="4992688" y="3821113"/>
            <a:ext cx="0" cy="114300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5583238" y="4672013"/>
            <a:ext cx="0" cy="29210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H="1" flipV="1">
            <a:off x="6148388" y="4411663"/>
            <a:ext cx="0" cy="55245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AutoShape 58"/>
          <p:cNvSpPr>
            <a:spLocks noChangeArrowheads="1"/>
          </p:cNvSpPr>
          <p:nvPr/>
        </p:nvSpPr>
        <p:spPr bwMode="auto">
          <a:xfrm rot="5400000">
            <a:off x="1609725" y="35464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5" name="Line 65"/>
          <p:cNvSpPr>
            <a:spLocks noChangeShapeType="1"/>
          </p:cNvSpPr>
          <p:nvPr/>
        </p:nvSpPr>
        <p:spPr bwMode="auto">
          <a:xfrm flipV="1">
            <a:off x="3810000" y="2628900"/>
            <a:ext cx="0" cy="2330450"/>
          </a:xfrm>
          <a:prstGeom prst="line">
            <a:avLst/>
          </a:prstGeom>
          <a:noFill/>
          <a:ln w="57150">
            <a:solidFill>
              <a:srgbClr val="7E0048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7" name="Rectangle 67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 Probability Distributions</a:t>
            </a:r>
          </a:p>
        </p:txBody>
      </p:sp>
      <p:sp>
        <p:nvSpPr>
          <p:cNvPr id="10308" name="Rectangle 68"/>
          <p:cNvSpPr>
            <a:spLocks noChangeArrowheads="1"/>
          </p:cNvSpPr>
          <p:nvPr/>
        </p:nvSpPr>
        <p:spPr bwMode="auto">
          <a:xfrm>
            <a:off x="676275" y="957263"/>
            <a:ext cx="78867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JSL Appliances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0310" name="AutoShape 70"/>
          <p:cNvSpPr>
            <a:spLocks noChangeArrowheads="1"/>
          </p:cNvSpPr>
          <p:nvPr/>
        </p:nvSpPr>
        <p:spPr bwMode="auto">
          <a:xfrm>
            <a:off x="5791200" y="1279525"/>
            <a:ext cx="2311400" cy="16637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7A7A">
                  <a:gamma/>
                  <a:shade val="46275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Graphical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representation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of probability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1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9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9" grpId="0" animBg="1"/>
      <p:bldP spid="10244" grpId="0" animBg="1"/>
      <p:bldP spid="10261" grpId="0" autoUpdateAnimBg="0"/>
      <p:bldP spid="10262" grpId="0" autoUpdateAnimBg="0"/>
      <p:bldP spid="10263" grpId="0" autoUpdateAnimBg="0"/>
      <p:bldP spid="10245" grpId="0" animBg="1"/>
      <p:bldP spid="10257" grpId="0" animBg="1"/>
      <p:bldP spid="10258" grpId="0" animBg="1"/>
      <p:bldP spid="10259" grpId="0" animBg="1"/>
      <p:bldP spid="10260" grpId="0" animBg="1"/>
      <p:bldP spid="10298" grpId="0" animBg="1"/>
      <p:bldP spid="10305" grpId="0" animBg="1"/>
      <p:bldP spid="1031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 Probability Distributions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09650" y="1133475"/>
            <a:ext cx="7334250" cy="1769382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In addition to tables and graphs, a formula that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gives the probability function,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), for every value 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of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often used to describe the probability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distributions.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5400000">
            <a:off x="733425" y="1755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16910" y="3071097"/>
            <a:ext cx="7334250" cy="141381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Several discrete probability distributions specified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by formulas are the discrete-uniform, binomial,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Poisson, and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hypergeometric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distributions.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740685" y="3693397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6606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/>
      <p:bldP spid="7" grpId="0" animBg="1" autoUpdateAnimBg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 Uniform Probability Distribution</a:t>
            </a: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1009650" y="1133475"/>
            <a:ext cx="7334250" cy="14287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 uniform probability distribution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simplest example of a discrete probability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 given by a formula.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009650" y="2700338"/>
            <a:ext cx="7339013" cy="28765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 uniform probability function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</a:t>
            </a: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76135" name="AutoShape 7"/>
          <p:cNvSpPr>
            <a:spLocks noChangeArrowheads="1"/>
          </p:cNvSpPr>
          <p:nvPr/>
        </p:nvSpPr>
        <p:spPr bwMode="auto">
          <a:xfrm rot="5400000">
            <a:off x="733425" y="17557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6" name="AutoShape 8"/>
          <p:cNvSpPr>
            <a:spLocks noChangeArrowheads="1"/>
          </p:cNvSpPr>
          <p:nvPr/>
        </p:nvSpPr>
        <p:spPr bwMode="auto">
          <a:xfrm rot="5400000">
            <a:off x="733425" y="40465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3790950" y="3386138"/>
            <a:ext cx="1714500" cy="7429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= 1/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1524000" y="4110038"/>
            <a:ext cx="6438900" cy="137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where: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the number of values the random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variable may assume</a:t>
            </a:r>
          </a:p>
        </p:txBody>
      </p:sp>
      <p:sp>
        <p:nvSpPr>
          <p:cNvPr id="176140" name="AutoShape 12"/>
          <p:cNvSpPr>
            <a:spLocks noChangeArrowheads="1"/>
          </p:cNvSpPr>
          <p:nvPr/>
        </p:nvSpPr>
        <p:spPr bwMode="auto">
          <a:xfrm>
            <a:off x="6000750" y="3443288"/>
            <a:ext cx="2590800" cy="1123950"/>
          </a:xfrm>
          <a:prstGeom prst="wedgeRoundRectCallout">
            <a:avLst>
              <a:gd name="adj1" fmla="val -74019"/>
              <a:gd name="adj2" fmla="val -23162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values of the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random variable</a:t>
            </a:r>
          </a:p>
          <a:p>
            <a:pPr>
              <a:lnSpc>
                <a:spcPct val="9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are equally likely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6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6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animBg="1" autoUpdateAnimBg="0"/>
      <p:bldP spid="176134" grpId="0" animBg="1" autoUpdateAnimBg="0"/>
      <p:bldP spid="176135" grpId="0" animBg="1"/>
      <p:bldP spid="176136" grpId="0" animBg="1"/>
      <p:bldP spid="176137" grpId="0" animBg="1" autoUpdateAnimBg="0"/>
      <p:bldP spid="176139" grpId="0" autoUpdateAnimBg="0"/>
      <p:bldP spid="176140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90550"/>
          </a:xfrm>
          <a:noFill/>
          <a:ln/>
        </p:spPr>
        <p:txBody>
          <a:bodyPr/>
          <a:lstStyle/>
          <a:p>
            <a:r>
              <a:rPr lang="en-US"/>
              <a:t>Expected Value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1009650" y="1133475"/>
            <a:ext cx="7334250" cy="18097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expected value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or mean, of a random variable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measure of its central location.</a:t>
            </a:r>
          </a:p>
          <a:p>
            <a:pPr algn="l"/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009650" y="3062288"/>
            <a:ext cx="7334250" cy="1368425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expected value is a weighted average of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values the random variable may assume. 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weights are the probabilities.</a:t>
            </a:r>
            <a:endParaRPr lang="en-US" sz="12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5400000">
            <a:off x="733425" y="16033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1009650" y="4562475"/>
            <a:ext cx="7334250" cy="9715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expected value does not have to be a value the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random variable can assume.</a:t>
            </a:r>
          </a:p>
        </p:txBody>
      </p:sp>
      <p:grpSp>
        <p:nvGrpSpPr>
          <p:cNvPr id="11288" name="Group 24"/>
          <p:cNvGrpSpPr>
            <a:grpSpLocks/>
          </p:cNvGrpSpPr>
          <p:nvPr/>
        </p:nvGrpSpPr>
        <p:grpSpPr bwMode="auto">
          <a:xfrm>
            <a:off x="3262313" y="2066925"/>
            <a:ext cx="2655887" cy="630238"/>
            <a:chOff x="2055" y="1368"/>
            <a:chExt cx="1673" cy="39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1268" name="Rectangle 4"/>
            <p:cNvSpPr>
              <a:spLocks noChangeArrowheads="1"/>
            </p:cNvSpPr>
            <p:nvPr/>
          </p:nvSpPr>
          <p:spPr bwMode="auto">
            <a:xfrm>
              <a:off x="2055" y="1370"/>
              <a:ext cx="1673" cy="395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Rectangle 10"/>
            <p:cNvSpPr>
              <a:spLocks noChangeArrowheads="1"/>
            </p:cNvSpPr>
            <p:nvPr/>
          </p:nvSpPr>
          <p:spPr bwMode="auto">
            <a:xfrm>
              <a:off x="2064" y="1368"/>
              <a:ext cx="1656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E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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xf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</a:t>
              </a:r>
            </a:p>
          </p:txBody>
        </p:sp>
      </p:grpSp>
      <p:sp>
        <p:nvSpPr>
          <p:cNvPr id="11286" name="AutoShape 22"/>
          <p:cNvSpPr>
            <a:spLocks noChangeArrowheads="1"/>
          </p:cNvSpPr>
          <p:nvPr/>
        </p:nvSpPr>
        <p:spPr bwMode="auto">
          <a:xfrm rot="5400000">
            <a:off x="733425" y="3670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 rot="5400000">
            <a:off x="733425" y="5013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 animBg="1" autoUpdateAnimBg="0"/>
      <p:bldP spid="11281" grpId="0" animBg="1" autoUpdateAnimBg="0"/>
      <p:bldP spid="11282" grpId="0" animBg="1"/>
      <p:bldP spid="11283" grpId="0" animBg="1" autoUpdateAnimBg="0"/>
      <p:bldP spid="11286" grpId="0" animBg="1"/>
      <p:bldP spid="1128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ChangeArrowheads="1"/>
          </p:cNvSpPr>
          <p:nvPr/>
        </p:nvSpPr>
        <p:spPr bwMode="auto">
          <a:xfrm>
            <a:off x="685800" y="158750"/>
            <a:ext cx="7772400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Variance and Standard Deviation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1009650" y="1133475"/>
            <a:ext cx="7334250" cy="1808163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variance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summarizes the variability in the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values of a random variable.</a:t>
            </a:r>
          </a:p>
          <a:p>
            <a:pPr algn="l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12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1009650" y="3062288"/>
            <a:ext cx="7334250" cy="13779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variance is a weighted average of the squared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deviations of a random variable from its mean.  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weights are the probabilities.</a:t>
            </a:r>
          </a:p>
        </p:txBody>
      </p:sp>
      <p:grpSp>
        <p:nvGrpSpPr>
          <p:cNvPr id="231431" name="Group 7"/>
          <p:cNvGrpSpPr>
            <a:grpSpLocks/>
          </p:cNvGrpSpPr>
          <p:nvPr/>
        </p:nvGrpSpPr>
        <p:grpSpPr bwMode="auto">
          <a:xfrm>
            <a:off x="2657475" y="2074863"/>
            <a:ext cx="3819525" cy="665162"/>
            <a:chOff x="1674" y="2597"/>
            <a:chExt cx="2406" cy="41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1432" name="Rectangle 8"/>
            <p:cNvSpPr>
              <a:spLocks noChangeArrowheads="1"/>
            </p:cNvSpPr>
            <p:nvPr/>
          </p:nvSpPr>
          <p:spPr bwMode="auto">
            <a:xfrm>
              <a:off x="1674" y="2597"/>
              <a:ext cx="2406" cy="419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33" name="Rectangle 9"/>
            <p:cNvSpPr>
              <a:spLocks noChangeArrowheads="1"/>
            </p:cNvSpPr>
            <p:nvPr/>
          </p:nvSpPr>
          <p:spPr bwMode="auto">
            <a:xfrm>
              <a:off x="1680" y="2604"/>
              <a:ext cx="2388" cy="3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r>
                <a:rPr lang="en-US" sz="24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Var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x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 = 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 </a:t>
              </a:r>
              <a:r>
                <a:rPr lang="en-US" sz="2400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2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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x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- 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</a:t>
              </a:r>
              <a:r>
                <a:rPr lang="en-US" sz="2400" baseline="30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2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f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x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</a:t>
              </a:r>
            </a:p>
          </p:txBody>
        </p:sp>
      </p:grpSp>
      <p:sp>
        <p:nvSpPr>
          <p:cNvPr id="231437" name="AutoShape 13"/>
          <p:cNvSpPr>
            <a:spLocks noChangeArrowheads="1"/>
          </p:cNvSpPr>
          <p:nvPr/>
        </p:nvSpPr>
        <p:spPr bwMode="auto">
          <a:xfrm rot="5400000">
            <a:off x="733425" y="19843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8" name="AutoShape 14"/>
          <p:cNvSpPr>
            <a:spLocks noChangeArrowheads="1"/>
          </p:cNvSpPr>
          <p:nvPr/>
        </p:nvSpPr>
        <p:spPr bwMode="auto">
          <a:xfrm rot="5400000">
            <a:off x="733425" y="36845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1439" name="Rectangle 15"/>
          <p:cNvSpPr>
            <a:spLocks noChangeArrowheads="1"/>
          </p:cNvSpPr>
          <p:nvPr/>
        </p:nvSpPr>
        <p:spPr bwMode="auto">
          <a:xfrm>
            <a:off x="1019175" y="4557713"/>
            <a:ext cx="7334250" cy="9715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standard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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is defined as the 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positive square root of the variance.</a:t>
            </a:r>
          </a:p>
        </p:txBody>
      </p:sp>
      <p:sp>
        <p:nvSpPr>
          <p:cNvPr id="231440" name="AutoShape 16"/>
          <p:cNvSpPr>
            <a:spLocks noChangeArrowheads="1"/>
          </p:cNvSpPr>
          <p:nvPr/>
        </p:nvSpPr>
        <p:spPr bwMode="auto">
          <a:xfrm rot="5400000">
            <a:off x="742950" y="50085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1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3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31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31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8" grpId="0" animBg="1" autoUpdateAnimBg="0"/>
      <p:bldP spid="231430" grpId="0" animBg="1" autoUpdateAnimBg="0"/>
      <p:bldP spid="231437" grpId="0" animBg="1"/>
      <p:bldP spid="231438" grpId="0" animBg="1"/>
      <p:bldP spid="231439" grpId="0" animBg="1" autoUpdateAnimBg="0"/>
      <p:bldP spid="2314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573338" y="1520825"/>
            <a:ext cx="3981450" cy="3360738"/>
          </a:xfrm>
          <a:prstGeom prst="rect">
            <a:avLst/>
          </a:prstGeom>
          <a:gradFill flip="none" rotWithShape="1">
            <a:gsLst>
              <a:gs pos="0">
                <a:srgbClr val="005986">
                  <a:shade val="30000"/>
                  <a:satMod val="115000"/>
                </a:srgbClr>
              </a:gs>
              <a:gs pos="50000">
                <a:srgbClr val="005986">
                  <a:shade val="67500"/>
                  <a:satMod val="115000"/>
                </a:srgbClr>
              </a:gs>
              <a:gs pos="100000">
                <a:srgbClr val="00598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AutoShape 18"/>
          <p:cNvSpPr>
            <a:spLocks noChangeArrowheads="1"/>
          </p:cNvSpPr>
          <p:nvPr/>
        </p:nvSpPr>
        <p:spPr bwMode="auto">
          <a:xfrm>
            <a:off x="1727200" y="5162550"/>
            <a:ext cx="3079750" cy="827088"/>
          </a:xfrm>
          <a:prstGeom prst="wedgeRoundRectCallout">
            <a:avLst>
              <a:gd name="adj1" fmla="val 70412"/>
              <a:gd name="adj2" fmla="val -114875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0" rIns="0" bIns="0" anchor="ctr" anchorCtr="1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expected number of TVs sold in a day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609850" y="1600200"/>
            <a:ext cx="3619500" cy="318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xf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  <a:endParaRPr lang="en-US" sz="2400" b="1" u="sng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0	       .40	   .00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1	       .25	   .25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2	       .20	   .40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3	       .05	   .15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4	       .10	  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.40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   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=   1.20</a:t>
            </a:r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5416550" y="4254500"/>
            <a:ext cx="819150" cy="4762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 rot="5400000">
            <a:off x="2295525" y="3079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90550"/>
          </a:xfrm>
          <a:noFill/>
          <a:ln/>
        </p:spPr>
        <p:txBody>
          <a:bodyPr/>
          <a:lstStyle/>
          <a:p>
            <a:r>
              <a:rPr lang="en-US"/>
              <a:t>Expected Value</a:t>
            </a:r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676275" y="947738"/>
            <a:ext cx="78867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JSL Appliances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306" grpId="0" animBg="1" autoUpdateAnimBg="0"/>
      <p:bldP spid="12307" grpId="0" autoUpdateAnimBg="0"/>
      <p:bldP spid="12308" grpId="0" animBg="1"/>
      <p:bldP spid="123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341438" y="1672315"/>
            <a:ext cx="6546850" cy="3138488"/>
          </a:xfrm>
          <a:prstGeom prst="rect">
            <a:avLst/>
          </a:prstGeom>
          <a:gradFill flip="none" rotWithShape="1">
            <a:gsLst>
              <a:gs pos="0">
                <a:srgbClr val="005986">
                  <a:shade val="30000"/>
                  <a:satMod val="115000"/>
                </a:srgbClr>
              </a:gs>
              <a:gs pos="50000">
                <a:srgbClr val="005986">
                  <a:shade val="67500"/>
                  <a:satMod val="115000"/>
                </a:srgbClr>
              </a:gs>
              <a:gs pos="100000">
                <a:srgbClr val="005986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619250" y="2215240"/>
            <a:ext cx="5981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 rot="5400000">
            <a:off x="1023938" y="316139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504950" y="2139040"/>
            <a:ext cx="533400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4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438400" y="2119990"/>
            <a:ext cx="742950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-1.2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-0.2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0.8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1.8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2.8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905250" y="2119990"/>
            <a:ext cx="933450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1.44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0.04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0.64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3.24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7.84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5181600" y="2139040"/>
            <a:ext cx="685800" cy="2171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.40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.25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.20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.05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.10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6438900" y="2139040"/>
            <a:ext cx="933450" cy="2190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.576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.010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.128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.162</a:t>
            </a:r>
          </a:p>
          <a:p>
            <a:pPr>
              <a:lnSpc>
                <a:spcPct val="120000"/>
              </a:lnSpc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.784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2495550" y="1681840"/>
            <a:ext cx="8001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 -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3810000" y="1662790"/>
            <a:ext cx="10668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 -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5238750" y="1662790"/>
            <a:ext cx="6858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6191250" y="1662790"/>
            <a:ext cx="148590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-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2000250" y="4253590"/>
            <a:ext cx="56007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Variance of daily sales =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 </a:t>
            </a:r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1.660</a:t>
            </a:r>
            <a:endParaRPr lang="en-US" sz="2400" baseline="30000">
              <a:effectLst>
                <a:outerShdw blurRad="38100" dist="38100" dir="2700000" algn="tl">
                  <a:srgbClr val="000000"/>
                </a:outerShdw>
              </a:effectLst>
              <a:latin typeface="Symbol" pitchFamily="18" charset="2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1504950" y="1662790"/>
            <a:ext cx="5334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</a:p>
        </p:txBody>
      </p:sp>
      <p:sp>
        <p:nvSpPr>
          <p:cNvPr id="13336" name="AutoShape 24"/>
          <p:cNvSpPr>
            <a:spLocks noChangeArrowheads="1"/>
          </p:cNvSpPr>
          <p:nvPr/>
        </p:nvSpPr>
        <p:spPr bwMode="auto">
          <a:xfrm>
            <a:off x="7454900" y="3428090"/>
            <a:ext cx="1377950" cy="952500"/>
          </a:xfrm>
          <a:prstGeom prst="wedgeRoundRectCallout">
            <a:avLst>
              <a:gd name="adj1" fmla="val -67741"/>
              <a:gd name="adj2" fmla="val 54000"/>
              <a:gd name="adj3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TVs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squared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1085850" y="4825090"/>
            <a:ext cx="710565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Standard deviation of daily sales = 1.2884 TVs</a:t>
            </a: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 flipV="1">
            <a:off x="6534150" y="4234540"/>
            <a:ext cx="666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3339" name="AutoShape 27"/>
          <p:cNvSpPr>
            <a:spLocks noChangeArrowheads="1"/>
          </p:cNvSpPr>
          <p:nvPr/>
        </p:nvSpPr>
        <p:spPr bwMode="auto">
          <a:xfrm rot="10800000">
            <a:off x="2752725" y="145777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0" name="AutoShape 28"/>
          <p:cNvSpPr>
            <a:spLocks noChangeArrowheads="1"/>
          </p:cNvSpPr>
          <p:nvPr/>
        </p:nvSpPr>
        <p:spPr bwMode="auto">
          <a:xfrm rot="10800000">
            <a:off x="4238625" y="145777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 rot="10800000">
            <a:off x="5400675" y="145777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AutoShape 30"/>
          <p:cNvSpPr>
            <a:spLocks noChangeArrowheads="1"/>
          </p:cNvSpPr>
          <p:nvPr/>
        </p:nvSpPr>
        <p:spPr bwMode="auto">
          <a:xfrm rot="10800000">
            <a:off x="6829424" y="1457777"/>
            <a:ext cx="244475" cy="17462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4" name="Rectangle 32"/>
          <p:cNvSpPr>
            <a:spLocks noGrp="1" noChangeArrowheads="1"/>
          </p:cNvSpPr>
          <p:nvPr>
            <p:ph type="title"/>
          </p:nvPr>
        </p:nvSpPr>
        <p:spPr>
          <a:xfrm>
            <a:off x="685800" y="158750"/>
            <a:ext cx="7772400" cy="590550"/>
          </a:xfrm>
          <a:noFill/>
          <a:ln/>
        </p:spPr>
        <p:txBody>
          <a:bodyPr/>
          <a:lstStyle/>
          <a:p>
            <a:r>
              <a:rPr lang="en-US"/>
              <a:t>Variance</a:t>
            </a: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>
            <a:off x="676275" y="947738"/>
            <a:ext cx="78867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JSL Appliances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6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4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3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2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6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" presetClass="entr" presetSubtype="3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6" grpId="0" animBg="1"/>
      <p:bldP spid="13324" grpId="0" animBg="1"/>
      <p:bldP spid="13325" grpId="0" autoUpdateAnimBg="0"/>
      <p:bldP spid="13326" grpId="0" autoUpdateAnimBg="0"/>
      <p:bldP spid="13327" grpId="0" autoUpdateAnimBg="0"/>
      <p:bldP spid="13328" grpId="0" autoUpdateAnimBg="0"/>
      <p:bldP spid="13329" grpId="0" autoUpdateAnimBg="0"/>
      <p:bldP spid="13330" grpId="0" autoUpdateAnimBg="0"/>
      <p:bldP spid="13331" grpId="0" autoUpdateAnimBg="0"/>
      <p:bldP spid="13332" grpId="0" autoUpdateAnimBg="0"/>
      <p:bldP spid="13333" grpId="0" autoUpdateAnimBg="0"/>
      <p:bldP spid="13334" grpId="0" autoUpdateAnimBg="0"/>
      <p:bldP spid="13335" grpId="0" autoUpdateAnimBg="0"/>
      <p:bldP spid="13336" grpId="0" animBg="1" autoUpdateAnimBg="0"/>
      <p:bldP spid="13337" grpId="0" autoUpdateAnimBg="0"/>
      <p:bldP spid="13338" grpId="0" animBg="1"/>
      <p:bldP spid="13339" grpId="0" animBg="1"/>
      <p:bldP spid="13340" grpId="0" animBg="1"/>
      <p:bldP spid="13341" grpId="0" animBg="1"/>
      <p:bldP spid="133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183014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Bivariate Distributions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09649" y="1264101"/>
            <a:ext cx="7655380" cy="104367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 probability distribution involving two random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variables is called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bivariate probability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5400000">
            <a:off x="733425" y="171223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16909" y="2476023"/>
            <a:ext cx="7655380" cy="104367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Each outcome of a bivariate experiment consists of 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two values, one for each random variable.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5400000">
            <a:off x="740685" y="292415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024169" y="4152392"/>
            <a:ext cx="7655380" cy="1406569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When dealing with bivariate probability distributions,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we are often interested in the relationship between  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random variables.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 rot="5400000">
            <a:off x="747945" y="4600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3846286" y="3410862"/>
            <a:ext cx="4470399" cy="596390"/>
          </a:xfrm>
          <a:prstGeom prst="roundRect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Example: rolling a pair of dice</a:t>
            </a:r>
          </a:p>
        </p:txBody>
      </p:sp>
    </p:spTree>
    <p:extLst>
      <p:ext uri="{BB962C8B-B14F-4D97-AF65-F5344CB8AC3E}">
        <p14:creationId xmlns:p14="http://schemas.microsoft.com/office/powerpoint/2010/main" val="37174945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/>
      <p:bldP spid="9" grpId="0" animBg="1" autoUpdateAnimBg="0"/>
      <p:bldP spid="10" grpId="0" animBg="1"/>
      <p:bldP spid="11" grpId="0" animBg="1" autoUpdateAnimBg="0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860425" y="2492838"/>
            <a:ext cx="7805738" cy="3150951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5400000">
            <a:off x="561975" y="39438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63"/>
          <p:cNvSpPr>
            <a:spLocks noChangeArrowheads="1"/>
          </p:cNvSpPr>
          <p:nvPr/>
        </p:nvSpPr>
        <p:spPr bwMode="auto">
          <a:xfrm>
            <a:off x="924609" y="1184281"/>
            <a:ext cx="7772400" cy="1017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FDFF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company asked 200 of its employees how they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rated their benefit package and job satisfaction.  The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crosstabulation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below shows the ratings data.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85800" y="183014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Bivariate Discrete  Probability Distribution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8388" y="2483313"/>
            <a:ext cx="7397750" cy="3160476"/>
            <a:chOff x="1068388" y="2483313"/>
            <a:chExt cx="7397750" cy="3160476"/>
          </a:xfrm>
        </p:grpSpPr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1068388" y="4966609"/>
              <a:ext cx="73787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1087438" y="3480264"/>
              <a:ext cx="73787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113078" y="2740260"/>
              <a:ext cx="0" cy="2676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7023788" y="2754774"/>
              <a:ext cx="0" cy="2676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408788" y="2559513"/>
              <a:ext cx="1257300" cy="971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Benefits</a:t>
              </a:r>
            </a:p>
            <a:p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Package (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x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730155" y="2902413"/>
              <a:ext cx="3006708" cy="647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1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1 	    2  	      3   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7216326" y="2978613"/>
              <a:ext cx="914400" cy="495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Total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231896" y="3618146"/>
              <a:ext cx="1504950" cy="12151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1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2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3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498840" y="3473913"/>
              <a:ext cx="4057650" cy="6286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457200" indent="-457200" algn="l">
                <a:lnSpc>
                  <a:spcPct val="12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28            26	          4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7371450" y="3546483"/>
              <a:ext cx="552450" cy="1359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58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98</a:t>
              </a:r>
            </a:p>
            <a:p>
              <a:pPr>
                <a:lnSpc>
                  <a:spcPct val="130000"/>
                </a:lnSpc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44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80482" y="5015139"/>
              <a:ext cx="3415407" cy="6286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52            78          70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455054" y="5053239"/>
              <a:ext cx="1047750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Total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330626" y="5091339"/>
              <a:ext cx="7620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200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498840" y="3912063"/>
              <a:ext cx="4057650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457200" indent="-457200" algn="l">
                <a:lnSpc>
                  <a:spcPct val="12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22            42          34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571750" y="2483313"/>
              <a:ext cx="4781550" cy="647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</a:t>
              </a:r>
              <a:r>
                <a:rPr lang="en-US" sz="2400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Job Satisfaction (</a:t>
              </a:r>
              <a:r>
                <a:rPr lang="en-US" sz="2400" i="1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y</a:t>
              </a:r>
              <a:r>
                <a:rPr lang="en-US" sz="2400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</a:t>
              </a:r>
            </a:p>
          </p:txBody>
        </p:sp>
        <p:sp>
          <p:nvSpPr>
            <p:cNvPr id="26" name="Rectangle 18"/>
            <p:cNvSpPr>
              <a:spLocks noChangeArrowheads="1"/>
            </p:cNvSpPr>
            <p:nvPr/>
          </p:nvSpPr>
          <p:spPr bwMode="auto">
            <a:xfrm>
              <a:off x="3491586" y="4369257"/>
              <a:ext cx="4057650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457200" indent="-457200" algn="l">
                <a:lnSpc>
                  <a:spcPct val="12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  2            10          32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848051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5" name="Rectangle 9"/>
          <p:cNvSpPr>
            <a:spLocks noChangeArrowheads="1"/>
          </p:cNvSpPr>
          <p:nvPr/>
        </p:nvSpPr>
        <p:spPr bwMode="auto">
          <a:xfrm>
            <a:off x="1009650" y="1133475"/>
            <a:ext cx="7277100" cy="10668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random variable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a numerical description of the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outcome of an experiment.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Random Variables</a:t>
            </a: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681038" y="1104900"/>
            <a:ext cx="7772400" cy="50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7944" name="AutoShape 8"/>
          <p:cNvSpPr>
            <a:spLocks noChangeArrowheads="1"/>
          </p:cNvSpPr>
          <p:nvPr/>
        </p:nvSpPr>
        <p:spPr bwMode="auto">
          <a:xfrm rot="5400000">
            <a:off x="733425" y="1527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6" name="Rectangle 10"/>
          <p:cNvSpPr>
            <a:spLocks noChangeArrowheads="1"/>
          </p:cNvSpPr>
          <p:nvPr/>
        </p:nvSpPr>
        <p:spPr bwMode="auto">
          <a:xfrm>
            <a:off x="1009650" y="2371725"/>
            <a:ext cx="7277100" cy="14668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 random variable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may assume either a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finite number of values or an infinite sequence of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values.</a:t>
            </a:r>
          </a:p>
        </p:txBody>
      </p:sp>
      <p:sp>
        <p:nvSpPr>
          <p:cNvPr id="167947" name="Rectangle 11"/>
          <p:cNvSpPr>
            <a:spLocks noChangeArrowheads="1"/>
          </p:cNvSpPr>
          <p:nvPr/>
        </p:nvSpPr>
        <p:spPr bwMode="auto">
          <a:xfrm>
            <a:off x="1009650" y="4010025"/>
            <a:ext cx="7277100" cy="14478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continuous random variable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may assume any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numerical value in an interval or collection of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intervals.</a:t>
            </a:r>
          </a:p>
        </p:txBody>
      </p:sp>
      <p:sp>
        <p:nvSpPr>
          <p:cNvPr id="167948" name="AutoShape 12"/>
          <p:cNvSpPr>
            <a:spLocks noChangeArrowheads="1"/>
          </p:cNvSpPr>
          <p:nvPr/>
        </p:nvSpPr>
        <p:spPr bwMode="auto">
          <a:xfrm rot="5400000">
            <a:off x="733425" y="3051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9" name="AutoShape 13"/>
          <p:cNvSpPr>
            <a:spLocks noChangeArrowheads="1"/>
          </p:cNvSpPr>
          <p:nvPr/>
        </p:nvSpPr>
        <p:spPr bwMode="auto">
          <a:xfrm rot="5400000">
            <a:off x="733425" y="46894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79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7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5" grpId="0" animBg="1" autoUpdateAnimBg="0"/>
      <p:bldP spid="167944" grpId="0" animBg="1"/>
      <p:bldP spid="167946" grpId="0" animBg="1" autoUpdateAnimBg="0"/>
      <p:bldP spid="167947" grpId="0" animBg="1" autoUpdateAnimBg="0"/>
      <p:bldP spid="167948" grpId="0" animBg="1"/>
      <p:bldP spid="1679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3"/>
          <p:cNvSpPr>
            <a:spLocks noChangeArrowheads="1"/>
          </p:cNvSpPr>
          <p:nvPr/>
        </p:nvSpPr>
        <p:spPr bwMode="auto">
          <a:xfrm>
            <a:off x="866553" y="1227823"/>
            <a:ext cx="7381875" cy="1017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solidFill>
                  <a:srgbClr val="FDFF3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bivariate empirical discrete probabilities for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benefits rating and job satisfaction are shown below.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903510" y="2202558"/>
            <a:ext cx="7805738" cy="3150951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17"/>
          <p:cNvSpPr>
            <a:spLocks noChangeArrowheads="1"/>
          </p:cNvSpPr>
          <p:nvPr/>
        </p:nvSpPr>
        <p:spPr bwMode="auto">
          <a:xfrm rot="5400000">
            <a:off x="541338" y="3598887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068388" y="2193033"/>
            <a:ext cx="7397750" cy="3160476"/>
            <a:chOff x="1068388" y="2193033"/>
            <a:chExt cx="7397750" cy="3160476"/>
          </a:xfrm>
        </p:grpSpPr>
        <p:sp>
          <p:nvSpPr>
            <p:cNvPr id="25" name="Line 3"/>
            <p:cNvSpPr>
              <a:spLocks noChangeShapeType="1"/>
            </p:cNvSpPr>
            <p:nvPr/>
          </p:nvSpPr>
          <p:spPr bwMode="auto">
            <a:xfrm>
              <a:off x="1068388" y="4676329"/>
              <a:ext cx="73787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4"/>
            <p:cNvSpPr>
              <a:spLocks noChangeShapeType="1"/>
            </p:cNvSpPr>
            <p:nvPr/>
          </p:nvSpPr>
          <p:spPr bwMode="auto">
            <a:xfrm>
              <a:off x="1087438" y="3189984"/>
              <a:ext cx="73787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3113078" y="2449980"/>
              <a:ext cx="0" cy="2676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 flipH="1">
              <a:off x="7023788" y="2464494"/>
              <a:ext cx="0" cy="2676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408788" y="2269233"/>
              <a:ext cx="1257300" cy="971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Benefits</a:t>
              </a:r>
            </a:p>
            <a:p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Package (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x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</a:t>
              </a: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730155" y="2612133"/>
              <a:ext cx="3006708" cy="647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lnSpc>
                  <a:spcPct val="11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1 	    2  	      3   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7216326" y="2688333"/>
              <a:ext cx="914400" cy="4953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Total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1231896" y="3327866"/>
              <a:ext cx="1504950" cy="12151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2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1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2</a:t>
              </a:r>
            </a:p>
            <a:p>
              <a:pPr>
                <a:lnSpc>
                  <a:spcPct val="12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3</a:t>
              </a: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498840" y="3183633"/>
              <a:ext cx="4057650" cy="6286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457200" indent="-457200" algn="l">
                <a:lnSpc>
                  <a:spcPct val="12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.14           .13	       .02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14992" y="3256203"/>
              <a:ext cx="552450" cy="1359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3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.29</a:t>
              </a:r>
            </a:p>
            <a:p>
              <a:pPr>
                <a:lnSpc>
                  <a:spcPct val="13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.49</a:t>
              </a:r>
            </a:p>
            <a:p>
              <a:pPr>
                <a:lnSpc>
                  <a:spcPct val="13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.22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478884" y="4724859"/>
              <a:ext cx="3415407" cy="6286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.26            .39         .35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1455054" y="4762959"/>
              <a:ext cx="1047750" cy="5524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Total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7243542" y="4801059"/>
              <a:ext cx="7620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1.00</a:t>
              </a:r>
            </a:p>
          </p:txBody>
        </p:sp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3498840" y="3621783"/>
              <a:ext cx="4057650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457200" indent="-457200" algn="l">
                <a:lnSpc>
                  <a:spcPct val="12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.11           .21         .17</a:t>
              </a:r>
            </a:p>
          </p:txBody>
        </p:sp>
        <p:sp>
          <p:nvSpPr>
            <p:cNvPr id="40" name="Rectangle 19"/>
            <p:cNvSpPr>
              <a:spLocks noChangeArrowheads="1"/>
            </p:cNvSpPr>
            <p:nvPr/>
          </p:nvSpPr>
          <p:spPr bwMode="auto">
            <a:xfrm>
              <a:off x="2571750" y="2193033"/>
              <a:ext cx="4781550" cy="647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1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 </a:t>
              </a:r>
              <a:r>
                <a:rPr lang="en-US" sz="2400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Job Satisfaction (</a:t>
              </a:r>
              <a:r>
                <a:rPr lang="en-US" sz="2400" i="1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y</a:t>
              </a:r>
              <a:r>
                <a:rPr lang="en-US" sz="2400" u="sng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</a:t>
              </a: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3491586" y="4078977"/>
              <a:ext cx="4057650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457200" indent="-457200" algn="l">
                <a:lnSpc>
                  <a:spcPct val="120000"/>
                </a:lnSpc>
              </a:pP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.01           .05         .16</a:t>
              </a:r>
            </a:p>
          </p:txBody>
        </p:sp>
      </p:grp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85800" y="183014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Bivariate Discrete  Probability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37152304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04392"/>
              </p:ext>
            </p:extLst>
          </p:nvPr>
        </p:nvGraphicFramePr>
        <p:xfrm>
          <a:off x="1161141" y="1625598"/>
          <a:ext cx="6865261" cy="4078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9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9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61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33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55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75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x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x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sng" strike="noStrike" dirty="0" err="1">
                          <a:effectLst/>
                          <a:latin typeface="+mn-lt"/>
                        </a:rPr>
                        <a:t>xf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x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x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 - 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x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x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 - 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x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))</a:t>
                      </a:r>
                      <a:r>
                        <a:rPr lang="en-US" sz="1800" u="sng" strike="noStrike" baseline="30000" dirty="0">
                          <a:effectLst/>
                          <a:latin typeface="+mn-lt"/>
                        </a:rPr>
                        <a:t>2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x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 - 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x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))</a:t>
                      </a:r>
                      <a:r>
                        <a:rPr lang="en-US" sz="1800" u="sng" strike="noStrike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x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92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0.29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0.29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-0.93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0.8649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0.250821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92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0.49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0.98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0.07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0.0049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0.002401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92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0.22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 dirty="0">
                          <a:effectLst/>
                          <a:latin typeface="+mn-lt"/>
                        </a:rPr>
                        <a:t>0.66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1.07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1.1449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 dirty="0">
                          <a:effectLst/>
                          <a:latin typeface="+mn-lt"/>
                        </a:rPr>
                        <a:t>0.251878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92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i="1" u="none" strike="noStrike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none" strike="noStrike" dirty="0">
                          <a:effectLst/>
                          <a:latin typeface="+mn-lt"/>
                        </a:rPr>
                        <a:t>x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) =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1.93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i="1" u="none" strike="noStrike" dirty="0" err="1">
                          <a:effectLst/>
                          <a:latin typeface="+mn-lt"/>
                        </a:rPr>
                        <a:t>Var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none" strike="noStrike" dirty="0">
                          <a:effectLst/>
                          <a:latin typeface="+mn-lt"/>
                        </a:rPr>
                        <a:t>x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) =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0.505100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53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183014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Bivariate Discrete  Probability Distribution</a:t>
            </a: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763359" y="1049336"/>
            <a:ext cx="78867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Expected Value and Variance for Benefits Package, </a:t>
            </a:r>
            <a:r>
              <a:rPr lang="en-US" sz="24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endParaRPr lang="en-US" sz="2400" i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 rot="5400000">
            <a:off x="875160" y="354083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9256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27956"/>
              </p:ext>
            </p:extLst>
          </p:nvPr>
        </p:nvGraphicFramePr>
        <p:xfrm>
          <a:off x="1132124" y="1611090"/>
          <a:ext cx="6865252" cy="40494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99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6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33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589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20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y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y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sng" strike="noStrike" dirty="0" err="1">
                          <a:effectLst/>
                          <a:latin typeface="+mn-lt"/>
                        </a:rPr>
                        <a:t>yf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y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y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 - 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y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y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 - 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y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))</a:t>
                      </a:r>
                      <a:r>
                        <a:rPr lang="en-US" sz="1800" u="sng" strike="noStrike" baseline="30000" dirty="0">
                          <a:effectLst/>
                          <a:latin typeface="+mn-lt"/>
                        </a:rPr>
                        <a:t>2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y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 - 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y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))</a:t>
                      </a:r>
                      <a:r>
                        <a:rPr lang="en-US" sz="1800" u="sng" strike="noStrike" baseline="30000" dirty="0">
                          <a:effectLst/>
                          <a:latin typeface="+mn-lt"/>
                        </a:rPr>
                        <a:t>2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f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  <a:latin typeface="+mn-lt"/>
                        </a:rPr>
                        <a:t>y</a:t>
                      </a:r>
                      <a:r>
                        <a:rPr lang="en-US" sz="1800" u="sng" strike="noStrike" dirty="0">
                          <a:effectLst/>
                          <a:latin typeface="+mn-lt"/>
                        </a:rPr>
                        <a:t>)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87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0.26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0.26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-1.09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1.1881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0.308906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87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0.39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0.78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-0.09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0.0081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0.003159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87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0.35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 dirty="0">
                          <a:effectLst/>
                          <a:latin typeface="+mn-lt"/>
                        </a:rPr>
                        <a:t>1.05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0.91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0.8281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 dirty="0">
                          <a:effectLst/>
                          <a:latin typeface="+mn-lt"/>
                        </a:rPr>
                        <a:t>0.289835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87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i="1" u="none" strike="noStrike" dirty="0">
                          <a:effectLst/>
                          <a:latin typeface="+mn-lt"/>
                        </a:rPr>
                        <a:t>E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none" strike="noStrike" dirty="0">
                          <a:effectLst/>
                          <a:latin typeface="+mn-lt"/>
                        </a:rPr>
                        <a:t>y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) =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  <a:latin typeface="+mn-lt"/>
                        </a:rPr>
                        <a:t>2.09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i="1" u="none" strike="noStrike" dirty="0" err="1">
                          <a:effectLst/>
                          <a:latin typeface="+mn-lt"/>
                        </a:rPr>
                        <a:t>Var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1800" i="1" u="none" strike="noStrike" dirty="0">
                          <a:effectLst/>
                          <a:latin typeface="+mn-lt"/>
                        </a:rPr>
                        <a:t>y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) =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0.601900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89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183014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Bivariate Discrete  Probability Distribution</a:t>
            </a:r>
          </a:p>
        </p:txBody>
      </p: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763359" y="1034822"/>
            <a:ext cx="78867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Expected Value and Variance for Job Satisfaction, </a:t>
            </a:r>
            <a:r>
              <a:rPr lang="en-US" sz="24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y</a:t>
            </a:r>
            <a:endParaRPr lang="en-US" sz="2400" i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AutoShape 17"/>
          <p:cNvSpPr>
            <a:spLocks noChangeArrowheads="1"/>
          </p:cNvSpPr>
          <p:nvPr/>
        </p:nvSpPr>
        <p:spPr bwMode="auto">
          <a:xfrm rot="5400000">
            <a:off x="831618" y="351180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761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35501"/>
              </p:ext>
            </p:extLst>
          </p:nvPr>
        </p:nvGraphicFramePr>
        <p:xfrm>
          <a:off x="972455" y="1596564"/>
          <a:ext cx="7257144" cy="43688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3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50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43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042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sng" strike="noStrike" dirty="0">
                          <a:effectLst/>
                        </a:rPr>
                        <a:t>s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sng" strike="noStrike" dirty="0">
                          <a:effectLst/>
                        </a:rPr>
                        <a:t>f</a:t>
                      </a:r>
                      <a:r>
                        <a:rPr lang="en-US" sz="1800" i="0" u="sng" strike="noStrike" dirty="0">
                          <a:effectLst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</a:rPr>
                        <a:t>s</a:t>
                      </a:r>
                      <a:r>
                        <a:rPr lang="en-US" sz="1800" i="0" u="sng" strike="noStrike" dirty="0">
                          <a:effectLst/>
                        </a:rPr>
                        <a:t>)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sng" strike="noStrike" dirty="0" err="1">
                          <a:effectLst/>
                        </a:rPr>
                        <a:t>sf</a:t>
                      </a:r>
                      <a:r>
                        <a:rPr lang="en-US" sz="1800" i="0" u="sng" strike="noStrike" dirty="0">
                          <a:effectLst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</a:rPr>
                        <a:t>s</a:t>
                      </a:r>
                      <a:r>
                        <a:rPr lang="en-US" sz="1800" i="0" u="sng" strike="noStrike" dirty="0">
                          <a:effectLst/>
                        </a:rPr>
                        <a:t>)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1" u="sng" strike="noStrike" dirty="0">
                          <a:effectLst/>
                        </a:rPr>
                        <a:t>s - E</a:t>
                      </a:r>
                      <a:r>
                        <a:rPr lang="en-US" sz="1800" i="0" u="sng" strike="noStrike" dirty="0">
                          <a:effectLst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</a:rPr>
                        <a:t>s</a:t>
                      </a:r>
                      <a:r>
                        <a:rPr lang="en-US" sz="1800" i="0" u="sng" strike="noStrike" dirty="0">
                          <a:effectLst/>
                        </a:rPr>
                        <a:t>)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0" u="sng" strike="noStrike" dirty="0">
                          <a:effectLst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</a:rPr>
                        <a:t>s - E</a:t>
                      </a:r>
                      <a:r>
                        <a:rPr lang="en-US" sz="1800" i="0" u="sng" strike="noStrike" dirty="0">
                          <a:effectLst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</a:rPr>
                        <a:t>s</a:t>
                      </a:r>
                      <a:r>
                        <a:rPr lang="en-US" sz="1800" i="0" u="sng" strike="noStrike" dirty="0">
                          <a:effectLst/>
                        </a:rPr>
                        <a:t>))</a:t>
                      </a:r>
                      <a:r>
                        <a:rPr lang="en-US" sz="1800" i="1" u="sng" strike="noStrike" baseline="30000" dirty="0">
                          <a:effectLst/>
                        </a:rPr>
                        <a:t>2</a:t>
                      </a:r>
                      <a:endParaRPr lang="en-US" sz="1800" b="0" i="1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i="0" u="sng" strike="noStrike" dirty="0">
                          <a:effectLst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</a:rPr>
                        <a:t>s - E</a:t>
                      </a:r>
                      <a:r>
                        <a:rPr lang="en-US" sz="1800" i="0" u="sng" strike="noStrike" dirty="0">
                          <a:effectLst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</a:rPr>
                        <a:t>s</a:t>
                      </a:r>
                      <a:r>
                        <a:rPr lang="en-US" sz="1800" i="0" u="sng" strike="noStrike" dirty="0">
                          <a:effectLst/>
                        </a:rPr>
                        <a:t>))</a:t>
                      </a:r>
                      <a:r>
                        <a:rPr lang="en-US" sz="1800" i="1" u="sng" strike="noStrike" baseline="30000" dirty="0">
                          <a:effectLst/>
                        </a:rPr>
                        <a:t>2</a:t>
                      </a:r>
                      <a:r>
                        <a:rPr lang="en-US" sz="1800" i="1" u="sng" strike="noStrike" dirty="0">
                          <a:effectLst/>
                        </a:rPr>
                        <a:t>f</a:t>
                      </a:r>
                      <a:r>
                        <a:rPr lang="en-US" sz="1800" i="0" u="sng" strike="noStrike" dirty="0">
                          <a:effectLst/>
                        </a:rPr>
                        <a:t>(</a:t>
                      </a:r>
                      <a:r>
                        <a:rPr lang="en-US" sz="1800" i="1" u="sng" strike="noStrike" dirty="0">
                          <a:effectLst/>
                        </a:rPr>
                        <a:t>s</a:t>
                      </a:r>
                      <a:r>
                        <a:rPr lang="en-US" sz="1800" i="0" u="sng" strike="noStrike" dirty="0">
                          <a:effectLst/>
                        </a:rPr>
                        <a:t>)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3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-2.02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4.0804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0.571256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3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0.72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-1.02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1.0404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0.249696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3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0.96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-0.02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0.0004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0.000960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3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1.10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0.9604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0.211376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3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0.16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 dirty="0">
                          <a:effectLst/>
                        </a:rPr>
                        <a:t>0.96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1.98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3.9204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sng" strike="noStrike" dirty="0">
                          <a:effectLst/>
                        </a:rPr>
                        <a:t>0.627264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3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i="1" u="none" strike="noStrike" dirty="0">
                          <a:effectLst/>
                        </a:rPr>
                        <a:t>E</a:t>
                      </a:r>
                      <a:r>
                        <a:rPr lang="en-US" sz="1800" i="0" u="none" strike="noStrike" dirty="0">
                          <a:effectLst/>
                        </a:rPr>
                        <a:t>(</a:t>
                      </a:r>
                      <a:r>
                        <a:rPr lang="en-US" sz="1800" i="1" u="none" strike="noStrike" dirty="0">
                          <a:effectLst/>
                        </a:rPr>
                        <a:t>s</a:t>
                      </a:r>
                      <a:r>
                        <a:rPr lang="en-US" sz="1800" i="0" u="none" strike="noStrike" dirty="0">
                          <a:effectLst/>
                        </a:rPr>
                        <a:t>)</a:t>
                      </a:r>
                      <a:r>
                        <a:rPr lang="en-US" sz="1800" i="1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=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4.02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i="1" u="none" strike="noStrike" dirty="0" err="1">
                          <a:effectLst/>
                        </a:rPr>
                        <a:t>Var</a:t>
                      </a:r>
                      <a:r>
                        <a:rPr lang="en-US" sz="1800" i="0" u="none" strike="noStrike" dirty="0">
                          <a:effectLst/>
                        </a:rPr>
                        <a:t>(</a:t>
                      </a:r>
                      <a:r>
                        <a:rPr lang="en-US" sz="1800" i="1" u="none" strike="noStrike" dirty="0">
                          <a:effectLst/>
                        </a:rPr>
                        <a:t>s</a:t>
                      </a:r>
                      <a:r>
                        <a:rPr lang="en-US" sz="1800" i="0" u="none" strike="noStrike" dirty="0">
                          <a:effectLst/>
                        </a:rPr>
                        <a:t>)</a:t>
                      </a:r>
                      <a:r>
                        <a:rPr lang="en-US" sz="1800" i="1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</a:rPr>
                        <a:t>=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1.660552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34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741363" y="1057275"/>
            <a:ext cx="7865608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Expected Value and Variance for Bivariate </a:t>
            </a:r>
            <a:r>
              <a:rPr lang="en-US" sz="240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Distrib</a:t>
            </a: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83014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Bivariate Discrete  Probability Distribution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 rot="5400000">
            <a:off x="686478" y="365694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6424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706169" y="1669153"/>
            <a:ext cx="5638060" cy="769257"/>
            <a:chOff x="1706169" y="1669153"/>
            <a:chExt cx="5638060" cy="769257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4" name="Rectangle 3"/>
            <p:cNvSpPr/>
            <p:nvPr/>
          </p:nvSpPr>
          <p:spPr bwMode="auto">
            <a:xfrm>
              <a:off x="1706169" y="1669153"/>
              <a:ext cx="5638060" cy="76925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793253" y="1818836"/>
              <a:ext cx="5480989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latin typeface="Book Antiqua" pitchFamily="18" charset="0"/>
                </a:rPr>
                <a:t>Var</a:t>
              </a:r>
              <a:r>
                <a:rPr lang="en-US" sz="2400" i="1" baseline="-25000" dirty="0" err="1">
                  <a:latin typeface="Book Antiqua" pitchFamily="18" charset="0"/>
                </a:rPr>
                <a:t>xy</a:t>
              </a:r>
              <a:r>
                <a:rPr lang="en-US" sz="2400" dirty="0">
                  <a:latin typeface="Book Antiqua" pitchFamily="18" charset="0"/>
                </a:rPr>
                <a:t> = [</a:t>
              </a:r>
              <a:r>
                <a:rPr lang="en-US" sz="2400" i="1" dirty="0" err="1">
                  <a:latin typeface="Book Antiqua" pitchFamily="18" charset="0"/>
                </a:rPr>
                <a:t>Var</a:t>
              </a:r>
              <a:r>
                <a:rPr lang="en-US" sz="2400" dirty="0">
                  <a:latin typeface="Book Antiqua" pitchFamily="18" charset="0"/>
                </a:rPr>
                <a:t>(</a:t>
              </a:r>
              <a:r>
                <a:rPr lang="en-US" sz="2400" i="1" dirty="0">
                  <a:latin typeface="Book Antiqua" pitchFamily="18" charset="0"/>
                </a:rPr>
                <a:t>x</a:t>
              </a:r>
              <a:r>
                <a:rPr lang="en-US" sz="2400" dirty="0">
                  <a:latin typeface="Book Antiqua" pitchFamily="18" charset="0"/>
                </a:rPr>
                <a:t> + </a:t>
              </a:r>
              <a:r>
                <a:rPr lang="en-US" sz="2400" i="1" dirty="0">
                  <a:latin typeface="Book Antiqua" pitchFamily="18" charset="0"/>
                </a:rPr>
                <a:t>y</a:t>
              </a:r>
              <a:r>
                <a:rPr lang="en-US" sz="2400" dirty="0">
                  <a:latin typeface="Book Antiqua" pitchFamily="18" charset="0"/>
                </a:rPr>
                <a:t>) – </a:t>
              </a:r>
              <a:r>
                <a:rPr lang="en-US" sz="2400" i="1" dirty="0" err="1">
                  <a:latin typeface="Book Antiqua" pitchFamily="18" charset="0"/>
                </a:rPr>
                <a:t>Var</a:t>
              </a:r>
              <a:r>
                <a:rPr lang="en-US" sz="2400" dirty="0">
                  <a:latin typeface="Book Antiqua" pitchFamily="18" charset="0"/>
                </a:rPr>
                <a:t>(</a:t>
              </a:r>
              <a:r>
                <a:rPr lang="en-US" sz="2400" i="1" dirty="0">
                  <a:latin typeface="Book Antiqua" pitchFamily="18" charset="0"/>
                </a:rPr>
                <a:t>x</a:t>
              </a:r>
              <a:r>
                <a:rPr lang="en-US" sz="2400" dirty="0">
                  <a:latin typeface="Book Antiqua" pitchFamily="18" charset="0"/>
                </a:rPr>
                <a:t>) – </a:t>
              </a:r>
              <a:r>
                <a:rPr lang="en-US" sz="2400" i="1" dirty="0" err="1">
                  <a:latin typeface="Book Antiqua" pitchFamily="18" charset="0"/>
                </a:rPr>
                <a:t>Var</a:t>
              </a:r>
              <a:r>
                <a:rPr lang="en-US" sz="2400" dirty="0">
                  <a:latin typeface="Book Antiqua" pitchFamily="18" charset="0"/>
                </a:rPr>
                <a:t>(</a:t>
              </a:r>
              <a:r>
                <a:rPr lang="en-US" sz="2400" i="1" dirty="0">
                  <a:latin typeface="Book Antiqua" pitchFamily="18" charset="0"/>
                </a:rPr>
                <a:t>y</a:t>
              </a:r>
              <a:r>
                <a:rPr lang="en-US" sz="2400" dirty="0">
                  <a:latin typeface="Book Antiqua" pitchFamily="18" charset="0"/>
                </a:rPr>
                <a:t>)]/2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97774" y="2667922"/>
            <a:ext cx="6941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Book Antiqua" pitchFamily="18" charset="0"/>
              </a:rPr>
              <a:t>Var</a:t>
            </a:r>
            <a:r>
              <a:rPr lang="en-US" sz="2400" i="1" baseline="-25000" dirty="0" err="1">
                <a:latin typeface="Book Antiqua" pitchFamily="18" charset="0"/>
              </a:rPr>
              <a:t>xy</a:t>
            </a:r>
            <a:r>
              <a:rPr lang="en-US" sz="2400" dirty="0">
                <a:latin typeface="Book Antiqua" pitchFamily="18" charset="0"/>
              </a:rPr>
              <a:t> = [1.660552  – 0.5051 – 0.6019]/2 = 0.276776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183014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Bivariate Discrete  Probability Distribution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685800" y="997401"/>
            <a:ext cx="7865608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Covariance for Random Variables </a:t>
            </a:r>
            <a:r>
              <a:rPr lang="en-US" sz="24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 </a:t>
            </a:r>
            <a:r>
              <a:rPr lang="en-US" sz="24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y</a:t>
            </a:r>
            <a:endParaRPr lang="en-US" sz="2400" i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 rot="5400000">
            <a:off x="1383164" y="197188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9893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741363" y="1057275"/>
            <a:ext cx="7865608" cy="48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Font typeface="Wingding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Correlation Between Variables </a:t>
            </a:r>
            <a:r>
              <a:rPr lang="en-US" sz="24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 </a:t>
            </a:r>
            <a:r>
              <a:rPr lang="en-US" sz="2400" i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y</a:t>
            </a:r>
            <a:endParaRPr lang="en-US" sz="2400" i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52802" y="1643061"/>
            <a:ext cx="2380343" cy="1187223"/>
            <a:chOff x="3352802" y="1643061"/>
            <a:chExt cx="2380343" cy="1187223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10" name="Rectangle 9"/>
            <p:cNvSpPr/>
            <p:nvPr/>
          </p:nvSpPr>
          <p:spPr bwMode="auto">
            <a:xfrm>
              <a:off x="3352802" y="1643061"/>
              <a:ext cx="2380343" cy="1187223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457200" marR="0" indent="-4572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erif" pitchFamily="18" charset="0"/>
              </a:endParaRPr>
            </a:p>
          </p:txBody>
        </p:sp>
        <p:graphicFrame>
          <p:nvGraphicFramePr>
            <p:cNvPr id="3" name="Object 2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19377223"/>
                </p:ext>
              </p:extLst>
            </p:nvPr>
          </p:nvGraphicFramePr>
          <p:xfrm>
            <a:off x="3542055" y="1643061"/>
            <a:ext cx="1973943" cy="11176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627" name="Equation" r:id="rId3" imgW="685800" imgH="444240" progId="Equation.DSMT4">
                    <p:embed/>
                  </p:oleObj>
                </mc:Choice>
                <mc:Fallback>
                  <p:oleObj name="Equation" r:id="rId3" imgW="685800" imgH="444240" progId="Equation.DSMT4">
                    <p:embed/>
                    <p:pic>
                      <p:nvPicPr>
                        <p:cNvPr id="0" name="Object 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2055" y="1643061"/>
                          <a:ext cx="1973943" cy="11176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28398" dir="3806097" algn="ctr" rotWithShape="0">
                            <a:srgbClr val="00000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434564"/>
              </p:ext>
            </p:extLst>
          </p:nvPr>
        </p:nvGraphicFramePr>
        <p:xfrm>
          <a:off x="1420350" y="3076345"/>
          <a:ext cx="414972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8" name="Equation" r:id="rId5" imgW="1549080" imgH="228600" progId="Equation.DSMT4">
                  <p:embed/>
                </p:oleObj>
              </mc:Choice>
              <mc:Fallback>
                <p:oleObj name="Equation" r:id="rId5" imgW="1549080" imgH="228600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350" y="3076345"/>
                        <a:ext cx="4149725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28398" dir="3806097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542852"/>
              </p:ext>
            </p:extLst>
          </p:nvPr>
        </p:nvGraphicFramePr>
        <p:xfrm>
          <a:off x="2276475" y="3671655"/>
          <a:ext cx="40576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9" name="Equation" r:id="rId7" imgW="1549080" imgH="253800" progId="Equation.DSMT4">
                  <p:embed/>
                </p:oleObj>
              </mc:Choice>
              <mc:Fallback>
                <p:oleObj name="Equation" r:id="rId7" imgW="1549080" imgH="253800" progId="Equation.DSMT4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475" y="3671655"/>
                        <a:ext cx="40576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28398" dir="3806097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434613"/>
              </p:ext>
            </p:extLst>
          </p:nvPr>
        </p:nvGraphicFramePr>
        <p:xfrm>
          <a:off x="3170238" y="4209818"/>
          <a:ext cx="43688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30" name="Equation" r:id="rId9" imgW="1663560" imgH="253800" progId="Equation.DSMT4">
                  <p:embed/>
                </p:oleObj>
              </mc:Choice>
              <mc:Fallback>
                <p:oleObj name="Equation" r:id="rId9" imgW="1663560" imgH="253800" progId="Equation.DSMT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4209818"/>
                        <a:ext cx="43688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28398" dir="3806097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909579"/>
              </p:ext>
            </p:extLst>
          </p:nvPr>
        </p:nvGraphicFramePr>
        <p:xfrm>
          <a:off x="1693863" y="4935538"/>
          <a:ext cx="5894387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31" name="Equation" r:id="rId11" imgW="2197080" imgH="406080" progId="Equation.DSMT4">
                  <p:embed/>
                </p:oleObj>
              </mc:Choice>
              <mc:Fallback>
                <p:oleObj name="Equation" r:id="rId11" imgW="2197080" imgH="406080" progId="Equation.DSMT4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863" y="4935538"/>
                        <a:ext cx="5894387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28398" dir="3806097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183014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Bivariate Discrete  Probability Distribution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487884" y="5036457"/>
            <a:ext cx="1233715" cy="667657"/>
          </a:xfrm>
          <a:prstGeom prst="ellipse">
            <a:avLst/>
          </a:prstGeom>
          <a:noFill/>
          <a:ln w="28575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erif" pitchFamily="18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5400000">
            <a:off x="3008732" y="2204104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2250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noFill/>
          <a:ln/>
        </p:spPr>
        <p:txBody>
          <a:bodyPr/>
          <a:lstStyle/>
          <a:p>
            <a:r>
              <a:rPr lang="en-US"/>
              <a:t>Binomial Probability Distribution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942975"/>
            <a:ext cx="7772400" cy="4643438"/>
          </a:xfrm>
          <a:noFill/>
          <a:ln/>
        </p:spPr>
        <p:txBody>
          <a:bodyPr/>
          <a:lstStyle/>
          <a:p>
            <a:pPr marL="457200" indent="-457200"/>
            <a:r>
              <a:rPr lang="en-US">
                <a:solidFill>
                  <a:srgbClr val="66FFFF"/>
                </a:solidFill>
              </a:rPr>
              <a:t>Four Properties of a Binomial Experiment</a:t>
            </a:r>
            <a:endParaRPr lang="en-US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14425" y="3762375"/>
            <a:ext cx="7175500" cy="10033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342900"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3.  The probability of a success, denoted by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does</a:t>
            </a:r>
          </a:p>
          <a:p>
            <a:pPr marL="457200" indent="-342900"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not change from trial to trial.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114425" y="4886325"/>
            <a:ext cx="7175500" cy="6604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342900"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4.  The trials are independent.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114425" y="2638425"/>
            <a:ext cx="7175500" cy="10033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2.  Two outcomes,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success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failure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are possible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on each trial.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114425" y="1514475"/>
            <a:ext cx="7175500" cy="10033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1.  The experiment consists of a sequence of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</a:p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identical trials.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6600825" y="4470400"/>
            <a:ext cx="1943100" cy="914400"/>
          </a:xfrm>
          <a:prstGeom prst="wedgeRoundRectCallout">
            <a:avLst>
              <a:gd name="adj1" fmla="val -94199"/>
              <a:gd name="adj2" fmla="val -63023"/>
              <a:gd name="adj3" fmla="val 16667"/>
            </a:avLst>
          </a:prstGeom>
          <a:gradFill rotWithShape="0">
            <a:gsLst>
              <a:gs pos="0">
                <a:srgbClr val="818181"/>
              </a:gs>
              <a:gs pos="100000">
                <a:srgbClr val="818181">
                  <a:gamma/>
                  <a:shade val="66667"/>
                  <a:invGamma/>
                </a:srgbClr>
              </a:gs>
            </a:gsLst>
            <a:path path="rect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stationarity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assumption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5400000">
            <a:off x="838200" y="1927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 rot="5400000">
            <a:off x="838200" y="3051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 rot="5400000">
            <a:off x="838200" y="4251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 rot="5400000">
            <a:off x="838200" y="51657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 autoUpdateAnimBg="0"/>
      <p:bldP spid="14343" grpId="0" animBg="1" autoUpdateAnimBg="0"/>
      <p:bldP spid="14346" grpId="0" animBg="1" autoUpdateAnimBg="0"/>
      <p:bldP spid="14347" grpId="0" animBg="1" autoUpdateAnimBg="0"/>
      <p:bldP spid="14340" grpId="0" animBg="1" autoUpdateAnimBg="0"/>
      <p:bldP spid="14348" grpId="0" animBg="1"/>
      <p:bldP spid="14349" grpId="0" animBg="1"/>
      <p:bldP spid="14350" grpId="0" animBg="1"/>
      <p:bldP spid="143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Binomial Probability Distribution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104900" y="1139825"/>
            <a:ext cx="7175500" cy="10033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Our interest is in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number of successes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occurring in the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trials.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104900" y="2263775"/>
            <a:ext cx="7175500" cy="10033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We let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denote the number of successes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occurring in the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trials.</a:t>
            </a: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 rot="5400000">
            <a:off x="828675" y="1533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 rot="5400000">
            <a:off x="828675" y="26955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 autoUpdateAnimBg="0"/>
      <p:bldP spid="90117" grpId="0" animBg="1" autoUpdateAnimBg="0"/>
      <p:bldP spid="90118" grpId="0" animBg="1"/>
      <p:bldP spid="901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36" name="Rectangle 16"/>
          <p:cNvSpPr>
            <a:spLocks noChangeArrowheads="1"/>
          </p:cNvSpPr>
          <p:nvPr/>
        </p:nvSpPr>
        <p:spPr bwMode="auto">
          <a:xfrm>
            <a:off x="1005114" y="3241674"/>
            <a:ext cx="7219950" cy="2230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where: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the number of successes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the probability of a success on one trial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the number of trials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</a:t>
            </a:r>
            <a:r>
              <a:rPr lang="en-US" sz="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= the probability of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successes in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trials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! =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1)(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2) ….. (2)(1)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308452" y="1576388"/>
            <a:ext cx="4484687" cy="1063625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872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86264" y="1671638"/>
          <a:ext cx="39639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64" name="Equation" r:id="rId4" imgW="1765080" imgH="393480" progId="Equation.DSMT4">
                  <p:embed/>
                </p:oleObj>
              </mc:Choice>
              <mc:Fallback>
                <p:oleObj name="Equation" r:id="rId4" imgW="1765080" imgH="393480" progId="Equation.DSMT4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264" y="1671638"/>
                        <a:ext cx="3963988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28398" dir="3806097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Binomial Probability Distribution</a:t>
            </a:r>
          </a:p>
        </p:txBody>
      </p:sp>
      <p:sp>
        <p:nvSpPr>
          <p:cNvPr id="158729" name="Rectangle 9"/>
          <p:cNvSpPr>
            <a:spLocks noChangeArrowheads="1"/>
          </p:cNvSpPr>
          <p:nvPr/>
        </p:nvSpPr>
        <p:spPr bwMode="auto">
          <a:xfrm>
            <a:off x="705077" y="1009650"/>
            <a:ext cx="7772400" cy="4643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Binomial Probability Function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8737" name="AutoShape 17"/>
          <p:cNvSpPr>
            <a:spLocks noChangeArrowheads="1"/>
          </p:cNvSpPr>
          <p:nvPr/>
        </p:nvSpPr>
        <p:spPr bwMode="auto">
          <a:xfrm rot="5400000">
            <a:off x="2005239" y="2006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6" grpId="0" autoUpdateAnimBg="0"/>
      <p:bldP spid="158724" grpId="0" animBg="1"/>
      <p:bldP spid="1587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2293938" y="1576388"/>
            <a:ext cx="4637087" cy="1063625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6681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28888" y="1671638"/>
          <a:ext cx="416401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9" name="Equation" r:id="rId4" imgW="1854000" imgH="393480" progId="Equation.DSMT4">
                  <p:embed/>
                </p:oleObj>
              </mc:Choice>
              <mc:Fallback>
                <p:oleObj name="Equation" r:id="rId4" imgW="1854000" imgH="393480" progId="Equation.DSMT4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1671638"/>
                        <a:ext cx="4164012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Binomial Probability Distribution</a:t>
            </a:r>
          </a:p>
        </p:txBody>
      </p:sp>
      <p:sp>
        <p:nvSpPr>
          <p:cNvPr id="156679" name="Rectangle 7"/>
          <p:cNvSpPr>
            <a:spLocks noChangeArrowheads="1"/>
          </p:cNvSpPr>
          <p:nvPr/>
        </p:nvSpPr>
        <p:spPr bwMode="auto">
          <a:xfrm>
            <a:off x="705077" y="1009650"/>
            <a:ext cx="4927600" cy="522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Binomial Probability Function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6682" name="Oval 10"/>
          <p:cNvSpPr>
            <a:spLocks noChangeArrowheads="1"/>
          </p:cNvSpPr>
          <p:nvPr/>
        </p:nvSpPr>
        <p:spPr bwMode="auto">
          <a:xfrm>
            <a:off x="3452813" y="1585913"/>
            <a:ext cx="1504950" cy="1047750"/>
          </a:xfrm>
          <a:prstGeom prst="ellipse">
            <a:avLst/>
          </a:prstGeom>
          <a:noFill/>
          <a:ln w="38100">
            <a:solidFill>
              <a:srgbClr val="666699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4" name="Oval 12"/>
          <p:cNvSpPr>
            <a:spLocks noChangeArrowheads="1"/>
          </p:cNvSpPr>
          <p:nvPr/>
        </p:nvSpPr>
        <p:spPr bwMode="auto">
          <a:xfrm>
            <a:off x="4875213" y="1636713"/>
            <a:ext cx="1958975" cy="885825"/>
          </a:xfrm>
          <a:prstGeom prst="ellipse">
            <a:avLst/>
          </a:prstGeom>
          <a:noFill/>
          <a:ln w="38100">
            <a:solidFill>
              <a:srgbClr val="808080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6" name="AutoShape 14"/>
          <p:cNvSpPr>
            <a:spLocks noChangeArrowheads="1"/>
          </p:cNvSpPr>
          <p:nvPr/>
        </p:nvSpPr>
        <p:spPr bwMode="auto">
          <a:xfrm>
            <a:off x="4743450" y="3060700"/>
            <a:ext cx="3962400" cy="13335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Probability of a particular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sequence of trial outcomes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with x successes in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trials</a:t>
            </a:r>
          </a:p>
        </p:txBody>
      </p:sp>
      <p:sp>
        <p:nvSpPr>
          <p:cNvPr id="156687" name="AutoShape 15"/>
          <p:cNvSpPr>
            <a:spLocks noChangeArrowheads="1"/>
          </p:cNvSpPr>
          <p:nvPr/>
        </p:nvSpPr>
        <p:spPr bwMode="auto">
          <a:xfrm>
            <a:off x="495300" y="3251200"/>
            <a:ext cx="4000500" cy="1314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6699">
                  <a:gamma/>
                  <a:shade val="46275"/>
                  <a:invGamma/>
                </a:srgbClr>
              </a:gs>
              <a:gs pos="50000">
                <a:srgbClr val="666699"/>
              </a:gs>
              <a:gs pos="100000">
                <a:srgbClr val="66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Number of experimental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outcomes providing exactly</a:t>
            </a:r>
          </a:p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successes in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trials</a:t>
            </a:r>
          </a:p>
        </p:txBody>
      </p:sp>
      <p:sp>
        <p:nvSpPr>
          <p:cNvPr id="156690" name="Line 18"/>
          <p:cNvSpPr>
            <a:spLocks noChangeShapeType="1"/>
          </p:cNvSpPr>
          <p:nvPr/>
        </p:nvSpPr>
        <p:spPr bwMode="auto">
          <a:xfrm flipH="1">
            <a:off x="3079750" y="2501900"/>
            <a:ext cx="596900" cy="69215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 type="triangle" w="med" len="med"/>
          </a:ln>
          <a:effectLst>
            <a:outerShdw dist="17961" dir="2700000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6691" name="Line 19"/>
          <p:cNvSpPr>
            <a:spLocks noChangeShapeType="1"/>
          </p:cNvSpPr>
          <p:nvPr/>
        </p:nvSpPr>
        <p:spPr bwMode="auto">
          <a:xfrm>
            <a:off x="6115050" y="2489200"/>
            <a:ext cx="304800" cy="514350"/>
          </a:xfrm>
          <a:prstGeom prst="line">
            <a:avLst/>
          </a:prstGeom>
          <a:noFill/>
          <a:ln w="57150">
            <a:solidFill>
              <a:srgbClr val="808080"/>
            </a:solidFill>
            <a:round/>
            <a:headEnd/>
            <a:tailEnd type="triangle" w="med" len="med"/>
          </a:ln>
          <a:effectLst>
            <a:outerShdw dist="28398" dir="3806097" algn="ctr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56694" name="AutoShape 22"/>
          <p:cNvSpPr>
            <a:spLocks noChangeArrowheads="1"/>
          </p:cNvSpPr>
          <p:nvPr/>
        </p:nvSpPr>
        <p:spPr bwMode="auto">
          <a:xfrm>
            <a:off x="4086225" y="27114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95" name="AutoShape 23"/>
          <p:cNvSpPr>
            <a:spLocks noChangeArrowheads="1"/>
          </p:cNvSpPr>
          <p:nvPr/>
        </p:nvSpPr>
        <p:spPr bwMode="auto">
          <a:xfrm>
            <a:off x="5724525" y="27114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6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3" presetClass="entr" presetSubtype="27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6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2" grpId="0" animBg="1"/>
      <p:bldP spid="156684" grpId="0" animBg="1"/>
      <p:bldP spid="156686" grpId="0" animBg="1" autoUpdateAnimBg="0"/>
      <p:bldP spid="156687" grpId="0" animBg="1" autoUpdateAnimBg="0"/>
      <p:bldP spid="156690" grpId="0" animBg="1"/>
      <p:bldP spid="156691" grpId="0" animBg="1"/>
      <p:bldP spid="156694" grpId="0" animBg="1"/>
      <p:bldP spid="15669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5" name="Rectangle 57"/>
          <p:cNvSpPr>
            <a:spLocks noChangeArrowheads="1"/>
          </p:cNvSpPr>
          <p:nvPr/>
        </p:nvSpPr>
        <p:spPr bwMode="auto">
          <a:xfrm>
            <a:off x="1028700" y="1584325"/>
            <a:ext cx="7181850" cy="10858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Let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number of TVs sold at the store in one day,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where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take on 5 values (0, 1, 2, 3, 4)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014413"/>
            <a:ext cx="7886700" cy="5969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66FFFF"/>
                </a:solidFill>
              </a:rPr>
              <a:t>Example:  JSL Appliances</a:t>
            </a:r>
            <a:endParaRPr lang="en-US"/>
          </a:p>
        </p:txBody>
      </p:sp>
      <p:sp>
        <p:nvSpPr>
          <p:cNvPr id="7226" name="AutoShape 58"/>
          <p:cNvSpPr>
            <a:spLocks noChangeArrowheads="1"/>
          </p:cNvSpPr>
          <p:nvPr/>
        </p:nvSpPr>
        <p:spPr bwMode="auto">
          <a:xfrm rot="5400000">
            <a:off x="752475" y="2035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228" name="Rectangle 60"/>
          <p:cNvSpPr>
            <a:spLocks noChangeArrowheads="1"/>
          </p:cNvSpPr>
          <p:nvPr/>
        </p:nvSpPr>
        <p:spPr bwMode="auto">
          <a:xfrm>
            <a:off x="685800" y="149225"/>
            <a:ext cx="777240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 Random Variable</a:t>
            </a:r>
          </a:p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with a Finite Number of Values</a:t>
            </a:r>
          </a:p>
        </p:txBody>
      </p:sp>
      <p:sp>
        <p:nvSpPr>
          <p:cNvPr id="7229" name="Rectangle 61"/>
          <p:cNvSpPr>
            <a:spLocks noChangeArrowheads="1"/>
          </p:cNvSpPr>
          <p:nvPr/>
        </p:nvSpPr>
        <p:spPr bwMode="auto">
          <a:xfrm>
            <a:off x="1047750" y="2784475"/>
            <a:ext cx="76200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We can count the TVs sold, and there is a finite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upper limit on the number that might be sold (which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is the number of TVs in stock).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5" grpId="0" animBg="1" autoUpdateAnimBg="0"/>
      <p:bldP spid="7226" grpId="0" animBg="1"/>
      <p:bldP spid="722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Binomial Probability Distribution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700088" y="1009650"/>
            <a:ext cx="5562600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Evans Electronics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91423" name="Rectangle 287"/>
          <p:cNvSpPr>
            <a:spLocks noChangeArrowheads="1"/>
          </p:cNvSpPr>
          <p:nvPr/>
        </p:nvSpPr>
        <p:spPr bwMode="auto">
          <a:xfrm>
            <a:off x="1055688" y="1479550"/>
            <a:ext cx="7291387" cy="197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Evans Electronics is concerned about a low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retention rate for its employees.  In recent years,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management has seen a turnover of 10% of the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hourly employees annually.</a:t>
            </a:r>
          </a:p>
        </p:txBody>
      </p:sp>
      <p:sp>
        <p:nvSpPr>
          <p:cNvPr id="91424" name="AutoShape 288"/>
          <p:cNvSpPr>
            <a:spLocks noChangeArrowheads="1"/>
          </p:cNvSpPr>
          <p:nvPr/>
        </p:nvSpPr>
        <p:spPr bwMode="auto">
          <a:xfrm rot="5400000">
            <a:off x="733425" y="1587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1425" name="Rectangle 289"/>
          <p:cNvSpPr>
            <a:spLocks noChangeArrowheads="1"/>
          </p:cNvSpPr>
          <p:nvPr/>
        </p:nvSpPr>
        <p:spPr bwMode="auto">
          <a:xfrm>
            <a:off x="1039813" y="4579938"/>
            <a:ext cx="7543800" cy="1398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Choosing 3 hourly employees at random, what is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probability that 1 of them will leave the company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this year?		     </a:t>
            </a:r>
          </a:p>
        </p:txBody>
      </p:sp>
      <p:sp>
        <p:nvSpPr>
          <p:cNvPr id="91426" name="Rectangle 290"/>
          <p:cNvSpPr>
            <a:spLocks noChangeArrowheads="1"/>
          </p:cNvSpPr>
          <p:nvPr/>
        </p:nvSpPr>
        <p:spPr bwMode="auto">
          <a:xfrm>
            <a:off x="1050925" y="3232150"/>
            <a:ext cx="7421563" cy="1419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Thus, for any hourly employee chosen at random,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management estimates a probability of 0.1 that the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person will not be with the company next year.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91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23" grpId="0" autoUpdateAnimBg="0"/>
      <p:bldP spid="91424" grpId="0" animBg="1"/>
      <p:bldP spid="91425" grpId="0" autoUpdateAnimBg="0"/>
      <p:bldP spid="9142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Binomial Probability Distribution</a:t>
            </a:r>
          </a:p>
        </p:txBody>
      </p:sp>
      <p:sp>
        <p:nvSpPr>
          <p:cNvPr id="146853" name="Rectangle 421"/>
          <p:cNvSpPr>
            <a:spLocks noChangeArrowheads="1"/>
          </p:cNvSpPr>
          <p:nvPr/>
        </p:nvSpPr>
        <p:spPr bwMode="auto">
          <a:xfrm>
            <a:off x="700088" y="1009650"/>
            <a:ext cx="5562600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Evans Electronics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46854" name="AutoShape 422"/>
          <p:cNvSpPr>
            <a:spLocks noChangeArrowheads="1"/>
          </p:cNvSpPr>
          <p:nvPr/>
        </p:nvSpPr>
        <p:spPr bwMode="auto">
          <a:xfrm rot="5400000">
            <a:off x="746125" y="16160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856" name="Rectangle 424"/>
          <p:cNvSpPr>
            <a:spLocks noChangeArrowheads="1"/>
          </p:cNvSpPr>
          <p:nvPr/>
        </p:nvSpPr>
        <p:spPr bwMode="auto">
          <a:xfrm>
            <a:off x="1055688" y="1479550"/>
            <a:ext cx="7523162" cy="197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probability of the first employee leaving and the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second and third employees staying, denoted 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),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is given by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		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(1 –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)(1 –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</a:p>
        </p:txBody>
      </p:sp>
      <p:sp>
        <p:nvSpPr>
          <p:cNvPr id="146857" name="Rectangle 425"/>
          <p:cNvSpPr>
            <a:spLocks noChangeArrowheads="1"/>
          </p:cNvSpPr>
          <p:nvPr/>
        </p:nvSpPr>
        <p:spPr bwMode="auto">
          <a:xfrm>
            <a:off x="1050925" y="3389313"/>
            <a:ext cx="7523163" cy="2449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With a .10 probability of an employee leaving on any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one trial, the probability of an employee leaving on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first trial and not on the second and third trials is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given by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   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(.10)(.90)(.90) = (.10)(.90)</a:t>
            </a:r>
            <a:r>
              <a:rPr lang="en-US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.081</a:t>
            </a:r>
          </a:p>
        </p:txBody>
      </p:sp>
      <p:sp>
        <p:nvSpPr>
          <p:cNvPr id="146858" name="AutoShape 426"/>
          <p:cNvSpPr>
            <a:spLocks noChangeArrowheads="1"/>
          </p:cNvSpPr>
          <p:nvPr/>
        </p:nvSpPr>
        <p:spPr bwMode="auto">
          <a:xfrm rot="5400000">
            <a:off x="741363" y="35115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68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468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854" grpId="0" animBg="1"/>
      <p:bldP spid="146856" grpId="0" autoUpdateAnimBg="0"/>
      <p:bldP spid="146857" grpId="0" autoUpdateAnimBg="0"/>
      <p:bldP spid="14685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2" name="Rectangle 10"/>
          <p:cNvSpPr>
            <a:spLocks noChangeArrowheads="1"/>
          </p:cNvSpPr>
          <p:nvPr/>
        </p:nvSpPr>
        <p:spPr bwMode="auto">
          <a:xfrm>
            <a:off x="1150711" y="3261860"/>
            <a:ext cx="7026275" cy="2728912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3474" name="Rectangle 2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Binomial Probability Distribution</a:t>
            </a:r>
          </a:p>
        </p:txBody>
      </p:sp>
      <p:sp>
        <p:nvSpPr>
          <p:cNvPr id="233475" name="Rectangle 3"/>
          <p:cNvSpPr>
            <a:spLocks noChangeArrowheads="1"/>
          </p:cNvSpPr>
          <p:nvPr/>
        </p:nvSpPr>
        <p:spPr bwMode="auto">
          <a:xfrm>
            <a:off x="700088" y="1009650"/>
            <a:ext cx="5562600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Evans Electronics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33476" name="AutoShape 4"/>
          <p:cNvSpPr>
            <a:spLocks noChangeArrowheads="1"/>
          </p:cNvSpPr>
          <p:nvPr/>
        </p:nvSpPr>
        <p:spPr bwMode="auto">
          <a:xfrm rot="5400000">
            <a:off x="746125" y="16160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7" name="Rectangle 5"/>
          <p:cNvSpPr>
            <a:spLocks noChangeArrowheads="1"/>
          </p:cNvSpPr>
          <p:nvPr/>
        </p:nvSpPr>
        <p:spPr bwMode="auto">
          <a:xfrm>
            <a:off x="1055688" y="1479550"/>
            <a:ext cx="7523162" cy="183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Two other experimental outcomes also result in one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success and two failures.  The probabilities for all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three experimental outcomes involving one success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follow.</a:t>
            </a:r>
          </a:p>
        </p:txBody>
      </p:sp>
      <p:sp>
        <p:nvSpPr>
          <p:cNvPr id="233479" name="AutoShape 7"/>
          <p:cNvSpPr>
            <a:spLocks noChangeArrowheads="1"/>
          </p:cNvSpPr>
          <p:nvPr/>
        </p:nvSpPr>
        <p:spPr bwMode="auto">
          <a:xfrm rot="5400000">
            <a:off x="741363" y="3502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1293813" y="3371850"/>
            <a:ext cx="2000250" cy="2039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Experimental</a:t>
            </a:r>
          </a:p>
          <a:p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Outcome</a:t>
            </a:r>
          </a:p>
          <a:p>
            <a:endParaRPr lang="en-US" sz="8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</a:p>
        </p:txBody>
      </p:sp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3575050" y="3367088"/>
            <a:ext cx="4481513" cy="252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Probability of</a:t>
            </a:r>
          </a:p>
          <a:p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Experimental Outcome</a:t>
            </a:r>
          </a:p>
          <a:p>
            <a:endParaRPr lang="en-US" sz="8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(1 –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)(1 –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= (.1)(.9)(.9) = .081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(1 –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(1 –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= (.9)(.1)(.9) = .081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(1 –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)(1 –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(.9)(.9)(.1) =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.081</a:t>
            </a:r>
          </a:p>
          <a:p>
            <a:pPr algn="r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Total = .243</a:t>
            </a:r>
            <a:endParaRPr lang="en-US" sz="2400">
              <a:solidFill>
                <a:srgbClr val="66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endParaRPr lang="en-US" sz="8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33483" name="Line 11"/>
          <p:cNvSpPr>
            <a:spLocks noChangeShapeType="1"/>
          </p:cNvSpPr>
          <p:nvPr/>
        </p:nvSpPr>
        <p:spPr bwMode="auto">
          <a:xfrm flipV="1">
            <a:off x="7424738" y="5765800"/>
            <a:ext cx="522287" cy="0"/>
          </a:xfrm>
          <a:prstGeom prst="line">
            <a:avLst/>
          </a:prstGeom>
          <a:noFill/>
          <a:ln w="38100">
            <a:solidFill>
              <a:srgbClr val="66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33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2" grpId="0" animBg="1"/>
      <p:bldP spid="233476" grpId="0" animBg="1"/>
      <p:bldP spid="233477" grpId="0" autoUpdateAnimBg="0"/>
      <p:bldP spid="233479" grpId="0" animBg="1"/>
      <p:bldP spid="233480" grpId="0" autoUpdateAnimBg="0"/>
      <p:bldP spid="233481" grpId="0" autoUpdateAnimBg="0"/>
      <p:bldP spid="2334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ChangeArrowheads="1"/>
          </p:cNvSpPr>
          <p:nvPr/>
        </p:nvSpPr>
        <p:spPr bwMode="auto">
          <a:xfrm>
            <a:off x="1257300" y="1665288"/>
            <a:ext cx="6781800" cy="28194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2451" name="Rectangle 3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Binomial Probability Distribution</a:t>
            </a:r>
          </a:p>
        </p:txBody>
      </p:sp>
      <p:graphicFrame>
        <p:nvGraphicFramePr>
          <p:cNvPr id="23245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14463" y="2416175"/>
          <a:ext cx="4157662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28" name="Equation" r:id="rId4" imgW="3821040" imgH="747360" progId="Equation.DSMT4">
                  <p:embed/>
                </p:oleObj>
              </mc:Choice>
              <mc:Fallback>
                <p:oleObj name="Equation" r:id="rId4" imgW="3821040" imgH="747360" progId="Equation.DSMT4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2416175"/>
                        <a:ext cx="4157662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370013" y="3392488"/>
          <a:ext cx="63452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29" name="Equation" r:id="rId6" imgW="2755800" imgH="393480" progId="Equation.DSMT4">
                  <p:embed/>
                </p:oleObj>
              </mc:Choice>
              <mc:Fallback>
                <p:oleObj name="Equation" r:id="rId6" imgW="2755800" imgH="393480" progId="Equation.DSMT4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3392488"/>
                        <a:ext cx="634523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4" name="Oval 6"/>
          <p:cNvSpPr>
            <a:spLocks noChangeArrowheads="1"/>
          </p:cNvSpPr>
          <p:nvPr/>
        </p:nvSpPr>
        <p:spPr bwMode="auto">
          <a:xfrm>
            <a:off x="6953250" y="3494088"/>
            <a:ext cx="819150" cy="552450"/>
          </a:xfrm>
          <a:prstGeom prst="ellipse">
            <a:avLst/>
          </a:prstGeom>
          <a:noFill/>
          <a:ln w="28575">
            <a:solidFill>
              <a:srgbClr val="CC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2628900" y="1722438"/>
            <a:ext cx="4038600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Let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:   p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.10,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3,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1</a:t>
            </a:r>
          </a:p>
        </p:txBody>
      </p:sp>
      <p:sp>
        <p:nvSpPr>
          <p:cNvPr id="232456" name="AutoShape 8"/>
          <p:cNvSpPr>
            <a:spLocks noChangeArrowheads="1"/>
          </p:cNvSpPr>
          <p:nvPr/>
        </p:nvSpPr>
        <p:spPr bwMode="auto">
          <a:xfrm rot="5400000">
            <a:off x="962025" y="29733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2457" name="Rectangle 9"/>
          <p:cNvSpPr>
            <a:spLocks noChangeArrowheads="1"/>
          </p:cNvSpPr>
          <p:nvPr/>
        </p:nvSpPr>
        <p:spPr bwMode="auto">
          <a:xfrm>
            <a:off x="700088" y="1009650"/>
            <a:ext cx="5562600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Evans Electronics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32459" name="AutoShape 11"/>
          <p:cNvSpPr>
            <a:spLocks noChangeArrowheads="1"/>
          </p:cNvSpPr>
          <p:nvPr/>
        </p:nvSpPr>
        <p:spPr bwMode="auto">
          <a:xfrm>
            <a:off x="6832600" y="1296988"/>
            <a:ext cx="1663700" cy="1308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7A7A">
                  <a:gamma/>
                  <a:shade val="46275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Using the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function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2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0" grpId="0" animBg="1"/>
      <p:bldP spid="232454" grpId="0" animBg="1"/>
      <p:bldP spid="232455" grpId="0" autoUpdateAnimBg="0"/>
      <p:bldP spid="232456" grpId="0" animBg="1"/>
      <p:bldP spid="232459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5" name="Rectangle 69"/>
          <p:cNvSpPr>
            <a:spLocks noGrp="1" noChangeArrowheads="1"/>
          </p:cNvSpPr>
          <p:nvPr>
            <p:ph type="title"/>
          </p:nvPr>
        </p:nvSpPr>
        <p:spPr>
          <a:xfrm>
            <a:off x="685800" y="149225"/>
            <a:ext cx="7772400" cy="609600"/>
          </a:xfrm>
          <a:noFill/>
          <a:ln/>
        </p:spPr>
        <p:txBody>
          <a:bodyPr/>
          <a:lstStyle/>
          <a:p>
            <a:r>
              <a:rPr lang="en-US"/>
              <a:t>Binomial Probability Distribution</a:t>
            </a:r>
          </a:p>
        </p:txBody>
      </p:sp>
      <p:sp>
        <p:nvSpPr>
          <p:cNvPr id="19536" name="Rectangle 80"/>
          <p:cNvSpPr>
            <a:spLocks noChangeArrowheads="1"/>
          </p:cNvSpPr>
          <p:nvPr/>
        </p:nvSpPr>
        <p:spPr bwMode="auto">
          <a:xfrm>
            <a:off x="773113" y="1455738"/>
            <a:ext cx="7981950" cy="4706937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933450" y="1533525"/>
            <a:ext cx="154146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   </a:t>
            </a:r>
            <a:r>
              <a:rPr lang="en-US" sz="2000" u="sng">
                <a:effectLst/>
                <a:latin typeface="Book Antiqua" pitchFamily="18" charset="0"/>
              </a:rPr>
              <a:t>1</a:t>
            </a:r>
            <a:r>
              <a:rPr lang="en-US" sz="2000" u="sng" baseline="30000">
                <a:effectLst/>
                <a:latin typeface="Book Antiqua" pitchFamily="18" charset="0"/>
              </a:rPr>
              <a:t>st</a:t>
            </a:r>
            <a:r>
              <a:rPr lang="en-US" sz="2000" u="sng">
                <a:effectLst/>
                <a:latin typeface="Book Antiqua" pitchFamily="18" charset="0"/>
              </a:rPr>
              <a:t> Worker</a:t>
            </a: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2917825" y="1533525"/>
            <a:ext cx="14255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r>
              <a:rPr lang="en-US" sz="2000" u="sng">
                <a:effectLst/>
                <a:latin typeface="Book Antiqua" pitchFamily="18" charset="0"/>
              </a:rPr>
              <a:t>2</a:t>
            </a:r>
            <a:r>
              <a:rPr lang="en-US" sz="2000" u="sng" baseline="30000">
                <a:effectLst/>
                <a:latin typeface="Book Antiqua" pitchFamily="18" charset="0"/>
              </a:rPr>
              <a:t>nd</a:t>
            </a:r>
            <a:r>
              <a:rPr lang="en-US" sz="2000" u="sng">
                <a:effectLst/>
                <a:latin typeface="Book Antiqua" pitchFamily="18" charset="0"/>
              </a:rPr>
              <a:t> Worker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4921250" y="1533525"/>
            <a:ext cx="1393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r>
              <a:rPr lang="en-US" sz="2000" u="sng">
                <a:effectLst/>
                <a:latin typeface="Book Antiqua" pitchFamily="18" charset="0"/>
              </a:rPr>
              <a:t>3</a:t>
            </a:r>
            <a:r>
              <a:rPr lang="en-US" sz="2000" u="sng" baseline="30000">
                <a:effectLst/>
                <a:latin typeface="Book Antiqua" pitchFamily="18" charset="0"/>
              </a:rPr>
              <a:t>rd</a:t>
            </a:r>
            <a:r>
              <a:rPr lang="en-US" sz="2000" u="sng">
                <a:effectLst/>
                <a:latin typeface="Book Antiqua" pitchFamily="18" charset="0"/>
              </a:rPr>
              <a:t> Worker</a:t>
            </a:r>
          </a:p>
        </p:txBody>
      </p:sp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6899275" y="1495425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r>
              <a:rPr lang="en-US" sz="2400" i="1" u="sng">
                <a:effectLst/>
                <a:latin typeface="Book Antiqua" pitchFamily="18" charset="0"/>
              </a:rPr>
              <a:t>x</a:t>
            </a: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7715250" y="1536700"/>
            <a:ext cx="7778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 u="sng">
                <a:effectLst/>
                <a:latin typeface="Book Antiqua" pitchFamily="18" charset="0"/>
              </a:rPr>
              <a:t>Prob.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076325" y="2936875"/>
            <a:ext cx="1444625" cy="984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1087438" y="3979863"/>
            <a:ext cx="1427162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2644775" y="4579938"/>
            <a:ext cx="1978025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4697413" y="2154238"/>
            <a:ext cx="1901825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2636838" y="2420938"/>
            <a:ext cx="2000250" cy="476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649538" y="2928938"/>
            <a:ext cx="19685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706938" y="2452688"/>
            <a:ext cx="1906587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2638425" y="5080000"/>
            <a:ext cx="2001838" cy="4714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638675" y="1625600"/>
            <a:ext cx="0" cy="4281488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4711700" y="3192463"/>
            <a:ext cx="1887538" cy="246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4702175" y="3476625"/>
            <a:ext cx="1897063" cy="233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V="1">
            <a:off x="4711700" y="5318125"/>
            <a:ext cx="191135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5"/>
          <p:cNvSpPr>
            <a:spLocks noChangeShapeType="1"/>
          </p:cNvSpPr>
          <p:nvPr/>
        </p:nvSpPr>
        <p:spPr bwMode="auto">
          <a:xfrm>
            <a:off x="4721225" y="5564188"/>
            <a:ext cx="1878013" cy="280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4700588" y="4564063"/>
            <a:ext cx="1889125" cy="241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V="1">
            <a:off x="4706938" y="4283075"/>
            <a:ext cx="1911350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1252538" y="2673350"/>
            <a:ext cx="9588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Leaves</a:t>
            </a:r>
          </a:p>
          <a:p>
            <a:pPr algn="l"/>
            <a:r>
              <a:rPr lang="en-US" sz="2000">
                <a:effectLst/>
                <a:latin typeface="Book Antiqua" pitchFamily="18" charset="0"/>
              </a:rPr>
              <a:t>   (.1)</a:t>
            </a: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1333500" y="4621213"/>
            <a:ext cx="77311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Stays</a:t>
            </a:r>
          </a:p>
          <a:p>
            <a:pPr algn="l"/>
            <a:r>
              <a:rPr lang="en-US" sz="2000">
                <a:effectLst/>
                <a:latin typeface="Book Antiqua" pitchFamily="18" charset="0"/>
              </a:rPr>
              <a:t>  (.9)</a:t>
            </a: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6915150" y="1944688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3</a:t>
            </a:r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6910388" y="4097338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2</a:t>
            </a:r>
          </a:p>
        </p:txBody>
      </p:sp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6910388" y="5683250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0</a:t>
            </a:r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6915150" y="2973388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2</a:t>
            </a:r>
          </a:p>
        </p:txBody>
      </p:sp>
      <p:sp>
        <p:nvSpPr>
          <p:cNvPr id="19494" name="Rectangle 38"/>
          <p:cNvSpPr>
            <a:spLocks noChangeArrowheads="1"/>
          </p:cNvSpPr>
          <p:nvPr/>
        </p:nvSpPr>
        <p:spPr bwMode="auto">
          <a:xfrm>
            <a:off x="6915150" y="2482850"/>
            <a:ext cx="3079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2</a:t>
            </a: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2686050" y="4268788"/>
            <a:ext cx="1381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Leaves (.1)</a:t>
            </a: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2692400" y="2154238"/>
            <a:ext cx="13811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Leaves (.1)</a:t>
            </a:r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4749800" y="2520950"/>
            <a:ext cx="736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S (.9)</a:t>
            </a:r>
          </a:p>
        </p:txBody>
      </p:sp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2705100" y="3221038"/>
            <a:ext cx="11953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Stays (.9)</a:t>
            </a: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2705100" y="5345113"/>
            <a:ext cx="11953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Stays (.9)</a:t>
            </a:r>
          </a:p>
        </p:txBody>
      </p:sp>
      <p:sp>
        <p:nvSpPr>
          <p:cNvPr id="19503" name="Rectangle 47"/>
          <p:cNvSpPr>
            <a:spLocks noChangeArrowheads="1"/>
          </p:cNvSpPr>
          <p:nvPr/>
        </p:nvSpPr>
        <p:spPr bwMode="auto">
          <a:xfrm>
            <a:off x="5414963" y="3638550"/>
            <a:ext cx="736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S (.9)</a:t>
            </a:r>
          </a:p>
        </p:txBody>
      </p:sp>
      <p:sp>
        <p:nvSpPr>
          <p:cNvPr id="19504" name="Rectangle 48"/>
          <p:cNvSpPr>
            <a:spLocks noChangeArrowheads="1"/>
          </p:cNvSpPr>
          <p:nvPr/>
        </p:nvSpPr>
        <p:spPr bwMode="auto">
          <a:xfrm>
            <a:off x="4735513" y="4633913"/>
            <a:ext cx="736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S (.9)</a:t>
            </a:r>
          </a:p>
        </p:txBody>
      </p:sp>
      <p:sp>
        <p:nvSpPr>
          <p:cNvPr id="19505" name="Rectangle 49"/>
          <p:cNvSpPr>
            <a:spLocks noChangeArrowheads="1"/>
          </p:cNvSpPr>
          <p:nvPr/>
        </p:nvSpPr>
        <p:spPr bwMode="auto">
          <a:xfrm>
            <a:off x="5410200" y="5740400"/>
            <a:ext cx="73660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S (.9)</a:t>
            </a:r>
          </a:p>
        </p:txBody>
      </p:sp>
      <p:sp>
        <p:nvSpPr>
          <p:cNvPr id="19506" name="Rectangle 50"/>
          <p:cNvSpPr>
            <a:spLocks noChangeArrowheads="1"/>
          </p:cNvSpPr>
          <p:nvPr/>
        </p:nvSpPr>
        <p:spPr bwMode="auto">
          <a:xfrm>
            <a:off x="4721225" y="4025900"/>
            <a:ext cx="758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L (.1)</a:t>
            </a:r>
          </a:p>
        </p:txBody>
      </p:sp>
      <p:sp>
        <p:nvSpPr>
          <p:cNvPr id="19507" name="Rectangle 51"/>
          <p:cNvSpPr>
            <a:spLocks noChangeArrowheads="1"/>
          </p:cNvSpPr>
          <p:nvPr/>
        </p:nvSpPr>
        <p:spPr bwMode="auto">
          <a:xfrm>
            <a:off x="5402263" y="4954588"/>
            <a:ext cx="758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L (.1)</a:t>
            </a:r>
          </a:p>
        </p:txBody>
      </p:sp>
      <p:sp>
        <p:nvSpPr>
          <p:cNvPr id="19508" name="Rectangle 52"/>
          <p:cNvSpPr>
            <a:spLocks noChangeArrowheads="1"/>
          </p:cNvSpPr>
          <p:nvPr/>
        </p:nvSpPr>
        <p:spPr bwMode="auto">
          <a:xfrm>
            <a:off x="5387975" y="2863850"/>
            <a:ext cx="758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L (.1)</a:t>
            </a:r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4721225" y="1906588"/>
            <a:ext cx="7588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L (.1)</a:t>
            </a: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7696200" y="1906588"/>
            <a:ext cx="752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.0010</a:t>
            </a: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7715250" y="2897188"/>
            <a:ext cx="752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.0090</a:t>
            </a:r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7734300" y="4097338"/>
            <a:ext cx="752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.0090</a:t>
            </a:r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7734300" y="5683250"/>
            <a:ext cx="752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.7290</a:t>
            </a:r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7715250" y="2439988"/>
            <a:ext cx="752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l"/>
            <a:r>
              <a:rPr lang="en-US" sz="2000">
                <a:effectLst/>
                <a:latin typeface="Book Antiqua" pitchFamily="18" charset="0"/>
              </a:rPr>
              <a:t>.0090</a:t>
            </a: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6886575" y="4622800"/>
            <a:ext cx="3508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effectLst/>
                <a:latin typeface="Book Antiqua" pitchFamily="18" charset="0"/>
              </a:rPr>
              <a:t>1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6889750" y="5137150"/>
            <a:ext cx="3492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effectLst/>
                <a:latin typeface="Book Antiqua" pitchFamily="18" charset="0"/>
              </a:rPr>
              <a:t>1</a:t>
            </a:r>
          </a:p>
        </p:txBody>
      </p:sp>
      <p:sp>
        <p:nvSpPr>
          <p:cNvPr id="19520" name="Rectangle 64"/>
          <p:cNvSpPr>
            <a:spLocks noChangeArrowheads="1"/>
          </p:cNvSpPr>
          <p:nvPr/>
        </p:nvSpPr>
        <p:spPr bwMode="auto">
          <a:xfrm>
            <a:off x="7726363" y="3551238"/>
            <a:ext cx="752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effectLst/>
                <a:latin typeface="Book Antiqua" pitchFamily="18" charset="0"/>
              </a:rPr>
              <a:t>.0810</a:t>
            </a:r>
          </a:p>
        </p:txBody>
      </p:sp>
      <p:sp>
        <p:nvSpPr>
          <p:cNvPr id="19523" name="Rectangle 67"/>
          <p:cNvSpPr>
            <a:spLocks noChangeArrowheads="1"/>
          </p:cNvSpPr>
          <p:nvPr/>
        </p:nvSpPr>
        <p:spPr bwMode="auto">
          <a:xfrm>
            <a:off x="7721600" y="4625975"/>
            <a:ext cx="752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effectLst/>
                <a:latin typeface="Book Antiqua" pitchFamily="18" charset="0"/>
              </a:rPr>
              <a:t>.0810</a:t>
            </a:r>
          </a:p>
        </p:txBody>
      </p:sp>
      <p:sp>
        <p:nvSpPr>
          <p:cNvPr id="19524" name="Rectangle 68"/>
          <p:cNvSpPr>
            <a:spLocks noChangeArrowheads="1"/>
          </p:cNvSpPr>
          <p:nvPr/>
        </p:nvSpPr>
        <p:spPr bwMode="auto">
          <a:xfrm>
            <a:off x="7718425" y="5137150"/>
            <a:ext cx="7524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effectLst/>
                <a:latin typeface="Book Antiqua" pitchFamily="18" charset="0"/>
              </a:rPr>
              <a:t>.0810</a:t>
            </a:r>
          </a:p>
        </p:txBody>
      </p:sp>
      <p:sp>
        <p:nvSpPr>
          <p:cNvPr id="19531" name="Oval 75"/>
          <p:cNvSpPr>
            <a:spLocks noChangeArrowheads="1"/>
          </p:cNvSpPr>
          <p:nvPr/>
        </p:nvSpPr>
        <p:spPr bwMode="auto">
          <a:xfrm>
            <a:off x="4559300" y="3382963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8" name="Line 82"/>
          <p:cNvSpPr>
            <a:spLocks noChangeShapeType="1"/>
          </p:cNvSpPr>
          <p:nvPr/>
        </p:nvSpPr>
        <p:spPr bwMode="auto">
          <a:xfrm>
            <a:off x="2586038" y="1619250"/>
            <a:ext cx="0" cy="4281488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7" name="Line 81"/>
          <p:cNvSpPr>
            <a:spLocks noChangeShapeType="1"/>
          </p:cNvSpPr>
          <p:nvPr/>
        </p:nvSpPr>
        <p:spPr bwMode="auto">
          <a:xfrm>
            <a:off x="6605588" y="1620838"/>
            <a:ext cx="0" cy="4281487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39" name="Line 83"/>
          <p:cNvSpPr>
            <a:spLocks noChangeShapeType="1"/>
          </p:cNvSpPr>
          <p:nvPr/>
        </p:nvSpPr>
        <p:spPr bwMode="auto">
          <a:xfrm>
            <a:off x="1027113" y="1589088"/>
            <a:ext cx="0" cy="4306887"/>
          </a:xfrm>
          <a:prstGeom prst="line">
            <a:avLst/>
          </a:prstGeom>
          <a:noFill/>
          <a:ln w="19050">
            <a:solidFill>
              <a:srgbClr val="66FFFF"/>
            </a:solidFill>
            <a:prstDash val="lgDash"/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18" name="Oval 162"/>
          <p:cNvSpPr>
            <a:spLocks noChangeArrowheads="1"/>
          </p:cNvSpPr>
          <p:nvPr/>
        </p:nvSpPr>
        <p:spPr bwMode="auto">
          <a:xfrm>
            <a:off x="4559300" y="2359025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19" name="Oval 163"/>
          <p:cNvSpPr>
            <a:spLocks noChangeArrowheads="1"/>
          </p:cNvSpPr>
          <p:nvPr/>
        </p:nvSpPr>
        <p:spPr bwMode="auto">
          <a:xfrm>
            <a:off x="2511425" y="2859088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0" name="Oval 164"/>
          <p:cNvSpPr>
            <a:spLocks noChangeArrowheads="1"/>
          </p:cNvSpPr>
          <p:nvPr/>
        </p:nvSpPr>
        <p:spPr bwMode="auto">
          <a:xfrm>
            <a:off x="2511425" y="4997450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1" name="Oval 165"/>
          <p:cNvSpPr>
            <a:spLocks noChangeArrowheads="1"/>
          </p:cNvSpPr>
          <p:nvPr/>
        </p:nvSpPr>
        <p:spPr bwMode="auto">
          <a:xfrm>
            <a:off x="4564063" y="4487863"/>
            <a:ext cx="144462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2" name="Oval 166"/>
          <p:cNvSpPr>
            <a:spLocks noChangeArrowheads="1"/>
          </p:cNvSpPr>
          <p:nvPr/>
        </p:nvSpPr>
        <p:spPr bwMode="auto">
          <a:xfrm>
            <a:off x="4564063" y="5473700"/>
            <a:ext cx="144462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3" name="Oval 167"/>
          <p:cNvSpPr>
            <a:spLocks noChangeArrowheads="1"/>
          </p:cNvSpPr>
          <p:nvPr/>
        </p:nvSpPr>
        <p:spPr bwMode="auto">
          <a:xfrm>
            <a:off x="949325" y="3878263"/>
            <a:ext cx="144463" cy="139700"/>
          </a:xfrm>
          <a:prstGeom prst="ellipse">
            <a:avLst/>
          </a:prstGeom>
          <a:solidFill>
            <a:srgbClr val="7E0048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4" name="Oval 168"/>
          <p:cNvSpPr>
            <a:spLocks noChangeArrowheads="1"/>
          </p:cNvSpPr>
          <p:nvPr/>
        </p:nvSpPr>
        <p:spPr bwMode="auto">
          <a:xfrm>
            <a:off x="7705725" y="3513138"/>
            <a:ext cx="812800" cy="465137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5" name="Rectangle 169"/>
          <p:cNvSpPr>
            <a:spLocks noChangeArrowheads="1"/>
          </p:cNvSpPr>
          <p:nvPr/>
        </p:nvSpPr>
        <p:spPr bwMode="auto">
          <a:xfrm>
            <a:off x="6896100" y="3546475"/>
            <a:ext cx="35083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</a:t>
            </a:r>
          </a:p>
        </p:txBody>
      </p:sp>
      <p:sp>
        <p:nvSpPr>
          <p:cNvPr id="19626" name="Oval 170"/>
          <p:cNvSpPr>
            <a:spLocks noChangeArrowheads="1"/>
          </p:cNvSpPr>
          <p:nvPr/>
        </p:nvSpPr>
        <p:spPr bwMode="auto">
          <a:xfrm>
            <a:off x="7700963" y="4579938"/>
            <a:ext cx="812800" cy="465137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7" name="Oval 171"/>
          <p:cNvSpPr>
            <a:spLocks noChangeArrowheads="1"/>
          </p:cNvSpPr>
          <p:nvPr/>
        </p:nvSpPr>
        <p:spPr bwMode="auto">
          <a:xfrm>
            <a:off x="7710488" y="5089525"/>
            <a:ext cx="812800" cy="465138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8" name="Oval 172"/>
          <p:cNvSpPr>
            <a:spLocks noChangeArrowheads="1"/>
          </p:cNvSpPr>
          <p:nvPr/>
        </p:nvSpPr>
        <p:spPr bwMode="auto">
          <a:xfrm>
            <a:off x="6750050" y="3522663"/>
            <a:ext cx="611188" cy="4508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29" name="Oval 173"/>
          <p:cNvSpPr>
            <a:spLocks noChangeArrowheads="1"/>
          </p:cNvSpPr>
          <p:nvPr/>
        </p:nvSpPr>
        <p:spPr bwMode="auto">
          <a:xfrm>
            <a:off x="6746875" y="4603750"/>
            <a:ext cx="611188" cy="4508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30" name="Oval 174"/>
          <p:cNvSpPr>
            <a:spLocks noChangeArrowheads="1"/>
          </p:cNvSpPr>
          <p:nvPr/>
        </p:nvSpPr>
        <p:spPr bwMode="auto">
          <a:xfrm>
            <a:off x="6748463" y="5113338"/>
            <a:ext cx="611187" cy="4508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31" name="AutoShape 175"/>
          <p:cNvSpPr>
            <a:spLocks noChangeArrowheads="1"/>
          </p:cNvSpPr>
          <p:nvPr/>
        </p:nvSpPr>
        <p:spPr bwMode="auto">
          <a:xfrm rot="5400000">
            <a:off x="514350" y="38798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32" name="AutoShape 176"/>
          <p:cNvSpPr>
            <a:spLocks noChangeArrowheads="1"/>
          </p:cNvSpPr>
          <p:nvPr/>
        </p:nvSpPr>
        <p:spPr bwMode="auto">
          <a:xfrm rot="10800000">
            <a:off x="3540125" y="13668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33" name="AutoShape 177"/>
          <p:cNvSpPr>
            <a:spLocks noChangeArrowheads="1"/>
          </p:cNvSpPr>
          <p:nvPr/>
        </p:nvSpPr>
        <p:spPr bwMode="auto">
          <a:xfrm rot="10800000">
            <a:off x="5549900" y="13731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34" name="AutoShape 178"/>
          <p:cNvSpPr>
            <a:spLocks noChangeArrowheads="1"/>
          </p:cNvSpPr>
          <p:nvPr/>
        </p:nvSpPr>
        <p:spPr bwMode="auto">
          <a:xfrm rot="10800000">
            <a:off x="6931025" y="13811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35" name="AutoShape 179"/>
          <p:cNvSpPr>
            <a:spLocks noChangeArrowheads="1"/>
          </p:cNvSpPr>
          <p:nvPr/>
        </p:nvSpPr>
        <p:spPr bwMode="auto">
          <a:xfrm rot="10800000">
            <a:off x="7983538" y="13906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37" name="Rectangle 181"/>
          <p:cNvSpPr>
            <a:spLocks noChangeArrowheads="1"/>
          </p:cNvSpPr>
          <p:nvPr/>
        </p:nvSpPr>
        <p:spPr bwMode="auto">
          <a:xfrm>
            <a:off x="700088" y="952500"/>
            <a:ext cx="5562600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Evans Electronics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9638" name="AutoShape 182"/>
          <p:cNvSpPr>
            <a:spLocks noChangeArrowheads="1"/>
          </p:cNvSpPr>
          <p:nvPr/>
        </p:nvSpPr>
        <p:spPr bwMode="auto">
          <a:xfrm>
            <a:off x="5473700" y="703263"/>
            <a:ext cx="2946400" cy="5524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7A7A">
                  <a:gamma/>
                  <a:shade val="46275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Using a tree diagram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5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9" dur="500"/>
                                        <p:tgtEl>
                                          <p:spTgt spid="19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8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1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0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4" dur="500"/>
                                        <p:tgtEl>
                                          <p:spTgt spid="19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9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3" dur="500"/>
                                        <p:tgtEl>
                                          <p:spTgt spid="1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7" dur="500"/>
                                        <p:tgtEl>
                                          <p:spTgt spid="1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500"/>
                            </p:stCondLst>
                            <p:childTnLst>
                              <p:par>
                                <p:cTn id="150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000"/>
                            </p:stCondLst>
                            <p:childTnLst>
                              <p:par>
                                <p:cTn id="15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9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7500"/>
                            </p:stCondLst>
                            <p:childTnLst>
                              <p:par>
                                <p:cTn id="16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3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9000"/>
                            </p:stCondLst>
                            <p:childTnLst>
                              <p:par>
                                <p:cTn id="16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4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6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5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9" dur="500"/>
                                        <p:tgtEl>
                                          <p:spTgt spid="1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1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0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2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1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5" dur="500"/>
                                        <p:tgtEl>
                                          <p:spTgt spid="1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7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15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6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228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3500"/>
                            </p:stCondLst>
                            <p:childTnLst>
                              <p:par>
                                <p:cTn id="2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7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3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1" dur="500"/>
                                        <p:tgtEl>
                                          <p:spTgt spid="19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6" dur="500"/>
                                        <p:tgtEl>
                                          <p:spTgt spid="19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0" dur="5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4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500"/>
                            </p:stCondLst>
                            <p:childTnLst>
                              <p:par>
                                <p:cTn id="25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8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0"/>
                            </p:stCondLst>
                            <p:childTnLst>
                              <p:par>
                                <p:cTn id="26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2" dur="500"/>
                                        <p:tgtEl>
                                          <p:spTgt spid="1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500"/>
                            </p:stCondLst>
                            <p:childTnLst>
                              <p:par>
                                <p:cTn id="26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6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000"/>
                            </p:stCondLst>
                            <p:childTnLst>
                              <p:par>
                                <p:cTn id="268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0" dur="500"/>
                                        <p:tgtEl>
                                          <p:spTgt spid="1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9500"/>
                            </p:stCondLst>
                            <p:childTnLst>
                              <p:par>
                                <p:cTn id="27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4" dur="500"/>
                                        <p:tgtEl>
                                          <p:spTgt spid="1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8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0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2" dur="500"/>
                                        <p:tgtEl>
                                          <p:spTgt spid="19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7" dur="5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"/>
                            </p:stCondLst>
                            <p:childTnLst>
                              <p:par>
                                <p:cTn id="28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1" dur="5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5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500"/>
                            </p:stCondLst>
                            <p:childTnLst>
                              <p:par>
                                <p:cTn id="29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9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0"/>
                            </p:stCondLst>
                            <p:childTnLst>
                              <p:par>
                                <p:cTn id="301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3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500"/>
                            </p:stCondLst>
                            <p:childTnLst>
                              <p:par>
                                <p:cTn id="30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7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000"/>
                            </p:stCondLst>
                            <p:childTnLst>
                              <p:par>
                                <p:cTn id="309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1" dur="50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500"/>
                            </p:stCondLst>
                            <p:childTnLst>
                              <p:par>
                                <p:cTn id="31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5" dur="5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7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9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1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3" dur="500"/>
                                        <p:tgtEl>
                                          <p:spTgt spid="1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7" dur="500"/>
                                        <p:tgtEl>
                                          <p:spTgt spid="1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1" dur="500"/>
                                        <p:tgtEl>
                                          <p:spTgt spid="1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3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5" dur="500"/>
                                        <p:tgtEl>
                                          <p:spTgt spid="1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7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9" dur="500"/>
                                        <p:tgtEl>
                                          <p:spTgt spid="19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1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3" dur="500"/>
                                        <p:tgtEl>
                                          <p:spTgt spid="1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36" grpId="0" animBg="1"/>
      <p:bldP spid="19484" grpId="0" autoUpdateAnimBg="0"/>
      <p:bldP spid="19485" grpId="0" autoUpdateAnimBg="0"/>
      <p:bldP spid="19486" grpId="0" autoUpdateAnimBg="0"/>
      <p:bldP spid="19489" grpId="0" autoUpdateAnimBg="0"/>
      <p:bldP spid="19510" grpId="0" autoUpdateAnimBg="0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71" grpId="0" animBg="1"/>
      <p:bldP spid="19472" grpId="0" animBg="1"/>
      <p:bldP spid="19473" grpId="0" animBg="1"/>
      <p:bldP spid="19475" grpId="0" animBg="1"/>
      <p:bldP spid="19477" grpId="0" animBg="1"/>
      <p:bldP spid="19479" grpId="0" animBg="1"/>
      <p:bldP spid="19481" grpId="0" animBg="1"/>
      <p:bldP spid="19482" grpId="0" animBg="1"/>
      <p:bldP spid="19483" grpId="0" animBg="1"/>
      <p:bldP spid="19487" grpId="0" autoUpdateAnimBg="0"/>
      <p:bldP spid="19488" grpId="0" autoUpdateAnimBg="0"/>
      <p:bldP spid="19490" grpId="0" autoUpdateAnimBg="0"/>
      <p:bldP spid="19491" grpId="0" autoUpdateAnimBg="0"/>
      <p:bldP spid="19492" grpId="0" autoUpdateAnimBg="0"/>
      <p:bldP spid="19493" grpId="0" autoUpdateAnimBg="0"/>
      <p:bldP spid="19494" grpId="0" autoUpdateAnimBg="0"/>
      <p:bldP spid="19498" grpId="0" autoUpdateAnimBg="0"/>
      <p:bldP spid="19499" grpId="0" autoUpdateAnimBg="0"/>
      <p:bldP spid="19500" grpId="0" autoUpdateAnimBg="0"/>
      <p:bldP spid="19501" grpId="0" autoUpdateAnimBg="0"/>
      <p:bldP spid="19502" grpId="0" autoUpdateAnimBg="0"/>
      <p:bldP spid="19503" grpId="0" autoUpdateAnimBg="0"/>
      <p:bldP spid="19504" grpId="0" autoUpdateAnimBg="0"/>
      <p:bldP spid="19505" grpId="0" autoUpdateAnimBg="0"/>
      <p:bldP spid="19506" grpId="0" autoUpdateAnimBg="0"/>
      <p:bldP spid="19507" grpId="0" autoUpdateAnimBg="0"/>
      <p:bldP spid="19508" grpId="0" autoUpdateAnimBg="0"/>
      <p:bldP spid="19509" grpId="0" autoUpdateAnimBg="0"/>
      <p:bldP spid="19511" grpId="0" autoUpdateAnimBg="0"/>
      <p:bldP spid="19512" grpId="0" autoUpdateAnimBg="0"/>
      <p:bldP spid="19513" grpId="0" autoUpdateAnimBg="0"/>
      <p:bldP spid="19514" grpId="0" autoUpdateAnimBg="0"/>
      <p:bldP spid="19515" grpId="0" autoUpdateAnimBg="0"/>
      <p:bldP spid="19517" grpId="0" autoUpdateAnimBg="0"/>
      <p:bldP spid="19518" grpId="0" autoUpdateAnimBg="0"/>
      <p:bldP spid="19520" grpId="0" autoUpdateAnimBg="0"/>
      <p:bldP spid="19523" grpId="0" autoUpdateAnimBg="0"/>
      <p:bldP spid="19524" grpId="0" autoUpdateAnimBg="0"/>
      <p:bldP spid="19531" grpId="0" animBg="1"/>
      <p:bldP spid="19538" grpId="0" animBg="1"/>
      <p:bldP spid="19537" grpId="0" animBg="1"/>
      <p:bldP spid="19539" grpId="0" animBg="1"/>
      <p:bldP spid="19618" grpId="0" animBg="1"/>
      <p:bldP spid="19619" grpId="0" animBg="1"/>
      <p:bldP spid="19620" grpId="0" animBg="1"/>
      <p:bldP spid="19621" grpId="0" animBg="1"/>
      <p:bldP spid="19622" grpId="0" animBg="1"/>
      <p:bldP spid="19623" grpId="0" animBg="1"/>
      <p:bldP spid="19624" grpId="0" animBg="1"/>
      <p:bldP spid="19625" grpId="0" autoUpdateAnimBg="0"/>
      <p:bldP spid="19626" grpId="0" animBg="1"/>
      <p:bldP spid="19627" grpId="0" animBg="1"/>
      <p:bldP spid="19628" grpId="0" animBg="1"/>
      <p:bldP spid="19629" grpId="0" animBg="1"/>
      <p:bldP spid="19630" grpId="0" animBg="1"/>
      <p:bldP spid="19631" grpId="0" animBg="1"/>
      <p:bldP spid="19632" grpId="0" animBg="1"/>
      <p:bldP spid="19633" grpId="0" animBg="1"/>
      <p:bldP spid="19634" grpId="0" animBg="1"/>
      <p:bldP spid="19635" grpId="0" animBg="1"/>
      <p:bldP spid="19638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685800" y="14763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Binomial Probabilities</a:t>
            </a:r>
          </a:p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and Cumulative Probabilities</a:t>
            </a:r>
          </a:p>
        </p:txBody>
      </p:sp>
      <p:sp>
        <p:nvSpPr>
          <p:cNvPr id="234499" name="Rectangle 3"/>
          <p:cNvSpPr>
            <a:spLocks noChangeArrowheads="1"/>
          </p:cNvSpPr>
          <p:nvPr/>
        </p:nvSpPr>
        <p:spPr bwMode="auto">
          <a:xfrm>
            <a:off x="1104900" y="3743325"/>
            <a:ext cx="7175500" cy="13652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342900"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With modern calculators and the capability of</a:t>
            </a:r>
          </a:p>
          <a:p>
            <a:pPr marL="457200" indent="-342900"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statistical software packages, such tables are</a:t>
            </a:r>
          </a:p>
          <a:p>
            <a:pPr marL="457200" indent="-342900"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almost unnecessary.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1104900" y="2619375"/>
            <a:ext cx="7175500" cy="10033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These tables can be found in some statistics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textbooks.</a:t>
            </a:r>
          </a:p>
        </p:txBody>
      </p:sp>
      <p:sp>
        <p:nvSpPr>
          <p:cNvPr id="234501" name="Rectangle 5"/>
          <p:cNvSpPr>
            <a:spLocks noChangeArrowheads="1"/>
          </p:cNvSpPr>
          <p:nvPr/>
        </p:nvSpPr>
        <p:spPr bwMode="auto">
          <a:xfrm>
            <a:off x="1104900" y="1138238"/>
            <a:ext cx="7175500" cy="13525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Statisticians have developed tables that give</a:t>
            </a:r>
          </a:p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probabilities and cumulative probabilities for a</a:t>
            </a:r>
          </a:p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binomial random variable.</a:t>
            </a:r>
          </a:p>
        </p:txBody>
      </p:sp>
      <p:sp>
        <p:nvSpPr>
          <p:cNvPr id="234502" name="AutoShape 6"/>
          <p:cNvSpPr>
            <a:spLocks noChangeArrowheads="1"/>
          </p:cNvSpPr>
          <p:nvPr/>
        </p:nvSpPr>
        <p:spPr bwMode="auto">
          <a:xfrm rot="5400000">
            <a:off x="828675" y="17367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3" name="AutoShape 7"/>
          <p:cNvSpPr>
            <a:spLocks noChangeArrowheads="1"/>
          </p:cNvSpPr>
          <p:nvPr/>
        </p:nvSpPr>
        <p:spPr bwMode="auto">
          <a:xfrm rot="5400000">
            <a:off x="828675" y="30321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504" name="AutoShape 8"/>
          <p:cNvSpPr>
            <a:spLocks noChangeArrowheads="1"/>
          </p:cNvSpPr>
          <p:nvPr/>
        </p:nvSpPr>
        <p:spPr bwMode="auto">
          <a:xfrm rot="5400000">
            <a:off x="828675" y="42894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animBg="1" autoUpdateAnimBg="0"/>
      <p:bldP spid="234500" grpId="0" animBg="1" autoUpdateAnimBg="0"/>
      <p:bldP spid="234501" grpId="0" animBg="1" autoUpdateAnimBg="0"/>
      <p:bldP spid="234502" grpId="0" animBg="1"/>
      <p:bldP spid="234503" grpId="0" animBg="1"/>
      <p:bldP spid="23450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71513" y="1104900"/>
            <a:ext cx="777240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Using Tables of Binomial Probabilities</a:t>
            </a:r>
            <a:r>
              <a:rPr lang="en-US" sz="2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49493"/>
              </p:ext>
            </p:extLst>
          </p:nvPr>
        </p:nvGraphicFramePr>
        <p:xfrm>
          <a:off x="663575" y="1731963"/>
          <a:ext cx="8124825" cy="245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580" name="Worksheet" r:id="rId3" imgW="4105772" imgH="1143362" progId="Excel.Sheet.8">
                  <p:embed/>
                </p:oleObj>
              </mc:Choice>
              <mc:Fallback>
                <p:oleObj name="Worksheet" r:id="rId3" imgW="4105772" imgH="114336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1731963"/>
                        <a:ext cx="8124825" cy="2452687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006699">
                              <a:gamma/>
                              <a:shade val="46275"/>
                              <a:invGamma/>
                            </a:srgbClr>
                          </a:gs>
                          <a:gs pos="50000">
                            <a:srgbClr val="006699"/>
                          </a:gs>
                          <a:gs pos="100000">
                            <a:srgbClr val="006699">
                              <a:gamma/>
                              <a:shade val="46275"/>
                              <a:invGamma/>
                            </a:srgbClr>
                          </a:gs>
                        </a:gsLst>
                        <a:lin ang="5400000" scaled="1"/>
                      </a:gra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Binomial Probability Distribution</a:t>
            </a:r>
          </a:p>
        </p:txBody>
      </p:sp>
      <p:sp>
        <p:nvSpPr>
          <p:cNvPr id="5" name="AutoShape 83"/>
          <p:cNvSpPr>
            <a:spLocks noChangeArrowheads="1"/>
          </p:cNvSpPr>
          <p:nvPr/>
        </p:nvSpPr>
        <p:spPr bwMode="auto">
          <a:xfrm rot="5400000">
            <a:off x="352425" y="23891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155700" y="2940050"/>
            <a:ext cx="438150" cy="3619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406650" y="2101850"/>
            <a:ext cx="565150" cy="38100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05050" y="2914650"/>
            <a:ext cx="781050" cy="43180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rc 87"/>
          <p:cNvSpPr>
            <a:spLocks/>
          </p:cNvSpPr>
          <p:nvPr/>
        </p:nvSpPr>
        <p:spPr bwMode="auto">
          <a:xfrm rot="19497475" flipH="1">
            <a:off x="2679700" y="2287588"/>
            <a:ext cx="307975" cy="18811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4249"/>
              <a:gd name="T1" fmla="*/ 0 h 21600"/>
              <a:gd name="T2" fmla="*/ 14249 w 14249"/>
              <a:gd name="T3" fmla="*/ 5367 h 21600"/>
              <a:gd name="T4" fmla="*/ 0 w 1424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249" h="21600" fill="none" extrusionOk="0">
                <a:moveTo>
                  <a:pt x="-1" y="0"/>
                </a:moveTo>
                <a:cubicBezTo>
                  <a:pt x="5243" y="0"/>
                  <a:pt x="10308" y="1907"/>
                  <a:pt x="14249" y="5366"/>
                </a:cubicBezTo>
              </a:path>
              <a:path w="14249" h="21600" stroke="0" extrusionOk="0">
                <a:moveTo>
                  <a:pt x="-1" y="0"/>
                </a:moveTo>
                <a:cubicBezTo>
                  <a:pt x="5243" y="0"/>
                  <a:pt x="10308" y="1907"/>
                  <a:pt x="14249" y="536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  <a:effectLst>
            <a:outerShdw dist="28398" dir="3806097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88"/>
          <p:cNvSpPr>
            <a:spLocks/>
          </p:cNvSpPr>
          <p:nvPr/>
        </p:nvSpPr>
        <p:spPr bwMode="auto">
          <a:xfrm rot="19754198">
            <a:off x="1633538" y="2782888"/>
            <a:ext cx="612775" cy="5048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348"/>
              <a:gd name="T1" fmla="*/ 0 h 21600"/>
              <a:gd name="T2" fmla="*/ 21348 w 21348"/>
              <a:gd name="T3" fmla="*/ 18312 h 21600"/>
              <a:gd name="T4" fmla="*/ 0 w 213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48" h="21600" fill="none" extrusionOk="0">
                <a:moveTo>
                  <a:pt x="-1" y="0"/>
                </a:moveTo>
                <a:cubicBezTo>
                  <a:pt x="10659" y="0"/>
                  <a:pt x="19725" y="7776"/>
                  <a:pt x="21348" y="18311"/>
                </a:cubicBezTo>
              </a:path>
              <a:path w="21348" h="21600" stroke="0" extrusionOk="0">
                <a:moveTo>
                  <a:pt x="-1" y="0"/>
                </a:moveTo>
                <a:cubicBezTo>
                  <a:pt x="10659" y="0"/>
                  <a:pt x="19725" y="7776"/>
                  <a:pt x="21348" y="18311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  <a:effectLst>
            <a:outerShdw dist="28398" dir="3806097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79450" y="2559050"/>
            <a:ext cx="381000" cy="381000"/>
          </a:xfrm>
          <a:prstGeom prst="ellipse">
            <a:avLst/>
          </a:prstGeom>
          <a:noFill/>
          <a:ln w="28575">
            <a:solidFill>
              <a:srgbClr val="C2006F"/>
            </a:solidFill>
            <a:round/>
            <a:headEnd/>
            <a:tailEnd/>
          </a:ln>
          <a:effectLst>
            <a:outerShdw dist="28398" dir="3806097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079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73100" y="134711"/>
            <a:ext cx="7772400" cy="609600"/>
          </a:xfrm>
          <a:noFill/>
          <a:ln/>
        </p:spPr>
        <p:txBody>
          <a:bodyPr/>
          <a:lstStyle/>
          <a:p>
            <a:r>
              <a:rPr lang="en-US" dirty="0"/>
              <a:t>Binomial Probability 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35263" y="4211638"/>
            <a:ext cx="3668712" cy="733425"/>
            <a:chOff x="2735263" y="4211638"/>
            <a:chExt cx="3668712" cy="733425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2735263" y="4211638"/>
              <a:ext cx="3668712" cy="73342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0484" name="Object 4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03261620"/>
                </p:ext>
              </p:extLst>
            </p:nvPr>
          </p:nvGraphicFramePr>
          <p:xfrm>
            <a:off x="3549650" y="4335463"/>
            <a:ext cx="2079625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3" name="Equation" r:id="rId4" imgW="914400" imgH="241200" progId="Equation.DSMT4">
                    <p:embed/>
                  </p:oleObj>
                </mc:Choice>
                <mc:Fallback>
                  <p:oleObj name="Equation" r:id="rId4" imgW="914400" imgH="241200" progId="Equation.DSMT4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9650" y="4335463"/>
                          <a:ext cx="2079625" cy="525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28398" dir="3806097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17"/>
          <p:cNvGrpSpPr/>
          <p:nvPr/>
        </p:nvGrpSpPr>
        <p:grpSpPr>
          <a:xfrm>
            <a:off x="2735263" y="1519238"/>
            <a:ext cx="3668712" cy="733425"/>
            <a:chOff x="2735263" y="1519238"/>
            <a:chExt cx="3668712" cy="733425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2735263" y="1519238"/>
              <a:ext cx="3668712" cy="73342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2755900" y="1530351"/>
              <a:ext cx="3638550" cy="685800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E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x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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np</a:t>
              </a:r>
            </a:p>
          </p:txBody>
        </p:sp>
      </p:grp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735263" y="2751138"/>
            <a:ext cx="3679596" cy="885825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lvl="3" algn="l">
              <a:spcBef>
                <a:spcPct val="20000"/>
              </a:spcBef>
            </a:pP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=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 </a:t>
            </a:r>
            <a:r>
              <a:rPr lang="en-US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</a:t>
            </a: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(1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-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</a:t>
            </a: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 rot="5400000">
            <a:off x="479425" y="1117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 rot="5400000">
            <a:off x="479425" y="24574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 rot="5400000">
            <a:off x="479425" y="3848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684213" y="952500"/>
            <a:ext cx="61341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Expected Value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684213" y="2311400"/>
            <a:ext cx="6153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Variance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684213" y="3683000"/>
            <a:ext cx="66294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Standard Deviation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animBg="1"/>
      <p:bldP spid="20496" grpId="0" animBg="1"/>
      <p:bldP spid="20497" grpId="0" animBg="1"/>
      <p:bldP spid="20498" grpId="0" animBg="1"/>
      <p:bldP spid="20503" grpId="0" autoUpdateAnimBg="0"/>
      <p:bldP spid="20504" grpId="0" autoUpdateAnimBg="0"/>
      <p:bldP spid="2050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42863"/>
            <a:ext cx="7772400" cy="814387"/>
          </a:xfrm>
          <a:noFill/>
          <a:ln/>
        </p:spPr>
        <p:txBody>
          <a:bodyPr/>
          <a:lstStyle/>
          <a:p>
            <a:r>
              <a:rPr lang="en-US" dirty="0"/>
              <a:t>Binomial Probability Distribution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33538" y="4854575"/>
            <a:ext cx="5783262" cy="1044575"/>
            <a:chOff x="1633538" y="4854575"/>
            <a:chExt cx="5783262" cy="1044575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21586" name="Rectangle 82"/>
            <p:cNvSpPr>
              <a:spLocks noChangeArrowheads="1"/>
            </p:cNvSpPr>
            <p:nvPr/>
          </p:nvSpPr>
          <p:spPr bwMode="auto">
            <a:xfrm>
              <a:off x="1633538" y="4979988"/>
              <a:ext cx="5783262" cy="733425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08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401888" y="4854575"/>
            <a:ext cx="4583112" cy="1044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7" name="Equation" r:id="rId4" imgW="406080" imgH="88560" progId="Equation.DSMT4">
                    <p:embed/>
                  </p:oleObj>
                </mc:Choice>
                <mc:Fallback>
                  <p:oleObj name="Equation" r:id="rId4" imgW="406080" imgH="88560" progId="Equation.DSMT4">
                    <p:embed/>
                    <p:pic>
                      <p:nvPicPr>
                        <p:cNvPr id="0" name="Picture 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1888" y="4854575"/>
                          <a:ext cx="4583112" cy="1044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17961" dir="2700000" algn="ctr" rotWithShape="0">
                            <a:srgbClr val="000000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94" name="Group 90"/>
          <p:cNvGrpSpPr>
            <a:grpSpLocks/>
          </p:cNvGrpSpPr>
          <p:nvPr/>
        </p:nvGrpSpPr>
        <p:grpSpPr bwMode="auto">
          <a:xfrm>
            <a:off x="1633538" y="2128838"/>
            <a:ext cx="5780087" cy="733425"/>
            <a:chOff x="1151" y="1301"/>
            <a:chExt cx="3535" cy="462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588" name="Rectangle 84"/>
            <p:cNvSpPr>
              <a:spLocks noChangeArrowheads="1"/>
            </p:cNvSpPr>
            <p:nvPr/>
          </p:nvSpPr>
          <p:spPr bwMode="auto">
            <a:xfrm>
              <a:off x="1151" y="1301"/>
              <a:ext cx="3535" cy="46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21589" name="Rectangle 85"/>
            <p:cNvSpPr>
              <a:spLocks noChangeArrowheads="1"/>
            </p:cNvSpPr>
            <p:nvPr/>
          </p:nvSpPr>
          <p:spPr bwMode="auto">
            <a:xfrm>
              <a:off x="1188" y="1332"/>
              <a:ext cx="3468" cy="39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E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x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 = </a:t>
              </a:r>
              <a:r>
                <a:rPr lang="en-US" sz="24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np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3(.1) =  .3  employees out of  3</a:t>
              </a:r>
            </a:p>
          </p:txBody>
        </p:sp>
      </p:grpSp>
      <p:grpSp>
        <p:nvGrpSpPr>
          <p:cNvPr id="21595" name="Group 91"/>
          <p:cNvGrpSpPr>
            <a:grpSpLocks/>
          </p:cNvGrpSpPr>
          <p:nvPr/>
        </p:nvGrpSpPr>
        <p:grpSpPr bwMode="auto">
          <a:xfrm>
            <a:off x="1633538" y="3525838"/>
            <a:ext cx="5802312" cy="733425"/>
            <a:chOff x="1151" y="2105"/>
            <a:chExt cx="3547" cy="462"/>
          </a:xfr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587" name="Rectangle 83"/>
            <p:cNvSpPr>
              <a:spLocks noChangeArrowheads="1"/>
            </p:cNvSpPr>
            <p:nvPr/>
          </p:nvSpPr>
          <p:spPr bwMode="auto">
            <a:xfrm>
              <a:off x="1151" y="2105"/>
              <a:ext cx="3547" cy="46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21590" name="Rectangle 86"/>
            <p:cNvSpPr>
              <a:spLocks noChangeArrowheads="1"/>
            </p:cNvSpPr>
            <p:nvPr/>
          </p:nvSpPr>
          <p:spPr bwMode="auto">
            <a:xfrm>
              <a:off x="1188" y="2136"/>
              <a:ext cx="3468" cy="39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r>
                <a:rPr lang="en-US" sz="24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Var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x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 = </a:t>
              </a:r>
              <a:r>
                <a:rPr lang="en-US" sz="2400" i="1" dirty="0" err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np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(1 – </a:t>
              </a:r>
              <a:r>
                <a:rPr lang="en-US" sz="24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p</a:t>
              </a:r>
              <a:r>
                <a:rPr lang="en-US" sz="24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) = 3(.1)(.9) =  .27</a:t>
              </a:r>
            </a:p>
          </p:txBody>
        </p:sp>
      </p:grpSp>
      <p:sp>
        <p:nvSpPr>
          <p:cNvPr id="21597" name="Oval 93"/>
          <p:cNvSpPr>
            <a:spLocks noChangeArrowheads="1"/>
          </p:cNvSpPr>
          <p:nvPr/>
        </p:nvSpPr>
        <p:spPr bwMode="auto">
          <a:xfrm>
            <a:off x="4168775" y="2216150"/>
            <a:ext cx="457200" cy="53340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8" name="Oval 94"/>
          <p:cNvSpPr>
            <a:spLocks noChangeArrowheads="1"/>
          </p:cNvSpPr>
          <p:nvPr/>
        </p:nvSpPr>
        <p:spPr bwMode="auto">
          <a:xfrm>
            <a:off x="6261100" y="3613150"/>
            <a:ext cx="628650" cy="53340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99" name="Oval 95"/>
          <p:cNvSpPr>
            <a:spLocks noChangeArrowheads="1"/>
          </p:cNvSpPr>
          <p:nvPr/>
        </p:nvSpPr>
        <p:spPr bwMode="auto">
          <a:xfrm>
            <a:off x="4581980" y="5085897"/>
            <a:ext cx="571500" cy="53340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2" name="AutoShape 98"/>
          <p:cNvSpPr>
            <a:spLocks noChangeArrowheads="1"/>
          </p:cNvSpPr>
          <p:nvPr/>
        </p:nvSpPr>
        <p:spPr bwMode="auto">
          <a:xfrm rot="5400000">
            <a:off x="723900" y="1676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3" name="AutoShape 99"/>
          <p:cNvSpPr>
            <a:spLocks noChangeArrowheads="1"/>
          </p:cNvSpPr>
          <p:nvPr/>
        </p:nvSpPr>
        <p:spPr bwMode="auto">
          <a:xfrm rot="5400000">
            <a:off x="723900" y="3054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4" name="AutoShape 100"/>
          <p:cNvSpPr>
            <a:spLocks noChangeArrowheads="1"/>
          </p:cNvSpPr>
          <p:nvPr/>
        </p:nvSpPr>
        <p:spPr bwMode="auto">
          <a:xfrm rot="5400000">
            <a:off x="723900" y="4508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5" name="Rectangle 101"/>
          <p:cNvSpPr>
            <a:spLocks noChangeArrowheads="1"/>
          </p:cNvSpPr>
          <p:nvPr/>
        </p:nvSpPr>
        <p:spPr bwMode="auto">
          <a:xfrm>
            <a:off x="649288" y="1562100"/>
            <a:ext cx="61341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Expected Value</a:t>
            </a:r>
          </a:p>
        </p:txBody>
      </p:sp>
      <p:sp>
        <p:nvSpPr>
          <p:cNvPr id="21606" name="Rectangle 102"/>
          <p:cNvSpPr>
            <a:spLocks noChangeArrowheads="1"/>
          </p:cNvSpPr>
          <p:nvPr/>
        </p:nvSpPr>
        <p:spPr bwMode="auto">
          <a:xfrm>
            <a:off x="649288" y="2959100"/>
            <a:ext cx="6153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Variance</a:t>
            </a:r>
          </a:p>
        </p:txBody>
      </p:sp>
      <p:sp>
        <p:nvSpPr>
          <p:cNvPr id="21607" name="Rectangle 103"/>
          <p:cNvSpPr>
            <a:spLocks noChangeArrowheads="1"/>
          </p:cNvSpPr>
          <p:nvPr/>
        </p:nvSpPr>
        <p:spPr bwMode="auto">
          <a:xfrm>
            <a:off x="649288" y="4394200"/>
            <a:ext cx="66294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Standard Deviation</a:t>
            </a:r>
          </a:p>
        </p:txBody>
      </p:sp>
      <p:sp>
        <p:nvSpPr>
          <p:cNvPr id="21608" name="Rectangle 104"/>
          <p:cNvSpPr>
            <a:spLocks noChangeArrowheads="1"/>
          </p:cNvSpPr>
          <p:nvPr/>
        </p:nvSpPr>
        <p:spPr bwMode="auto">
          <a:xfrm>
            <a:off x="677863" y="952500"/>
            <a:ext cx="5562600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Evans Electronics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21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1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97" grpId="0" animBg="1"/>
      <p:bldP spid="21598" grpId="0" animBg="1"/>
      <p:bldP spid="21599" grpId="0" animBg="1"/>
      <p:bldP spid="21602" grpId="0" animBg="1"/>
      <p:bldP spid="21603" grpId="0" animBg="1"/>
      <p:bldP spid="21604" grpId="0" animBg="1"/>
      <p:bldP spid="21605" grpId="0" autoUpdateAnimBg="0"/>
      <p:bldP spid="21606" grpId="0" autoUpdateAnimBg="0"/>
      <p:bldP spid="2160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971550" y="1139825"/>
            <a:ext cx="7175500" cy="1498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 Poisson distributed random variable is often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useful in estimating the number of occurrences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over a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specified interval of time or space</a:t>
            </a:r>
          </a:p>
        </p:txBody>
      </p:sp>
      <p:sp>
        <p:nvSpPr>
          <p:cNvPr id="183299" name="Rectangle 3"/>
          <p:cNvSpPr>
            <a:spLocks noChangeArrowheads="1"/>
          </p:cNvSpPr>
          <p:nvPr/>
        </p:nvSpPr>
        <p:spPr bwMode="auto">
          <a:xfrm>
            <a:off x="971550" y="2854325"/>
            <a:ext cx="7175500" cy="10033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It is a discrete random variable that may assume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infinite sequence of values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(x = 0, 1, 2, . . . ).</a:t>
            </a:r>
          </a:p>
        </p:txBody>
      </p:sp>
      <p:sp>
        <p:nvSpPr>
          <p:cNvPr id="183300" name="AutoShape 4"/>
          <p:cNvSpPr>
            <a:spLocks noChangeArrowheads="1"/>
          </p:cNvSpPr>
          <p:nvPr/>
        </p:nvSpPr>
        <p:spPr bwMode="auto">
          <a:xfrm rot="5400000">
            <a:off x="695325" y="18383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1" name="AutoShape 5"/>
          <p:cNvSpPr>
            <a:spLocks noChangeArrowheads="1"/>
          </p:cNvSpPr>
          <p:nvPr/>
        </p:nvSpPr>
        <p:spPr bwMode="auto">
          <a:xfrm rot="5400000">
            <a:off x="695325" y="32861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685800" y="42863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Poisson Probability Distribution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animBg="1" autoUpdateAnimBg="0"/>
      <p:bldP spid="183299" grpId="0" animBg="1" autoUpdateAnimBg="0"/>
      <p:bldP spid="183300" grpId="0" animBg="1"/>
      <p:bldP spid="1833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1028700" y="1584325"/>
            <a:ext cx="7194550" cy="10858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Let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number of customers arriving in one day,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where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can take on the values 0, 1, 2, . . .</a:t>
            </a:r>
          </a:p>
        </p:txBody>
      </p:sp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685800" y="149225"/>
            <a:ext cx="777240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 Random Variable</a:t>
            </a:r>
          </a:p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with an Infinite Sequence of Values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1047750" y="2733675"/>
            <a:ext cx="7620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We can count the customers arriving, but there is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no finite upper limit on the number that might arrive.</a:t>
            </a:r>
          </a:p>
        </p:txBody>
      </p:sp>
      <p:sp>
        <p:nvSpPr>
          <p:cNvPr id="142346" name="AutoShape 10"/>
          <p:cNvSpPr>
            <a:spLocks noChangeArrowheads="1"/>
          </p:cNvSpPr>
          <p:nvPr/>
        </p:nvSpPr>
        <p:spPr bwMode="auto">
          <a:xfrm rot="5400000">
            <a:off x="752475" y="2035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676275" y="1014413"/>
            <a:ext cx="78867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JSL Appliances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4" grpId="0" animBg="1" autoUpdateAnimBg="0"/>
      <p:bldP spid="142345" grpId="0" autoUpdateAnimBg="0"/>
      <p:bldP spid="14234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977900" y="1139825"/>
            <a:ext cx="7277100" cy="31623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Examples of Poisson distributed random variables:</a:t>
            </a:r>
          </a:p>
          <a:p>
            <a:pPr algn="l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1593850" y="1768475"/>
            <a:ext cx="6286500" cy="1066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number of knotholes in 14 linear feet of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pine board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1593850" y="2949575"/>
            <a:ext cx="6286500" cy="1066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number of vehicles arriving at a toll 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booth in one hour</a:t>
            </a:r>
          </a:p>
        </p:txBody>
      </p:sp>
      <p:sp>
        <p:nvSpPr>
          <p:cNvPr id="184325" name="AutoShape 5"/>
          <p:cNvSpPr>
            <a:spLocks noChangeArrowheads="1"/>
          </p:cNvSpPr>
          <p:nvPr/>
        </p:nvSpPr>
        <p:spPr bwMode="auto">
          <a:xfrm rot="5400000">
            <a:off x="695325" y="1400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6" name="AutoShape 6"/>
          <p:cNvSpPr>
            <a:spLocks noChangeArrowheads="1"/>
          </p:cNvSpPr>
          <p:nvPr/>
        </p:nvSpPr>
        <p:spPr bwMode="auto">
          <a:xfrm rot="5400000">
            <a:off x="695325" y="33051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AutoShape 7"/>
          <p:cNvSpPr>
            <a:spLocks noChangeArrowheads="1"/>
          </p:cNvSpPr>
          <p:nvPr/>
        </p:nvSpPr>
        <p:spPr bwMode="auto">
          <a:xfrm rot="5400000">
            <a:off x="695325" y="22383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8" name="Rectangle 8"/>
          <p:cNvSpPr>
            <a:spLocks noChangeArrowheads="1"/>
          </p:cNvSpPr>
          <p:nvPr/>
        </p:nvSpPr>
        <p:spPr bwMode="auto">
          <a:xfrm>
            <a:off x="685800" y="42863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Poisson Probability Distribution</a:t>
            </a:r>
          </a:p>
        </p:txBody>
      </p:sp>
      <p:sp>
        <p:nvSpPr>
          <p:cNvPr id="184491" name="Rectangle 171"/>
          <p:cNvSpPr>
            <a:spLocks noChangeArrowheads="1"/>
          </p:cNvSpPr>
          <p:nvPr/>
        </p:nvSpPr>
        <p:spPr bwMode="auto">
          <a:xfrm>
            <a:off x="971550" y="4425950"/>
            <a:ext cx="7291388" cy="10033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Bell Labs used the Poisson distribution to model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arrival of phone calls.</a:t>
            </a:r>
          </a:p>
        </p:txBody>
      </p:sp>
      <p:sp>
        <p:nvSpPr>
          <p:cNvPr id="184492" name="AutoShape 172"/>
          <p:cNvSpPr>
            <a:spLocks noChangeArrowheads="1"/>
          </p:cNvSpPr>
          <p:nvPr/>
        </p:nvSpPr>
        <p:spPr bwMode="auto">
          <a:xfrm rot="5400000">
            <a:off x="695325" y="4857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84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animBg="1" autoUpdateAnimBg="0"/>
      <p:bldP spid="184323" grpId="0" animBg="1" autoUpdateAnimBg="0"/>
      <p:bldP spid="184324" grpId="0" animBg="1" autoUpdateAnimBg="0"/>
      <p:bldP spid="184325" grpId="0" animBg="1"/>
      <p:bldP spid="184326" grpId="0" animBg="1"/>
      <p:bldP spid="184327" grpId="0" animBg="1"/>
      <p:bldP spid="184491" grpId="0" animBg="1" autoUpdateAnimBg="0"/>
      <p:bldP spid="18449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685800" y="134711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Poisson Probability Distribution</a:t>
            </a: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685800" y="1009650"/>
            <a:ext cx="7772400" cy="503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457200" indent="-4572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Two Properties of a Poisson Experiment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1117600" y="2705100"/>
            <a:ext cx="6832600" cy="14224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10000"/>
              <a:buFontTx/>
              <a:buAutoNum type="arabicPeriod" startAt="2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occurrence or nonoccurrence in any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interval is independent of the occurrence or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nonoccurrence in any other interval.</a:t>
            </a: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117600" y="1581150"/>
            <a:ext cx="6832600" cy="10033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10000"/>
              <a:buFontTx/>
              <a:buAutoNum type="arabicPeriod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probability of an occurrence is the same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for any two intervals of equal length.</a:t>
            </a:r>
          </a:p>
        </p:txBody>
      </p:sp>
      <p:sp>
        <p:nvSpPr>
          <p:cNvPr id="153609" name="AutoShape 9"/>
          <p:cNvSpPr>
            <a:spLocks noChangeArrowheads="1"/>
          </p:cNvSpPr>
          <p:nvPr/>
        </p:nvSpPr>
        <p:spPr bwMode="auto">
          <a:xfrm rot="5400000">
            <a:off x="733425" y="19939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0" name="AutoShape 10"/>
          <p:cNvSpPr>
            <a:spLocks noChangeArrowheads="1"/>
          </p:cNvSpPr>
          <p:nvPr/>
        </p:nvSpPr>
        <p:spPr bwMode="auto">
          <a:xfrm rot="5400000">
            <a:off x="733425" y="33274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nimBg="1" autoUpdateAnimBg="0"/>
      <p:bldP spid="153607" grpId="0" animBg="1" autoUpdateAnimBg="0"/>
      <p:bldP spid="153609" grpId="0" animBg="1"/>
      <p:bldP spid="1536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009650"/>
            <a:ext cx="7772400" cy="554038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66FFFF"/>
                </a:solidFill>
              </a:rPr>
              <a:t>Poisson Probability Function</a:t>
            </a:r>
            <a:endParaRPr lang="en-US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384550" y="1595438"/>
            <a:ext cx="2351088" cy="1158875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3761"/>
            <a:ext cx="7772400" cy="571500"/>
          </a:xfrm>
          <a:noFill/>
          <a:ln/>
        </p:spPr>
        <p:txBody>
          <a:bodyPr/>
          <a:lstStyle/>
          <a:p>
            <a:r>
              <a:rPr lang="en-US" dirty="0"/>
              <a:t>Poisson Probability Distribution</a:t>
            </a:r>
          </a:p>
        </p:txBody>
      </p:sp>
      <p:graphicFrame>
        <p:nvGraphicFramePr>
          <p:cNvPr id="2355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16325" y="1727200"/>
          <a:ext cx="18732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4" imgW="1484280" imgH="658800" progId="Equation">
                  <p:embed/>
                </p:oleObj>
              </mc:Choice>
              <mc:Fallback>
                <p:oleObj name="Equation" r:id="rId4" imgW="1484280" imgH="658800" progId="Equation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1727200"/>
                        <a:ext cx="187325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914400" y="3255271"/>
            <a:ext cx="7600950" cy="194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where: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the number of occurrences in an interval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f(x)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= the probability of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occurrences in an interval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= mean number of occurrences in an interval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2.71828</a:t>
            </a:r>
          </a:p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! = 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1)(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2) . . . (2)(1)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 rot="5400000">
            <a:off x="3114675" y="20732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utoUpdateAnimBg="0"/>
      <p:bldP spid="2355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874"/>
            <a:ext cx="7772400" cy="814387"/>
          </a:xfrm>
        </p:spPr>
        <p:txBody>
          <a:bodyPr/>
          <a:lstStyle/>
          <a:p>
            <a:r>
              <a:rPr lang="en-US" dirty="0"/>
              <a:t>Poisson Probability Distribution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87614" y="1009650"/>
            <a:ext cx="7772400" cy="504825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lang="en-US" sz="2400" kern="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Poisson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Probability Function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04899" y="3133723"/>
            <a:ext cx="7267575" cy="1790701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In practical applications,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will eventually become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large enough so that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is approximately zero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 the probability of any larger values of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becomes negligible.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4899" y="1585914"/>
            <a:ext cx="7267575" cy="1347786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Since there is no stated upper limit for the number</a:t>
            </a:r>
          </a:p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of occurrences, the probability function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is</a:t>
            </a:r>
          </a:p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applicable for values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0, 1, 2, … without limit.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5400000">
            <a:off x="828675" y="2146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828675" y="3917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4711"/>
            <a:ext cx="7772400" cy="609600"/>
          </a:xfrm>
          <a:noFill/>
          <a:ln/>
        </p:spPr>
        <p:txBody>
          <a:bodyPr/>
          <a:lstStyle/>
          <a:p>
            <a:r>
              <a:rPr lang="en-US" dirty="0"/>
              <a:t>Poisson Probability Distribution</a:t>
            </a:r>
          </a:p>
        </p:txBody>
      </p:sp>
      <p:sp>
        <p:nvSpPr>
          <p:cNvPr id="25072" name="Rectangle 496"/>
          <p:cNvSpPr>
            <a:spLocks noChangeArrowheads="1"/>
          </p:cNvSpPr>
          <p:nvPr/>
        </p:nvSpPr>
        <p:spPr bwMode="auto">
          <a:xfrm>
            <a:off x="690563" y="1009650"/>
            <a:ext cx="62103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Mercy Hospital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5073" name="Rectangle 497"/>
          <p:cNvSpPr>
            <a:spLocks noChangeArrowheads="1"/>
          </p:cNvSpPr>
          <p:nvPr/>
        </p:nvSpPr>
        <p:spPr bwMode="auto">
          <a:xfrm>
            <a:off x="1033463" y="1485900"/>
            <a:ext cx="7302500" cy="234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Patients arrive at the emergency room of Mercy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Hospital at the average rate of 6 per hour on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weekend evenings.</a:t>
            </a:r>
          </a:p>
        </p:txBody>
      </p:sp>
      <p:sp>
        <p:nvSpPr>
          <p:cNvPr id="25074" name="AutoShape 498"/>
          <p:cNvSpPr>
            <a:spLocks noChangeArrowheads="1"/>
          </p:cNvSpPr>
          <p:nvPr/>
        </p:nvSpPr>
        <p:spPr bwMode="auto">
          <a:xfrm rot="5400000">
            <a:off x="762000" y="1651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76" name="Rectangle 500"/>
          <p:cNvSpPr>
            <a:spLocks noChangeArrowheads="1"/>
          </p:cNvSpPr>
          <p:nvPr/>
        </p:nvSpPr>
        <p:spPr bwMode="auto">
          <a:xfrm>
            <a:off x="1033463" y="2794000"/>
            <a:ext cx="7302500" cy="92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What is the probability of 4 arrivals in 30 minutes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on a weekend evening?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5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73" grpId="0" autoUpdateAnimBg="0"/>
      <p:bldP spid="25074" grpId="0" animBg="1"/>
      <p:bldP spid="2507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52" name="Rectangle 832"/>
          <p:cNvSpPr>
            <a:spLocks noChangeArrowheads="1"/>
          </p:cNvSpPr>
          <p:nvPr/>
        </p:nvSpPr>
        <p:spPr bwMode="auto">
          <a:xfrm>
            <a:off x="2000250" y="1574800"/>
            <a:ext cx="5048250" cy="17716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685800" y="134711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Poisson Probability Distribution</a:t>
            </a:r>
          </a:p>
        </p:txBody>
      </p:sp>
      <p:graphicFrame>
        <p:nvGraphicFramePr>
          <p:cNvPr id="13312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59063" y="2312988"/>
          <a:ext cx="3810000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3" name="Equation" r:id="rId4" imgW="1663560" imgH="368280" progId="Equation.DSMT4">
                  <p:embed/>
                </p:oleObj>
              </mc:Choice>
              <mc:Fallback>
                <p:oleObj name="Equation" r:id="rId4" imgW="1663560" imgH="368280" progId="Equation.DSMT4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2312988"/>
                        <a:ext cx="3810000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950" name="Oval 830"/>
          <p:cNvSpPr>
            <a:spLocks noChangeArrowheads="1"/>
          </p:cNvSpPr>
          <p:nvPr/>
        </p:nvSpPr>
        <p:spPr bwMode="auto">
          <a:xfrm>
            <a:off x="5581650" y="2495550"/>
            <a:ext cx="1028700" cy="5143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51" name="AutoShape 831"/>
          <p:cNvSpPr>
            <a:spLocks noChangeArrowheads="1"/>
          </p:cNvSpPr>
          <p:nvPr/>
        </p:nvSpPr>
        <p:spPr bwMode="auto">
          <a:xfrm rot="5400000">
            <a:off x="1724025" y="2387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953" name="Rectangle 833"/>
          <p:cNvSpPr>
            <a:spLocks noChangeArrowheads="1"/>
          </p:cNvSpPr>
          <p:nvPr/>
        </p:nvSpPr>
        <p:spPr bwMode="auto">
          <a:xfrm>
            <a:off x="2247900" y="1670050"/>
            <a:ext cx="459105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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6/hour = 3/half-hour,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4</a:t>
            </a:r>
          </a:p>
        </p:txBody>
      </p:sp>
      <p:sp>
        <p:nvSpPr>
          <p:cNvPr id="134058" name="Rectangle 938"/>
          <p:cNvSpPr>
            <a:spLocks noChangeArrowheads="1"/>
          </p:cNvSpPr>
          <p:nvPr/>
        </p:nvSpPr>
        <p:spPr bwMode="auto">
          <a:xfrm>
            <a:off x="690563" y="1009650"/>
            <a:ext cx="62103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Mercy Hospital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34059" name="AutoShape 939"/>
          <p:cNvSpPr>
            <a:spLocks noChangeArrowheads="1"/>
          </p:cNvSpPr>
          <p:nvPr/>
        </p:nvSpPr>
        <p:spPr bwMode="auto">
          <a:xfrm>
            <a:off x="6870700" y="768350"/>
            <a:ext cx="1663700" cy="1308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7A7A">
                  <a:gamma/>
                  <a:shade val="46275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Using the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function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39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4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4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3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52" grpId="0" animBg="1"/>
      <p:bldP spid="133950" grpId="0" animBg="1"/>
      <p:bldP spid="133951" grpId="0" animBg="1"/>
      <p:bldP spid="133953" grpId="0" autoUpdateAnimBg="0"/>
      <p:bldP spid="134059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8" name="Rectangle 8"/>
          <p:cNvSpPr>
            <a:spLocks noChangeArrowheads="1"/>
          </p:cNvSpPr>
          <p:nvPr/>
        </p:nvSpPr>
        <p:spPr bwMode="auto">
          <a:xfrm>
            <a:off x="685800" y="134711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Poisson Probability Distribution</a:t>
            </a:r>
          </a:p>
        </p:txBody>
      </p:sp>
      <p:sp>
        <p:nvSpPr>
          <p:cNvPr id="128422" name="AutoShape 422"/>
          <p:cNvSpPr>
            <a:spLocks noChangeArrowheads="1"/>
          </p:cNvSpPr>
          <p:nvPr/>
        </p:nvSpPr>
        <p:spPr bwMode="auto">
          <a:xfrm rot="5400000">
            <a:off x="828675" y="37306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590" name="Group 590"/>
          <p:cNvGrpSpPr>
            <a:grpSpLocks/>
          </p:cNvGrpSpPr>
          <p:nvPr/>
        </p:nvGrpSpPr>
        <p:grpSpPr bwMode="auto">
          <a:xfrm>
            <a:off x="1428499" y="1536700"/>
            <a:ext cx="6296025" cy="4559300"/>
            <a:chOff x="800" y="1058"/>
            <a:chExt cx="4068" cy="2888"/>
          </a:xfrm>
        </p:grpSpPr>
        <p:sp>
          <p:nvSpPr>
            <p:cNvPr id="128424" name="Rectangle 424"/>
            <p:cNvSpPr>
              <a:spLocks noChangeArrowheads="1"/>
            </p:cNvSpPr>
            <p:nvPr/>
          </p:nvSpPr>
          <p:spPr bwMode="auto">
            <a:xfrm>
              <a:off x="800" y="1058"/>
              <a:ext cx="4068" cy="2888"/>
            </a:xfrm>
            <a:prstGeom prst="rect">
              <a:avLst/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5000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5" name="Rectangle 425"/>
            <p:cNvSpPr>
              <a:spLocks noChangeArrowheads="1"/>
            </p:cNvSpPr>
            <p:nvPr/>
          </p:nvSpPr>
          <p:spPr bwMode="auto">
            <a:xfrm>
              <a:off x="853" y="1107"/>
              <a:ext cx="3974" cy="2790"/>
            </a:xfrm>
            <a:prstGeom prst="rect">
              <a:avLst/>
            </a:prstGeom>
            <a:gradFill rotWithShape="0">
              <a:gsLst>
                <a:gs pos="0">
                  <a:srgbClr val="66FFFF">
                    <a:gamma/>
                    <a:shade val="46275"/>
                    <a:invGamma/>
                  </a:srgbClr>
                </a:gs>
                <a:gs pos="50000">
                  <a:srgbClr val="66FFFF"/>
                </a:gs>
                <a:gs pos="100000">
                  <a:srgbClr val="66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6" name="Rectangle 426"/>
            <p:cNvSpPr>
              <a:spLocks noChangeArrowheads="1"/>
            </p:cNvSpPr>
            <p:nvPr/>
          </p:nvSpPr>
          <p:spPr bwMode="auto">
            <a:xfrm>
              <a:off x="1431" y="1556"/>
              <a:ext cx="3221" cy="179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7" name="Line 427"/>
            <p:cNvSpPr>
              <a:spLocks noChangeShapeType="1"/>
            </p:cNvSpPr>
            <p:nvPr/>
          </p:nvSpPr>
          <p:spPr bwMode="auto">
            <a:xfrm>
              <a:off x="1431" y="2990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8" name="Line 428"/>
            <p:cNvSpPr>
              <a:spLocks noChangeShapeType="1"/>
            </p:cNvSpPr>
            <p:nvPr/>
          </p:nvSpPr>
          <p:spPr bwMode="auto">
            <a:xfrm>
              <a:off x="1431" y="2629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29" name="Line 429"/>
            <p:cNvSpPr>
              <a:spLocks noChangeShapeType="1"/>
            </p:cNvSpPr>
            <p:nvPr/>
          </p:nvSpPr>
          <p:spPr bwMode="auto">
            <a:xfrm>
              <a:off x="1431" y="2278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0" name="Line 430"/>
            <p:cNvSpPr>
              <a:spLocks noChangeShapeType="1"/>
            </p:cNvSpPr>
            <p:nvPr/>
          </p:nvSpPr>
          <p:spPr bwMode="auto">
            <a:xfrm flipV="1">
              <a:off x="1431" y="1917"/>
              <a:ext cx="322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1" name="Line 431"/>
            <p:cNvSpPr>
              <a:spLocks noChangeShapeType="1"/>
            </p:cNvSpPr>
            <p:nvPr/>
          </p:nvSpPr>
          <p:spPr bwMode="auto">
            <a:xfrm>
              <a:off x="1431" y="1556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2" name="Rectangle 432"/>
            <p:cNvSpPr>
              <a:spLocks noChangeArrowheads="1"/>
            </p:cNvSpPr>
            <p:nvPr/>
          </p:nvSpPr>
          <p:spPr bwMode="auto">
            <a:xfrm>
              <a:off x="1431" y="1556"/>
              <a:ext cx="3221" cy="1795"/>
            </a:xfrm>
            <a:prstGeom prst="rect">
              <a:avLst/>
            </a:prstGeom>
            <a:noFill/>
            <a:ln w="14288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3" name="Rectangle 433"/>
            <p:cNvSpPr>
              <a:spLocks noChangeArrowheads="1"/>
            </p:cNvSpPr>
            <p:nvPr/>
          </p:nvSpPr>
          <p:spPr bwMode="auto">
            <a:xfrm>
              <a:off x="1515" y="2990"/>
              <a:ext cx="111" cy="36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4" name="Rectangle 434"/>
            <p:cNvSpPr>
              <a:spLocks noChangeArrowheads="1"/>
            </p:cNvSpPr>
            <p:nvPr/>
          </p:nvSpPr>
          <p:spPr bwMode="auto">
            <a:xfrm>
              <a:off x="1803" y="2278"/>
              <a:ext cx="121" cy="1073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5" name="Rectangle 435"/>
            <p:cNvSpPr>
              <a:spLocks noChangeArrowheads="1"/>
            </p:cNvSpPr>
            <p:nvPr/>
          </p:nvSpPr>
          <p:spPr bwMode="auto">
            <a:xfrm>
              <a:off x="2101" y="1741"/>
              <a:ext cx="112" cy="16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6" name="Rectangle 436"/>
            <p:cNvSpPr>
              <a:spLocks noChangeArrowheads="1"/>
            </p:cNvSpPr>
            <p:nvPr/>
          </p:nvSpPr>
          <p:spPr bwMode="auto">
            <a:xfrm>
              <a:off x="2390" y="1741"/>
              <a:ext cx="121" cy="16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7" name="Rectangle 437"/>
            <p:cNvSpPr>
              <a:spLocks noChangeArrowheads="1"/>
            </p:cNvSpPr>
            <p:nvPr/>
          </p:nvSpPr>
          <p:spPr bwMode="auto">
            <a:xfrm>
              <a:off x="2687" y="2141"/>
              <a:ext cx="112" cy="12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8" name="Rectangle 438"/>
            <p:cNvSpPr>
              <a:spLocks noChangeArrowheads="1"/>
            </p:cNvSpPr>
            <p:nvPr/>
          </p:nvSpPr>
          <p:spPr bwMode="auto">
            <a:xfrm>
              <a:off x="2976" y="2629"/>
              <a:ext cx="121" cy="722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39" name="Rectangle 439"/>
            <p:cNvSpPr>
              <a:spLocks noChangeArrowheads="1"/>
            </p:cNvSpPr>
            <p:nvPr/>
          </p:nvSpPr>
          <p:spPr bwMode="auto">
            <a:xfrm>
              <a:off x="3274" y="2990"/>
              <a:ext cx="112" cy="361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0" name="Rectangle 440"/>
            <p:cNvSpPr>
              <a:spLocks noChangeArrowheads="1"/>
            </p:cNvSpPr>
            <p:nvPr/>
          </p:nvSpPr>
          <p:spPr bwMode="auto">
            <a:xfrm>
              <a:off x="3563" y="3195"/>
              <a:ext cx="121" cy="156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1" name="Rectangle 441"/>
            <p:cNvSpPr>
              <a:spLocks noChangeArrowheads="1"/>
            </p:cNvSpPr>
            <p:nvPr/>
          </p:nvSpPr>
          <p:spPr bwMode="auto">
            <a:xfrm>
              <a:off x="3860" y="3292"/>
              <a:ext cx="112" cy="59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2" name="Rectangle 442"/>
            <p:cNvSpPr>
              <a:spLocks noChangeArrowheads="1"/>
            </p:cNvSpPr>
            <p:nvPr/>
          </p:nvSpPr>
          <p:spPr bwMode="auto">
            <a:xfrm>
              <a:off x="4149" y="3331"/>
              <a:ext cx="121" cy="2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3" name="Rectangle 443"/>
            <p:cNvSpPr>
              <a:spLocks noChangeArrowheads="1"/>
            </p:cNvSpPr>
            <p:nvPr/>
          </p:nvSpPr>
          <p:spPr bwMode="auto">
            <a:xfrm>
              <a:off x="4447" y="3341"/>
              <a:ext cx="112" cy="10"/>
            </a:xfrm>
            <a:prstGeom prst="rect">
              <a:avLst/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4" name="Line 444"/>
            <p:cNvSpPr>
              <a:spLocks noChangeShapeType="1"/>
            </p:cNvSpPr>
            <p:nvPr/>
          </p:nvSpPr>
          <p:spPr bwMode="auto">
            <a:xfrm flipH="1">
              <a:off x="1432" y="1555"/>
              <a:ext cx="2" cy="17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5" name="Line 445"/>
            <p:cNvSpPr>
              <a:spLocks noChangeShapeType="1"/>
            </p:cNvSpPr>
            <p:nvPr/>
          </p:nvSpPr>
          <p:spPr bwMode="auto">
            <a:xfrm>
              <a:off x="1384" y="262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6" name="Line 446"/>
            <p:cNvSpPr>
              <a:spLocks noChangeShapeType="1"/>
            </p:cNvSpPr>
            <p:nvPr/>
          </p:nvSpPr>
          <p:spPr bwMode="auto">
            <a:xfrm>
              <a:off x="1384" y="2278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7" name="Line 447"/>
            <p:cNvSpPr>
              <a:spLocks noChangeShapeType="1"/>
            </p:cNvSpPr>
            <p:nvPr/>
          </p:nvSpPr>
          <p:spPr bwMode="auto">
            <a:xfrm>
              <a:off x="1383" y="1915"/>
              <a:ext cx="5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8" name="Line 448"/>
            <p:cNvSpPr>
              <a:spLocks noChangeShapeType="1"/>
            </p:cNvSpPr>
            <p:nvPr/>
          </p:nvSpPr>
          <p:spPr bwMode="auto">
            <a:xfrm>
              <a:off x="1385" y="1557"/>
              <a:ext cx="4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49" name="Line 449"/>
            <p:cNvSpPr>
              <a:spLocks noChangeShapeType="1"/>
            </p:cNvSpPr>
            <p:nvPr/>
          </p:nvSpPr>
          <p:spPr bwMode="auto">
            <a:xfrm>
              <a:off x="1431" y="3351"/>
              <a:ext cx="32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1" name="Line 451"/>
            <p:cNvSpPr>
              <a:spLocks noChangeShapeType="1"/>
            </p:cNvSpPr>
            <p:nvPr/>
          </p:nvSpPr>
          <p:spPr bwMode="auto">
            <a:xfrm flipV="1">
              <a:off x="1575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2" name="Line 452"/>
            <p:cNvSpPr>
              <a:spLocks noChangeShapeType="1"/>
            </p:cNvSpPr>
            <p:nvPr/>
          </p:nvSpPr>
          <p:spPr bwMode="auto">
            <a:xfrm flipV="1">
              <a:off x="1868" y="3351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3" name="Line 453"/>
            <p:cNvSpPr>
              <a:spLocks noChangeShapeType="1"/>
            </p:cNvSpPr>
            <p:nvPr/>
          </p:nvSpPr>
          <p:spPr bwMode="auto">
            <a:xfrm flipV="1">
              <a:off x="3042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4" name="Line 454"/>
            <p:cNvSpPr>
              <a:spLocks noChangeShapeType="1"/>
            </p:cNvSpPr>
            <p:nvPr/>
          </p:nvSpPr>
          <p:spPr bwMode="auto">
            <a:xfrm flipV="1">
              <a:off x="3629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5" name="Line 455"/>
            <p:cNvSpPr>
              <a:spLocks noChangeShapeType="1"/>
            </p:cNvSpPr>
            <p:nvPr/>
          </p:nvSpPr>
          <p:spPr bwMode="auto">
            <a:xfrm flipH="1" flipV="1">
              <a:off x="3919" y="3351"/>
              <a:ext cx="0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6" name="Line 456"/>
            <p:cNvSpPr>
              <a:spLocks noChangeShapeType="1"/>
            </p:cNvSpPr>
            <p:nvPr/>
          </p:nvSpPr>
          <p:spPr bwMode="auto">
            <a:xfrm flipH="1" flipV="1">
              <a:off x="4216" y="3351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7" name="Line 457"/>
            <p:cNvSpPr>
              <a:spLocks noChangeShapeType="1"/>
            </p:cNvSpPr>
            <p:nvPr/>
          </p:nvSpPr>
          <p:spPr bwMode="auto">
            <a:xfrm flipV="1">
              <a:off x="4504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58" name="Rectangle 458"/>
            <p:cNvSpPr>
              <a:spLocks noChangeArrowheads="1"/>
            </p:cNvSpPr>
            <p:nvPr/>
          </p:nvSpPr>
          <p:spPr bwMode="auto">
            <a:xfrm>
              <a:off x="1974" y="1224"/>
              <a:ext cx="182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300" b="1" dirty="0">
                  <a:solidFill>
                    <a:srgbClr val="000000"/>
                  </a:solidFill>
                  <a:effectLst/>
                  <a:latin typeface="Book Antiqua" pitchFamily="18" charset="0"/>
                </a:rPr>
                <a:t> Poisson Probabilities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59" name="Rectangle 459"/>
            <p:cNvSpPr>
              <a:spLocks noChangeArrowheads="1"/>
            </p:cNvSpPr>
            <p:nvPr/>
          </p:nvSpPr>
          <p:spPr bwMode="auto">
            <a:xfrm>
              <a:off x="1089" y="3273"/>
              <a:ext cx="2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0.00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0" name="Rectangle 460"/>
            <p:cNvSpPr>
              <a:spLocks noChangeArrowheads="1"/>
            </p:cNvSpPr>
            <p:nvPr/>
          </p:nvSpPr>
          <p:spPr bwMode="auto">
            <a:xfrm>
              <a:off x="1089" y="2912"/>
              <a:ext cx="2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0.05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1" name="Rectangle 461"/>
            <p:cNvSpPr>
              <a:spLocks noChangeArrowheads="1"/>
            </p:cNvSpPr>
            <p:nvPr/>
          </p:nvSpPr>
          <p:spPr bwMode="auto">
            <a:xfrm>
              <a:off x="1089" y="2551"/>
              <a:ext cx="2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0.10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2" name="Rectangle 462"/>
            <p:cNvSpPr>
              <a:spLocks noChangeArrowheads="1"/>
            </p:cNvSpPr>
            <p:nvPr/>
          </p:nvSpPr>
          <p:spPr bwMode="auto">
            <a:xfrm>
              <a:off x="1089" y="2200"/>
              <a:ext cx="2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0.15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3" name="Rectangle 463"/>
            <p:cNvSpPr>
              <a:spLocks noChangeArrowheads="1"/>
            </p:cNvSpPr>
            <p:nvPr/>
          </p:nvSpPr>
          <p:spPr bwMode="auto">
            <a:xfrm>
              <a:off x="1089" y="1839"/>
              <a:ext cx="2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0.20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4" name="Rectangle 464"/>
            <p:cNvSpPr>
              <a:spLocks noChangeArrowheads="1"/>
            </p:cNvSpPr>
            <p:nvPr/>
          </p:nvSpPr>
          <p:spPr bwMode="auto">
            <a:xfrm>
              <a:off x="1089" y="1478"/>
              <a:ext cx="2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0.25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5" name="Rectangle 465"/>
            <p:cNvSpPr>
              <a:spLocks noChangeArrowheads="1"/>
            </p:cNvSpPr>
            <p:nvPr/>
          </p:nvSpPr>
          <p:spPr bwMode="auto">
            <a:xfrm>
              <a:off x="1541" y="344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6" name="Rectangle 466"/>
            <p:cNvSpPr>
              <a:spLocks noChangeArrowheads="1"/>
            </p:cNvSpPr>
            <p:nvPr/>
          </p:nvSpPr>
          <p:spPr bwMode="auto">
            <a:xfrm>
              <a:off x="1830" y="342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1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7" name="Rectangle 467"/>
            <p:cNvSpPr>
              <a:spLocks noChangeArrowheads="1"/>
            </p:cNvSpPr>
            <p:nvPr/>
          </p:nvSpPr>
          <p:spPr bwMode="auto">
            <a:xfrm>
              <a:off x="2120" y="342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2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8" name="Rectangle 468"/>
            <p:cNvSpPr>
              <a:spLocks noChangeArrowheads="1"/>
            </p:cNvSpPr>
            <p:nvPr/>
          </p:nvSpPr>
          <p:spPr bwMode="auto">
            <a:xfrm>
              <a:off x="2417" y="342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3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69" name="Rectangle 469"/>
            <p:cNvSpPr>
              <a:spLocks noChangeArrowheads="1"/>
            </p:cNvSpPr>
            <p:nvPr/>
          </p:nvSpPr>
          <p:spPr bwMode="auto">
            <a:xfrm>
              <a:off x="2714" y="342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4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0" name="Rectangle 470"/>
            <p:cNvSpPr>
              <a:spLocks noChangeArrowheads="1"/>
            </p:cNvSpPr>
            <p:nvPr/>
          </p:nvSpPr>
          <p:spPr bwMode="auto">
            <a:xfrm>
              <a:off x="3003" y="342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1" name="Rectangle 471"/>
            <p:cNvSpPr>
              <a:spLocks noChangeArrowheads="1"/>
            </p:cNvSpPr>
            <p:nvPr/>
          </p:nvSpPr>
          <p:spPr bwMode="auto">
            <a:xfrm>
              <a:off x="3292" y="342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6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2" name="Rectangle 472"/>
            <p:cNvSpPr>
              <a:spLocks noChangeArrowheads="1"/>
            </p:cNvSpPr>
            <p:nvPr/>
          </p:nvSpPr>
          <p:spPr bwMode="auto">
            <a:xfrm>
              <a:off x="3589" y="342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7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3" name="Rectangle 473"/>
            <p:cNvSpPr>
              <a:spLocks noChangeArrowheads="1"/>
            </p:cNvSpPr>
            <p:nvPr/>
          </p:nvSpPr>
          <p:spPr bwMode="auto">
            <a:xfrm>
              <a:off x="3878" y="342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8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4" name="Rectangle 474"/>
            <p:cNvSpPr>
              <a:spLocks noChangeArrowheads="1"/>
            </p:cNvSpPr>
            <p:nvPr/>
          </p:nvSpPr>
          <p:spPr bwMode="auto">
            <a:xfrm>
              <a:off x="4176" y="342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9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5" name="Rectangle 475"/>
            <p:cNvSpPr>
              <a:spLocks noChangeArrowheads="1"/>
            </p:cNvSpPr>
            <p:nvPr/>
          </p:nvSpPr>
          <p:spPr bwMode="auto">
            <a:xfrm>
              <a:off x="4433" y="3428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effectLst/>
                  <a:latin typeface="Arial" pitchFamily="34" charset="0"/>
                </a:rPr>
                <a:t>10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6" name="Rectangle 476"/>
            <p:cNvSpPr>
              <a:spLocks noChangeArrowheads="1"/>
            </p:cNvSpPr>
            <p:nvPr/>
          </p:nvSpPr>
          <p:spPr bwMode="auto">
            <a:xfrm>
              <a:off x="1813" y="3618"/>
              <a:ext cx="248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effectLst/>
                  <a:latin typeface="Book Antiqua" pitchFamily="18" charset="0"/>
                </a:rPr>
                <a:t>Number of Arrivals in 30 Minutes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7" name="Rectangle 477"/>
            <p:cNvSpPr>
              <a:spLocks noChangeArrowheads="1"/>
            </p:cNvSpPr>
            <p:nvPr/>
          </p:nvSpPr>
          <p:spPr bwMode="auto">
            <a:xfrm rot="16200000">
              <a:off x="556" y="2313"/>
              <a:ext cx="8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>
                  <a:solidFill>
                    <a:srgbClr val="000000"/>
                  </a:solidFill>
                  <a:effectLst/>
                  <a:latin typeface="Book Antiqua" pitchFamily="18" charset="0"/>
                </a:rPr>
                <a:t>Probability</a:t>
              </a:r>
              <a:endPara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28478" name="Line 478"/>
            <p:cNvSpPr>
              <a:spLocks noChangeShapeType="1"/>
            </p:cNvSpPr>
            <p:nvPr/>
          </p:nvSpPr>
          <p:spPr bwMode="auto">
            <a:xfrm flipV="1">
              <a:off x="2158" y="3351"/>
              <a:ext cx="0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79" name="Line 479"/>
            <p:cNvSpPr>
              <a:spLocks noChangeShapeType="1"/>
            </p:cNvSpPr>
            <p:nvPr/>
          </p:nvSpPr>
          <p:spPr bwMode="auto">
            <a:xfrm flipV="1">
              <a:off x="2450" y="3351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0" name="Line 480"/>
            <p:cNvSpPr>
              <a:spLocks noChangeShapeType="1"/>
            </p:cNvSpPr>
            <p:nvPr/>
          </p:nvSpPr>
          <p:spPr bwMode="auto">
            <a:xfrm flipH="1" flipV="1">
              <a:off x="2743" y="3351"/>
              <a:ext cx="1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1" name="Line 481"/>
            <p:cNvSpPr>
              <a:spLocks noChangeShapeType="1"/>
            </p:cNvSpPr>
            <p:nvPr/>
          </p:nvSpPr>
          <p:spPr bwMode="auto">
            <a:xfrm flipV="1">
              <a:off x="3329" y="3351"/>
              <a:ext cx="2" cy="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2" name="Line 482"/>
            <p:cNvSpPr>
              <a:spLocks noChangeShapeType="1"/>
            </p:cNvSpPr>
            <p:nvPr/>
          </p:nvSpPr>
          <p:spPr bwMode="auto">
            <a:xfrm>
              <a:off x="1384" y="298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483" name="Line 483"/>
            <p:cNvSpPr>
              <a:spLocks noChangeShapeType="1"/>
            </p:cNvSpPr>
            <p:nvPr/>
          </p:nvSpPr>
          <p:spPr bwMode="auto">
            <a:xfrm>
              <a:off x="1384" y="3349"/>
              <a:ext cx="4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485" name="AutoShape 485"/>
          <p:cNvSpPr>
            <a:spLocks noChangeArrowheads="1"/>
          </p:cNvSpPr>
          <p:nvPr/>
        </p:nvSpPr>
        <p:spPr bwMode="auto">
          <a:xfrm>
            <a:off x="6718522" y="3070225"/>
            <a:ext cx="2282603" cy="1543050"/>
          </a:xfrm>
          <a:prstGeom prst="wedgeRoundRectCallout">
            <a:avLst>
              <a:gd name="adj1" fmla="val -23940"/>
              <a:gd name="adj2" fmla="val 83949"/>
              <a:gd name="adj3" fmla="val 16667"/>
            </a:avLst>
          </a:prstGeom>
          <a:gradFill rotWithShape="0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Actually,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sequence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continues: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11, 12, 13  …</a:t>
            </a:r>
          </a:p>
        </p:txBody>
      </p:sp>
      <p:sp>
        <p:nvSpPr>
          <p:cNvPr id="128591" name="Rectangle 591"/>
          <p:cNvSpPr>
            <a:spLocks noChangeArrowheads="1"/>
          </p:cNvSpPr>
          <p:nvPr/>
        </p:nvSpPr>
        <p:spPr bwMode="auto">
          <a:xfrm>
            <a:off x="690563" y="1009650"/>
            <a:ext cx="62103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Mercy Hospital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8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422" grpId="0" animBg="1"/>
      <p:bldP spid="128485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685800" y="134711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Poisson Probability Distribution</a:t>
            </a:r>
          </a:p>
        </p:txBody>
      </p:sp>
      <p:sp>
        <p:nvSpPr>
          <p:cNvPr id="195590" name="AutoShape 6"/>
          <p:cNvSpPr>
            <a:spLocks noChangeArrowheads="1"/>
          </p:cNvSpPr>
          <p:nvPr/>
        </p:nvSpPr>
        <p:spPr bwMode="auto">
          <a:xfrm rot="5400000">
            <a:off x="809625" y="18700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1104900" y="1133475"/>
            <a:ext cx="6889750" cy="17081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property of the Poisson distribution is that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10000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the mean and variance are equal.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10000"/>
            </a:pPr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10000"/>
            </a:pPr>
            <a:r>
              <a:rPr lang="en-US" sz="32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endParaRPr lang="en-US" sz="3200" baseline="300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grpSp>
        <p:nvGrpSpPr>
          <p:cNvPr id="195701" name="Group 117"/>
          <p:cNvGrpSpPr>
            <a:grpSpLocks/>
          </p:cNvGrpSpPr>
          <p:nvPr/>
        </p:nvGrpSpPr>
        <p:grpSpPr bwMode="auto">
          <a:xfrm>
            <a:off x="4000500" y="2105025"/>
            <a:ext cx="1257300" cy="571500"/>
            <a:chOff x="2520" y="1464"/>
            <a:chExt cx="792" cy="36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5700" name="Rectangle 116"/>
            <p:cNvSpPr>
              <a:spLocks noChangeArrowheads="1"/>
            </p:cNvSpPr>
            <p:nvPr/>
          </p:nvSpPr>
          <p:spPr bwMode="auto">
            <a:xfrm>
              <a:off x="2520" y="1464"/>
              <a:ext cx="792" cy="360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shade val="46275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699" name="Text Box 115"/>
            <p:cNvSpPr txBox="1">
              <a:spLocks noChangeArrowheads="1"/>
            </p:cNvSpPr>
            <p:nvPr/>
          </p:nvSpPr>
          <p:spPr bwMode="auto">
            <a:xfrm>
              <a:off x="2583" y="1483"/>
              <a:ext cx="66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m</a:t>
              </a:r>
              <a:r>
                <a:rPr lang="en-US" sz="24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= </a:t>
              </a:r>
              <a:r>
                <a:rPr lang="en-US" sz="2400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s </a:t>
              </a:r>
              <a:r>
                <a:rPr lang="en-US" sz="2400" baseline="3000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2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27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5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5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0" grpId="0" animBg="1"/>
      <p:bldP spid="195594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685800" y="134711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Poisson Probability Distribution</a:t>
            </a:r>
          </a:p>
        </p:txBody>
      </p:sp>
      <p:sp>
        <p:nvSpPr>
          <p:cNvPr id="200811" name="Rectangle 107"/>
          <p:cNvSpPr>
            <a:spLocks noChangeArrowheads="1"/>
          </p:cNvSpPr>
          <p:nvPr/>
        </p:nvSpPr>
        <p:spPr bwMode="auto">
          <a:xfrm>
            <a:off x="2287588" y="1466850"/>
            <a:ext cx="5816600" cy="1036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Variance for Number of Arrivals</a:t>
            </a:r>
          </a:p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During 30-Minute Periods	</a:t>
            </a:r>
          </a:p>
        </p:txBody>
      </p:sp>
      <p:sp>
        <p:nvSpPr>
          <p:cNvPr id="200812" name="Rectangle 108"/>
          <p:cNvSpPr>
            <a:spLocks noChangeArrowheads="1"/>
          </p:cNvSpPr>
          <p:nvPr/>
        </p:nvSpPr>
        <p:spPr bwMode="auto">
          <a:xfrm>
            <a:off x="2933700" y="2486025"/>
            <a:ext cx="3181350" cy="8572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m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2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3 </a:t>
            </a:r>
          </a:p>
        </p:txBody>
      </p:sp>
      <p:sp>
        <p:nvSpPr>
          <p:cNvPr id="200813" name="AutoShape 109"/>
          <p:cNvSpPr>
            <a:spLocks noChangeArrowheads="1"/>
          </p:cNvSpPr>
          <p:nvPr/>
        </p:nvSpPr>
        <p:spPr bwMode="auto">
          <a:xfrm rot="5400000">
            <a:off x="2047875" y="160813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14" name="Rectangle 110"/>
          <p:cNvSpPr>
            <a:spLocks noChangeArrowheads="1"/>
          </p:cNvSpPr>
          <p:nvPr/>
        </p:nvSpPr>
        <p:spPr bwMode="auto">
          <a:xfrm>
            <a:off x="681038" y="1009650"/>
            <a:ext cx="6210300" cy="514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Mercy Hospital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0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0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811" grpId="0" autoUpdateAnimBg="0"/>
      <p:bldP spid="200812" grpId="0" animBg="1" autoUpdateAnimBg="0"/>
      <p:bldP spid="2008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Hypergeometric Probability Distribution</a:t>
            </a: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673100" y="1038225"/>
            <a:ext cx="7772400" cy="4643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914400" y="1133475"/>
            <a:ext cx="7277100" cy="10668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</a:t>
            </a:r>
            <a:r>
              <a:rPr lang="en-US" sz="2400" u="sng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hypergeometric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is closely related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to the binomial distribution.  </a:t>
            </a:r>
          </a:p>
        </p:txBody>
      </p:sp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920750" y="2352675"/>
            <a:ext cx="7277100" cy="28765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However, for the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hypergeometric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distribution:</a:t>
            </a:r>
          </a:p>
          <a:p>
            <a:pPr algn="l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536700" y="3057525"/>
            <a:ext cx="6286500" cy="70485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trials are not independent, and</a:t>
            </a:r>
          </a:p>
        </p:txBody>
      </p:sp>
      <p:sp>
        <p:nvSpPr>
          <p:cNvPr id="168967" name="Rectangle 7"/>
          <p:cNvSpPr>
            <a:spLocks noChangeArrowheads="1"/>
          </p:cNvSpPr>
          <p:nvPr/>
        </p:nvSpPr>
        <p:spPr bwMode="auto">
          <a:xfrm>
            <a:off x="1536700" y="3895725"/>
            <a:ext cx="6286500" cy="1066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probability of success changes from trial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to trial. 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5400000">
            <a:off x="638175" y="16033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0" name="AutoShape 10"/>
          <p:cNvSpPr>
            <a:spLocks noChangeArrowheads="1"/>
          </p:cNvSpPr>
          <p:nvPr/>
        </p:nvSpPr>
        <p:spPr bwMode="auto">
          <a:xfrm rot="5400000">
            <a:off x="638175" y="2613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5400000">
            <a:off x="638175" y="45180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5400000">
            <a:off x="638175" y="3451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8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168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animBg="1" autoUpdateAnimBg="0"/>
      <p:bldP spid="168965" grpId="0" animBg="1" autoUpdateAnimBg="0"/>
      <p:bldP spid="168966" grpId="0" animBg="1" autoUpdateAnimBg="0"/>
      <p:bldP spid="168967" grpId="0" animBg="1" autoUpdateAnimBg="0"/>
      <p:bldP spid="168969" grpId="0" animBg="1"/>
      <p:bldP spid="168970" grpId="0" animBg="1"/>
      <p:bldP spid="168971" grpId="0" animBg="1"/>
      <p:bldP spid="1689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6" name="Rectangle 22"/>
          <p:cNvSpPr>
            <a:spLocks noChangeArrowheads="1"/>
          </p:cNvSpPr>
          <p:nvPr/>
        </p:nvSpPr>
        <p:spPr bwMode="auto">
          <a:xfrm>
            <a:off x="431800" y="1155700"/>
            <a:ext cx="8331200" cy="44323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0099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4416" name="Rectangle 32"/>
          <p:cNvSpPr>
            <a:spLocks noChangeArrowheads="1"/>
          </p:cNvSpPr>
          <p:nvPr/>
        </p:nvSpPr>
        <p:spPr bwMode="auto">
          <a:xfrm>
            <a:off x="482600" y="3800475"/>
            <a:ext cx="2054225" cy="172402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7" name="Rectangle 33"/>
          <p:cNvSpPr>
            <a:spLocks noChangeArrowheads="1"/>
          </p:cNvSpPr>
          <p:nvPr/>
        </p:nvSpPr>
        <p:spPr bwMode="auto">
          <a:xfrm>
            <a:off x="2619375" y="3800475"/>
            <a:ext cx="4200525" cy="172402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8" name="Rectangle 34"/>
          <p:cNvSpPr>
            <a:spLocks noChangeArrowheads="1"/>
          </p:cNvSpPr>
          <p:nvPr/>
        </p:nvSpPr>
        <p:spPr bwMode="auto">
          <a:xfrm>
            <a:off x="6908800" y="3800475"/>
            <a:ext cx="1800225" cy="1724025"/>
          </a:xfrm>
          <a:prstGeom prst="rect">
            <a:avLst/>
          </a:prstGeom>
          <a:gradFill rotWithShape="0">
            <a:gsLst>
              <a:gs pos="0">
                <a:srgbClr val="818181">
                  <a:gamma/>
                  <a:shade val="66667"/>
                  <a:invGamma/>
                </a:srgbClr>
              </a:gs>
              <a:gs pos="50000">
                <a:srgbClr val="818181"/>
              </a:gs>
              <a:gs pos="100000">
                <a:srgbClr val="818181">
                  <a:gamma/>
                  <a:shade val="66667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3" name="Rectangle 29"/>
          <p:cNvSpPr>
            <a:spLocks noChangeArrowheads="1"/>
          </p:cNvSpPr>
          <p:nvPr/>
        </p:nvSpPr>
        <p:spPr bwMode="auto">
          <a:xfrm>
            <a:off x="2603500" y="2816225"/>
            <a:ext cx="4216400" cy="889000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4" name="Rectangle 30"/>
          <p:cNvSpPr>
            <a:spLocks noChangeArrowheads="1"/>
          </p:cNvSpPr>
          <p:nvPr/>
        </p:nvSpPr>
        <p:spPr bwMode="auto">
          <a:xfrm>
            <a:off x="6908800" y="2825750"/>
            <a:ext cx="1800225" cy="87947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5" name="Rectangle 31"/>
          <p:cNvSpPr>
            <a:spLocks noChangeArrowheads="1"/>
          </p:cNvSpPr>
          <p:nvPr/>
        </p:nvSpPr>
        <p:spPr bwMode="auto">
          <a:xfrm>
            <a:off x="482600" y="2825750"/>
            <a:ext cx="2054225" cy="87947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0" name="Rectangle 26"/>
          <p:cNvSpPr>
            <a:spLocks noChangeArrowheads="1"/>
          </p:cNvSpPr>
          <p:nvPr/>
        </p:nvSpPr>
        <p:spPr bwMode="auto">
          <a:xfrm>
            <a:off x="482600" y="1819275"/>
            <a:ext cx="2054225" cy="911225"/>
          </a:xfrm>
          <a:prstGeom prst="rect">
            <a:avLst/>
          </a:prstGeom>
          <a:gradFill rotWithShape="0">
            <a:gsLst>
              <a:gs pos="0">
                <a:srgbClr val="818181">
                  <a:gamma/>
                  <a:shade val="60784"/>
                  <a:invGamma/>
                </a:srgbClr>
              </a:gs>
              <a:gs pos="50000">
                <a:srgbClr val="818181"/>
              </a:gs>
              <a:gs pos="100000">
                <a:srgbClr val="818181">
                  <a:gamma/>
                  <a:shade val="60784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1" name="Rectangle 27"/>
          <p:cNvSpPr>
            <a:spLocks noChangeArrowheads="1"/>
          </p:cNvSpPr>
          <p:nvPr/>
        </p:nvSpPr>
        <p:spPr bwMode="auto">
          <a:xfrm>
            <a:off x="6902450" y="1819275"/>
            <a:ext cx="1806575" cy="91122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2" name="Rectangle 28"/>
          <p:cNvSpPr>
            <a:spLocks noChangeArrowheads="1"/>
          </p:cNvSpPr>
          <p:nvPr/>
        </p:nvSpPr>
        <p:spPr bwMode="auto">
          <a:xfrm>
            <a:off x="2616200" y="1819275"/>
            <a:ext cx="4203700" cy="911225"/>
          </a:xfrm>
          <a:prstGeom prst="rect">
            <a:avLst/>
          </a:prstGeom>
          <a:gradFill rotWithShape="0">
            <a:gsLst>
              <a:gs pos="0">
                <a:srgbClr val="7A7A7A">
                  <a:gamma/>
                  <a:shade val="63529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63529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333333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7" name="Rectangle 23"/>
          <p:cNvSpPr>
            <a:spLocks noChangeArrowheads="1"/>
          </p:cNvSpPr>
          <p:nvPr/>
        </p:nvSpPr>
        <p:spPr bwMode="auto">
          <a:xfrm>
            <a:off x="482600" y="1181100"/>
            <a:ext cx="2054225" cy="561975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44408" name="Rectangle 24"/>
          <p:cNvSpPr>
            <a:spLocks noChangeArrowheads="1"/>
          </p:cNvSpPr>
          <p:nvPr/>
        </p:nvSpPr>
        <p:spPr bwMode="auto">
          <a:xfrm>
            <a:off x="2616200" y="1181100"/>
            <a:ext cx="4194175" cy="5524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44409" name="Rectangle 25"/>
          <p:cNvSpPr>
            <a:spLocks noChangeArrowheads="1"/>
          </p:cNvSpPr>
          <p:nvPr/>
        </p:nvSpPr>
        <p:spPr bwMode="auto">
          <a:xfrm>
            <a:off x="6908800" y="1181100"/>
            <a:ext cx="1800225" cy="5524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44386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Random Variables</a:t>
            </a:r>
          </a:p>
        </p:txBody>
      </p:sp>
      <p:sp>
        <p:nvSpPr>
          <p:cNvPr id="144388" name="Line 4"/>
          <p:cNvSpPr>
            <a:spLocks noChangeShapeType="1"/>
          </p:cNvSpPr>
          <p:nvPr/>
        </p:nvSpPr>
        <p:spPr bwMode="auto">
          <a:xfrm>
            <a:off x="450850" y="1790700"/>
            <a:ext cx="8293100" cy="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89" name="Line 5"/>
          <p:cNvSpPr>
            <a:spLocks noChangeShapeType="1"/>
          </p:cNvSpPr>
          <p:nvPr/>
        </p:nvSpPr>
        <p:spPr bwMode="auto">
          <a:xfrm>
            <a:off x="482600" y="2800350"/>
            <a:ext cx="8255000" cy="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90" name="Line 6"/>
          <p:cNvSpPr>
            <a:spLocks noChangeShapeType="1"/>
          </p:cNvSpPr>
          <p:nvPr/>
        </p:nvSpPr>
        <p:spPr bwMode="auto">
          <a:xfrm>
            <a:off x="482600" y="3771900"/>
            <a:ext cx="8255000" cy="0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2590800" y="1165225"/>
            <a:ext cx="0" cy="4429125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 flipH="1">
            <a:off x="6877050" y="1146175"/>
            <a:ext cx="0" cy="4435475"/>
          </a:xfrm>
          <a:prstGeom prst="line">
            <a:avLst/>
          </a:prstGeom>
          <a:noFill/>
          <a:ln w="38100">
            <a:solidFill>
              <a:srgbClr val="0099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762000" y="1146630"/>
            <a:ext cx="1524000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Question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2914650" y="1161144"/>
            <a:ext cx="350520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Random Variable  </a:t>
            </a:r>
            <a:r>
              <a:rPr lang="en-US" sz="2400" b="1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x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7206342" y="1142094"/>
            <a:ext cx="116205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Type</a:t>
            </a:r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476250" y="1752600"/>
            <a:ext cx="1257300" cy="102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Family</a:t>
            </a:r>
          </a:p>
          <a:p>
            <a:pPr algn="l"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size</a:t>
            </a:r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2628900" y="1790700"/>
            <a:ext cx="43434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= Number of dependents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      reported on tax return</a:t>
            </a:r>
          </a:p>
        </p:txBody>
      </p:sp>
      <p:sp>
        <p:nvSpPr>
          <p:cNvPr id="144399" name="Rectangle 15"/>
          <p:cNvSpPr>
            <a:spLocks noChangeArrowheads="1"/>
          </p:cNvSpPr>
          <p:nvPr/>
        </p:nvSpPr>
        <p:spPr bwMode="auto">
          <a:xfrm>
            <a:off x="6934200" y="1790700"/>
            <a:ext cx="1428750" cy="590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Discrete</a:t>
            </a:r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457200" y="2819400"/>
            <a:ext cx="211455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Distance from</a:t>
            </a:r>
          </a:p>
          <a:p>
            <a:pPr algn="l"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home to store</a:t>
            </a:r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2628900" y="2800350"/>
            <a:ext cx="394335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= Distance in miles from</a:t>
            </a:r>
          </a:p>
          <a:p>
            <a:pPr algn="l">
              <a:lnSpc>
                <a:spcPct val="110000"/>
              </a:lnSpc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      home to the store site</a:t>
            </a:r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6877050" y="2781300"/>
            <a:ext cx="1847850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Continuous</a:t>
            </a:r>
          </a:p>
        </p:txBody>
      </p:sp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476250" y="3790950"/>
            <a:ext cx="1504950" cy="895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Own dog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or cat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647950" y="3829050"/>
            <a:ext cx="4171950" cy="171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= 1 if own no pet;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  = 2 if own dog(s) only;        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  = 3 if own cat(s) only; 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   = 4 if own dog(s) and cat(s)</a:t>
            </a:r>
          </a:p>
        </p:txBody>
      </p:sp>
      <p:sp>
        <p:nvSpPr>
          <p:cNvPr id="144405" name="Rectangle 21"/>
          <p:cNvSpPr>
            <a:spLocks noChangeArrowheads="1"/>
          </p:cNvSpPr>
          <p:nvPr/>
        </p:nvSpPr>
        <p:spPr bwMode="auto">
          <a:xfrm>
            <a:off x="6819900" y="3790950"/>
            <a:ext cx="14859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Arial" pitchFamily="34" charset="0"/>
              </a:rPr>
              <a:t>Discrete</a:t>
            </a:r>
          </a:p>
        </p:txBody>
      </p:sp>
      <p:sp>
        <p:nvSpPr>
          <p:cNvPr id="144419" name="AutoShape 35"/>
          <p:cNvSpPr>
            <a:spLocks noChangeArrowheads="1"/>
          </p:cNvSpPr>
          <p:nvPr/>
        </p:nvSpPr>
        <p:spPr bwMode="auto">
          <a:xfrm rot="5400000">
            <a:off x="142875" y="31750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20" name="AutoShape 36"/>
          <p:cNvSpPr>
            <a:spLocks noChangeArrowheads="1"/>
          </p:cNvSpPr>
          <p:nvPr/>
        </p:nvSpPr>
        <p:spPr bwMode="auto">
          <a:xfrm rot="5400000">
            <a:off x="142875" y="1365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21" name="AutoShape 37"/>
          <p:cNvSpPr>
            <a:spLocks noChangeArrowheads="1"/>
          </p:cNvSpPr>
          <p:nvPr/>
        </p:nvSpPr>
        <p:spPr bwMode="auto">
          <a:xfrm rot="5400000">
            <a:off x="142875" y="45085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22" name="AutoShape 38"/>
          <p:cNvSpPr>
            <a:spLocks noChangeArrowheads="1"/>
          </p:cNvSpPr>
          <p:nvPr/>
        </p:nvSpPr>
        <p:spPr bwMode="auto">
          <a:xfrm rot="5400000">
            <a:off x="146050" y="21463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44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44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4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4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500"/>
                                        <p:tgtEl>
                                          <p:spTgt spid="144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0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4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8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44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6" dur="5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44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4" dur="5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8" dur="500"/>
                                        <p:tgtEl>
                                          <p:spTgt spid="144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14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7" dur="5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14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5" dur="5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44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500"/>
                            </p:stCondLst>
                            <p:childTnLst>
                              <p:par>
                                <p:cTn id="1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3" dur="5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6" grpId="0" animBg="1"/>
      <p:bldP spid="144416" grpId="0" animBg="1"/>
      <p:bldP spid="144417" grpId="0" animBg="1"/>
      <p:bldP spid="144418" grpId="0" animBg="1"/>
      <p:bldP spid="144413" grpId="0" animBg="1"/>
      <p:bldP spid="144414" grpId="0" animBg="1"/>
      <p:bldP spid="144415" grpId="0" animBg="1"/>
      <p:bldP spid="144410" grpId="0" animBg="1"/>
      <p:bldP spid="144411" grpId="0" animBg="1"/>
      <p:bldP spid="144412" grpId="0" animBg="1"/>
      <p:bldP spid="144407" grpId="0" animBg="1"/>
      <p:bldP spid="144408" grpId="0" animBg="1"/>
      <p:bldP spid="144409" grpId="0" animBg="1"/>
      <p:bldP spid="144388" grpId="0" animBg="1"/>
      <p:bldP spid="144389" grpId="0" animBg="1"/>
      <p:bldP spid="144390" grpId="0" animBg="1"/>
      <p:bldP spid="144392" grpId="0" animBg="1"/>
      <p:bldP spid="144393" grpId="0" animBg="1"/>
      <p:bldP spid="144394" grpId="0" autoUpdateAnimBg="0"/>
      <p:bldP spid="144395" grpId="0" autoUpdateAnimBg="0"/>
      <p:bldP spid="144396" grpId="0" autoUpdateAnimBg="0"/>
      <p:bldP spid="144397" grpId="0" autoUpdateAnimBg="0"/>
      <p:bldP spid="144398" grpId="0" autoUpdateAnimBg="0"/>
      <p:bldP spid="144399" grpId="0" autoUpdateAnimBg="0"/>
      <p:bldP spid="144400" grpId="0" autoUpdateAnimBg="0"/>
      <p:bldP spid="144401" grpId="0" autoUpdateAnimBg="0"/>
      <p:bldP spid="144402" grpId="0" autoUpdateAnimBg="0"/>
      <p:bldP spid="144403" grpId="0" autoUpdateAnimBg="0"/>
      <p:bldP spid="144404" grpId="0" autoUpdateAnimBg="0"/>
      <p:bldP spid="144405" grpId="0" autoUpdateAnimBg="0"/>
      <p:bldP spid="144419" grpId="0" animBg="1"/>
      <p:bldP spid="144420" grpId="0" animBg="1"/>
      <p:bldP spid="144421" grpId="0" animBg="1"/>
      <p:bldP spid="1444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73100" y="1009650"/>
            <a:ext cx="7772400" cy="504825"/>
          </a:xfrm>
          <a:noFill/>
          <a:ln/>
        </p:spPr>
        <p:txBody>
          <a:bodyPr/>
          <a:lstStyle/>
          <a:p>
            <a:r>
              <a:rPr lang="en-US" dirty="0" err="1">
                <a:solidFill>
                  <a:srgbClr val="66FFFF"/>
                </a:solidFill>
              </a:rPr>
              <a:t>Hypergeometric</a:t>
            </a:r>
            <a:r>
              <a:rPr lang="en-US" dirty="0">
                <a:solidFill>
                  <a:srgbClr val="66FFFF"/>
                </a:solidFill>
              </a:rPr>
              <a:t> Probability Function</a:t>
            </a:r>
            <a:endParaRPr lang="en-US" dirty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Hypergeometric</a:t>
            </a:r>
            <a:r>
              <a:rPr lang="en-US" dirty="0"/>
              <a:t> Probability Distribution</a:t>
            </a: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 rot="5400000">
            <a:off x="2676525" y="2514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944813" y="1525588"/>
            <a:ext cx="3227387" cy="2163762"/>
            <a:chOff x="2944813" y="1525588"/>
            <a:chExt cx="3227387" cy="2163762"/>
          </a:xfrm>
        </p:grpSpPr>
        <p:sp>
          <p:nvSpPr>
            <p:cNvPr id="61445" name="Rectangle 5"/>
            <p:cNvSpPr>
              <a:spLocks noChangeArrowheads="1"/>
            </p:cNvSpPr>
            <p:nvPr/>
          </p:nvSpPr>
          <p:spPr bwMode="auto">
            <a:xfrm>
              <a:off x="2944813" y="1525588"/>
              <a:ext cx="3227387" cy="2163762"/>
            </a:xfrm>
            <a:prstGeom prst="rect">
              <a:avLst/>
            </a:prstGeom>
            <a:gradFill flip="none" rotWithShape="1">
              <a:gsLst>
                <a:gs pos="0">
                  <a:srgbClr val="72AF2F">
                    <a:shade val="30000"/>
                    <a:satMod val="115000"/>
                  </a:srgbClr>
                </a:gs>
                <a:gs pos="50000">
                  <a:srgbClr val="72AF2F">
                    <a:shade val="67500"/>
                    <a:satMod val="115000"/>
                  </a:srgbClr>
                </a:gs>
                <a:gs pos="100000">
                  <a:srgbClr val="72AF2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635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44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2446523"/>
                </p:ext>
              </p:extLst>
            </p:nvPr>
          </p:nvGraphicFramePr>
          <p:xfrm>
            <a:off x="3114675" y="1616074"/>
            <a:ext cx="2781300" cy="20046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2" name="Equation" r:id="rId4" imgW="1218960" imgH="914400" progId="Equation.3">
                    <p:embed/>
                  </p:oleObj>
                </mc:Choice>
                <mc:Fallback>
                  <p:oleObj name="Equation" r:id="rId4" imgW="1218960" imgH="914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4675" y="1616074"/>
                          <a:ext cx="2781300" cy="2004611"/>
                        </a:xfrm>
                        <a:prstGeom prst="rect">
                          <a:avLst/>
                        </a:prstGeom>
                        <a:noFill/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990600" y="3797300"/>
            <a:ext cx="7581900" cy="2247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where:       </a:t>
            </a: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number of successes</a:t>
            </a: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</a:t>
            </a:r>
            <a:r>
              <a:rPr lang="en-US" sz="10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number of trials</a:t>
            </a: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            f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= probability of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successes in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trials</a:t>
            </a: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</a:t>
            </a: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number of elements in the population</a:t>
            </a: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  </a:t>
            </a:r>
            <a:r>
              <a:rPr lang="en-U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number of elements in the population</a:t>
            </a:r>
          </a:p>
          <a:p>
            <a:pPr algn="l">
              <a:lnSpc>
                <a:spcPts val="22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labeled success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/>
      <p:bldP spid="6145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2163763" y="1582738"/>
            <a:ext cx="5006975" cy="2354262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673100" y="1009650"/>
            <a:ext cx="7772400" cy="555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Hypergeometric Probability Function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Hypergeometric</a:t>
            </a:r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Probability Distribution</a:t>
            </a:r>
          </a:p>
        </p:txBody>
      </p:sp>
      <p:graphicFrame>
        <p:nvGraphicFramePr>
          <p:cNvPr id="163845" name="Object 5"/>
          <p:cNvGraphicFramePr>
            <a:graphicFrameLocks noChangeAspect="1"/>
          </p:cNvGraphicFramePr>
          <p:nvPr/>
        </p:nvGraphicFramePr>
        <p:xfrm>
          <a:off x="2230438" y="1708150"/>
          <a:ext cx="2805112" cy="210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3" name="Equation" r:id="rId4" imgW="1269720" imgH="952200" progId="Equation.DSMT4">
                  <p:embed/>
                </p:oleObj>
              </mc:Choice>
              <mc:Fallback>
                <p:oleObj name="Equation" r:id="rId4" imgW="1269720" imgH="952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8" y="1708150"/>
                        <a:ext cx="2805112" cy="2103438"/>
                      </a:xfrm>
                      <a:prstGeom prst="rect">
                        <a:avLst/>
                      </a:prstGeom>
                      <a:noFill/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5143500" y="2368550"/>
            <a:ext cx="1866900" cy="628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for  0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</a:t>
            </a:r>
          </a:p>
        </p:txBody>
      </p:sp>
      <p:sp>
        <p:nvSpPr>
          <p:cNvPr id="163856" name="Oval 16"/>
          <p:cNvSpPr>
            <a:spLocks noChangeArrowheads="1"/>
          </p:cNvSpPr>
          <p:nvPr/>
        </p:nvSpPr>
        <p:spPr bwMode="auto">
          <a:xfrm>
            <a:off x="3067050" y="1606550"/>
            <a:ext cx="647700" cy="1143000"/>
          </a:xfrm>
          <a:prstGeom prst="ellipse">
            <a:avLst/>
          </a:prstGeom>
          <a:noFill/>
          <a:ln w="38100">
            <a:solidFill>
              <a:srgbClr val="00CCFF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7" name="Oval 17"/>
          <p:cNvSpPr>
            <a:spLocks noChangeArrowheads="1"/>
          </p:cNvSpPr>
          <p:nvPr/>
        </p:nvSpPr>
        <p:spPr bwMode="auto">
          <a:xfrm>
            <a:off x="3790950" y="1587500"/>
            <a:ext cx="1276350" cy="1162050"/>
          </a:xfrm>
          <a:prstGeom prst="ellipse">
            <a:avLst/>
          </a:prstGeom>
          <a:noFill/>
          <a:ln w="38100">
            <a:solidFill>
              <a:srgbClr val="B2B2B2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8" name="Oval 18"/>
          <p:cNvSpPr>
            <a:spLocks noChangeArrowheads="1"/>
          </p:cNvSpPr>
          <p:nvPr/>
        </p:nvSpPr>
        <p:spPr bwMode="auto">
          <a:xfrm>
            <a:off x="3657600" y="2749550"/>
            <a:ext cx="781050" cy="1143000"/>
          </a:xfrm>
          <a:prstGeom prst="ellipse">
            <a:avLst/>
          </a:prstGeom>
          <a:noFill/>
          <a:ln w="38100">
            <a:solidFill>
              <a:srgbClr val="666699"/>
            </a:solidFill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9" name="Arc 19"/>
          <p:cNvSpPr>
            <a:spLocks/>
          </p:cNvSpPr>
          <p:nvPr/>
        </p:nvSpPr>
        <p:spPr bwMode="auto">
          <a:xfrm rot="21235995" flipH="1">
            <a:off x="1495425" y="2101850"/>
            <a:ext cx="1658938" cy="1485900"/>
          </a:xfrm>
          <a:custGeom>
            <a:avLst/>
            <a:gdLst>
              <a:gd name="G0" fmla="+- 282 0 0"/>
              <a:gd name="G1" fmla="+- 21600 0 0"/>
              <a:gd name="G2" fmla="+- 21600 0 0"/>
              <a:gd name="T0" fmla="*/ 0 w 21882"/>
              <a:gd name="T1" fmla="*/ 2 h 21600"/>
              <a:gd name="T2" fmla="*/ 21882 w 21882"/>
              <a:gd name="T3" fmla="*/ 21600 h 21600"/>
              <a:gd name="T4" fmla="*/ 282 w 21882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82" h="21600" fill="none" extrusionOk="0">
                <a:moveTo>
                  <a:pt x="-1" y="1"/>
                </a:moveTo>
                <a:cubicBezTo>
                  <a:pt x="93" y="0"/>
                  <a:pt x="187" y="-1"/>
                  <a:pt x="282" y="0"/>
                </a:cubicBezTo>
                <a:cubicBezTo>
                  <a:pt x="12211" y="0"/>
                  <a:pt x="21882" y="9670"/>
                  <a:pt x="21882" y="21600"/>
                </a:cubicBezTo>
              </a:path>
              <a:path w="21882" h="21600" stroke="0" extrusionOk="0">
                <a:moveTo>
                  <a:pt x="-1" y="1"/>
                </a:moveTo>
                <a:cubicBezTo>
                  <a:pt x="93" y="0"/>
                  <a:pt x="187" y="-1"/>
                  <a:pt x="282" y="0"/>
                </a:cubicBezTo>
                <a:cubicBezTo>
                  <a:pt x="12211" y="0"/>
                  <a:pt x="21882" y="9670"/>
                  <a:pt x="21882" y="21600"/>
                </a:cubicBezTo>
                <a:lnTo>
                  <a:pt x="282" y="21600"/>
                </a:lnTo>
                <a:close/>
              </a:path>
            </a:pathLst>
          </a:cu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Arc 20"/>
          <p:cNvSpPr>
            <a:spLocks/>
          </p:cNvSpPr>
          <p:nvPr/>
        </p:nvSpPr>
        <p:spPr bwMode="auto">
          <a:xfrm>
            <a:off x="5086350" y="2006600"/>
            <a:ext cx="2266950" cy="10477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B2B2B2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>
            <a:off x="4248150" y="3816350"/>
            <a:ext cx="514350" cy="879475"/>
          </a:xfrm>
          <a:prstGeom prst="line">
            <a:avLst/>
          </a:prstGeom>
          <a:noFill/>
          <a:ln w="38100">
            <a:solidFill>
              <a:srgbClr val="666699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63867" name="AutoShape 27"/>
          <p:cNvSpPr>
            <a:spLocks noChangeArrowheads="1"/>
          </p:cNvSpPr>
          <p:nvPr/>
        </p:nvSpPr>
        <p:spPr bwMode="auto">
          <a:xfrm rot="5400000">
            <a:off x="1914525" y="32766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8" name="AutoShape 28"/>
          <p:cNvSpPr>
            <a:spLocks noChangeArrowheads="1"/>
          </p:cNvSpPr>
          <p:nvPr/>
        </p:nvSpPr>
        <p:spPr bwMode="auto">
          <a:xfrm rot="16200000" flipH="1">
            <a:off x="7172325" y="19812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9" name="AutoShape 29"/>
          <p:cNvSpPr>
            <a:spLocks noChangeArrowheads="1"/>
          </p:cNvSpPr>
          <p:nvPr/>
        </p:nvSpPr>
        <p:spPr bwMode="auto">
          <a:xfrm rot="5400000">
            <a:off x="1914525" y="20002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75" name="Group 35"/>
          <p:cNvGrpSpPr>
            <a:grpSpLocks/>
          </p:cNvGrpSpPr>
          <p:nvPr/>
        </p:nvGrpSpPr>
        <p:grpSpPr bwMode="auto">
          <a:xfrm>
            <a:off x="180975" y="3654425"/>
            <a:ext cx="4033838" cy="1627188"/>
            <a:chOff x="132" y="2389"/>
            <a:chExt cx="2541" cy="102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3853" name="Oval 13"/>
            <p:cNvSpPr>
              <a:spLocks noChangeArrowheads="1"/>
            </p:cNvSpPr>
            <p:nvPr/>
          </p:nvSpPr>
          <p:spPr bwMode="auto">
            <a:xfrm>
              <a:off x="279" y="2389"/>
              <a:ext cx="2394" cy="1025"/>
            </a:xfrm>
            <a:prstGeom prst="ellipse">
              <a:avLst/>
            </a:prstGeom>
            <a:gradFill rotWithShape="0">
              <a:gsLst>
                <a:gs pos="0">
                  <a:srgbClr val="0099CC">
                    <a:gamma/>
                    <a:shade val="46275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marL="114300" lvl="1">
                <a:lnSpc>
                  <a:spcPct val="70000"/>
                </a:lnSpc>
                <a:spcBef>
                  <a:spcPct val="20000"/>
                </a:spcBef>
                <a:buClr>
                  <a:srgbClr val="66FFFF"/>
                </a:buClr>
                <a:buSzPct val="125000"/>
              </a:pP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63870" name="Rectangle 30"/>
            <p:cNvSpPr>
              <a:spLocks noChangeArrowheads="1"/>
            </p:cNvSpPr>
            <p:nvPr/>
          </p:nvSpPr>
          <p:spPr bwMode="auto">
            <a:xfrm>
              <a:off x="132" y="2416"/>
              <a:ext cx="2412" cy="9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 lvl="1">
                <a:lnSpc>
                  <a:spcPct val="70000"/>
                </a:lnSpc>
                <a:spcBef>
                  <a:spcPct val="20000"/>
                </a:spcBef>
                <a:buClr>
                  <a:srgbClr val="66FFFF"/>
                </a:buClr>
                <a:buSzPct val="125000"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number of ways</a:t>
              </a:r>
            </a:p>
            <a:p>
              <a:pPr lvl="1">
                <a:lnSpc>
                  <a:spcPct val="70000"/>
                </a:lnSpc>
                <a:spcBef>
                  <a:spcPct val="20000"/>
                </a:spcBef>
                <a:buClr>
                  <a:srgbClr val="66FFFF"/>
                </a:buClr>
                <a:buSzPct val="125000"/>
              </a:pPr>
              <a:r>
                <a:rPr lang="en-US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x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successes can be selected</a:t>
              </a:r>
            </a:p>
            <a:p>
              <a:pPr lvl="1">
                <a:lnSpc>
                  <a:spcPct val="70000"/>
                </a:lnSpc>
                <a:spcBef>
                  <a:spcPct val="20000"/>
                </a:spcBef>
                <a:buClr>
                  <a:srgbClr val="66FFFF"/>
                </a:buClr>
                <a:buSzPct val="125000"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from a total of </a:t>
              </a:r>
              <a:r>
                <a:rPr lang="en-US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r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successes</a:t>
              </a:r>
            </a:p>
            <a:p>
              <a:pPr lvl="1">
                <a:lnSpc>
                  <a:spcPct val="70000"/>
                </a:lnSpc>
                <a:spcBef>
                  <a:spcPct val="20000"/>
                </a:spcBef>
                <a:buClr>
                  <a:srgbClr val="66FFFF"/>
                </a:buClr>
                <a:buSzPct val="125000"/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in the population</a:t>
              </a:r>
            </a:p>
          </p:txBody>
        </p:sp>
      </p:grpSp>
      <p:grpSp>
        <p:nvGrpSpPr>
          <p:cNvPr id="163874" name="Group 34"/>
          <p:cNvGrpSpPr>
            <a:grpSpLocks/>
          </p:cNvGrpSpPr>
          <p:nvPr/>
        </p:nvGrpSpPr>
        <p:grpSpPr bwMode="auto">
          <a:xfrm>
            <a:off x="4576763" y="2997200"/>
            <a:ext cx="4210050" cy="1638300"/>
            <a:chOff x="2820" y="1984"/>
            <a:chExt cx="2652" cy="103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3852" name="Oval 12"/>
            <p:cNvSpPr>
              <a:spLocks noChangeArrowheads="1"/>
            </p:cNvSpPr>
            <p:nvPr/>
          </p:nvSpPr>
          <p:spPr bwMode="auto">
            <a:xfrm>
              <a:off x="2820" y="1984"/>
              <a:ext cx="2522" cy="988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lnSpc>
                  <a:spcPct val="90000"/>
                </a:lnSpc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number of ways</a:t>
              </a:r>
            </a:p>
            <a:p>
              <a:pPr>
                <a:lnSpc>
                  <a:spcPct val="90000"/>
                </a:lnSpc>
              </a:pPr>
              <a:r>
                <a:rPr lang="en-US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– </a:t>
              </a:r>
              <a:r>
                <a:rPr lang="en-US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x 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failures can be selected</a:t>
              </a:r>
            </a:p>
            <a:p>
              <a:pPr>
                <a:lnSpc>
                  <a:spcPct val="90000"/>
                </a:lnSpc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from a total of </a:t>
              </a:r>
              <a:r>
                <a:rPr lang="en-US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– </a:t>
              </a:r>
              <a:r>
                <a:rPr lang="en-US" i="1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r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failures</a:t>
              </a:r>
            </a:p>
            <a:p>
              <a:pPr>
                <a:lnSpc>
                  <a:spcPct val="90000"/>
                </a:lnSpc>
              </a:pP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in the population</a:t>
              </a:r>
            </a:p>
          </p:txBody>
        </p:sp>
        <p:sp>
          <p:nvSpPr>
            <p:cNvPr id="163871" name="Rectangle 31"/>
            <p:cNvSpPr>
              <a:spLocks noChangeArrowheads="1"/>
            </p:cNvSpPr>
            <p:nvPr/>
          </p:nvSpPr>
          <p:spPr bwMode="auto">
            <a:xfrm>
              <a:off x="2916" y="2044"/>
              <a:ext cx="2556" cy="9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lnSpc>
                  <a:spcPct val="90000"/>
                </a:lnSpc>
              </a:pPr>
              <a:endPara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</p:grpSp>
      <p:grpSp>
        <p:nvGrpSpPr>
          <p:cNvPr id="163873" name="Group 33"/>
          <p:cNvGrpSpPr>
            <a:grpSpLocks/>
          </p:cNvGrpSpPr>
          <p:nvPr/>
        </p:nvGrpSpPr>
        <p:grpSpPr bwMode="auto">
          <a:xfrm>
            <a:off x="3662363" y="4611688"/>
            <a:ext cx="4281487" cy="1503362"/>
            <a:chOff x="1884" y="3163"/>
            <a:chExt cx="2953" cy="804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63851" name="Oval 11"/>
            <p:cNvSpPr>
              <a:spLocks noChangeArrowheads="1"/>
            </p:cNvSpPr>
            <p:nvPr/>
          </p:nvSpPr>
          <p:spPr bwMode="auto">
            <a:xfrm>
              <a:off x="1923" y="3163"/>
              <a:ext cx="2914" cy="804"/>
            </a:xfrm>
            <a:prstGeom prst="ellipse">
              <a:avLst/>
            </a:prstGeom>
            <a:gradFill rotWithShape="0">
              <a:gsLst>
                <a:gs pos="0">
                  <a:srgbClr val="666699">
                    <a:gamma/>
                    <a:shade val="46275"/>
                    <a:invGamma/>
                  </a:srgbClr>
                </a:gs>
                <a:gs pos="50000">
                  <a:srgbClr val="666699"/>
                </a:gs>
                <a:gs pos="100000">
                  <a:srgbClr val="66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lnSpc>
                  <a:spcPct val="80000"/>
                </a:lnSpc>
              </a:pPr>
              <a:endPara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endParaRPr>
            </a:p>
          </p:txBody>
        </p:sp>
        <p:sp>
          <p:nvSpPr>
            <p:cNvPr id="163872" name="Rectangle 32"/>
            <p:cNvSpPr>
              <a:spLocks noChangeArrowheads="1"/>
            </p:cNvSpPr>
            <p:nvPr/>
          </p:nvSpPr>
          <p:spPr bwMode="auto">
            <a:xfrm>
              <a:off x="1884" y="3184"/>
              <a:ext cx="2861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 anchor="ctr"/>
            <a:lstStyle/>
            <a:p>
              <a:pPr>
                <a:lnSpc>
                  <a:spcPct val="90000"/>
                </a:lnSpc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number of ways</a:t>
              </a:r>
            </a:p>
            <a:p>
              <a:pPr>
                <a:lnSpc>
                  <a:spcPct val="90000"/>
                </a:lnSpc>
              </a:pPr>
              <a:r>
                <a:rPr lang="en-US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 </a:t>
              </a: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elements can be selected</a:t>
              </a:r>
            </a:p>
            <a:p>
              <a:pPr>
                <a:lnSpc>
                  <a:spcPct val="90000"/>
                </a:lnSpc>
              </a:pPr>
              <a:r>
                <a:rPr lang="en-US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 from a population of size </a:t>
              </a:r>
              <a:r>
                <a:rPr lang="en-US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itchFamily="18" charset="0"/>
                </a:rPr>
                <a:t>N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3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638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63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6" grpId="0" animBg="1"/>
      <p:bldP spid="163857" grpId="0" animBg="1"/>
      <p:bldP spid="163858" grpId="0" animBg="1"/>
      <p:bldP spid="163859" grpId="0" animBg="1"/>
      <p:bldP spid="163860" grpId="0" animBg="1"/>
      <p:bldP spid="163862" grpId="0" animBg="1"/>
      <p:bldP spid="163867" grpId="0" animBg="1"/>
      <p:bldP spid="163868" grpId="0" animBg="1"/>
      <p:bldP spid="16386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Book Antiqua" pitchFamily="18" charset="0"/>
              </a:rPr>
              <a:t>Hypergeometric</a:t>
            </a:r>
            <a:r>
              <a:rPr lang="en-US" dirty="0">
                <a:latin typeface="Book Antiqua" pitchFamily="18" charset="0"/>
              </a:rPr>
              <a:t> Probability Distribution</a:t>
            </a: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673100" y="1009650"/>
            <a:ext cx="7772400" cy="504825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Hypergeometric Probability Function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04900" y="3838575"/>
            <a:ext cx="7277100" cy="1019175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457200" indent="-342900"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If these two conditions do not hold for a value of</a:t>
            </a:r>
          </a:p>
          <a:p>
            <a:pPr marL="457200" indent="-342900"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the corresponding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equals 0.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04899" y="2724149"/>
            <a:ext cx="7267575" cy="1000126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However, only values of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where:  1)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</a:t>
            </a:r>
          </a:p>
          <a:p>
            <a:pPr marL="571500" lvl="1" indent="-4572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2)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&lt;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are valid.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04899" y="1585914"/>
            <a:ext cx="7267575" cy="1014412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probability function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on the previous slide</a:t>
            </a:r>
          </a:p>
          <a:p>
            <a:pPr marL="228600" lvl="1" indent="-114300"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110000"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is usually applicable for values of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0, 1, 2, …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5400000">
            <a:off x="828675" y="20129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828675" y="30797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5400000">
            <a:off x="828675" y="42703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Hypergeometric Probability Distribution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0" y="1504950"/>
            <a:ext cx="7404100" cy="1722438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     Bob Neveready has removed two dead batteries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from a flashlight and inadvertently mingled them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with the two good batteries he intended as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/>
              <a:t>replacements.  The four batteries look identical.</a:t>
            </a:r>
          </a:p>
        </p:txBody>
      </p:sp>
      <p:sp>
        <p:nvSpPr>
          <p:cNvPr id="62563" name="Rectangle 99"/>
          <p:cNvSpPr>
            <a:spLocks noChangeArrowheads="1"/>
          </p:cNvSpPr>
          <p:nvPr/>
        </p:nvSpPr>
        <p:spPr bwMode="auto">
          <a:xfrm>
            <a:off x="673100" y="1009650"/>
            <a:ext cx="5064125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Neveready’s Batteries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62564" name="Rectangle 100"/>
          <p:cNvSpPr>
            <a:spLocks noChangeArrowheads="1"/>
          </p:cNvSpPr>
          <p:nvPr/>
        </p:nvSpPr>
        <p:spPr bwMode="auto">
          <a:xfrm>
            <a:off x="1066800" y="3181350"/>
            <a:ext cx="7404100" cy="1316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Bob now randomly selects two of the four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batteries.  What is the probability he selects the two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good batteries?</a:t>
            </a:r>
          </a:p>
        </p:txBody>
      </p:sp>
      <p:sp>
        <p:nvSpPr>
          <p:cNvPr id="62565" name="AutoShape 101"/>
          <p:cNvSpPr>
            <a:spLocks noChangeArrowheads="1"/>
          </p:cNvSpPr>
          <p:nvPr/>
        </p:nvSpPr>
        <p:spPr bwMode="auto">
          <a:xfrm rot="5400000">
            <a:off x="723900" y="16176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2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564" grpId="0" autoUpdateAnimBg="0"/>
      <p:bldP spid="6256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5" name="Rectangle 207"/>
          <p:cNvSpPr>
            <a:spLocks noChangeArrowheads="1"/>
          </p:cNvSpPr>
          <p:nvPr/>
        </p:nvSpPr>
        <p:spPr bwMode="auto">
          <a:xfrm>
            <a:off x="914400" y="1581150"/>
            <a:ext cx="7467600" cy="20955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Hypergeometric Probability Distribution</a:t>
            </a:r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1071563" y="1774825"/>
          <a:ext cx="6989762" cy="174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0" name="Equation" r:id="rId4" imgW="3352680" imgH="838080" progId="Equation.DSMT4">
                  <p:embed/>
                </p:oleObj>
              </mc:Choice>
              <mc:Fallback>
                <p:oleObj name="Equation" r:id="rId4" imgW="33526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774825"/>
                        <a:ext cx="6989762" cy="174625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694" name="Rectangle 206"/>
          <p:cNvSpPr>
            <a:spLocks noChangeArrowheads="1"/>
          </p:cNvSpPr>
          <p:nvPr/>
        </p:nvSpPr>
        <p:spPr bwMode="auto">
          <a:xfrm>
            <a:off x="971550" y="3543300"/>
            <a:ext cx="6858000" cy="2152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where: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2 = number of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good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batteries selected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	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2 = number of batteries selected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	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4 = number of batteries in total</a:t>
            </a:r>
          </a:p>
          <a:p>
            <a:pPr algn="l">
              <a:lnSpc>
                <a:spcPct val="80000"/>
              </a:lnSpc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	  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2 = number of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good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batteries in total</a:t>
            </a:r>
          </a:p>
        </p:txBody>
      </p:sp>
      <p:sp>
        <p:nvSpPr>
          <p:cNvPr id="63693" name="Oval 205"/>
          <p:cNvSpPr>
            <a:spLocks noChangeArrowheads="1"/>
          </p:cNvSpPr>
          <p:nvPr/>
        </p:nvSpPr>
        <p:spPr bwMode="auto">
          <a:xfrm>
            <a:off x="7334250" y="2362200"/>
            <a:ext cx="838200" cy="5143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6" name="AutoShape 208"/>
          <p:cNvSpPr>
            <a:spLocks noChangeArrowheads="1"/>
          </p:cNvSpPr>
          <p:nvPr/>
        </p:nvSpPr>
        <p:spPr bwMode="auto">
          <a:xfrm rot="5400000">
            <a:off x="657225" y="245110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8" name="AutoShape 210"/>
          <p:cNvSpPr>
            <a:spLocks noChangeArrowheads="1"/>
          </p:cNvSpPr>
          <p:nvPr/>
        </p:nvSpPr>
        <p:spPr bwMode="auto">
          <a:xfrm>
            <a:off x="6942138" y="796925"/>
            <a:ext cx="1663700" cy="1308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A7A7A">
                  <a:gamma/>
                  <a:shade val="46275"/>
                  <a:invGamma/>
                </a:srgbClr>
              </a:gs>
              <a:gs pos="50000">
                <a:srgbClr val="7A7A7A"/>
              </a:gs>
              <a:gs pos="100000">
                <a:srgbClr val="7A7A7A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Using the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probability</a:t>
            </a:r>
          </a:p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function</a:t>
            </a:r>
          </a:p>
        </p:txBody>
      </p:sp>
      <p:sp>
        <p:nvSpPr>
          <p:cNvPr id="63699" name="Rectangle 211"/>
          <p:cNvSpPr>
            <a:spLocks noChangeArrowheads="1"/>
          </p:cNvSpPr>
          <p:nvPr/>
        </p:nvSpPr>
        <p:spPr bwMode="auto">
          <a:xfrm>
            <a:off x="673100" y="1009650"/>
            <a:ext cx="5064125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Neveready’s Batteries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3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6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5" grpId="0" animBg="1"/>
      <p:bldP spid="63694" grpId="0" autoUpdateAnimBg="0"/>
      <p:bldP spid="63693" grpId="0" animBg="1"/>
      <p:bldP spid="63696" grpId="0" animBg="1"/>
      <p:bldP spid="63698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Hypergeometric Probability Distribution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1689100" y="3748088"/>
            <a:ext cx="5646738" cy="1311275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3079750" y="1576388"/>
            <a:ext cx="2903538" cy="1311275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6618" name="Object 10"/>
          <p:cNvGraphicFramePr>
            <a:graphicFrameLocks noChangeAspect="1"/>
          </p:cNvGraphicFramePr>
          <p:nvPr/>
        </p:nvGraphicFramePr>
        <p:xfrm>
          <a:off x="3221038" y="1754188"/>
          <a:ext cx="26050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95" name="Equation" r:id="rId4" imgW="1143000" imgH="431640" progId="Equation.DSMT4">
                  <p:embed/>
                </p:oleObj>
              </mc:Choice>
              <mc:Fallback>
                <p:oleObj name="Equation" r:id="rId4" imgW="114300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1754188"/>
                        <a:ext cx="2605087" cy="98425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19" name="AutoShape 11"/>
          <p:cNvSpPr>
            <a:spLocks noChangeArrowheads="1"/>
          </p:cNvSpPr>
          <p:nvPr/>
        </p:nvSpPr>
        <p:spPr bwMode="auto">
          <a:xfrm rot="5400000">
            <a:off x="447675" y="11652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6620" name="Object 12"/>
          <p:cNvGraphicFramePr>
            <a:graphicFrameLocks noChangeAspect="1"/>
          </p:cNvGraphicFramePr>
          <p:nvPr/>
        </p:nvGraphicFramePr>
        <p:xfrm>
          <a:off x="1846263" y="3944938"/>
          <a:ext cx="535463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96" name="Equation" r:id="rId6" imgW="2349360" imgH="431640" progId="Equation.DSMT4">
                  <p:embed/>
                </p:oleObj>
              </mc:Choice>
              <mc:Fallback>
                <p:oleObj name="Equation" r:id="rId6" imgW="2349360" imgH="4316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944938"/>
                        <a:ext cx="5354637" cy="98425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621" name="AutoShape 13"/>
          <p:cNvSpPr>
            <a:spLocks noChangeArrowheads="1"/>
          </p:cNvSpPr>
          <p:nvPr/>
        </p:nvSpPr>
        <p:spPr bwMode="auto">
          <a:xfrm rot="5400000">
            <a:off x="447675" y="3311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673100" y="1014413"/>
            <a:ext cx="6210300" cy="490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Mean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96623" name="Rectangle 15"/>
          <p:cNvSpPr>
            <a:spLocks noChangeArrowheads="1"/>
          </p:cNvSpPr>
          <p:nvPr/>
        </p:nvSpPr>
        <p:spPr bwMode="auto">
          <a:xfrm>
            <a:off x="673100" y="3160713"/>
            <a:ext cx="6572250" cy="509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Variance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5" grpId="0" animBg="1"/>
      <p:bldP spid="196616" grpId="0" animBg="1"/>
      <p:bldP spid="196619" grpId="0" animBg="1"/>
      <p:bldP spid="196621" grpId="0" animBg="1"/>
      <p:bldP spid="196622" grpId="0" autoUpdateAnimBg="0"/>
      <p:bldP spid="196623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Hypergeometric Probability Distribution</a:t>
            </a:r>
          </a:p>
        </p:txBody>
      </p:sp>
      <p:sp>
        <p:nvSpPr>
          <p:cNvPr id="199738" name="Rectangle 58"/>
          <p:cNvSpPr>
            <a:spLocks noChangeArrowheads="1"/>
          </p:cNvSpPr>
          <p:nvPr/>
        </p:nvSpPr>
        <p:spPr bwMode="auto">
          <a:xfrm>
            <a:off x="2994025" y="2022475"/>
            <a:ext cx="3856038" cy="131127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9739" name="Object 59"/>
          <p:cNvGraphicFramePr>
            <a:graphicFrameLocks noChangeAspect="1"/>
          </p:cNvGraphicFramePr>
          <p:nvPr/>
        </p:nvGraphicFramePr>
        <p:xfrm>
          <a:off x="3163888" y="2200275"/>
          <a:ext cx="33877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20" name="Equation" r:id="rId4" imgW="1485720" imgH="431640" progId="Equation.DSMT4">
                  <p:embed/>
                </p:oleObj>
              </mc:Choice>
              <mc:Fallback>
                <p:oleObj name="Equation" r:id="rId4" imgW="1485720" imgH="43164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2200275"/>
                        <a:ext cx="3387725" cy="98425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41" name="Oval 61"/>
          <p:cNvSpPr>
            <a:spLocks noChangeArrowheads="1"/>
          </p:cNvSpPr>
          <p:nvPr/>
        </p:nvSpPr>
        <p:spPr bwMode="auto">
          <a:xfrm>
            <a:off x="6191250" y="2411413"/>
            <a:ext cx="457200" cy="53340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2" name="Rectangle 62"/>
          <p:cNvSpPr>
            <a:spLocks noChangeArrowheads="1"/>
          </p:cNvSpPr>
          <p:nvPr/>
        </p:nvSpPr>
        <p:spPr bwMode="auto">
          <a:xfrm>
            <a:off x="2041525" y="4175125"/>
            <a:ext cx="5837238" cy="1311275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99745" name="Object 65"/>
          <p:cNvGraphicFramePr>
            <a:graphicFrameLocks noChangeAspect="1"/>
          </p:cNvGraphicFramePr>
          <p:nvPr/>
        </p:nvGraphicFramePr>
        <p:xfrm>
          <a:off x="2208213" y="4371975"/>
          <a:ext cx="54102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21" name="Equation" r:id="rId6" imgW="2374560" imgH="431640" progId="Equation.DSMT4">
                  <p:embed/>
                </p:oleObj>
              </mc:Choice>
              <mc:Fallback>
                <p:oleObj name="Equation" r:id="rId6" imgW="2374560" imgH="43164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4371975"/>
                        <a:ext cx="5410200" cy="984250"/>
                      </a:xfrm>
                      <a:prstGeom prst="rect">
                        <a:avLst/>
                      </a:prstGeom>
                      <a:noFill/>
                      <a:effectLst>
                        <a:outerShdw dist="17961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46" name="Oval 66"/>
          <p:cNvSpPr>
            <a:spLocks noChangeArrowheads="1"/>
          </p:cNvSpPr>
          <p:nvPr/>
        </p:nvSpPr>
        <p:spPr bwMode="auto">
          <a:xfrm>
            <a:off x="6810375" y="4530499"/>
            <a:ext cx="914400" cy="59055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7" name="AutoShape 67"/>
          <p:cNvSpPr>
            <a:spLocks noChangeArrowheads="1"/>
          </p:cNvSpPr>
          <p:nvPr/>
        </p:nvSpPr>
        <p:spPr bwMode="auto">
          <a:xfrm rot="5400000">
            <a:off x="719138" y="15605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8" name="AutoShape 68"/>
          <p:cNvSpPr>
            <a:spLocks noChangeArrowheads="1"/>
          </p:cNvSpPr>
          <p:nvPr/>
        </p:nvSpPr>
        <p:spPr bwMode="auto">
          <a:xfrm rot="5400000">
            <a:off x="719138" y="368141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749" name="Rectangle 69"/>
          <p:cNvSpPr>
            <a:spLocks noChangeArrowheads="1"/>
          </p:cNvSpPr>
          <p:nvPr/>
        </p:nvSpPr>
        <p:spPr bwMode="auto">
          <a:xfrm>
            <a:off x="1044575" y="1466850"/>
            <a:ext cx="6210300" cy="490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Mean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99750" name="Rectangle 70"/>
          <p:cNvSpPr>
            <a:spLocks noChangeArrowheads="1"/>
          </p:cNvSpPr>
          <p:nvPr/>
        </p:nvSpPr>
        <p:spPr bwMode="auto">
          <a:xfrm>
            <a:off x="1044575" y="3587750"/>
            <a:ext cx="2957513" cy="50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125000"/>
              <a:buFontTx/>
              <a:buChar char="•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Variance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</a:t>
            </a:r>
          </a:p>
        </p:txBody>
      </p:sp>
      <p:sp>
        <p:nvSpPr>
          <p:cNvPr id="199751" name="Rectangle 71"/>
          <p:cNvSpPr>
            <a:spLocks noChangeArrowheads="1"/>
          </p:cNvSpPr>
          <p:nvPr/>
        </p:nvSpPr>
        <p:spPr bwMode="auto">
          <a:xfrm>
            <a:off x="673100" y="1009650"/>
            <a:ext cx="5064125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Char char="n"/>
            </a:pPr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Example:  Neveready’s Batteries</a:t>
            </a: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99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9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" dur="500"/>
                                        <p:tgtEl>
                                          <p:spTgt spid="199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9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9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9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738" grpId="0" animBg="1"/>
      <p:bldP spid="199741" grpId="0" animBg="1"/>
      <p:bldP spid="199742" grpId="0" animBg="1"/>
      <p:bldP spid="199746" grpId="0" animBg="1"/>
      <p:bldP spid="199747" grpId="0" animBg="1"/>
      <p:bldP spid="199748" grpId="0" animBg="1"/>
      <p:bldP spid="199749" grpId="0" autoUpdateAnimBg="0"/>
      <p:bldP spid="199750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Hypergeometric Probability Distribution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673100" y="1038225"/>
            <a:ext cx="7772400" cy="4643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rgbClr val="66FFFF"/>
              </a:buClr>
              <a:buSzPct val="75000"/>
              <a:buFont typeface="Monotype Sorts" pitchFamily="2" charset="2"/>
              <a:buNone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819150" y="1133475"/>
            <a:ext cx="7562850" cy="12001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/>
                <a:latin typeface="Book Antiqua" pitchFamily="18" charset="0"/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Consider a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hypergeometric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distribution with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trials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and let 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/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denote the probability of a success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on the first trial.</a:t>
            </a:r>
            <a:r>
              <a:rPr lang="en-US" sz="2400" dirty="0">
                <a:effectLst/>
                <a:latin typeface="Book Antiqua" pitchFamily="18" charset="0"/>
              </a:rPr>
              <a:t>  </a:t>
            </a:r>
          </a:p>
        </p:txBody>
      </p:sp>
      <p:sp>
        <p:nvSpPr>
          <p:cNvPr id="204808" name="AutoShape 8"/>
          <p:cNvSpPr>
            <a:spLocks noChangeArrowheads="1"/>
          </p:cNvSpPr>
          <p:nvPr/>
        </p:nvSpPr>
        <p:spPr bwMode="auto">
          <a:xfrm rot="5400000">
            <a:off x="542925" y="127952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09" name="AutoShape 9"/>
          <p:cNvSpPr>
            <a:spLocks noChangeArrowheads="1"/>
          </p:cNvSpPr>
          <p:nvPr/>
        </p:nvSpPr>
        <p:spPr bwMode="auto">
          <a:xfrm rot="5400000">
            <a:off x="542925" y="2617788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0" name="AutoShape 10"/>
          <p:cNvSpPr>
            <a:spLocks noChangeArrowheads="1"/>
          </p:cNvSpPr>
          <p:nvPr/>
        </p:nvSpPr>
        <p:spPr bwMode="auto">
          <a:xfrm rot="5400000">
            <a:off x="542925" y="4818063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1" name="AutoShape 11"/>
          <p:cNvSpPr>
            <a:spLocks noChangeArrowheads="1"/>
          </p:cNvSpPr>
          <p:nvPr/>
        </p:nvSpPr>
        <p:spPr bwMode="auto">
          <a:xfrm rot="5400000">
            <a:off x="542925" y="3689350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13" name="Rectangle 13"/>
          <p:cNvSpPr>
            <a:spLocks noChangeArrowheads="1"/>
          </p:cNvSpPr>
          <p:nvPr/>
        </p:nvSpPr>
        <p:spPr bwMode="auto">
          <a:xfrm>
            <a:off x="819150" y="2433638"/>
            <a:ext cx="7562850" cy="9715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 dirty="0">
                <a:effectLst/>
                <a:latin typeface="Book Antiqua" pitchFamily="18" charset="0"/>
              </a:rPr>
              <a:t> 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If the population size is large, the term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)/(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– 1) approaches 1.</a:t>
            </a:r>
            <a:r>
              <a:rPr lang="en-US" sz="2400" dirty="0">
                <a:effectLst/>
                <a:latin typeface="Book Antiqua" pitchFamily="18" charset="0"/>
              </a:rPr>
              <a:t>  </a:t>
            </a:r>
          </a:p>
        </p:txBody>
      </p:sp>
      <p:sp>
        <p:nvSpPr>
          <p:cNvPr id="204814" name="Rectangle 14"/>
          <p:cNvSpPr>
            <a:spLocks noChangeArrowheads="1"/>
          </p:cNvSpPr>
          <p:nvPr/>
        </p:nvSpPr>
        <p:spPr bwMode="auto">
          <a:xfrm>
            <a:off x="819150" y="3505200"/>
            <a:ext cx="7562850" cy="9906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 dirty="0">
                <a:effectLst/>
                <a:latin typeface="Book Antiqua" pitchFamily="18" charset="0"/>
              </a:rPr>
              <a:t>  </a:t>
            </a:r>
            <a:r>
              <a:rPr lang="en-US" sz="2400" dirty="0">
                <a:latin typeface="Book Antiqua" pitchFamily="18" charset="0"/>
              </a:rPr>
              <a:t>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he expected value and variance can be written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= </a:t>
            </a: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and </a:t>
            </a: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Var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= </a:t>
            </a: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(1 –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).</a:t>
            </a:r>
            <a:endParaRPr lang="en-US" sz="2400" dirty="0">
              <a:effectLst/>
              <a:latin typeface="Book Antiqua" pitchFamily="18" charset="0"/>
            </a:endParaRPr>
          </a:p>
        </p:txBody>
      </p:sp>
      <p:sp>
        <p:nvSpPr>
          <p:cNvPr id="204816" name="Rectangle 16"/>
          <p:cNvSpPr>
            <a:spLocks noChangeArrowheads="1"/>
          </p:cNvSpPr>
          <p:nvPr/>
        </p:nvSpPr>
        <p:spPr bwMode="auto">
          <a:xfrm>
            <a:off x="819150" y="4595813"/>
            <a:ext cx="7562850" cy="10287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>
              <a:lnSpc>
                <a:spcPct val="110000"/>
              </a:lnSpc>
            </a:pPr>
            <a:r>
              <a:rPr lang="en-US" sz="2400" dirty="0">
                <a:effectLst/>
                <a:latin typeface="Book Antiqua" pitchFamily="18" charset="0"/>
              </a:rPr>
              <a:t>  </a:t>
            </a:r>
            <a:r>
              <a:rPr lang="en-US" sz="2400" dirty="0">
                <a:latin typeface="Book Antiqua" pitchFamily="18" charset="0"/>
              </a:rPr>
              <a:t>Note that these are the expressions for the 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expected</a:t>
            </a:r>
          </a:p>
          <a:p>
            <a:pPr algn="l">
              <a:lnSpc>
                <a:spcPct val="110000"/>
              </a:lnSpc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value and variance of a binomial distribution.</a:t>
            </a:r>
            <a:endParaRPr lang="en-US" sz="2400" dirty="0">
              <a:effectLst/>
              <a:latin typeface="Book Antiqua" pitchFamily="18" charset="0"/>
            </a:endParaRPr>
          </a:p>
        </p:txBody>
      </p:sp>
      <p:sp>
        <p:nvSpPr>
          <p:cNvPr id="204817" name="Text Box 17"/>
          <p:cNvSpPr txBox="1">
            <a:spLocks noChangeArrowheads="1"/>
          </p:cNvSpPr>
          <p:nvPr/>
        </p:nvSpPr>
        <p:spPr bwMode="auto">
          <a:xfrm>
            <a:off x="5400675" y="5715000"/>
            <a:ext cx="15462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continued</a:t>
            </a:r>
          </a:p>
        </p:txBody>
      </p:sp>
      <p:sp>
        <p:nvSpPr>
          <p:cNvPr id="204818" name="Line 18"/>
          <p:cNvSpPr>
            <a:spLocks noChangeShapeType="1"/>
          </p:cNvSpPr>
          <p:nvPr/>
        </p:nvSpPr>
        <p:spPr bwMode="auto">
          <a:xfrm>
            <a:off x="6953250" y="5929313"/>
            <a:ext cx="762000" cy="0"/>
          </a:xfrm>
          <a:prstGeom prst="line">
            <a:avLst/>
          </a:prstGeom>
          <a:noFill/>
          <a:ln w="12700">
            <a:solidFill>
              <a:srgbClr val="66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4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animBg="1" autoUpdateAnimBg="0"/>
      <p:bldP spid="204808" grpId="0" animBg="1"/>
      <p:bldP spid="204809" grpId="0" animBg="1"/>
      <p:bldP spid="204810" grpId="0" animBg="1"/>
      <p:bldP spid="204811" grpId="0" animBg="1"/>
      <p:bldP spid="204813" grpId="0" animBg="1" autoUpdateAnimBg="0"/>
      <p:bldP spid="204814" grpId="0" animBg="1" autoUpdateAnimBg="0"/>
      <p:bldP spid="204816" grpId="0" animBg="1" autoUpdateAnimBg="0"/>
      <p:bldP spid="204817" grpId="0" autoUpdateAnimBg="0"/>
      <p:bldP spid="2048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685800" y="52388"/>
            <a:ext cx="7772400" cy="814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Hypergeometric Probability Distribution</a:t>
            </a:r>
          </a:p>
        </p:txBody>
      </p:sp>
      <p:sp>
        <p:nvSpPr>
          <p:cNvPr id="206851" name="AutoShape 3"/>
          <p:cNvSpPr>
            <a:spLocks noChangeArrowheads="1"/>
          </p:cNvSpPr>
          <p:nvPr/>
        </p:nvSpPr>
        <p:spPr bwMode="auto">
          <a:xfrm rot="5400000">
            <a:off x="638175" y="1412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914400" y="1133475"/>
            <a:ext cx="7448550" cy="18478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When the population size is large, a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hypergeometric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 can be approximated by a binomial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distribution with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trials and a probability of 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success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= 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/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).  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nimBg="1"/>
      <p:bldP spid="206852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1009650" y="1133475"/>
            <a:ext cx="7505700" cy="14668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probability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for a random variable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describes how probabilities are distributed over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values of the random variable.</a:t>
            </a:r>
          </a:p>
        </p:txBody>
      </p:sp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1009650" y="2752725"/>
            <a:ext cx="7510463" cy="106680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We can describe a discrete probability distribution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with a table, graph, or formula.</a:t>
            </a:r>
          </a:p>
        </p:txBody>
      </p:sp>
      <p:sp>
        <p:nvSpPr>
          <p:cNvPr id="174083" name="AutoShape 3"/>
          <p:cNvSpPr>
            <a:spLocks noChangeArrowheads="1"/>
          </p:cNvSpPr>
          <p:nvPr/>
        </p:nvSpPr>
        <p:spPr bwMode="auto">
          <a:xfrm rot="5400000">
            <a:off x="733425" y="1793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5" name="AutoShape 5"/>
          <p:cNvSpPr>
            <a:spLocks noChangeArrowheads="1"/>
          </p:cNvSpPr>
          <p:nvPr/>
        </p:nvSpPr>
        <p:spPr bwMode="auto">
          <a:xfrm rot="5400000">
            <a:off x="733425" y="32035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 Probability Distributions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4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 animBg="1" autoUpdateAnimBg="0"/>
      <p:bldP spid="174082" grpId="0" animBg="1" autoUpdateAnimBg="0"/>
      <p:bldP spid="174083" grpId="0" animBg="1"/>
      <p:bldP spid="1740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09650" y="1133475"/>
            <a:ext cx="7505700" cy="1087211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Two types of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 probability distributions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will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be introduced.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09650" y="2360846"/>
            <a:ext cx="7510463" cy="1398353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First type:  uses the rules of assigning probabilities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to experimental outcomes to determine probabilities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for each value of the random variable.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rot="5400000">
            <a:off x="733425" y="157616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5400000">
            <a:off x="733425" y="3000379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 Probability Distributions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16910" y="3877562"/>
            <a:ext cx="7510463" cy="1405637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Second type:  uses a special mathematical formula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to compute the probabilities for each value of the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random variable.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5400000">
            <a:off x="740685" y="4502581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3725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  <p:bldP spid="4" grpId="0" animBg="1"/>
      <p:bldP spid="5" grpId="0" animBg="1"/>
      <p:bldP spid="7" grpId="0" animBg="1" autoUpdateAnimBg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1009650" y="1133475"/>
            <a:ext cx="7505700" cy="14668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probability distribution is defined by a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probability function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denoted by 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), that provides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probability for each value of the random variable.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1009650" y="2756807"/>
            <a:ext cx="7510463" cy="26479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The required conditions for a discrete probability</a:t>
            </a:r>
          </a:p>
          <a:p>
            <a:pPr algn="l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function are:</a:t>
            </a: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algn="l"/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175108" name="AutoShape 4"/>
          <p:cNvSpPr>
            <a:spLocks noChangeArrowheads="1"/>
          </p:cNvSpPr>
          <p:nvPr/>
        </p:nvSpPr>
        <p:spPr bwMode="auto">
          <a:xfrm rot="5400000">
            <a:off x="733425" y="1793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09" name="AutoShape 5"/>
          <p:cNvSpPr>
            <a:spLocks noChangeArrowheads="1"/>
          </p:cNvSpPr>
          <p:nvPr/>
        </p:nvSpPr>
        <p:spPr bwMode="auto">
          <a:xfrm rot="5400000">
            <a:off x="733425" y="32035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 Probability Distributions</a:t>
            </a: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3790950" y="3667125"/>
            <a:ext cx="1581150" cy="685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</a:t>
            </a: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&gt;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0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3790950" y="4467225"/>
            <a:ext cx="1581150" cy="685800"/>
          </a:xfrm>
          <a:prstGeom prst="rect">
            <a:avLst/>
          </a:prstGeom>
          <a:gradFill rotWithShape="0">
            <a:gsLst>
              <a:gs pos="0">
                <a:srgbClr val="006699">
                  <a:gamma/>
                  <a:shade val="46275"/>
                  <a:invGamma/>
                </a:srgbClr>
              </a:gs>
              <a:gs pos="50000">
                <a:srgbClr val="006699"/>
              </a:gs>
              <a:gs pos="100000">
                <a:srgbClr val="006699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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x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) = 1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nimBg="1" autoUpdateAnimBg="0"/>
      <p:bldP spid="175107" grpId="0" animBg="1" autoUpdateAnimBg="0"/>
      <p:bldP spid="175108" grpId="0" animBg="1"/>
      <p:bldP spid="175109" grpId="0" animBg="1"/>
      <p:bldP spid="175111" grpId="0" animBg="1" autoUpdateAnimBg="0"/>
      <p:bldP spid="17511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85800" y="149225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sz="28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Discrete Probability Distributions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09649" y="1133475"/>
            <a:ext cx="7655379" cy="14668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There are three methods for assign probabilities to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random variables: the classical method, the subjective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method, and the relative frequency method.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5400000">
            <a:off x="733425" y="1793875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31424" y="2780817"/>
            <a:ext cx="7633604" cy="1466850"/>
          </a:xfrm>
          <a:prstGeom prst="rect">
            <a:avLst/>
          </a:prstGeom>
          <a:gradFill flip="none" rotWithShape="1">
            <a:gsLst>
              <a:gs pos="0">
                <a:srgbClr val="72AF2F">
                  <a:shade val="30000"/>
                  <a:satMod val="115000"/>
                </a:srgbClr>
              </a:gs>
              <a:gs pos="50000">
                <a:srgbClr val="72AF2F">
                  <a:shade val="67500"/>
                  <a:satMod val="115000"/>
                </a:srgbClr>
              </a:gs>
              <a:gs pos="100000">
                <a:srgbClr val="72AF2F">
                  <a:shade val="100000"/>
                  <a:satMod val="115000"/>
                </a:srgbClr>
              </a:gs>
            </a:gsLst>
            <a:lin ang="16200000" scaled="1"/>
            <a:tileRect/>
          </a:gradFill>
          <a:ln w="63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The use of the relative frequency method to develop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discrete probability distributions leads to what is</a:t>
            </a:r>
          </a:p>
          <a:p>
            <a:pPr algn="l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called an </a:t>
            </a:r>
            <a:r>
              <a:rPr lang="en-US" sz="24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empirical discrete distribution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.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5400000">
            <a:off x="755199" y="3441217"/>
            <a:ext cx="244475" cy="155575"/>
          </a:xfrm>
          <a:prstGeom prst="triangle">
            <a:avLst>
              <a:gd name="adj" fmla="val 50000"/>
            </a:avLst>
          </a:prstGeom>
          <a:solidFill>
            <a:srgbClr val="66FFFF"/>
          </a:solidFill>
          <a:ln w="12700">
            <a:solidFill>
              <a:srgbClr val="66FFFF"/>
            </a:solidFill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6879770" y="3744688"/>
            <a:ext cx="1651000" cy="1335314"/>
          </a:xfrm>
          <a:prstGeom prst="roundRect">
            <a:avLst/>
          </a:prstGeom>
          <a:gradFill flip="none" rotWithShape="1">
            <a:gsLst>
              <a:gs pos="0">
                <a:srgbClr val="808080">
                  <a:shade val="30000"/>
                  <a:satMod val="115000"/>
                </a:srgbClr>
              </a:gs>
              <a:gs pos="50000">
                <a:srgbClr val="808080">
                  <a:shade val="67500"/>
                  <a:satMod val="115000"/>
                </a:srgbClr>
              </a:gs>
              <a:gs pos="100000">
                <a:srgbClr val="808080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Book Antiqua" pitchFamily="18" charset="0"/>
              </a:rPr>
              <a:t>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xample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Book Antiqua" pitchFamily="18" charset="0"/>
              </a:rPr>
              <a:t>on next slide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1600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/>
      <p:bldP spid="5" grpId="0" animBg="1" autoUpdateAnimBg="0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BE9ch01">
  <a:themeElements>
    <a:clrScheme name="">
      <a:dk1>
        <a:srgbClr val="3C0023"/>
      </a:dk1>
      <a:lt1>
        <a:srgbClr val="FFFFFF"/>
      </a:lt1>
      <a:dk2>
        <a:srgbClr val="300153"/>
      </a:dk2>
      <a:lt2>
        <a:srgbClr val="F6BF69"/>
      </a:lt2>
      <a:accent1>
        <a:srgbClr val="618FFD"/>
      </a:accent1>
      <a:accent2>
        <a:srgbClr val="B760F9"/>
      </a:accent2>
      <a:accent3>
        <a:srgbClr val="ADAAB3"/>
      </a:accent3>
      <a:accent4>
        <a:srgbClr val="DADADA"/>
      </a:accent4>
      <a:accent5>
        <a:srgbClr val="B7C6FE"/>
      </a:accent5>
      <a:accent6>
        <a:srgbClr val="A656E2"/>
      </a:accent6>
      <a:hlink>
        <a:srgbClr val="919191"/>
      </a:hlink>
      <a:folHlink>
        <a:srgbClr val="B50069"/>
      </a:folHlink>
    </a:clrScheme>
    <a:fontScheme name="SBE9ch01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erif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S Reference Serif" pitchFamily="18" charset="0"/>
          </a:defRPr>
        </a:defPPr>
      </a:lstStyle>
    </a:lnDef>
  </a:objectDefaults>
  <a:extraClrSchemeLst>
    <a:extraClrScheme>
      <a:clrScheme name="SBE9ch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9ch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9ch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C:\Slides\SBE9ppt\SBE9ch01.PPT</Template>
  <TotalTime>6818</TotalTime>
  <Pages>24</Pages>
  <Words>3124</Words>
  <Application>Microsoft Macintosh PowerPoint</Application>
  <PresentationFormat>On-screen Show (4:3)</PresentationFormat>
  <Paragraphs>709</Paragraphs>
  <Slides>58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Calibri</vt:lpstr>
      <vt:lpstr>Wingdings</vt:lpstr>
      <vt:lpstr>Arial</vt:lpstr>
      <vt:lpstr>Monotype Sorts</vt:lpstr>
      <vt:lpstr>Symbol</vt:lpstr>
      <vt:lpstr>Times New Roman</vt:lpstr>
      <vt:lpstr>Book Antiqua</vt:lpstr>
      <vt:lpstr>MS Reference Serif</vt:lpstr>
      <vt:lpstr>SBE9ch01</vt:lpstr>
      <vt:lpstr>Equation</vt:lpstr>
      <vt:lpstr>Worksheet</vt:lpstr>
      <vt:lpstr>  Discrete Probability Distributions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Expected Value</vt:lpstr>
      <vt:lpstr>PowerPoint Presentation</vt:lpstr>
      <vt:lpstr>Expected Value</vt:lpstr>
      <vt:lpstr>Variance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Binomial Probability Distribution</vt:lpstr>
      <vt:lpstr>Binomial Probability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Binomial Probability Distribution</vt:lpstr>
      <vt:lpstr>PowerPoint Presentation</vt:lpstr>
      <vt:lpstr>PowerPoint Presentation</vt:lpstr>
      <vt:lpstr>Binomial Probability Distribution</vt:lpstr>
      <vt:lpstr>Binomial Probability Distribution</vt:lpstr>
      <vt:lpstr>PowerPoint Presentation</vt:lpstr>
      <vt:lpstr>PowerPoint Presentation</vt:lpstr>
      <vt:lpstr>PowerPoint Presentation</vt:lpstr>
      <vt:lpstr>Poisson Probability Distribution</vt:lpstr>
      <vt:lpstr>Poisson Probability Distribution</vt:lpstr>
      <vt:lpstr>Poisson Probability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Hypergeometric Probability Distribution</vt:lpstr>
      <vt:lpstr>PowerPoint Presentation</vt:lpstr>
      <vt:lpstr>Hypergeometric Probability Distribution</vt:lpstr>
      <vt:lpstr>Hypergeometric Probability Distribution</vt:lpstr>
      <vt:lpstr>Hypergeometric Probability Distribution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Prob. Distrib.</dc:title>
  <cp:lastModifiedBy>Anirban Ghatak</cp:lastModifiedBy>
  <cp:revision>325</cp:revision>
  <cp:lastPrinted>1601-01-01T00:00:00Z</cp:lastPrinted>
  <dcterms:created xsi:type="dcterms:W3CDTF">1996-08-26T12:57:48Z</dcterms:created>
  <dcterms:modified xsi:type="dcterms:W3CDTF">2019-07-16T02:30:51Z</dcterms:modified>
</cp:coreProperties>
</file>