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53" r:id="rId1"/>
  </p:sldMasterIdLst>
  <p:notesMasterIdLst>
    <p:notesMasterId r:id="rId70"/>
  </p:notesMasterIdLst>
  <p:handoutMasterIdLst>
    <p:handoutMasterId r:id="rId71"/>
  </p:handoutMasterIdLst>
  <p:sldIdLst>
    <p:sldId id="257" r:id="rId2"/>
    <p:sldId id="337" r:id="rId3"/>
    <p:sldId id="338" r:id="rId4"/>
    <p:sldId id="404" r:id="rId5"/>
    <p:sldId id="259" r:id="rId6"/>
    <p:sldId id="308" r:id="rId7"/>
    <p:sldId id="405" r:id="rId8"/>
    <p:sldId id="409" r:id="rId9"/>
    <p:sldId id="429" r:id="rId10"/>
    <p:sldId id="417" r:id="rId11"/>
    <p:sldId id="309" r:id="rId12"/>
    <p:sldId id="368" r:id="rId13"/>
    <p:sldId id="422" r:id="rId14"/>
    <p:sldId id="420" r:id="rId15"/>
    <p:sldId id="440" r:id="rId16"/>
    <p:sldId id="419" r:id="rId17"/>
    <p:sldId id="441" r:id="rId18"/>
    <p:sldId id="425" r:id="rId19"/>
    <p:sldId id="307" r:id="rId20"/>
    <p:sldId id="268" r:id="rId21"/>
    <p:sldId id="426" r:id="rId22"/>
    <p:sldId id="367" r:id="rId23"/>
    <p:sldId id="427" r:id="rId24"/>
    <p:sldId id="428" r:id="rId25"/>
    <p:sldId id="430" r:id="rId26"/>
    <p:sldId id="271" r:id="rId27"/>
    <p:sldId id="272" r:id="rId28"/>
    <p:sldId id="363" r:id="rId29"/>
    <p:sldId id="324" r:id="rId30"/>
    <p:sldId id="315" r:id="rId31"/>
    <p:sldId id="364" r:id="rId32"/>
    <p:sldId id="326" r:id="rId33"/>
    <p:sldId id="365" r:id="rId34"/>
    <p:sldId id="328" r:id="rId35"/>
    <p:sldId id="442" r:id="rId36"/>
    <p:sldId id="443" r:id="rId37"/>
    <p:sldId id="444" r:id="rId38"/>
    <p:sldId id="445" r:id="rId39"/>
    <p:sldId id="377" r:id="rId40"/>
    <p:sldId id="378" r:id="rId41"/>
    <p:sldId id="379" r:id="rId42"/>
    <p:sldId id="380" r:id="rId43"/>
    <p:sldId id="382" r:id="rId44"/>
    <p:sldId id="383" r:id="rId45"/>
    <p:sldId id="384" r:id="rId46"/>
    <p:sldId id="385" r:id="rId47"/>
    <p:sldId id="386" r:id="rId48"/>
    <p:sldId id="387" r:id="rId49"/>
    <p:sldId id="388" r:id="rId50"/>
    <p:sldId id="389" r:id="rId51"/>
    <p:sldId id="390" r:id="rId52"/>
    <p:sldId id="391" r:id="rId53"/>
    <p:sldId id="436" r:id="rId54"/>
    <p:sldId id="437" r:id="rId55"/>
    <p:sldId id="438" r:id="rId56"/>
    <p:sldId id="439" r:id="rId57"/>
    <p:sldId id="392" r:id="rId58"/>
    <p:sldId id="393" r:id="rId59"/>
    <p:sldId id="394" r:id="rId60"/>
    <p:sldId id="395" r:id="rId61"/>
    <p:sldId id="396" r:id="rId62"/>
    <p:sldId id="397" r:id="rId63"/>
    <p:sldId id="398" r:id="rId64"/>
    <p:sldId id="399" r:id="rId65"/>
    <p:sldId id="400" r:id="rId66"/>
    <p:sldId id="401" r:id="rId67"/>
    <p:sldId id="402" r:id="rId68"/>
    <p:sldId id="435" r:id="rId69"/>
  </p:sldIdLst>
  <p:sldSz cx="9144000" cy="6858000" type="screen4x3"/>
  <p:notesSz cx="6858000" cy="9144000"/>
  <p:embeddedFontLst>
    <p:embeddedFont>
      <p:font typeface="Book Antiqua" panose="02040602050305030304" pitchFamily="18" charset="0"/>
      <p:regular r:id="rId72"/>
      <p:bold r:id="rId73"/>
      <p:italic r:id="rId74"/>
      <p:boldItalic r:id="rId75"/>
    </p:embeddedFont>
    <p:embeddedFont>
      <p:font typeface="Monotype Sorts" pitchFamily="2" charset="2"/>
      <p:regular r:id="rId76"/>
    </p:embeddedFont>
    <p:embeddedFont>
      <p:font typeface="MS Reference Serif" panose="02040502050405020303" pitchFamily="18" charset="0"/>
      <p:regular r:id="rId77"/>
      <p:bold r:id="rId78"/>
      <p:italic r:id="rId79"/>
      <p:boldItalic r:id="rId80"/>
    </p:embeddedFont>
    <p:embeddedFont>
      <p:font typeface="MT Symbol" pitchFamily="2" charset="2"/>
      <p:regular r:id="rId81"/>
    </p:embeddedFont>
  </p:embeddedFontLst>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MS Reference Serif" pitchFamily="18" charset="0"/>
        <a:ea typeface="+mn-ea"/>
        <a:cs typeface="+mn-cs"/>
      </a:defRPr>
    </a:lvl9pPr>
  </p:defaultTextStyle>
  <p:extLst>
    <p:ext uri="{EFAFB233-063F-42B5-8137-9DF3F51BA10A}">
      <p15:sldGuideLst xmlns:p15="http://schemas.microsoft.com/office/powerpoint/2012/main">
        <p15:guide id="1" orient="horz" pos="757">
          <p15:clr>
            <a:srgbClr val="A4A3A4"/>
          </p15:clr>
        </p15:guide>
        <p15:guide id="2" pos="7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72AF2F"/>
    <a:srgbClr val="629430"/>
    <a:srgbClr val="660033"/>
    <a:srgbClr val="669A32"/>
    <a:srgbClr val="77C628"/>
    <a:srgbClr val="80D42C"/>
    <a:srgbClr val="AFDA26"/>
    <a:srgbClr val="3A3A3A"/>
    <a:srgbClr val="233A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35" autoAdjust="0"/>
    <p:restoredTop sz="96444" autoAdjust="0"/>
  </p:normalViewPr>
  <p:slideViewPr>
    <p:cSldViewPr snapToGrid="0">
      <p:cViewPr varScale="1">
        <p:scale>
          <a:sx n="112" d="100"/>
          <a:sy n="112" d="100"/>
        </p:scale>
        <p:origin x="1960" y="176"/>
      </p:cViewPr>
      <p:guideLst>
        <p:guide orient="horz" pos="757"/>
        <p:guide pos="738"/>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Lst>
  </p:outlineViewPr>
  <p:notesTextViewPr>
    <p:cViewPr>
      <p:scale>
        <a:sx n="100" d="100"/>
        <a:sy n="100" d="100"/>
      </p:scale>
      <p:origin x="0" y="0"/>
    </p:cViewPr>
  </p:notesTextViewPr>
  <p:sorterViewPr>
    <p:cViewPr>
      <p:scale>
        <a:sx n="66" d="100"/>
        <a:sy n="66" d="100"/>
      </p:scale>
      <p:origin x="0" y="388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font" Target="fonts/font3.fntdata"/><Relationship Id="rId79" Type="http://schemas.openxmlformats.org/officeDocument/2006/relationships/font" Target="fonts/font8.fntdata"/><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font" Target="fonts/font6.fntdata"/><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1.fntdata"/><Relationship Id="rId80" Type="http://schemas.openxmlformats.org/officeDocument/2006/relationships/font" Target="fonts/font9.fntdata"/><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font" Target="fonts/font4.fntdata"/><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font" Target="fonts/font2.fntdata"/><Relationship Id="rId78" Type="http://schemas.openxmlformats.org/officeDocument/2006/relationships/font" Target="fonts/font7.fntdata"/><Relationship Id="rId8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5.fntdata"/><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9.xml"/><Relationship Id="rId18" Type="http://schemas.openxmlformats.org/officeDocument/2006/relationships/slide" Target="slides/slide30.xml"/><Relationship Id="rId3" Type="http://schemas.openxmlformats.org/officeDocument/2006/relationships/slide" Target="slides/slide4.xml"/><Relationship Id="rId7" Type="http://schemas.openxmlformats.org/officeDocument/2006/relationships/slide" Target="slides/slide10.xml"/><Relationship Id="rId12" Type="http://schemas.openxmlformats.org/officeDocument/2006/relationships/slide" Target="slides/slide16.xml"/><Relationship Id="rId17" Type="http://schemas.openxmlformats.org/officeDocument/2006/relationships/slide" Target="slides/slide29.xml"/><Relationship Id="rId2" Type="http://schemas.openxmlformats.org/officeDocument/2006/relationships/slide" Target="slides/slide2.xml"/><Relationship Id="rId16" Type="http://schemas.openxmlformats.org/officeDocument/2006/relationships/slide" Target="slides/slide27.xml"/><Relationship Id="rId20" Type="http://schemas.openxmlformats.org/officeDocument/2006/relationships/slide" Target="slides/slide34.xml"/><Relationship Id="rId1" Type="http://schemas.openxmlformats.org/officeDocument/2006/relationships/slide" Target="slides/slide1.xml"/><Relationship Id="rId6" Type="http://schemas.openxmlformats.org/officeDocument/2006/relationships/slide" Target="slides/slide8.xml"/><Relationship Id="rId11" Type="http://schemas.openxmlformats.org/officeDocument/2006/relationships/slide" Target="slides/slide14.xml"/><Relationship Id="rId5" Type="http://schemas.openxmlformats.org/officeDocument/2006/relationships/slide" Target="slides/slide7.xml"/><Relationship Id="rId15" Type="http://schemas.openxmlformats.org/officeDocument/2006/relationships/slide" Target="slides/slide26.xml"/><Relationship Id="rId10" Type="http://schemas.openxmlformats.org/officeDocument/2006/relationships/slide" Target="slides/slide13.xml"/><Relationship Id="rId19" Type="http://schemas.openxmlformats.org/officeDocument/2006/relationships/slide" Target="slides/slide32.xml"/><Relationship Id="rId4" Type="http://schemas.openxmlformats.org/officeDocument/2006/relationships/slide" Target="slides/slide6.xml"/><Relationship Id="rId9" Type="http://schemas.openxmlformats.org/officeDocument/2006/relationships/slide" Target="slides/slide12.xml"/><Relationship Id="rId14" Type="http://schemas.openxmlformats.org/officeDocument/2006/relationships/slide" Target="slides/slide20.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image" Target="../media/image34.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image" Target="../media/image37.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image" Target="../media/image40.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image" Target="../media/image43.wmf"/><Relationship Id="rId1" Type="http://schemas.openxmlformats.org/officeDocument/2006/relationships/image" Target="../media/image42.wmf"/><Relationship Id="rId5" Type="http://schemas.openxmlformats.org/officeDocument/2006/relationships/image" Target="../media/image46.emf"/><Relationship Id="rId4" Type="http://schemas.openxmlformats.org/officeDocument/2006/relationships/image" Target="../media/image45.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image" Target="../media/image4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9.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0.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image" Target="../media/image53.wmf"/><Relationship Id="rId1" Type="http://schemas.openxmlformats.org/officeDocument/2006/relationships/image" Target="../media/image52.emf"/><Relationship Id="rId4" Type="http://schemas.openxmlformats.org/officeDocument/2006/relationships/image" Target="../media/image55.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6.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emf"/><Relationship Id="rId1" Type="http://schemas.openxmlformats.org/officeDocument/2006/relationships/image" Target="../media/image57.emf"/><Relationship Id="rId4" Type="http://schemas.openxmlformats.org/officeDocument/2006/relationships/image" Target="../media/image60.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62.emf"/><Relationship Id="rId1" Type="http://schemas.openxmlformats.org/officeDocument/2006/relationships/image" Target="../media/image61.e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emf"/><Relationship Id="rId1" Type="http://schemas.openxmlformats.org/officeDocument/2006/relationships/image" Target="../media/image63.emf"/><Relationship Id="rId4" Type="http://schemas.openxmlformats.org/officeDocument/2006/relationships/image" Target="../media/image66.e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69.emf"/><Relationship Id="rId2" Type="http://schemas.openxmlformats.org/officeDocument/2006/relationships/image" Target="../media/image68.emf"/><Relationship Id="rId1" Type="http://schemas.openxmlformats.org/officeDocument/2006/relationships/image" Target="../media/image67.emf"/><Relationship Id="rId5" Type="http://schemas.openxmlformats.org/officeDocument/2006/relationships/image" Target="../media/image71.wmf"/><Relationship Id="rId4" Type="http://schemas.openxmlformats.org/officeDocument/2006/relationships/image" Target="../media/image70.e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74.emf"/><Relationship Id="rId2" Type="http://schemas.openxmlformats.org/officeDocument/2006/relationships/image" Target="../media/image73.wmf"/><Relationship Id="rId1" Type="http://schemas.openxmlformats.org/officeDocument/2006/relationships/image" Target="../media/image72.emf"/><Relationship Id="rId5" Type="http://schemas.openxmlformats.org/officeDocument/2006/relationships/image" Target="../media/image76.wmf"/><Relationship Id="rId4" Type="http://schemas.openxmlformats.org/officeDocument/2006/relationships/image" Target="../media/image75.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79.emf"/><Relationship Id="rId2" Type="http://schemas.openxmlformats.org/officeDocument/2006/relationships/image" Target="../media/image78.emf"/><Relationship Id="rId1" Type="http://schemas.openxmlformats.org/officeDocument/2006/relationships/image" Target="../media/image77.emf"/><Relationship Id="rId6" Type="http://schemas.openxmlformats.org/officeDocument/2006/relationships/image" Target="../media/image82.emf"/><Relationship Id="rId5" Type="http://schemas.openxmlformats.org/officeDocument/2006/relationships/image" Target="../media/image81.emf"/><Relationship Id="rId4" Type="http://schemas.openxmlformats.org/officeDocument/2006/relationships/image" Target="../media/image80.e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emf"/><Relationship Id="rId1" Type="http://schemas.openxmlformats.org/officeDocument/2006/relationships/image" Target="../media/image83.emf"/><Relationship Id="rId4" Type="http://schemas.openxmlformats.org/officeDocument/2006/relationships/image" Target="../media/image86.e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9.emf"/><Relationship Id="rId2" Type="http://schemas.openxmlformats.org/officeDocument/2006/relationships/image" Target="../media/image88.emf"/><Relationship Id="rId1" Type="http://schemas.openxmlformats.org/officeDocument/2006/relationships/image" Target="../media/image87.e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92.emf"/><Relationship Id="rId2" Type="http://schemas.openxmlformats.org/officeDocument/2006/relationships/image" Target="../media/image91.emf"/><Relationship Id="rId1" Type="http://schemas.openxmlformats.org/officeDocument/2006/relationships/image" Target="../media/image90.emf"/><Relationship Id="rId5" Type="http://schemas.openxmlformats.org/officeDocument/2006/relationships/image" Target="../media/image94.emf"/><Relationship Id="rId4" Type="http://schemas.openxmlformats.org/officeDocument/2006/relationships/image" Target="../media/image93.e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emf"/><Relationship Id="rId2" Type="http://schemas.openxmlformats.org/officeDocument/2006/relationships/image" Target="../media/image96.emf"/><Relationship Id="rId1" Type="http://schemas.openxmlformats.org/officeDocument/2006/relationships/image" Target="../media/image95.emf"/><Relationship Id="rId6" Type="http://schemas.openxmlformats.org/officeDocument/2006/relationships/image" Target="../media/image100.emf"/><Relationship Id="rId5" Type="http://schemas.openxmlformats.org/officeDocument/2006/relationships/image" Target="../media/image99.emf"/><Relationship Id="rId4" Type="http://schemas.openxmlformats.org/officeDocument/2006/relationships/image" Target="../media/image98.e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03.emf"/><Relationship Id="rId2" Type="http://schemas.openxmlformats.org/officeDocument/2006/relationships/image" Target="../media/image102.emf"/><Relationship Id="rId1" Type="http://schemas.openxmlformats.org/officeDocument/2006/relationships/image" Target="../media/image101.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emf"/><Relationship Id="rId1" Type="http://schemas.openxmlformats.org/officeDocument/2006/relationships/image" Target="../media/image5.emf"/><Relationship Id="rId5" Type="http://schemas.openxmlformats.org/officeDocument/2006/relationships/image" Target="../media/image9.wmf"/><Relationship Id="rId4"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04.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05.e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08.emf"/><Relationship Id="rId2" Type="http://schemas.openxmlformats.org/officeDocument/2006/relationships/image" Target="../media/image107.emf"/><Relationship Id="rId1" Type="http://schemas.openxmlformats.org/officeDocument/2006/relationships/image" Target="../media/image106.emf"/><Relationship Id="rId5" Type="http://schemas.openxmlformats.org/officeDocument/2006/relationships/image" Target="../media/image110.emf"/><Relationship Id="rId4" Type="http://schemas.openxmlformats.org/officeDocument/2006/relationships/image" Target="../media/image109.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11.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12.emf"/></Relationships>
</file>

<file path=ppt/drawings/_rels/vmlDrawing35.vml.rels><?xml version="1.0" encoding="UTF-8" standalone="yes"?>
<Relationships xmlns="http://schemas.openxmlformats.org/package/2006/relationships"><Relationship Id="rId3" Type="http://schemas.openxmlformats.org/officeDocument/2006/relationships/image" Target="../media/image116.emf"/><Relationship Id="rId2" Type="http://schemas.openxmlformats.org/officeDocument/2006/relationships/image" Target="../media/image115.emf"/><Relationship Id="rId1" Type="http://schemas.openxmlformats.org/officeDocument/2006/relationships/image" Target="../media/image114.emf"/><Relationship Id="rId4" Type="http://schemas.openxmlformats.org/officeDocument/2006/relationships/image" Target="../media/image117.e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18.e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21.emf"/><Relationship Id="rId2" Type="http://schemas.openxmlformats.org/officeDocument/2006/relationships/image" Target="../media/image120.emf"/><Relationship Id="rId1" Type="http://schemas.openxmlformats.org/officeDocument/2006/relationships/image" Target="../media/image119.emf"/><Relationship Id="rId4" Type="http://schemas.openxmlformats.org/officeDocument/2006/relationships/image" Target="../media/image122.e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124.emf"/><Relationship Id="rId1" Type="http://schemas.openxmlformats.org/officeDocument/2006/relationships/image" Target="../media/image123.emf"/></Relationships>
</file>

<file path=ppt/drawings/_rels/vmlDrawing39.vml.rels><?xml version="1.0" encoding="UTF-8" standalone="yes"?>
<Relationships xmlns="http://schemas.openxmlformats.org/package/2006/relationships"><Relationship Id="rId3" Type="http://schemas.openxmlformats.org/officeDocument/2006/relationships/image" Target="../media/image127.emf"/><Relationship Id="rId2" Type="http://schemas.openxmlformats.org/officeDocument/2006/relationships/image" Target="../media/image126.emf"/><Relationship Id="rId1" Type="http://schemas.openxmlformats.org/officeDocument/2006/relationships/image" Target="../media/image125.emf"/><Relationship Id="rId4" Type="http://schemas.openxmlformats.org/officeDocument/2006/relationships/image" Target="../media/image128.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image" Target="../media/image15.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image" Target="../media/image18.emf"/><Relationship Id="rId5" Type="http://schemas.openxmlformats.org/officeDocument/2006/relationships/image" Target="../media/image22.emf"/><Relationship Id="rId4" Type="http://schemas.openxmlformats.org/officeDocument/2006/relationships/image" Target="../media/image21.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image" Target="../media/image23.emf"/><Relationship Id="rId5" Type="http://schemas.openxmlformats.org/officeDocument/2006/relationships/image" Target="../media/image27.emf"/><Relationship Id="rId4" Type="http://schemas.openxmlformats.org/officeDocument/2006/relationships/image" Target="../media/image26.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image" Target="../media/image28.emf"/><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image" Target="../media/image3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79600975-B2B6-4870-88D3-E37BF21C3312}"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3840911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notes styles</a:t>
            </a:r>
          </a:p>
          <a:p>
            <a:pPr lvl="0"/>
            <a:r>
              <a:rPr lang="en-US"/>
              <a:t>Second Level</a:t>
            </a:r>
          </a:p>
          <a:p>
            <a:pPr lvl="0"/>
            <a:r>
              <a:rPr lang="en-US"/>
              <a:t>Third Level</a:t>
            </a:r>
          </a:p>
          <a:p>
            <a:pPr lvl="0"/>
            <a:r>
              <a:rPr lang="en-US"/>
              <a:t>Fourth Level</a:t>
            </a:r>
          </a:p>
          <a:p>
            <a:pPr lvl="0"/>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a:fld id="{1E96E9E9-E33B-4BB4-80A1-0D2E8EEA9FCC}" type="slidenum">
              <a:rPr lang="en-US" sz="1400">
                <a:effectLst/>
                <a:latin typeface="Book Antiqua" pitchFamily="18" charset="0"/>
              </a:rPr>
              <a:pPr algn="r"/>
              <a:t>‹#›</a:t>
            </a:fld>
            <a:endParaRPr lang="en-US" sz="1400">
              <a:effectLst/>
              <a:latin typeface="Book Antiqua" pitchFamily="18" charset="0"/>
            </a:endParaRPr>
          </a:p>
        </p:txBody>
      </p:sp>
    </p:spTree>
    <p:extLst>
      <p:ext uri="{BB962C8B-B14F-4D97-AF65-F5344CB8AC3E}">
        <p14:creationId xmlns:p14="http://schemas.microsoft.com/office/powerpoint/2010/main" val="14498205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xfrm>
            <a:off x="1150938" y="692150"/>
            <a:ext cx="4556125" cy="3416300"/>
          </a:xfrm>
          <a:ln/>
        </p:spPr>
      </p:sp>
      <p:sp>
        <p:nvSpPr>
          <p:cNvPr id="119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150938" y="692150"/>
            <a:ext cx="4556125" cy="3416300"/>
          </a:xfrm>
          <a:ln/>
        </p:spPr>
      </p:sp>
      <p:sp>
        <p:nvSpPr>
          <p:cNvPr id="246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Rot="1" noChangeAspect="1" noChangeArrowheads="1" noTextEdit="1"/>
          </p:cNvSpPr>
          <p:nvPr>
            <p:ph type="sldImg"/>
          </p:nvPr>
        </p:nvSpPr>
        <p:spPr>
          <a:xfrm>
            <a:off x="1150938" y="692150"/>
            <a:ext cx="4556125" cy="3416300"/>
          </a:xfrm>
          <a:ln/>
        </p:spPr>
      </p:sp>
      <p:sp>
        <p:nvSpPr>
          <p:cNvPr id="428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Rot="1" noChangeAspect="1" noChangeArrowheads="1" noTextEdit="1"/>
          </p:cNvSpPr>
          <p:nvPr>
            <p:ph type="sldImg"/>
          </p:nvPr>
        </p:nvSpPr>
        <p:spPr>
          <a:xfrm>
            <a:off x="1150938" y="692150"/>
            <a:ext cx="4556125" cy="3416300"/>
          </a:xfrm>
          <a:ln/>
        </p:spPr>
      </p:sp>
      <p:sp>
        <p:nvSpPr>
          <p:cNvPr id="421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50938" y="692150"/>
            <a:ext cx="4556125" cy="3416300"/>
          </a:xfrm>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Rot="1" noChangeAspect="1" noChangeArrowheads="1" noTextEdit="1"/>
          </p:cNvSpPr>
          <p:nvPr>
            <p:ph type="sldImg"/>
          </p:nvPr>
        </p:nvSpPr>
        <p:spPr>
          <a:xfrm>
            <a:off x="1150938" y="692150"/>
            <a:ext cx="4556125" cy="3416300"/>
          </a:xfrm>
          <a:ln/>
        </p:spPr>
      </p:sp>
      <p:sp>
        <p:nvSpPr>
          <p:cNvPr id="423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Rot="1" noChangeAspect="1" noChangeArrowheads="1" noTextEdit="1"/>
          </p:cNvSpPr>
          <p:nvPr>
            <p:ph type="sldImg"/>
          </p:nvPr>
        </p:nvSpPr>
        <p:spPr>
          <a:xfrm>
            <a:off x="1150938" y="692150"/>
            <a:ext cx="4556125" cy="3416300"/>
          </a:xfrm>
          <a:ln/>
        </p:spPr>
      </p:sp>
      <p:sp>
        <p:nvSpPr>
          <p:cNvPr id="210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Rot="1" noChangeAspect="1" noChangeArrowheads="1" noTextEdit="1"/>
          </p:cNvSpPr>
          <p:nvPr>
            <p:ph type="sldImg"/>
          </p:nvPr>
        </p:nvSpPr>
        <p:spPr>
          <a:xfrm>
            <a:off x="1150938" y="692150"/>
            <a:ext cx="4556125" cy="3416300"/>
          </a:xfrm>
          <a:ln/>
        </p:spPr>
      </p:sp>
      <p:sp>
        <p:nvSpPr>
          <p:cNvPr id="431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50938" y="692150"/>
            <a:ext cx="4556125" cy="3416300"/>
          </a:xfrm>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50938" y="692150"/>
            <a:ext cx="4556125" cy="3416300"/>
          </a:xfrm>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spect="1" noChangeArrowheads="1" noTextEdit="1"/>
          </p:cNvSpPr>
          <p:nvPr>
            <p:ph type="sldImg"/>
          </p:nvPr>
        </p:nvSpPr>
        <p:spPr>
          <a:xfrm>
            <a:off x="1150938" y="692150"/>
            <a:ext cx="4556125" cy="3416300"/>
          </a:xfrm>
          <a:ln/>
        </p:spPr>
      </p:sp>
      <p:sp>
        <p:nvSpPr>
          <p:cNvPr id="19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Rot="1" noChangeAspect="1" noChangeArrowheads="1" noTextEdit="1"/>
          </p:cNvSpPr>
          <p:nvPr>
            <p:ph type="sldImg"/>
          </p:nvPr>
        </p:nvSpPr>
        <p:spPr>
          <a:xfrm>
            <a:off x="1150938" y="692150"/>
            <a:ext cx="4556125" cy="3416300"/>
          </a:xfrm>
          <a:ln/>
        </p:spPr>
      </p:sp>
      <p:sp>
        <p:nvSpPr>
          <p:cNvPr id="434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Rot="1" noChangeAspect="1" noChangeArrowheads="1" noTextEdit="1"/>
          </p:cNvSpPr>
          <p:nvPr>
            <p:ph type="sldImg"/>
          </p:nvPr>
        </p:nvSpPr>
        <p:spPr>
          <a:xfrm>
            <a:off x="1150938" y="692150"/>
            <a:ext cx="4556125" cy="3416300"/>
          </a:xfrm>
          <a:ln/>
        </p:spPr>
      </p:sp>
      <p:sp>
        <p:nvSpPr>
          <p:cNvPr id="240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Rot="1" noChangeAspect="1" noChangeArrowheads="1" noTextEdit="1"/>
          </p:cNvSpPr>
          <p:nvPr>
            <p:ph type="sldImg"/>
          </p:nvPr>
        </p:nvSpPr>
        <p:spPr>
          <a:xfrm>
            <a:off x="1150938" y="692150"/>
            <a:ext cx="4556125" cy="3416300"/>
          </a:xfrm>
          <a:ln/>
        </p:spPr>
      </p:sp>
      <p:sp>
        <p:nvSpPr>
          <p:cNvPr id="435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Rot="1" noChangeAspect="1" noChangeArrowheads="1" noTextEdit="1"/>
          </p:cNvSpPr>
          <p:nvPr>
            <p:ph type="sldImg"/>
          </p:nvPr>
        </p:nvSpPr>
        <p:spPr>
          <a:xfrm>
            <a:off x="1150938" y="692150"/>
            <a:ext cx="4556125" cy="3416300"/>
          </a:xfrm>
          <a:ln/>
        </p:spPr>
      </p:sp>
      <p:sp>
        <p:nvSpPr>
          <p:cNvPr id="438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Rot="1" noChangeAspect="1" noChangeArrowheads="1" noTextEdit="1"/>
          </p:cNvSpPr>
          <p:nvPr>
            <p:ph type="sldImg"/>
          </p:nvPr>
        </p:nvSpPr>
        <p:spPr>
          <a:xfrm>
            <a:off x="1150938" y="692150"/>
            <a:ext cx="4556125" cy="3416300"/>
          </a:xfrm>
          <a:ln/>
        </p:spPr>
      </p:sp>
      <p:sp>
        <p:nvSpPr>
          <p:cNvPr id="234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xfrm>
            <a:off x="1150938" y="692150"/>
            <a:ext cx="4556125" cy="3416300"/>
          </a:xfrm>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xfrm>
            <a:off x="1150938" y="692150"/>
            <a:ext cx="4556125" cy="3416300"/>
          </a:xfrm>
          <a:ln/>
        </p:spPr>
      </p:sp>
      <p:sp>
        <p:nvSpPr>
          <p:cNvPr id="134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Rot="1" noChangeAspect="1" noChangeArrowheads="1" noTextEdit="1"/>
          </p:cNvSpPr>
          <p:nvPr>
            <p:ph type="sldImg"/>
          </p:nvPr>
        </p:nvSpPr>
        <p:spPr>
          <a:xfrm>
            <a:off x="1150938" y="692150"/>
            <a:ext cx="4556125" cy="3416300"/>
          </a:xfrm>
          <a:ln/>
        </p:spPr>
      </p:sp>
      <p:sp>
        <p:nvSpPr>
          <p:cNvPr id="235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xfrm>
            <a:off x="1150938" y="692150"/>
            <a:ext cx="4556125" cy="3416300"/>
          </a:xfrm>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xfrm>
            <a:off x="1150938" y="692150"/>
            <a:ext cx="4556125" cy="3416300"/>
          </a:xfrm>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Rot="1" noChangeAspect="1" noChangeArrowheads="1" noTextEdit="1"/>
          </p:cNvSpPr>
          <p:nvPr>
            <p:ph type="sldImg"/>
          </p:nvPr>
        </p:nvSpPr>
        <p:spPr>
          <a:xfrm>
            <a:off x="1150938" y="692150"/>
            <a:ext cx="4556125" cy="3416300"/>
          </a:xfrm>
          <a:ln/>
        </p:spPr>
      </p:sp>
      <p:sp>
        <p:nvSpPr>
          <p:cNvPr id="236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xfrm>
            <a:off x="1150938" y="692150"/>
            <a:ext cx="4556125" cy="3416300"/>
          </a:xfrm>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Rot="1" noChangeAspect="1" noChangeArrowheads="1" noTextEdit="1"/>
          </p:cNvSpPr>
          <p:nvPr>
            <p:ph type="sldImg"/>
          </p:nvPr>
        </p:nvSpPr>
        <p:spPr>
          <a:xfrm>
            <a:off x="1150938" y="692150"/>
            <a:ext cx="4556125" cy="3416300"/>
          </a:xfrm>
          <a:ln/>
        </p:spPr>
      </p:sp>
      <p:sp>
        <p:nvSpPr>
          <p:cNvPr id="250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Rot="1" noChangeAspect="1" noChangeArrowheads="1" noTextEdit="1"/>
          </p:cNvSpPr>
          <p:nvPr>
            <p:ph type="sldImg"/>
          </p:nvPr>
        </p:nvSpPr>
        <p:spPr>
          <a:xfrm>
            <a:off x="1150938" y="692150"/>
            <a:ext cx="4556125" cy="3416300"/>
          </a:xfrm>
          <a:ln/>
        </p:spPr>
      </p:sp>
      <p:sp>
        <p:nvSpPr>
          <p:cNvPr id="218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Rot="1" noChangeAspect="1" noChangeArrowheads="1" noTextEdit="1"/>
          </p:cNvSpPr>
          <p:nvPr>
            <p:ph type="sldImg"/>
          </p:nvPr>
        </p:nvSpPr>
        <p:spPr>
          <a:xfrm>
            <a:off x="1150938" y="692150"/>
            <a:ext cx="4556125" cy="3416300"/>
          </a:xfrm>
          <a:ln/>
        </p:spPr>
      </p:sp>
      <p:sp>
        <p:nvSpPr>
          <p:cNvPr id="2519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Rot="1" noChangeAspect="1" noChangeArrowheads="1" noTextEdit="1"/>
          </p:cNvSpPr>
          <p:nvPr>
            <p:ph type="sldImg"/>
          </p:nvPr>
        </p:nvSpPr>
        <p:spPr>
          <a:xfrm>
            <a:off x="1150938" y="692150"/>
            <a:ext cx="4556125" cy="3416300"/>
          </a:xfrm>
          <a:ln/>
        </p:spPr>
      </p:sp>
      <p:sp>
        <p:nvSpPr>
          <p:cNvPr id="2191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754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Rot="1" noChangeAspect="1" noChangeArrowheads="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7750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Rot="1" noChangeAspect="1" noChangeArrowheads="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79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Rot="1" noChangeAspect="1" noChangeArrowheads="1" noTextEdit="1"/>
          </p:cNvSpPr>
          <p:nvPr>
            <p:ph type="sldImg"/>
          </p:nvPr>
        </p:nvSpPr>
        <p:spPr>
          <a:xfrm>
            <a:off x="1150938" y="692150"/>
            <a:ext cx="4556125" cy="3416300"/>
          </a:xfrm>
          <a:ln/>
        </p:spPr>
      </p:sp>
      <p:sp>
        <p:nvSpPr>
          <p:cNvPr id="402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8160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856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877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897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9184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9389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9593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29798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000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0208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150938" y="692150"/>
            <a:ext cx="4556125" cy="3416300"/>
          </a:xfrm>
          <a:ln/>
        </p:spPr>
      </p:sp>
      <p:sp>
        <p:nvSpPr>
          <p:cNvPr id="3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0413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Rot="1" noChangeAspect="1" noChangeArrowheads="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0617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0822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1027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1232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1437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1641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1846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2051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2256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150938" y="692150"/>
            <a:ext cx="4556125" cy="3416300"/>
          </a:xfrm>
          <a:ln/>
        </p:spPr>
      </p:sp>
      <p:sp>
        <p:nvSpPr>
          <p:cNvPr id="115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2461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Rot="1" noChangeAspect="1" noChangeArrowheads="1" noTextEdit="1"/>
          </p:cNvSpPr>
          <p:nvPr>
            <p:ph type="sldImg"/>
          </p:nvPr>
        </p:nvSpPr>
        <p:spPr bwMode="auto">
          <a:xfrm>
            <a:off x="1150938" y="692150"/>
            <a:ext cx="4556125" cy="3416300"/>
          </a:xfrm>
          <a:prstGeom prst="rect">
            <a:avLst/>
          </a:prstGeom>
          <a:solidFill>
            <a:srgbClr val="FFFFFF"/>
          </a:solidFill>
          <a:ln>
            <a:solidFill>
              <a:srgbClr val="000000"/>
            </a:solidFill>
            <a:miter lim="800000"/>
            <a:headEnd/>
            <a:tailEnd/>
          </a:ln>
        </p:spPr>
      </p:sp>
      <p:sp>
        <p:nvSpPr>
          <p:cNvPr id="3266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Rot="1" noChangeAspect="1" noChangeArrowheads="1" noTextEdit="1"/>
          </p:cNvSpPr>
          <p:nvPr>
            <p:ph type="sldImg"/>
          </p:nvPr>
        </p:nvSpPr>
        <p:spPr>
          <a:xfrm>
            <a:off x="1150938" y="692150"/>
            <a:ext cx="4556125" cy="3416300"/>
          </a:xfrm>
          <a:ln/>
        </p:spPr>
      </p:sp>
      <p:sp>
        <p:nvSpPr>
          <p:cNvPr id="403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Rot="1" noChangeAspect="1" noChangeArrowheads="1" noTextEdit="1"/>
          </p:cNvSpPr>
          <p:nvPr>
            <p:ph type="sldImg"/>
          </p:nvPr>
        </p:nvSpPr>
        <p:spPr>
          <a:xfrm>
            <a:off x="1150938" y="692150"/>
            <a:ext cx="4556125" cy="3416300"/>
          </a:xfrm>
          <a:ln/>
        </p:spPr>
      </p:sp>
      <p:sp>
        <p:nvSpPr>
          <p:cNvPr id="404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Rot="1" noChangeAspect="1" noChangeArrowheads="1" noTextEdit="1"/>
          </p:cNvSpPr>
          <p:nvPr>
            <p:ph type="sldImg"/>
          </p:nvPr>
        </p:nvSpPr>
        <p:spPr>
          <a:xfrm>
            <a:off x="1150938" y="692150"/>
            <a:ext cx="4556125" cy="3416300"/>
          </a:xfrm>
          <a:ln/>
        </p:spPr>
      </p:sp>
      <p:sp>
        <p:nvSpPr>
          <p:cNvPr id="4167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6688" y="52388"/>
            <a:ext cx="1943100" cy="5695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2388"/>
            <a:ext cx="5678488" cy="5695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52388"/>
            <a:ext cx="7772400" cy="814387"/>
          </a:xfrm>
        </p:spPr>
        <p:txBody>
          <a:bodyPr/>
          <a:lstStyle/>
          <a:p>
            <a:r>
              <a:rPr lang="en-US"/>
              <a:t>Click to edit Master title style</a:t>
            </a:r>
          </a:p>
        </p:txBody>
      </p:sp>
      <p:sp>
        <p:nvSpPr>
          <p:cNvPr id="3" name="Chart Placeholder 2"/>
          <p:cNvSpPr>
            <a:spLocks noGrp="1"/>
          </p:cNvSpPr>
          <p:nvPr>
            <p:ph type="chart" idx="1"/>
          </p:nvPr>
        </p:nvSpPr>
        <p:spPr>
          <a:xfrm>
            <a:off x="687388" y="1104900"/>
            <a:ext cx="7772400" cy="4643438"/>
          </a:xfrm>
        </p:spPr>
        <p:txBody>
          <a:bodyPr/>
          <a:lstStyle/>
          <a:p>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73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9788" y="1104900"/>
            <a:ext cx="381000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70A8">
                <a:gamma/>
                <a:shade val="46275"/>
                <a:invGamma/>
              </a:srgbClr>
            </a:gs>
            <a:gs pos="50000">
              <a:srgbClr val="0070A8"/>
            </a:gs>
            <a:gs pos="100000">
              <a:srgbClr val="0070A8">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261122" name="Group 2"/>
          <p:cNvGrpSpPr>
            <a:grpSpLocks/>
          </p:cNvGrpSpPr>
          <p:nvPr/>
        </p:nvGrpSpPr>
        <p:grpSpPr bwMode="auto">
          <a:xfrm>
            <a:off x="457200" y="304800"/>
            <a:ext cx="8231188" cy="6183313"/>
            <a:chOff x="372" y="186"/>
            <a:chExt cx="5185" cy="3895"/>
          </a:xfrm>
        </p:grpSpPr>
        <p:grpSp>
          <p:nvGrpSpPr>
            <p:cNvPr id="261123" name="Group 3"/>
            <p:cNvGrpSpPr>
              <a:grpSpLocks/>
            </p:cNvGrpSpPr>
            <p:nvPr/>
          </p:nvGrpSpPr>
          <p:grpSpPr bwMode="auto">
            <a:xfrm>
              <a:off x="372" y="186"/>
              <a:ext cx="5185" cy="919"/>
              <a:chOff x="372" y="186"/>
              <a:chExt cx="5185" cy="919"/>
            </a:xfrm>
          </p:grpSpPr>
          <p:sp>
            <p:nvSpPr>
              <p:cNvPr id="261124"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261125"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endParaRPr lang="en-US"/>
              </a:p>
            </p:txBody>
          </p:sp>
          <p:sp>
            <p:nvSpPr>
              <p:cNvPr id="261126"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endParaRPr lang="en-US"/>
              </a:p>
            </p:txBody>
          </p:sp>
        </p:grpSp>
        <p:grpSp>
          <p:nvGrpSpPr>
            <p:cNvPr id="261127" name="Group 7"/>
            <p:cNvGrpSpPr>
              <a:grpSpLocks/>
            </p:cNvGrpSpPr>
            <p:nvPr/>
          </p:nvGrpSpPr>
          <p:grpSpPr bwMode="auto">
            <a:xfrm>
              <a:off x="372" y="291"/>
              <a:ext cx="5185" cy="3790"/>
              <a:chOff x="372" y="291"/>
              <a:chExt cx="5185" cy="3790"/>
            </a:xfrm>
          </p:grpSpPr>
          <p:sp>
            <p:nvSpPr>
              <p:cNvPr id="261128"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endParaRPr lang="en-US"/>
              </a:p>
            </p:txBody>
          </p:sp>
          <p:sp>
            <p:nvSpPr>
              <p:cNvPr id="261129"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endParaRPr lang="en-US"/>
              </a:p>
            </p:txBody>
          </p:sp>
          <p:sp>
            <p:nvSpPr>
              <p:cNvPr id="261130"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endParaRPr lang="en-US"/>
              </a:p>
            </p:txBody>
          </p:sp>
          <p:sp>
            <p:nvSpPr>
              <p:cNvPr id="261131"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endParaRPr lang="en-US"/>
              </a:p>
            </p:txBody>
          </p:sp>
        </p:grpSp>
      </p:grpSp>
      <p:sp>
        <p:nvSpPr>
          <p:cNvPr id="261132"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261133" name="Rectangle 13"/>
          <p:cNvSpPr>
            <a:spLocks noGrp="1" noChangeArrowheads="1"/>
          </p:cNvSpPr>
          <p:nvPr>
            <p:ph type="body" idx="1"/>
          </p:nvPr>
        </p:nvSpPr>
        <p:spPr bwMode="auto">
          <a:xfrm>
            <a:off x="687388" y="1104900"/>
            <a:ext cx="77724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7" name="Rectangle 14"/>
          <p:cNvSpPr>
            <a:spLocks noChangeArrowheads="1"/>
          </p:cNvSpPr>
          <p:nvPr userDrawn="1"/>
        </p:nvSpPr>
        <p:spPr bwMode="auto">
          <a:xfrm>
            <a:off x="8191500" y="6245225"/>
            <a:ext cx="544513" cy="336550"/>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p>
            <a:pPr algn="l">
              <a:defRPr/>
            </a:pPr>
            <a:r>
              <a:rPr lang="en-US" sz="1600" dirty="0">
                <a:effectLst/>
                <a:latin typeface="Book Antiqua" pitchFamily="18" charset="0"/>
              </a:rPr>
              <a:t>  </a:t>
            </a:r>
            <a:fld id="{ACCBB94D-2D05-4074-A2A1-6ADB95F3FE9F}" type="slidenum">
              <a:rPr lang="en-US" sz="1600">
                <a:effectLst/>
                <a:latin typeface="Book Antiqua" pitchFamily="18" charset="0"/>
              </a:rPr>
              <a:pPr algn="l">
                <a:defRPr/>
              </a:pPr>
              <a:t>‹#›</a:t>
            </a:fld>
            <a:endParaRPr lang="en-US" sz="1600" dirty="0">
              <a:effectLst/>
              <a:latin typeface="Book Antiqua" pitchFamily="18" charset="0"/>
            </a:endParaRPr>
          </a:p>
        </p:txBody>
      </p:sp>
      <p:sp>
        <p:nvSpPr>
          <p:cNvPr id="18" name="Rectangle 15"/>
          <p:cNvSpPr>
            <a:spLocks noChangeArrowheads="1"/>
          </p:cNvSpPr>
          <p:nvPr userDrawn="1"/>
        </p:nvSpPr>
        <p:spPr bwMode="auto">
          <a:xfrm>
            <a:off x="7737475" y="5995988"/>
            <a:ext cx="831850" cy="582612"/>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p>
            <a:pPr algn="l">
              <a:defRPr/>
            </a:pPr>
            <a:r>
              <a:rPr lang="en-US" sz="1600" dirty="0">
                <a:effectLst/>
                <a:latin typeface="Book Antiqua" pitchFamily="18" charset="0"/>
              </a:rPr>
              <a:t>            Slide</a:t>
            </a:r>
          </a:p>
        </p:txBody>
      </p:sp>
      <p:sp>
        <p:nvSpPr>
          <p:cNvPr id="19" name="Rectangle 16"/>
          <p:cNvSpPr>
            <a:spLocks noChangeArrowheads="1"/>
          </p:cNvSpPr>
          <p:nvPr userDrawn="1"/>
        </p:nvSpPr>
        <p:spPr bwMode="auto">
          <a:xfrm>
            <a:off x="563563" y="6164263"/>
            <a:ext cx="6827837" cy="547687"/>
          </a:xfrm>
          <a:prstGeom prst="rect">
            <a:avLst/>
          </a:prstGeom>
          <a:noFill/>
          <a:ln w="12700">
            <a:noFill/>
            <a:miter lim="800000"/>
            <a:headEnd/>
            <a:tailEnd/>
          </a:ln>
          <a:effectLst/>
        </p:spPr>
        <p:txBody>
          <a:bodyPr wrap="none" lIns="90488" tIns="44450" rIns="90488" bIns="44450">
            <a:spAutoFit/>
          </a:bodyPr>
          <a:lstStyle/>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2014  Cengage Learning.  All Rights Reserved.  May not be scanned, copied</a:t>
            </a:r>
          </a:p>
          <a:p>
            <a:pPr algn="l">
              <a:lnSpc>
                <a:spcPts val="1600"/>
              </a:lnSpc>
              <a:spcBef>
                <a:spcPct val="20000"/>
              </a:spcBef>
              <a:defRPr/>
            </a:pPr>
            <a:r>
              <a:rPr lang="en-US" sz="1500" dirty="0">
                <a:solidFill>
                  <a:srgbClr val="FFFFFF"/>
                </a:solidFill>
                <a:effectLst>
                  <a:outerShdw blurRad="38100" dist="38100" dir="2700000" algn="tl">
                    <a:srgbClr val="000000"/>
                  </a:outerShdw>
                </a:effectLst>
                <a:latin typeface="Book Antiqua" pitchFamily="18" charset="0"/>
              </a:rPr>
              <a:t>    or duplicated, or posted to a publicly accessible website, in whole or in part.</a:t>
            </a:r>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4.e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3.e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9.wmf"/><Relationship Id="rId3" Type="http://schemas.openxmlformats.org/officeDocument/2006/relationships/notesSlide" Target="../notesSlides/notesSlide14.xml"/><Relationship Id="rId7" Type="http://schemas.openxmlformats.org/officeDocument/2006/relationships/image" Target="../media/image6.e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8.wmf"/><Relationship Id="rId5" Type="http://schemas.openxmlformats.org/officeDocument/2006/relationships/image" Target="../media/image5.e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7.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15.xml"/><Relationship Id="rId7" Type="http://schemas.openxmlformats.org/officeDocument/2006/relationships/image" Target="../media/image11.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0.wmf"/><Relationship Id="rId4" Type="http://schemas.openxmlformats.org/officeDocument/2006/relationships/oleObject" Target="../embeddings/oleObject10.bin"/><Relationship Id="rId9"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14.e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image" Target="../media/image13.emf"/><Relationship Id="rId4"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18.xml"/><Relationship Id="rId7" Type="http://schemas.openxmlformats.org/officeDocument/2006/relationships/image" Target="../media/image16.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image" Target="../media/image15.emf"/><Relationship Id="rId4" Type="http://schemas.openxmlformats.org/officeDocument/2006/relationships/oleObject" Target="../embeddings/oleObject15.bin"/><Relationship Id="rId9" Type="http://schemas.openxmlformats.org/officeDocument/2006/relationships/image" Target="../media/image17.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2.emf"/><Relationship Id="rId3" Type="http://schemas.openxmlformats.org/officeDocument/2006/relationships/notesSlide" Target="../notesSlides/notesSlide19.xml"/><Relationship Id="rId7" Type="http://schemas.openxmlformats.org/officeDocument/2006/relationships/image" Target="../media/image19.emf"/><Relationship Id="rId12"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9.bin"/><Relationship Id="rId11" Type="http://schemas.openxmlformats.org/officeDocument/2006/relationships/image" Target="../media/image21.emf"/><Relationship Id="rId5" Type="http://schemas.openxmlformats.org/officeDocument/2006/relationships/image" Target="../media/image18.e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0.e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27.emf"/><Relationship Id="rId3" Type="http://schemas.openxmlformats.org/officeDocument/2006/relationships/notesSlide" Target="../notesSlides/notesSlide20.xml"/><Relationship Id="rId7" Type="http://schemas.openxmlformats.org/officeDocument/2006/relationships/image" Target="../media/image24.emf"/><Relationship Id="rId12"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24.bin"/><Relationship Id="rId11" Type="http://schemas.openxmlformats.org/officeDocument/2006/relationships/image" Target="../media/image26.emf"/><Relationship Id="rId5" Type="http://schemas.openxmlformats.org/officeDocument/2006/relationships/image" Target="../media/image23.e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5.e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2.emf"/><Relationship Id="rId3" Type="http://schemas.openxmlformats.org/officeDocument/2006/relationships/notesSlide" Target="../notesSlides/notesSlide21.xml"/><Relationship Id="rId7" Type="http://schemas.openxmlformats.org/officeDocument/2006/relationships/image" Target="../media/image29.emf"/><Relationship Id="rId12" Type="http://schemas.openxmlformats.org/officeDocument/2006/relationships/oleObject" Target="../embeddings/oleObject32.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9.bin"/><Relationship Id="rId11" Type="http://schemas.openxmlformats.org/officeDocument/2006/relationships/image" Target="../media/image31.emf"/><Relationship Id="rId5" Type="http://schemas.openxmlformats.org/officeDocument/2006/relationships/image" Target="../media/image28.emf"/><Relationship Id="rId15" Type="http://schemas.openxmlformats.org/officeDocument/2006/relationships/image" Target="../media/image33.e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0.emf"/><Relationship Id="rId14" Type="http://schemas.openxmlformats.org/officeDocument/2006/relationships/oleObject" Target="../embeddings/oleObject33.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notesSlide" Target="../notesSlides/notesSlide22.xml"/><Relationship Id="rId7" Type="http://schemas.openxmlformats.org/officeDocument/2006/relationships/image" Target="../media/image35.e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5.bin"/><Relationship Id="rId5" Type="http://schemas.openxmlformats.org/officeDocument/2006/relationships/image" Target="../media/image34.emf"/><Relationship Id="rId4" Type="http://schemas.openxmlformats.org/officeDocument/2006/relationships/oleObject" Target="../embeddings/oleObject34.bin"/><Relationship Id="rId9" Type="http://schemas.openxmlformats.org/officeDocument/2006/relationships/image" Target="../media/image36.e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notesSlide" Target="../notesSlides/notesSlide23.xml"/><Relationship Id="rId7" Type="http://schemas.openxmlformats.org/officeDocument/2006/relationships/image" Target="../media/image38.e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38.bin"/><Relationship Id="rId5" Type="http://schemas.openxmlformats.org/officeDocument/2006/relationships/image" Target="../media/image37.emf"/><Relationship Id="rId4" Type="http://schemas.openxmlformats.org/officeDocument/2006/relationships/oleObject" Target="../embeddings/oleObject37.bin"/><Relationship Id="rId9" Type="http://schemas.openxmlformats.org/officeDocument/2006/relationships/image" Target="../media/image39.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6.xml"/><Relationship Id="rId1" Type="http://schemas.openxmlformats.org/officeDocument/2006/relationships/vmlDrawing" Target="../drawings/vmlDrawing12.vml"/><Relationship Id="rId6" Type="http://schemas.openxmlformats.org/officeDocument/2006/relationships/image" Target="../media/image41.emf"/><Relationship Id="rId5" Type="http://schemas.openxmlformats.org/officeDocument/2006/relationships/oleObject" Target="../embeddings/oleObject41.bin"/><Relationship Id="rId4" Type="http://schemas.openxmlformats.org/officeDocument/2006/relationships/image" Target="../media/image40.e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6.emf"/><Relationship Id="rId3" Type="http://schemas.openxmlformats.org/officeDocument/2006/relationships/notesSlide" Target="../notesSlides/notesSlide24.xml"/><Relationship Id="rId7" Type="http://schemas.openxmlformats.org/officeDocument/2006/relationships/image" Target="../media/image43.wmf"/><Relationship Id="rId12"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3.bin"/><Relationship Id="rId11" Type="http://schemas.openxmlformats.org/officeDocument/2006/relationships/image" Target="../media/image45.emf"/><Relationship Id="rId5" Type="http://schemas.openxmlformats.org/officeDocument/2006/relationships/image" Target="../media/image42.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4.e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image" Target="../media/image48.e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8.bin"/><Relationship Id="rId5" Type="http://schemas.openxmlformats.org/officeDocument/2006/relationships/image" Target="../media/image47.emf"/><Relationship Id="rId4" Type="http://schemas.openxmlformats.org/officeDocument/2006/relationships/oleObject" Target="../embeddings/oleObject47.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15.vml"/><Relationship Id="rId5" Type="http://schemas.openxmlformats.org/officeDocument/2006/relationships/image" Target="../media/image49.emf"/><Relationship Id="rId4" Type="http://schemas.openxmlformats.org/officeDocument/2006/relationships/oleObject" Target="../embeddings/oleObject49.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16.vml"/><Relationship Id="rId6" Type="http://schemas.openxmlformats.org/officeDocument/2006/relationships/image" Target="../media/image50.emf"/><Relationship Id="rId5" Type="http://schemas.openxmlformats.org/officeDocument/2006/relationships/oleObject" Target="../embeddings/oleObject50.bin"/><Relationship Id="rId4" Type="http://schemas.openxmlformats.org/officeDocument/2006/relationships/image" Target="../media/image51.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notesSlide" Target="../notesSlides/notesSlide28.xml"/><Relationship Id="rId7"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52.bin"/><Relationship Id="rId11" Type="http://schemas.openxmlformats.org/officeDocument/2006/relationships/image" Target="../media/image55.emf"/><Relationship Id="rId5" Type="http://schemas.openxmlformats.org/officeDocument/2006/relationships/image" Target="../media/image52.e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4.e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vmlDrawing" Target="../drawings/vmlDrawing18.vml"/><Relationship Id="rId5" Type="http://schemas.openxmlformats.org/officeDocument/2006/relationships/image" Target="../media/image56.emf"/><Relationship Id="rId4" Type="http://schemas.openxmlformats.org/officeDocument/2006/relationships/oleObject" Target="../embeddings/oleObject55.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notesSlide" Target="../notesSlides/notesSlide30.xml"/><Relationship Id="rId7" Type="http://schemas.openxmlformats.org/officeDocument/2006/relationships/image" Target="../media/image58.emf"/><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oleObject" Target="../embeddings/oleObject57.bin"/><Relationship Id="rId11" Type="http://schemas.openxmlformats.org/officeDocument/2006/relationships/image" Target="../media/image60.emf"/><Relationship Id="rId5" Type="http://schemas.openxmlformats.org/officeDocument/2006/relationships/image" Target="../media/image57.e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1.xml"/><Relationship Id="rId7" Type="http://schemas.openxmlformats.org/officeDocument/2006/relationships/image" Target="../media/image62.emf"/><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oleObject" Target="../embeddings/oleObject61.bin"/><Relationship Id="rId5" Type="http://schemas.openxmlformats.org/officeDocument/2006/relationships/image" Target="../media/image61.emf"/><Relationship Id="rId4" Type="http://schemas.openxmlformats.org/officeDocument/2006/relationships/oleObject" Target="../embeddings/oleObject60.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notesSlide" Target="../notesSlides/notesSlide32.xml"/><Relationship Id="rId7" Type="http://schemas.openxmlformats.org/officeDocument/2006/relationships/image" Target="../media/image64.emf"/><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oleObject" Target="../embeddings/oleObject63.bin"/><Relationship Id="rId11" Type="http://schemas.openxmlformats.org/officeDocument/2006/relationships/image" Target="../media/image66.emf"/><Relationship Id="rId5" Type="http://schemas.openxmlformats.org/officeDocument/2006/relationships/image" Target="../media/image63.e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5.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1.wmf"/><Relationship Id="rId3" Type="http://schemas.openxmlformats.org/officeDocument/2006/relationships/notesSlide" Target="../notesSlides/notesSlide33.xml"/><Relationship Id="rId7" Type="http://schemas.openxmlformats.org/officeDocument/2006/relationships/image" Target="../media/image68.emf"/><Relationship Id="rId12" Type="http://schemas.openxmlformats.org/officeDocument/2006/relationships/oleObject" Target="../embeddings/oleObject70.bin"/><Relationship Id="rId2" Type="http://schemas.openxmlformats.org/officeDocument/2006/relationships/slideLayout" Target="../slideLayouts/slideLayout7.xml"/><Relationship Id="rId1" Type="http://schemas.openxmlformats.org/officeDocument/2006/relationships/vmlDrawing" Target="../drawings/vmlDrawing22.vml"/><Relationship Id="rId6" Type="http://schemas.openxmlformats.org/officeDocument/2006/relationships/oleObject" Target="../embeddings/oleObject67.bin"/><Relationship Id="rId11" Type="http://schemas.openxmlformats.org/officeDocument/2006/relationships/image" Target="../media/image70.emf"/><Relationship Id="rId5" Type="http://schemas.openxmlformats.org/officeDocument/2006/relationships/image" Target="../media/image67.emf"/><Relationship Id="rId10" Type="http://schemas.openxmlformats.org/officeDocument/2006/relationships/oleObject" Target="../embeddings/oleObject69.bin"/><Relationship Id="rId4" Type="http://schemas.openxmlformats.org/officeDocument/2006/relationships/oleObject" Target="../embeddings/oleObject66.bin"/><Relationship Id="rId9" Type="http://schemas.openxmlformats.org/officeDocument/2006/relationships/image" Target="../media/image69.e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image" Target="../media/image76.wmf"/><Relationship Id="rId3" Type="http://schemas.openxmlformats.org/officeDocument/2006/relationships/notesSlide" Target="../notesSlides/notesSlide34.xml"/><Relationship Id="rId7" Type="http://schemas.openxmlformats.org/officeDocument/2006/relationships/image" Target="../media/image73.wmf"/><Relationship Id="rId12" Type="http://schemas.openxmlformats.org/officeDocument/2006/relationships/oleObject" Target="../embeddings/oleObject75.bin"/><Relationship Id="rId2" Type="http://schemas.openxmlformats.org/officeDocument/2006/relationships/slideLayout" Target="../slideLayouts/slideLayout7.xml"/><Relationship Id="rId1" Type="http://schemas.openxmlformats.org/officeDocument/2006/relationships/vmlDrawing" Target="../drawings/vmlDrawing23.vml"/><Relationship Id="rId6" Type="http://schemas.openxmlformats.org/officeDocument/2006/relationships/oleObject" Target="../embeddings/oleObject72.bin"/><Relationship Id="rId11" Type="http://schemas.openxmlformats.org/officeDocument/2006/relationships/image" Target="../media/image75.wmf"/><Relationship Id="rId5" Type="http://schemas.openxmlformats.org/officeDocument/2006/relationships/image" Target="../media/image72.emf"/><Relationship Id="rId10" Type="http://schemas.openxmlformats.org/officeDocument/2006/relationships/oleObject" Target="../embeddings/oleObject74.bin"/><Relationship Id="rId4" Type="http://schemas.openxmlformats.org/officeDocument/2006/relationships/oleObject" Target="../embeddings/oleObject71.bin"/><Relationship Id="rId9" Type="http://schemas.openxmlformats.org/officeDocument/2006/relationships/image" Target="../media/image74.e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78.bin"/><Relationship Id="rId13" Type="http://schemas.openxmlformats.org/officeDocument/2006/relationships/image" Target="../media/image81.emf"/><Relationship Id="rId3" Type="http://schemas.openxmlformats.org/officeDocument/2006/relationships/notesSlide" Target="../notesSlides/notesSlide35.xml"/><Relationship Id="rId7" Type="http://schemas.openxmlformats.org/officeDocument/2006/relationships/image" Target="../media/image78.emf"/><Relationship Id="rId12" Type="http://schemas.openxmlformats.org/officeDocument/2006/relationships/oleObject" Target="../embeddings/oleObject80.bin"/><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oleObject" Target="../embeddings/oleObject77.bin"/><Relationship Id="rId11" Type="http://schemas.openxmlformats.org/officeDocument/2006/relationships/image" Target="../media/image80.emf"/><Relationship Id="rId5" Type="http://schemas.openxmlformats.org/officeDocument/2006/relationships/image" Target="../media/image77.emf"/><Relationship Id="rId15" Type="http://schemas.openxmlformats.org/officeDocument/2006/relationships/image" Target="../media/image82.e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9.emf"/><Relationship Id="rId14" Type="http://schemas.openxmlformats.org/officeDocument/2006/relationships/oleObject" Target="../embeddings/oleObject81.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84.bin"/><Relationship Id="rId3" Type="http://schemas.openxmlformats.org/officeDocument/2006/relationships/notesSlide" Target="../notesSlides/notesSlide36.xml"/><Relationship Id="rId7" Type="http://schemas.openxmlformats.org/officeDocument/2006/relationships/image" Target="../media/image84.emf"/><Relationship Id="rId2" Type="http://schemas.openxmlformats.org/officeDocument/2006/relationships/slideLayout" Target="../slideLayouts/slideLayout7.xml"/><Relationship Id="rId1" Type="http://schemas.openxmlformats.org/officeDocument/2006/relationships/vmlDrawing" Target="../drawings/vmlDrawing25.vml"/><Relationship Id="rId6" Type="http://schemas.openxmlformats.org/officeDocument/2006/relationships/oleObject" Target="../embeddings/oleObject83.bin"/><Relationship Id="rId11" Type="http://schemas.openxmlformats.org/officeDocument/2006/relationships/image" Target="../media/image86.emf"/><Relationship Id="rId5" Type="http://schemas.openxmlformats.org/officeDocument/2006/relationships/image" Target="../media/image83.e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5.wmf"/></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notesSlide" Target="../notesSlides/notesSlide37.xml"/><Relationship Id="rId7" Type="http://schemas.openxmlformats.org/officeDocument/2006/relationships/image" Target="../media/image88.emf"/><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oleObject" Target="../embeddings/oleObject87.bin"/><Relationship Id="rId5" Type="http://schemas.openxmlformats.org/officeDocument/2006/relationships/image" Target="../media/image87.emf"/><Relationship Id="rId4" Type="http://schemas.openxmlformats.org/officeDocument/2006/relationships/oleObject" Target="../embeddings/oleObject86.bin"/><Relationship Id="rId9" Type="http://schemas.openxmlformats.org/officeDocument/2006/relationships/image" Target="../media/image89.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94.emf"/><Relationship Id="rId3" Type="http://schemas.openxmlformats.org/officeDocument/2006/relationships/notesSlide" Target="../notesSlides/notesSlide38.xml"/><Relationship Id="rId7" Type="http://schemas.openxmlformats.org/officeDocument/2006/relationships/image" Target="../media/image91.emf"/><Relationship Id="rId12" Type="http://schemas.openxmlformats.org/officeDocument/2006/relationships/oleObject" Target="../embeddings/oleObject93.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90.bin"/><Relationship Id="rId11" Type="http://schemas.openxmlformats.org/officeDocument/2006/relationships/image" Target="../media/image93.emf"/><Relationship Id="rId5" Type="http://schemas.openxmlformats.org/officeDocument/2006/relationships/image" Target="../media/image90.e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92.emf"/></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9.emf"/><Relationship Id="rId3" Type="http://schemas.openxmlformats.org/officeDocument/2006/relationships/notesSlide" Target="../notesSlides/notesSlide39.xml"/><Relationship Id="rId7" Type="http://schemas.openxmlformats.org/officeDocument/2006/relationships/image" Target="../media/image96.emf"/><Relationship Id="rId12"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95.bin"/><Relationship Id="rId11" Type="http://schemas.openxmlformats.org/officeDocument/2006/relationships/image" Target="../media/image98.emf"/><Relationship Id="rId5" Type="http://schemas.openxmlformats.org/officeDocument/2006/relationships/image" Target="../media/image95.emf"/><Relationship Id="rId15" Type="http://schemas.openxmlformats.org/officeDocument/2006/relationships/image" Target="../media/image100.e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7.emf"/><Relationship Id="rId14" Type="http://schemas.openxmlformats.org/officeDocument/2006/relationships/oleObject" Target="../embeddings/oleObject99.bin"/></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102.bin"/><Relationship Id="rId3" Type="http://schemas.openxmlformats.org/officeDocument/2006/relationships/notesSlide" Target="../notesSlides/notesSlide40.xml"/><Relationship Id="rId7" Type="http://schemas.openxmlformats.org/officeDocument/2006/relationships/image" Target="../media/image102.emf"/><Relationship Id="rId2" Type="http://schemas.openxmlformats.org/officeDocument/2006/relationships/slideLayout" Target="../slideLayouts/slideLayout12.xml"/><Relationship Id="rId1" Type="http://schemas.openxmlformats.org/officeDocument/2006/relationships/vmlDrawing" Target="../drawings/vmlDrawing29.vml"/><Relationship Id="rId6" Type="http://schemas.openxmlformats.org/officeDocument/2006/relationships/oleObject" Target="../embeddings/oleObject101.bin"/><Relationship Id="rId5" Type="http://schemas.openxmlformats.org/officeDocument/2006/relationships/image" Target="../media/image101.emf"/><Relationship Id="rId4" Type="http://schemas.openxmlformats.org/officeDocument/2006/relationships/oleObject" Target="../embeddings/oleObject100.bin"/><Relationship Id="rId9" Type="http://schemas.openxmlformats.org/officeDocument/2006/relationships/image" Target="../media/image103.emf"/></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7.xml"/><Relationship Id="rId1" Type="http://schemas.openxmlformats.org/officeDocument/2006/relationships/vmlDrawing" Target="../drawings/vmlDrawing30.vml"/><Relationship Id="rId5" Type="http://schemas.openxmlformats.org/officeDocument/2006/relationships/image" Target="../media/image104.emf"/><Relationship Id="rId4" Type="http://schemas.openxmlformats.org/officeDocument/2006/relationships/oleObject" Target="../embeddings/oleObject103.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vmlDrawing" Target="../drawings/vmlDrawing31.vml"/><Relationship Id="rId5" Type="http://schemas.openxmlformats.org/officeDocument/2006/relationships/image" Target="../media/image105.emf"/><Relationship Id="rId4" Type="http://schemas.openxmlformats.org/officeDocument/2006/relationships/oleObject" Target="../embeddings/oleObject104.bin"/></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107.bin"/><Relationship Id="rId13" Type="http://schemas.openxmlformats.org/officeDocument/2006/relationships/image" Target="../media/image110.emf"/><Relationship Id="rId3" Type="http://schemas.openxmlformats.org/officeDocument/2006/relationships/notesSlide" Target="../notesSlides/notesSlide43.xml"/><Relationship Id="rId7" Type="http://schemas.openxmlformats.org/officeDocument/2006/relationships/image" Target="../media/image107.emf"/><Relationship Id="rId12"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oleObject" Target="../embeddings/oleObject106.bin"/><Relationship Id="rId11" Type="http://schemas.openxmlformats.org/officeDocument/2006/relationships/image" Target="../media/image109.emf"/><Relationship Id="rId5" Type="http://schemas.openxmlformats.org/officeDocument/2006/relationships/image" Target="../media/image106.emf"/><Relationship Id="rId10" Type="http://schemas.openxmlformats.org/officeDocument/2006/relationships/oleObject" Target="../embeddings/oleObject108.bin"/><Relationship Id="rId4" Type="http://schemas.openxmlformats.org/officeDocument/2006/relationships/oleObject" Target="../embeddings/oleObject105.bin"/><Relationship Id="rId9" Type="http://schemas.openxmlformats.org/officeDocument/2006/relationships/image" Target="../media/image108.emf"/></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7.xml"/><Relationship Id="rId1" Type="http://schemas.openxmlformats.org/officeDocument/2006/relationships/vmlDrawing" Target="../drawings/vmlDrawing33.vml"/><Relationship Id="rId5" Type="http://schemas.openxmlformats.org/officeDocument/2006/relationships/image" Target="../media/image111.emf"/><Relationship Id="rId4" Type="http://schemas.openxmlformats.org/officeDocument/2006/relationships/oleObject" Target="../embeddings/oleObject110.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7.xml"/><Relationship Id="rId1" Type="http://schemas.openxmlformats.org/officeDocument/2006/relationships/vmlDrawing" Target="../drawings/vmlDrawing34.vml"/><Relationship Id="rId6" Type="http://schemas.openxmlformats.org/officeDocument/2006/relationships/image" Target="../media/image113.wmf"/><Relationship Id="rId5" Type="http://schemas.openxmlformats.org/officeDocument/2006/relationships/image" Target="../media/image112.emf"/><Relationship Id="rId4" Type="http://schemas.openxmlformats.org/officeDocument/2006/relationships/oleObject" Target="../embeddings/oleObject111.bin"/></Relationships>
</file>

<file path=ppt/slides/_rels/slide48.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notesSlide" Target="../notesSlides/notesSlide46.xml"/><Relationship Id="rId7" Type="http://schemas.openxmlformats.org/officeDocument/2006/relationships/image" Target="../media/image115.emf"/><Relationship Id="rId2" Type="http://schemas.openxmlformats.org/officeDocument/2006/relationships/slideLayout" Target="../slideLayouts/slideLayout7.xml"/><Relationship Id="rId1" Type="http://schemas.openxmlformats.org/officeDocument/2006/relationships/vmlDrawing" Target="../drawings/vmlDrawing35.vml"/><Relationship Id="rId6" Type="http://schemas.openxmlformats.org/officeDocument/2006/relationships/oleObject" Target="../embeddings/oleObject113.bin"/><Relationship Id="rId11" Type="http://schemas.openxmlformats.org/officeDocument/2006/relationships/image" Target="../media/image117.emf"/><Relationship Id="rId5" Type="http://schemas.openxmlformats.org/officeDocument/2006/relationships/image" Target="../media/image114.e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6.emf"/></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7.xml"/><Relationship Id="rId1" Type="http://schemas.openxmlformats.org/officeDocument/2006/relationships/vmlDrawing" Target="../drawings/vmlDrawing36.vml"/><Relationship Id="rId5" Type="http://schemas.openxmlformats.org/officeDocument/2006/relationships/image" Target="../media/image118.emf"/><Relationship Id="rId4" Type="http://schemas.openxmlformats.org/officeDocument/2006/relationships/oleObject" Target="../embeddings/oleObject116.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oleObject" Target="../embeddings/oleObject119.bin"/><Relationship Id="rId3" Type="http://schemas.openxmlformats.org/officeDocument/2006/relationships/notesSlide" Target="../notesSlides/notesSlide48.xml"/><Relationship Id="rId7" Type="http://schemas.openxmlformats.org/officeDocument/2006/relationships/image" Target="../media/image120.emf"/><Relationship Id="rId2" Type="http://schemas.openxmlformats.org/officeDocument/2006/relationships/slideLayout" Target="../slideLayouts/slideLayout7.xml"/><Relationship Id="rId1" Type="http://schemas.openxmlformats.org/officeDocument/2006/relationships/vmlDrawing" Target="../drawings/vmlDrawing37.vml"/><Relationship Id="rId6" Type="http://schemas.openxmlformats.org/officeDocument/2006/relationships/oleObject" Target="../embeddings/oleObject118.bin"/><Relationship Id="rId11" Type="http://schemas.openxmlformats.org/officeDocument/2006/relationships/image" Target="../media/image122.emf"/><Relationship Id="rId5" Type="http://schemas.openxmlformats.org/officeDocument/2006/relationships/image" Target="../media/image119.e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21.emf"/></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49.xml"/><Relationship Id="rId7" Type="http://schemas.openxmlformats.org/officeDocument/2006/relationships/image" Target="../media/image124.emf"/><Relationship Id="rId2" Type="http://schemas.openxmlformats.org/officeDocument/2006/relationships/slideLayout" Target="../slideLayouts/slideLayout7.xml"/><Relationship Id="rId1" Type="http://schemas.openxmlformats.org/officeDocument/2006/relationships/vmlDrawing" Target="../drawings/vmlDrawing38.vml"/><Relationship Id="rId6" Type="http://schemas.openxmlformats.org/officeDocument/2006/relationships/oleObject" Target="../embeddings/oleObject122.bin"/><Relationship Id="rId5" Type="http://schemas.openxmlformats.org/officeDocument/2006/relationships/image" Target="../media/image123.emf"/><Relationship Id="rId4" Type="http://schemas.openxmlformats.org/officeDocument/2006/relationships/oleObject" Target="../embeddings/oleObject121.bin"/></Relationships>
</file>

<file path=ppt/slides/_rels/slide52.xml.rels><?xml version="1.0" encoding="UTF-8" standalone="yes"?>
<Relationships xmlns="http://schemas.openxmlformats.org/package/2006/relationships"><Relationship Id="rId8" Type="http://schemas.openxmlformats.org/officeDocument/2006/relationships/oleObject" Target="../embeddings/oleObject125.bin"/><Relationship Id="rId3" Type="http://schemas.openxmlformats.org/officeDocument/2006/relationships/notesSlide" Target="../notesSlides/notesSlide50.xml"/><Relationship Id="rId7" Type="http://schemas.openxmlformats.org/officeDocument/2006/relationships/image" Target="../media/image126.emf"/><Relationship Id="rId2" Type="http://schemas.openxmlformats.org/officeDocument/2006/relationships/slideLayout" Target="../slideLayouts/slideLayout7.xml"/><Relationship Id="rId1" Type="http://schemas.openxmlformats.org/officeDocument/2006/relationships/vmlDrawing" Target="../drawings/vmlDrawing39.vml"/><Relationship Id="rId6" Type="http://schemas.openxmlformats.org/officeDocument/2006/relationships/oleObject" Target="../embeddings/oleObject124.bin"/><Relationship Id="rId11" Type="http://schemas.openxmlformats.org/officeDocument/2006/relationships/image" Target="../media/image128.emf"/><Relationship Id="rId5" Type="http://schemas.openxmlformats.org/officeDocument/2006/relationships/image" Target="../media/image125.emf"/><Relationship Id="rId10" Type="http://schemas.openxmlformats.org/officeDocument/2006/relationships/oleObject" Target="../embeddings/oleObject126.bin"/><Relationship Id="rId4" Type="http://schemas.openxmlformats.org/officeDocument/2006/relationships/oleObject" Target="../embeddings/oleObject123.bin"/><Relationship Id="rId9" Type="http://schemas.openxmlformats.org/officeDocument/2006/relationships/image" Target="../media/image127.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50813"/>
            <a:ext cx="7772400" cy="814387"/>
          </a:xfrm>
          <a:noFill/>
          <a:ln/>
        </p:spPr>
        <p:txBody>
          <a:bodyPr/>
          <a:lstStyle/>
          <a:p>
            <a:br>
              <a:rPr lang="en-US" dirty="0"/>
            </a:br>
            <a:r>
              <a:rPr lang="en-US" dirty="0"/>
              <a:t>Sampling and Sampling Distributions</a:t>
            </a:r>
          </a:p>
        </p:txBody>
      </p:sp>
      <p:grpSp>
        <p:nvGrpSpPr>
          <p:cNvPr id="5151" name="Group 31"/>
          <p:cNvGrpSpPr>
            <a:grpSpLocks/>
          </p:cNvGrpSpPr>
          <p:nvPr/>
        </p:nvGrpSpPr>
        <p:grpSpPr bwMode="auto">
          <a:xfrm>
            <a:off x="654050" y="2733675"/>
            <a:ext cx="4171950" cy="457200"/>
            <a:chOff x="420" y="1605"/>
            <a:chExt cx="2628" cy="288"/>
          </a:xfrm>
        </p:grpSpPr>
        <p:graphicFrame>
          <p:nvGraphicFramePr>
            <p:cNvPr id="5142" name="Object 22">
              <a:hlinkClick r:id="" action="ppaction://ole?verb=0"/>
            </p:cNvPr>
            <p:cNvGraphicFramePr>
              <a:graphicFrameLocks/>
            </p:cNvGraphicFramePr>
            <p:nvPr/>
          </p:nvGraphicFramePr>
          <p:xfrm>
            <a:off x="2921" y="1683"/>
            <a:ext cx="127" cy="144"/>
          </p:xfrm>
          <a:graphic>
            <a:graphicData uri="http://schemas.openxmlformats.org/presentationml/2006/ole">
              <mc:AlternateContent xmlns:mc="http://schemas.openxmlformats.org/markup-compatibility/2006">
                <mc:Choice xmlns:v="urn:schemas-microsoft-com:vml" Requires="v">
                  <p:oleObj spid="_x0000_s5212" name="Equation" r:id="rId4" imgW="163440" imgH="163440" progId="Equation.2">
                    <p:embed/>
                  </p:oleObj>
                </mc:Choice>
                <mc:Fallback>
                  <p:oleObj name="Equation" r:id="rId4" imgW="163440" imgH="163440" progId="Equation.2">
                    <p:embed/>
                    <p:pic>
                      <p:nvPicPr>
                        <p:cNvPr id="0" name="Picture 2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1" y="1683"/>
                          <a:ext cx="127"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5146" name="Text Box 26"/>
            <p:cNvSpPr txBox="1">
              <a:spLocks noChangeArrowheads="1"/>
            </p:cNvSpPr>
            <p:nvPr/>
          </p:nvSpPr>
          <p:spPr bwMode="auto">
            <a:xfrm>
              <a:off x="420" y="1605"/>
              <a:ext cx="2472" cy="288"/>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dirty="0">
                  <a:effectLst>
                    <a:outerShdw blurRad="38100" dist="38100" dir="2700000" algn="tl">
                      <a:srgbClr val="000000"/>
                    </a:outerShdw>
                  </a:effectLst>
                  <a:latin typeface="Book Antiqua" pitchFamily="18" charset="0"/>
                </a:rPr>
                <a:t>  Sampling Distribution of</a:t>
              </a:r>
            </a:p>
          </p:txBody>
        </p:sp>
      </p:grpSp>
      <p:sp>
        <p:nvSpPr>
          <p:cNvPr id="5147" name="Text Box 27"/>
          <p:cNvSpPr txBox="1">
            <a:spLocks noChangeArrowheads="1"/>
          </p:cNvSpPr>
          <p:nvPr/>
        </p:nvSpPr>
        <p:spPr bwMode="auto">
          <a:xfrm>
            <a:off x="650875" y="2247900"/>
            <a:ext cx="5834063" cy="457200"/>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Introduction to Sampling Distributions</a:t>
            </a:r>
          </a:p>
        </p:txBody>
      </p:sp>
      <p:sp>
        <p:nvSpPr>
          <p:cNvPr id="5148" name="Text Box 28"/>
          <p:cNvSpPr txBox="1">
            <a:spLocks noChangeArrowheads="1"/>
          </p:cNvSpPr>
          <p:nvPr/>
        </p:nvSpPr>
        <p:spPr bwMode="auto">
          <a:xfrm>
            <a:off x="655638" y="1747838"/>
            <a:ext cx="2816225" cy="457200"/>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Point Estimation</a:t>
            </a:r>
          </a:p>
        </p:txBody>
      </p:sp>
      <p:sp>
        <p:nvSpPr>
          <p:cNvPr id="5149" name="Text Box 29"/>
          <p:cNvSpPr txBox="1">
            <a:spLocks noChangeArrowheads="1"/>
          </p:cNvSpPr>
          <p:nvPr/>
        </p:nvSpPr>
        <p:spPr bwMode="auto">
          <a:xfrm>
            <a:off x="660400" y="1243013"/>
            <a:ext cx="3081338" cy="457200"/>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Selecting a Sample</a:t>
            </a:r>
          </a:p>
        </p:txBody>
      </p:sp>
      <p:sp>
        <p:nvSpPr>
          <p:cNvPr id="5153" name="AutoShape 33"/>
          <p:cNvSpPr>
            <a:spLocks noChangeArrowheads="1"/>
          </p:cNvSpPr>
          <p:nvPr/>
        </p:nvSpPr>
        <p:spPr bwMode="auto">
          <a:xfrm rot="5400000">
            <a:off x="504825" y="1374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54" name="AutoShape 34"/>
          <p:cNvSpPr>
            <a:spLocks noChangeArrowheads="1"/>
          </p:cNvSpPr>
          <p:nvPr/>
        </p:nvSpPr>
        <p:spPr bwMode="auto">
          <a:xfrm rot="5400000">
            <a:off x="492125" y="1879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55" name="AutoShape 35"/>
          <p:cNvSpPr>
            <a:spLocks noChangeArrowheads="1"/>
          </p:cNvSpPr>
          <p:nvPr/>
        </p:nvSpPr>
        <p:spPr bwMode="auto">
          <a:xfrm rot="5400000">
            <a:off x="492125" y="23796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56" name="AutoShape 36"/>
          <p:cNvSpPr>
            <a:spLocks noChangeArrowheads="1"/>
          </p:cNvSpPr>
          <p:nvPr/>
        </p:nvSpPr>
        <p:spPr bwMode="auto">
          <a:xfrm rot="5400000">
            <a:off x="492125" y="28654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63" name="Text Box 43"/>
          <p:cNvSpPr txBox="1">
            <a:spLocks noChangeArrowheads="1"/>
          </p:cNvSpPr>
          <p:nvPr/>
        </p:nvSpPr>
        <p:spPr bwMode="auto">
          <a:xfrm>
            <a:off x="654050" y="4217990"/>
            <a:ext cx="3984625" cy="457200"/>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a:effectLst>
                  <a:outerShdw blurRad="38100" dist="38100" dir="2700000" algn="tl">
                    <a:srgbClr val="000000"/>
                  </a:outerShdw>
                </a:effectLst>
                <a:latin typeface="Book Antiqua" pitchFamily="18" charset="0"/>
              </a:rPr>
              <a:t>  Other Sampling Methods</a:t>
            </a:r>
          </a:p>
        </p:txBody>
      </p:sp>
      <p:grpSp>
        <p:nvGrpSpPr>
          <p:cNvPr id="5164" name="Group 44"/>
          <p:cNvGrpSpPr>
            <a:grpSpLocks/>
          </p:cNvGrpSpPr>
          <p:nvPr/>
        </p:nvGrpSpPr>
        <p:grpSpPr bwMode="auto">
          <a:xfrm>
            <a:off x="654050" y="3243263"/>
            <a:ext cx="4176713" cy="457200"/>
            <a:chOff x="420" y="1869"/>
            <a:chExt cx="2631" cy="288"/>
          </a:xfrm>
        </p:grpSpPr>
        <p:graphicFrame>
          <p:nvGraphicFramePr>
            <p:cNvPr id="5165" name="Object 45">
              <a:hlinkClick r:id="" action="ppaction://ole?verb=0"/>
            </p:cNvPr>
            <p:cNvGraphicFramePr>
              <a:graphicFrameLocks/>
            </p:cNvGraphicFramePr>
            <p:nvPr/>
          </p:nvGraphicFramePr>
          <p:xfrm>
            <a:off x="2889" y="1956"/>
            <a:ext cx="162" cy="180"/>
          </p:xfrm>
          <a:graphic>
            <a:graphicData uri="http://schemas.openxmlformats.org/presentationml/2006/ole">
              <mc:AlternateContent xmlns:mc="http://schemas.openxmlformats.org/markup-compatibility/2006">
                <mc:Choice xmlns:v="urn:schemas-microsoft-com:vml" Requires="v">
                  <p:oleObj spid="_x0000_s5213" name="Equation" r:id="rId6" imgW="176040" imgH="228600" progId="Equation.2">
                    <p:embed/>
                  </p:oleObj>
                </mc:Choice>
                <mc:Fallback>
                  <p:oleObj name="Equation" r:id="rId6" imgW="176040" imgH="228600" progId="Equation.2">
                    <p:embed/>
                    <p:pic>
                      <p:nvPicPr>
                        <p:cNvPr id="0" name="Picture 4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9" y="1956"/>
                          <a:ext cx="162" cy="18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5166" name="Text Box 46"/>
            <p:cNvSpPr txBox="1">
              <a:spLocks noChangeArrowheads="1"/>
            </p:cNvSpPr>
            <p:nvPr/>
          </p:nvSpPr>
          <p:spPr bwMode="auto">
            <a:xfrm>
              <a:off x="420" y="1869"/>
              <a:ext cx="2472" cy="288"/>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dirty="0">
                  <a:effectLst>
                    <a:outerShdw blurRad="38100" dist="38100" dir="2700000" algn="tl">
                      <a:srgbClr val="000000"/>
                    </a:outerShdw>
                  </a:effectLst>
                  <a:latin typeface="Book Antiqua" pitchFamily="18" charset="0"/>
                </a:rPr>
                <a:t>  Sampling Distribution of</a:t>
              </a:r>
            </a:p>
          </p:txBody>
        </p:sp>
      </p:grpSp>
      <p:sp>
        <p:nvSpPr>
          <p:cNvPr id="5167" name="AutoShape 47"/>
          <p:cNvSpPr>
            <a:spLocks noChangeArrowheads="1"/>
          </p:cNvSpPr>
          <p:nvPr/>
        </p:nvSpPr>
        <p:spPr bwMode="auto">
          <a:xfrm rot="5400000">
            <a:off x="492125" y="33750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168" name="AutoShape 48"/>
          <p:cNvSpPr>
            <a:spLocks noChangeArrowheads="1"/>
          </p:cNvSpPr>
          <p:nvPr/>
        </p:nvSpPr>
        <p:spPr bwMode="auto">
          <a:xfrm rot="5400000">
            <a:off x="492125" y="4349752"/>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 name="Text Box 46"/>
          <p:cNvSpPr txBox="1">
            <a:spLocks noChangeArrowheads="1"/>
          </p:cNvSpPr>
          <p:nvPr/>
        </p:nvSpPr>
        <p:spPr bwMode="auto">
          <a:xfrm>
            <a:off x="646796" y="3729485"/>
            <a:ext cx="4647426" cy="461665"/>
          </a:xfrm>
          <a:prstGeom prst="rect">
            <a:avLst/>
          </a:prstGeom>
          <a:noFill/>
          <a:ln w="12700">
            <a:noFill/>
            <a:miter lim="800000"/>
            <a:headEnd/>
            <a:tailEnd/>
          </a:ln>
          <a:effectLst/>
        </p:spPr>
        <p:txBody>
          <a:bodyPr wrap="none">
            <a:spAutoFit/>
          </a:bodyPr>
          <a:lstStyle/>
          <a:p>
            <a:pPr algn="l">
              <a:buClr>
                <a:srgbClr val="66FFFF"/>
              </a:buClr>
              <a:buFont typeface="Wingdings" pitchFamily="2" charset="2"/>
              <a:buChar char="n"/>
            </a:pPr>
            <a:r>
              <a:rPr lang="en-US" sz="2400" dirty="0">
                <a:effectLst>
                  <a:outerShdw blurRad="38100" dist="38100" dir="2700000" algn="tl">
                    <a:srgbClr val="000000"/>
                  </a:outerShdw>
                </a:effectLst>
                <a:latin typeface="Book Antiqua" pitchFamily="18" charset="0"/>
              </a:rPr>
              <a:t>  Properties of Point Estimators</a:t>
            </a:r>
          </a:p>
        </p:txBody>
      </p:sp>
      <p:sp>
        <p:nvSpPr>
          <p:cNvPr id="22" name="AutoShape 47"/>
          <p:cNvSpPr>
            <a:spLocks noChangeArrowheads="1"/>
          </p:cNvSpPr>
          <p:nvPr/>
        </p:nvSpPr>
        <p:spPr bwMode="auto">
          <a:xfrm rot="5400000">
            <a:off x="484871" y="386124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153"/>
                                        </p:tgtEl>
                                        <p:attrNameLst>
                                          <p:attrName>style.visibility</p:attrName>
                                        </p:attrNameLst>
                                      </p:cBhvr>
                                      <p:to>
                                        <p:strVal val="visible"/>
                                      </p:to>
                                    </p:set>
                                    <p:animEffect transition="in" filter="slide(fromLeft)">
                                      <p:cBhvr>
                                        <p:cTn id="7" dur="500"/>
                                        <p:tgtEl>
                                          <p:spTgt spid="5153"/>
                                        </p:tgtEl>
                                      </p:cBhvr>
                                    </p:animEffect>
                                  </p:childTnLst>
                                  <p:subTnLst>
                                    <p:set>
                                      <p:cBhvr override="childStyle">
                                        <p:cTn dur="1" fill="hold" display="0" masterRel="nextClick" afterEffect="1"/>
                                        <p:tgtEl>
                                          <p:spTgt spid="515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49"/>
                                        </p:tgtEl>
                                        <p:attrNameLst>
                                          <p:attrName>style.visibility</p:attrName>
                                        </p:attrNameLst>
                                      </p:cBhvr>
                                      <p:to>
                                        <p:strVal val="visible"/>
                                      </p:to>
                                    </p:set>
                                    <p:animEffect transition="in" filter="blinds(horizontal)">
                                      <p:cBhvr>
                                        <p:cTn id="12" dur="500"/>
                                        <p:tgtEl>
                                          <p:spTgt spid="5149"/>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5154"/>
                                        </p:tgtEl>
                                        <p:attrNameLst>
                                          <p:attrName>style.visibility</p:attrName>
                                        </p:attrNameLst>
                                      </p:cBhvr>
                                      <p:to>
                                        <p:strVal val="visible"/>
                                      </p:to>
                                    </p:set>
                                    <p:animEffect transition="in" filter="slide(fromLeft)">
                                      <p:cBhvr>
                                        <p:cTn id="16" dur="500"/>
                                        <p:tgtEl>
                                          <p:spTgt spid="5154"/>
                                        </p:tgtEl>
                                      </p:cBhvr>
                                    </p:animEffect>
                                  </p:childTnLst>
                                  <p:subTnLst>
                                    <p:set>
                                      <p:cBhvr override="childStyle">
                                        <p:cTn dur="1" fill="hold" display="0" masterRel="nextClick" afterEffect="1"/>
                                        <p:tgtEl>
                                          <p:spTgt spid="515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5148"/>
                                        </p:tgtEl>
                                        <p:attrNameLst>
                                          <p:attrName>style.visibility</p:attrName>
                                        </p:attrNameLst>
                                      </p:cBhvr>
                                      <p:to>
                                        <p:strVal val="visible"/>
                                      </p:to>
                                    </p:set>
                                    <p:animEffect transition="in" filter="blinds(horizontal)">
                                      <p:cBhvr>
                                        <p:cTn id="21" dur="500"/>
                                        <p:tgtEl>
                                          <p:spTgt spid="5148"/>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5155"/>
                                        </p:tgtEl>
                                        <p:attrNameLst>
                                          <p:attrName>style.visibility</p:attrName>
                                        </p:attrNameLst>
                                      </p:cBhvr>
                                      <p:to>
                                        <p:strVal val="visible"/>
                                      </p:to>
                                    </p:set>
                                    <p:animEffect transition="in" filter="slide(fromLeft)">
                                      <p:cBhvr>
                                        <p:cTn id="25" dur="500"/>
                                        <p:tgtEl>
                                          <p:spTgt spid="5155"/>
                                        </p:tgtEl>
                                      </p:cBhvr>
                                    </p:animEffect>
                                  </p:childTnLst>
                                  <p:subTnLst>
                                    <p:set>
                                      <p:cBhvr override="childStyle">
                                        <p:cTn dur="1" fill="hold" display="0" masterRel="nextClick" afterEffect="1"/>
                                        <p:tgtEl>
                                          <p:spTgt spid="5155"/>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147"/>
                                        </p:tgtEl>
                                        <p:attrNameLst>
                                          <p:attrName>style.visibility</p:attrName>
                                        </p:attrNameLst>
                                      </p:cBhvr>
                                      <p:to>
                                        <p:strVal val="visible"/>
                                      </p:to>
                                    </p:set>
                                    <p:animEffect transition="in" filter="blinds(horizontal)">
                                      <p:cBhvr>
                                        <p:cTn id="30" dur="500"/>
                                        <p:tgtEl>
                                          <p:spTgt spid="5147"/>
                                        </p:tgtEl>
                                      </p:cBhvr>
                                    </p:animEffect>
                                  </p:childTnLst>
                                </p:cTn>
                              </p:par>
                            </p:childTnLst>
                          </p:cTn>
                        </p:par>
                        <p:par>
                          <p:cTn id="31" fill="hold">
                            <p:stCondLst>
                              <p:cond delay="500"/>
                            </p:stCondLst>
                            <p:childTnLst>
                              <p:par>
                                <p:cTn id="32" presetID="12" presetClass="entr" presetSubtype="8" fill="hold" grpId="0" nodeType="afterEffect">
                                  <p:stCondLst>
                                    <p:cond delay="1000"/>
                                  </p:stCondLst>
                                  <p:childTnLst>
                                    <p:set>
                                      <p:cBhvr>
                                        <p:cTn id="33" dur="1" fill="hold">
                                          <p:stCondLst>
                                            <p:cond delay="0"/>
                                          </p:stCondLst>
                                        </p:cTn>
                                        <p:tgtEl>
                                          <p:spTgt spid="5156"/>
                                        </p:tgtEl>
                                        <p:attrNameLst>
                                          <p:attrName>style.visibility</p:attrName>
                                        </p:attrNameLst>
                                      </p:cBhvr>
                                      <p:to>
                                        <p:strVal val="visible"/>
                                      </p:to>
                                    </p:set>
                                    <p:animEffect transition="in" filter="slide(fromLeft)">
                                      <p:cBhvr>
                                        <p:cTn id="34" dur="500"/>
                                        <p:tgtEl>
                                          <p:spTgt spid="5156"/>
                                        </p:tgtEl>
                                      </p:cBhvr>
                                    </p:animEffect>
                                  </p:childTnLst>
                                  <p:subTnLst>
                                    <p:set>
                                      <p:cBhvr override="childStyle">
                                        <p:cTn dur="1" fill="hold" display="0" masterRel="nextClick" afterEffect="1"/>
                                        <p:tgtEl>
                                          <p:spTgt spid="515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5151"/>
                                        </p:tgtEl>
                                        <p:attrNameLst>
                                          <p:attrName>style.visibility</p:attrName>
                                        </p:attrNameLst>
                                      </p:cBhvr>
                                      <p:to>
                                        <p:strVal val="visible"/>
                                      </p:to>
                                    </p:set>
                                    <p:animEffect transition="in" filter="blinds(horizontal)">
                                      <p:cBhvr>
                                        <p:cTn id="39" dur="500"/>
                                        <p:tgtEl>
                                          <p:spTgt spid="5151"/>
                                        </p:tgtEl>
                                      </p:cBhvr>
                                    </p:animEffect>
                                  </p:childTnLst>
                                </p:cTn>
                              </p:par>
                            </p:childTnLst>
                          </p:cTn>
                        </p:par>
                        <p:par>
                          <p:cTn id="40" fill="hold">
                            <p:stCondLst>
                              <p:cond delay="500"/>
                            </p:stCondLst>
                            <p:childTnLst>
                              <p:par>
                                <p:cTn id="41" presetID="12" presetClass="entr" presetSubtype="8" fill="hold" grpId="0" nodeType="afterEffect">
                                  <p:stCondLst>
                                    <p:cond delay="1000"/>
                                  </p:stCondLst>
                                  <p:childTnLst>
                                    <p:set>
                                      <p:cBhvr>
                                        <p:cTn id="42" dur="1" fill="hold">
                                          <p:stCondLst>
                                            <p:cond delay="0"/>
                                          </p:stCondLst>
                                        </p:cTn>
                                        <p:tgtEl>
                                          <p:spTgt spid="5167"/>
                                        </p:tgtEl>
                                        <p:attrNameLst>
                                          <p:attrName>style.visibility</p:attrName>
                                        </p:attrNameLst>
                                      </p:cBhvr>
                                      <p:to>
                                        <p:strVal val="visible"/>
                                      </p:to>
                                    </p:set>
                                    <p:animEffect transition="in" filter="slide(fromLeft)">
                                      <p:cBhvr>
                                        <p:cTn id="43" dur="500"/>
                                        <p:tgtEl>
                                          <p:spTgt spid="5167"/>
                                        </p:tgtEl>
                                      </p:cBhvr>
                                    </p:animEffect>
                                  </p:childTnLst>
                                  <p:subTnLst>
                                    <p:set>
                                      <p:cBhvr override="childStyle">
                                        <p:cTn dur="1" fill="hold" display="0" masterRel="nextClick" afterEffect="1"/>
                                        <p:tgtEl>
                                          <p:spTgt spid="5167"/>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5164"/>
                                        </p:tgtEl>
                                        <p:attrNameLst>
                                          <p:attrName>style.visibility</p:attrName>
                                        </p:attrNameLst>
                                      </p:cBhvr>
                                      <p:to>
                                        <p:strVal val="visible"/>
                                      </p:to>
                                    </p:set>
                                    <p:animEffect transition="in" filter="blinds(horizontal)">
                                      <p:cBhvr>
                                        <p:cTn id="48" dur="500"/>
                                        <p:tgtEl>
                                          <p:spTgt spid="5164"/>
                                        </p:tgtEl>
                                      </p:cBhvr>
                                    </p:animEffect>
                                  </p:childTnLst>
                                </p:cTn>
                              </p:par>
                            </p:childTnLst>
                          </p:cTn>
                        </p:par>
                        <p:par>
                          <p:cTn id="49" fill="hold">
                            <p:stCondLst>
                              <p:cond delay="500"/>
                            </p:stCondLst>
                            <p:childTnLst>
                              <p:par>
                                <p:cTn id="50" presetID="12" presetClass="entr" presetSubtype="8" fill="hold" grpId="0" nodeType="afterEffect">
                                  <p:stCondLst>
                                    <p:cond delay="1000"/>
                                  </p:stCondLst>
                                  <p:childTnLst>
                                    <p:set>
                                      <p:cBhvr>
                                        <p:cTn id="51" dur="1" fill="hold">
                                          <p:stCondLst>
                                            <p:cond delay="0"/>
                                          </p:stCondLst>
                                        </p:cTn>
                                        <p:tgtEl>
                                          <p:spTgt spid="22"/>
                                        </p:tgtEl>
                                        <p:attrNameLst>
                                          <p:attrName>style.visibility</p:attrName>
                                        </p:attrNameLst>
                                      </p:cBhvr>
                                      <p:to>
                                        <p:strVal val="visible"/>
                                      </p:to>
                                    </p:set>
                                    <p:animEffect transition="in" filter="slide(fromLeft)">
                                      <p:cBhvr>
                                        <p:cTn id="52" dur="500"/>
                                        <p:tgtEl>
                                          <p:spTgt spid="22"/>
                                        </p:tgtEl>
                                      </p:cBhvr>
                                    </p:animEffect>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linds(horizontal)">
                                      <p:cBhvr>
                                        <p:cTn id="57" dur="500"/>
                                        <p:tgtEl>
                                          <p:spTgt spid="21"/>
                                        </p:tgtEl>
                                      </p:cBhvr>
                                    </p:animEffect>
                                  </p:childTnLst>
                                </p:cTn>
                              </p:par>
                            </p:childTnLst>
                          </p:cTn>
                        </p:par>
                        <p:par>
                          <p:cTn id="58" fill="hold">
                            <p:stCondLst>
                              <p:cond delay="500"/>
                            </p:stCondLst>
                            <p:childTnLst>
                              <p:par>
                                <p:cTn id="59" presetID="12" presetClass="entr" presetSubtype="8" fill="hold" grpId="0" nodeType="afterEffect">
                                  <p:stCondLst>
                                    <p:cond delay="1000"/>
                                  </p:stCondLst>
                                  <p:childTnLst>
                                    <p:set>
                                      <p:cBhvr>
                                        <p:cTn id="60" dur="1" fill="hold">
                                          <p:stCondLst>
                                            <p:cond delay="0"/>
                                          </p:stCondLst>
                                        </p:cTn>
                                        <p:tgtEl>
                                          <p:spTgt spid="5168"/>
                                        </p:tgtEl>
                                        <p:attrNameLst>
                                          <p:attrName>style.visibility</p:attrName>
                                        </p:attrNameLst>
                                      </p:cBhvr>
                                      <p:to>
                                        <p:strVal val="visible"/>
                                      </p:to>
                                    </p:set>
                                    <p:animEffect transition="in" filter="slide(fromLeft)">
                                      <p:cBhvr>
                                        <p:cTn id="61" dur="500"/>
                                        <p:tgtEl>
                                          <p:spTgt spid="5168"/>
                                        </p:tgtEl>
                                      </p:cBhvr>
                                    </p:animEffect>
                                  </p:childTnLst>
                                  <p:subTnLst>
                                    <p:set>
                                      <p:cBhvr override="childStyle">
                                        <p:cTn dur="1" fill="hold" display="0" masterRel="nextClick" afterEffect="1"/>
                                        <p:tgtEl>
                                          <p:spTgt spid="5168"/>
                                        </p:tgtEl>
                                        <p:attrNameLst>
                                          <p:attrName>style.visibility</p:attrName>
                                        </p:attrNameLst>
                                      </p:cBhvr>
                                      <p:to>
                                        <p:strVal val="hidden"/>
                                      </p:to>
                                    </p:set>
                                  </p:sub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5163"/>
                                        </p:tgtEl>
                                        <p:attrNameLst>
                                          <p:attrName>style.visibility</p:attrName>
                                        </p:attrNameLst>
                                      </p:cBhvr>
                                      <p:to>
                                        <p:strVal val="visible"/>
                                      </p:to>
                                    </p:set>
                                    <p:animEffect transition="in" filter="blinds(horizontal)">
                                      <p:cBhvr>
                                        <p:cTn id="66" dur="500"/>
                                        <p:tgtEl>
                                          <p:spTgt spid="5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7" grpId="0" autoUpdateAnimBg="0"/>
      <p:bldP spid="5148" grpId="0" autoUpdateAnimBg="0"/>
      <p:bldP spid="5149" grpId="0" autoUpdateAnimBg="0"/>
      <p:bldP spid="5153" grpId="0" animBg="1"/>
      <p:bldP spid="5154" grpId="0" animBg="1"/>
      <p:bldP spid="5155" grpId="0" animBg="1"/>
      <p:bldP spid="5156" grpId="0" animBg="1"/>
      <p:bldP spid="5163" grpId="0" autoUpdateAnimBg="0"/>
      <p:bldP spid="5167" grpId="0" animBg="1"/>
      <p:bldP spid="5168" grpId="0" animBg="1"/>
      <p:bldP spid="21" grpId="0"/>
      <p:bldP spid="2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ChangeArrowheads="1"/>
          </p:cNvSpPr>
          <p:nvPr/>
        </p:nvSpPr>
        <p:spPr bwMode="auto">
          <a:xfrm>
            <a:off x="677863" y="1102860"/>
            <a:ext cx="7981950" cy="1673225"/>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Populations are often generated by an </a:t>
            </a:r>
            <a:r>
              <a:rPr lang="en-US" sz="2400" u="sng" dirty="0">
                <a:effectLst>
                  <a:outerShdw blurRad="38100" dist="38100" dir="2700000" algn="tl">
                    <a:srgbClr val="000000"/>
                  </a:outerShdw>
                </a:effectLst>
                <a:latin typeface="Book Antiqua" pitchFamily="18" charset="0"/>
              </a:rPr>
              <a:t>ongoing process</a:t>
            </a:r>
            <a:r>
              <a:rPr lang="en-US" sz="2400" dirty="0">
                <a:effectLst>
                  <a:outerShdw blurRad="38100" dist="38100" dir="2700000" algn="tl">
                    <a:srgbClr val="000000"/>
                  </a:outerShdw>
                </a:effectLst>
                <a:latin typeface="Book Antiqua" pitchFamily="18" charset="0"/>
              </a:rPr>
              <a:t> where there is no upper limit on the number of units that can be generated.</a:t>
            </a:r>
          </a:p>
        </p:txBody>
      </p:sp>
      <p:sp>
        <p:nvSpPr>
          <p:cNvPr id="414723" name="AutoShape 3"/>
          <p:cNvSpPr>
            <a:spLocks noChangeArrowheads="1"/>
          </p:cNvSpPr>
          <p:nvPr/>
        </p:nvSpPr>
        <p:spPr bwMode="auto">
          <a:xfrm rot="5400000">
            <a:off x="492125" y="1250497"/>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14725" name="Rectangle 5"/>
          <p:cNvSpPr>
            <a:spLocks noChangeArrowheads="1"/>
          </p:cNvSpPr>
          <p:nvPr/>
        </p:nvSpPr>
        <p:spPr bwMode="auto">
          <a:xfrm>
            <a:off x="684213" y="284163"/>
            <a:ext cx="7772400" cy="56673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Sampling from an Infinite Population</a:t>
            </a:r>
            <a:endParaRPr lang="en-US" sz="2600" dirty="0">
              <a:solidFill>
                <a:srgbClr val="66FFFF"/>
              </a:solidFill>
              <a:effectLst>
                <a:outerShdw blurRad="38100" dist="38100" dir="2700000" algn="tl">
                  <a:srgbClr val="000000"/>
                </a:outerShdw>
              </a:effectLst>
              <a:latin typeface="Book Antiqua" pitchFamily="18" charset="0"/>
            </a:endParaRPr>
          </a:p>
        </p:txBody>
      </p:sp>
      <p:sp>
        <p:nvSpPr>
          <p:cNvPr id="414726" name="AutoShape 6"/>
          <p:cNvSpPr>
            <a:spLocks noChangeArrowheads="1"/>
          </p:cNvSpPr>
          <p:nvPr/>
        </p:nvSpPr>
        <p:spPr bwMode="auto">
          <a:xfrm rot="5400000">
            <a:off x="477838" y="251256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14729" name="Text Box 9"/>
          <p:cNvSpPr txBox="1">
            <a:spLocks noChangeArrowheads="1"/>
          </p:cNvSpPr>
          <p:nvPr/>
        </p:nvSpPr>
        <p:spPr bwMode="auto">
          <a:xfrm>
            <a:off x="647700" y="2374447"/>
            <a:ext cx="7529513" cy="822325"/>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Some examples of on-going processes, with infinite</a:t>
            </a:r>
          </a:p>
          <a:p>
            <a:pPr algn="l">
              <a:buClr>
                <a:srgbClr val="66FFFF"/>
              </a:buClr>
              <a:buSzPct val="90000"/>
              <a:buFont typeface="Wingdings" pitchFamily="2" charset="2"/>
              <a:buNone/>
            </a:pPr>
            <a:r>
              <a:rPr lang="en-US" sz="2400">
                <a:effectLst>
                  <a:outerShdw blurRad="38100" dist="38100" dir="2700000" algn="tl">
                    <a:srgbClr val="000000"/>
                  </a:outerShdw>
                </a:effectLst>
                <a:latin typeface="Book Antiqua" pitchFamily="18" charset="0"/>
              </a:rPr>
              <a:t>      populations, are:</a:t>
            </a:r>
          </a:p>
        </p:txBody>
      </p:sp>
      <p:sp>
        <p:nvSpPr>
          <p:cNvPr id="414732" name="Text Box 12"/>
          <p:cNvSpPr txBox="1">
            <a:spLocks noChangeArrowheads="1"/>
          </p:cNvSpPr>
          <p:nvPr/>
        </p:nvSpPr>
        <p:spPr bwMode="auto">
          <a:xfrm>
            <a:off x="177800" y="3187247"/>
            <a:ext cx="7802563" cy="1552575"/>
          </a:xfrm>
          <a:prstGeom prst="rect">
            <a:avLst/>
          </a:prstGeom>
          <a:noFill/>
          <a:ln w="12700">
            <a:noFill/>
            <a:miter lim="800000"/>
            <a:headEnd/>
            <a:tailEnd/>
          </a:ln>
          <a:effectLst/>
        </p:spPr>
        <p:txBody>
          <a:bodyPr wrap="none">
            <a:spAutoFit/>
          </a:bodyPr>
          <a:lstStyle/>
          <a:p>
            <a:pPr lvl="2" algn="l">
              <a:buClr>
                <a:srgbClr val="66FFFF"/>
              </a:buClr>
              <a:buSzPct val="90000"/>
              <a:buFontTx/>
              <a:buChar char="•"/>
            </a:pPr>
            <a:r>
              <a:rPr lang="en-US" sz="2400" dirty="0">
                <a:effectLst>
                  <a:outerShdw blurRad="38100" dist="38100" dir="2700000" algn="tl">
                    <a:srgbClr val="000000"/>
                  </a:outerShdw>
                </a:effectLst>
                <a:latin typeface="Book Antiqua" pitchFamily="18" charset="0"/>
              </a:rPr>
              <a:t>  parts being manufactured on a production line</a:t>
            </a:r>
          </a:p>
          <a:p>
            <a:pPr lvl="2" algn="l">
              <a:buClr>
                <a:srgbClr val="66FFFF"/>
              </a:buClr>
              <a:buSzPct val="90000"/>
              <a:buFontTx/>
              <a:buChar char="•"/>
            </a:pPr>
            <a:r>
              <a:rPr lang="en-US" sz="2400" dirty="0">
                <a:effectLst>
                  <a:outerShdw blurRad="38100" dist="38100" dir="2700000" algn="tl">
                    <a:srgbClr val="000000"/>
                  </a:outerShdw>
                </a:effectLst>
                <a:latin typeface="Book Antiqua" pitchFamily="18" charset="0"/>
              </a:rPr>
              <a:t>  transactions occurring at a bank</a:t>
            </a:r>
          </a:p>
          <a:p>
            <a:pPr lvl="2" algn="l">
              <a:buClr>
                <a:srgbClr val="66FFFF"/>
              </a:buClr>
              <a:buSzPct val="90000"/>
              <a:buFontTx/>
              <a:buChar char="•"/>
            </a:pPr>
            <a:r>
              <a:rPr lang="en-US" sz="2400" dirty="0">
                <a:effectLst>
                  <a:outerShdw blurRad="38100" dist="38100" dir="2700000" algn="tl">
                    <a:srgbClr val="000000"/>
                  </a:outerShdw>
                </a:effectLst>
                <a:latin typeface="Book Antiqua" pitchFamily="18" charset="0"/>
              </a:rPr>
              <a:t>  telephone calls arriving at a technical help desk</a:t>
            </a:r>
          </a:p>
          <a:p>
            <a:pPr lvl="2" algn="l">
              <a:buClr>
                <a:srgbClr val="66FFFF"/>
              </a:buClr>
              <a:buSzPct val="90000"/>
              <a:buFontTx/>
              <a:buChar char="•"/>
            </a:pPr>
            <a:r>
              <a:rPr lang="en-US" sz="2400" dirty="0">
                <a:effectLst>
                  <a:outerShdw blurRad="38100" dist="38100" dir="2700000" algn="tl">
                    <a:srgbClr val="000000"/>
                  </a:outerShdw>
                </a:effectLst>
                <a:latin typeface="Book Antiqua" pitchFamily="18" charset="0"/>
              </a:rPr>
              <a:t>  customers entering a store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414723"/>
                                        </p:tgtEl>
                                        <p:attrNameLst>
                                          <p:attrName>style.visibility</p:attrName>
                                        </p:attrNameLst>
                                      </p:cBhvr>
                                      <p:to>
                                        <p:strVal val="visible"/>
                                      </p:to>
                                    </p:set>
                                    <p:animEffect transition="in" filter="slide(fromLeft)">
                                      <p:cBhvr>
                                        <p:cTn id="7" dur="500"/>
                                        <p:tgtEl>
                                          <p:spTgt spid="414723"/>
                                        </p:tgtEl>
                                      </p:cBhvr>
                                    </p:animEffect>
                                  </p:childTnLst>
                                  <p:subTnLst>
                                    <p:set>
                                      <p:cBhvr override="childStyle">
                                        <p:cTn dur="1" fill="hold" display="0" masterRel="nextClick" afterEffect="1"/>
                                        <p:tgtEl>
                                          <p:spTgt spid="4147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414722">
                                            <p:txEl>
                                              <p:pRg st="0" end="0"/>
                                            </p:txEl>
                                          </p:spTgt>
                                        </p:tgtEl>
                                        <p:attrNameLst>
                                          <p:attrName>style.visibility</p:attrName>
                                        </p:attrNameLst>
                                      </p:cBhvr>
                                      <p:to>
                                        <p:strVal val="visible"/>
                                      </p:to>
                                    </p:set>
                                    <p:animEffect transition="in" filter="slide(fromTop)">
                                      <p:cBhvr>
                                        <p:cTn id="12" dur="500"/>
                                        <p:tgtEl>
                                          <p:spTgt spid="414722">
                                            <p:txEl>
                                              <p:pRg st="0" end="0"/>
                                            </p:txEl>
                                          </p:spTgt>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414726"/>
                                        </p:tgtEl>
                                        <p:attrNameLst>
                                          <p:attrName>style.visibility</p:attrName>
                                        </p:attrNameLst>
                                      </p:cBhvr>
                                      <p:to>
                                        <p:strVal val="visible"/>
                                      </p:to>
                                    </p:set>
                                    <p:animEffect transition="in" filter="slide(fromLeft)">
                                      <p:cBhvr>
                                        <p:cTn id="16" dur="500"/>
                                        <p:tgtEl>
                                          <p:spTgt spid="414726"/>
                                        </p:tgtEl>
                                      </p:cBhvr>
                                    </p:animEffect>
                                  </p:childTnLst>
                                  <p:subTnLst>
                                    <p:set>
                                      <p:cBhvr override="childStyle">
                                        <p:cTn dur="1" fill="hold" display="0" masterRel="nextClick" afterEffect="1"/>
                                        <p:tgtEl>
                                          <p:spTgt spid="41472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414729"/>
                                        </p:tgtEl>
                                        <p:attrNameLst>
                                          <p:attrName>style.visibility</p:attrName>
                                        </p:attrNameLst>
                                      </p:cBhvr>
                                      <p:to>
                                        <p:strVal val="visible"/>
                                      </p:to>
                                    </p:set>
                                    <p:animEffect transition="in" filter="slide(fromTop)">
                                      <p:cBhvr>
                                        <p:cTn id="21" dur="500"/>
                                        <p:tgtEl>
                                          <p:spTgt spid="414729"/>
                                        </p:tgtEl>
                                      </p:cBhvr>
                                    </p:animEffect>
                                  </p:childTnLst>
                                </p:cTn>
                              </p:par>
                            </p:childTnLst>
                          </p:cTn>
                        </p:par>
                        <p:par>
                          <p:cTn id="22" fill="hold">
                            <p:stCondLst>
                              <p:cond delay="500"/>
                            </p:stCondLst>
                            <p:childTnLst>
                              <p:par>
                                <p:cTn id="23" presetID="12" presetClass="entr" presetSubtype="1" fill="hold" grpId="0" nodeType="afterEffect">
                                  <p:stCondLst>
                                    <p:cond delay="2000"/>
                                  </p:stCondLst>
                                  <p:childTnLst>
                                    <p:set>
                                      <p:cBhvr>
                                        <p:cTn id="24" dur="1" fill="hold">
                                          <p:stCondLst>
                                            <p:cond delay="0"/>
                                          </p:stCondLst>
                                        </p:cTn>
                                        <p:tgtEl>
                                          <p:spTgt spid="414732">
                                            <p:txEl>
                                              <p:pRg st="0" end="0"/>
                                            </p:txEl>
                                          </p:spTgt>
                                        </p:tgtEl>
                                        <p:attrNameLst>
                                          <p:attrName>style.visibility</p:attrName>
                                        </p:attrNameLst>
                                      </p:cBhvr>
                                      <p:to>
                                        <p:strVal val="visible"/>
                                      </p:to>
                                    </p:set>
                                    <p:animEffect transition="in" filter="slide(fromTop)">
                                      <p:cBhvr>
                                        <p:cTn id="25" dur="500"/>
                                        <p:tgtEl>
                                          <p:spTgt spid="414732">
                                            <p:txEl>
                                              <p:pRg st="0" end="0"/>
                                            </p:txEl>
                                          </p:spTgt>
                                        </p:tgtEl>
                                      </p:cBhvr>
                                    </p:animEffect>
                                  </p:childTnLst>
                                </p:cTn>
                              </p:par>
                              <p:par>
                                <p:cTn id="26" presetID="12" presetClass="entr" presetSubtype="1" fill="hold" grpId="0" nodeType="withEffect">
                                  <p:stCondLst>
                                    <p:cond delay="2000"/>
                                  </p:stCondLst>
                                  <p:childTnLst>
                                    <p:set>
                                      <p:cBhvr>
                                        <p:cTn id="27" dur="1" fill="hold">
                                          <p:stCondLst>
                                            <p:cond delay="0"/>
                                          </p:stCondLst>
                                        </p:cTn>
                                        <p:tgtEl>
                                          <p:spTgt spid="414732">
                                            <p:txEl>
                                              <p:pRg st="1" end="1"/>
                                            </p:txEl>
                                          </p:spTgt>
                                        </p:tgtEl>
                                        <p:attrNameLst>
                                          <p:attrName>style.visibility</p:attrName>
                                        </p:attrNameLst>
                                      </p:cBhvr>
                                      <p:to>
                                        <p:strVal val="visible"/>
                                      </p:to>
                                    </p:set>
                                    <p:animEffect transition="in" filter="slide(fromTop)">
                                      <p:cBhvr>
                                        <p:cTn id="28" dur="500"/>
                                        <p:tgtEl>
                                          <p:spTgt spid="414732">
                                            <p:txEl>
                                              <p:pRg st="1" end="1"/>
                                            </p:txEl>
                                          </p:spTgt>
                                        </p:tgtEl>
                                      </p:cBhvr>
                                    </p:animEffect>
                                  </p:childTnLst>
                                </p:cTn>
                              </p:par>
                              <p:par>
                                <p:cTn id="29" presetID="12" presetClass="entr" presetSubtype="1" fill="hold" grpId="0" nodeType="withEffect">
                                  <p:stCondLst>
                                    <p:cond delay="2000"/>
                                  </p:stCondLst>
                                  <p:childTnLst>
                                    <p:set>
                                      <p:cBhvr>
                                        <p:cTn id="30" dur="1" fill="hold">
                                          <p:stCondLst>
                                            <p:cond delay="0"/>
                                          </p:stCondLst>
                                        </p:cTn>
                                        <p:tgtEl>
                                          <p:spTgt spid="414732">
                                            <p:txEl>
                                              <p:pRg st="2" end="2"/>
                                            </p:txEl>
                                          </p:spTgt>
                                        </p:tgtEl>
                                        <p:attrNameLst>
                                          <p:attrName>style.visibility</p:attrName>
                                        </p:attrNameLst>
                                      </p:cBhvr>
                                      <p:to>
                                        <p:strVal val="visible"/>
                                      </p:to>
                                    </p:set>
                                    <p:animEffect transition="in" filter="slide(fromTop)">
                                      <p:cBhvr>
                                        <p:cTn id="31" dur="500"/>
                                        <p:tgtEl>
                                          <p:spTgt spid="414732">
                                            <p:txEl>
                                              <p:pRg st="2" end="2"/>
                                            </p:txEl>
                                          </p:spTgt>
                                        </p:tgtEl>
                                      </p:cBhvr>
                                    </p:animEffect>
                                  </p:childTnLst>
                                </p:cTn>
                              </p:par>
                              <p:par>
                                <p:cTn id="32" presetID="12" presetClass="entr" presetSubtype="1" fill="hold" grpId="0" nodeType="withEffect">
                                  <p:stCondLst>
                                    <p:cond delay="2000"/>
                                  </p:stCondLst>
                                  <p:childTnLst>
                                    <p:set>
                                      <p:cBhvr>
                                        <p:cTn id="33" dur="1" fill="hold">
                                          <p:stCondLst>
                                            <p:cond delay="0"/>
                                          </p:stCondLst>
                                        </p:cTn>
                                        <p:tgtEl>
                                          <p:spTgt spid="414732">
                                            <p:txEl>
                                              <p:pRg st="3" end="3"/>
                                            </p:txEl>
                                          </p:spTgt>
                                        </p:tgtEl>
                                        <p:attrNameLst>
                                          <p:attrName>style.visibility</p:attrName>
                                        </p:attrNameLst>
                                      </p:cBhvr>
                                      <p:to>
                                        <p:strVal val="visible"/>
                                      </p:to>
                                    </p:set>
                                    <p:animEffect transition="in" filter="slide(fromTop)">
                                      <p:cBhvr>
                                        <p:cTn id="34" dur="500"/>
                                        <p:tgtEl>
                                          <p:spTgt spid="41473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4722" grpId="0" build="p" autoUpdateAnimBg="0"/>
      <p:bldP spid="414723" grpId="0" animBg="1"/>
      <p:bldP spid="414726" grpId="0" animBg="1"/>
      <p:bldP spid="414729" grpId="0" autoUpdateAnimBg="0"/>
      <p:bldP spid="414732" grpId="0" build="p" autoUpdateAnimBg="0" advAuto="200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3" name="Rectangle 7"/>
          <p:cNvSpPr>
            <a:spLocks noGrp="1" noChangeArrowheads="1"/>
          </p:cNvSpPr>
          <p:nvPr>
            <p:ph type="title"/>
          </p:nvPr>
        </p:nvSpPr>
        <p:spPr>
          <a:xfrm>
            <a:off x="684213" y="284163"/>
            <a:ext cx="7772400" cy="566737"/>
          </a:xfrm>
          <a:noFill/>
          <a:ln/>
        </p:spPr>
        <p:txBody>
          <a:bodyPr/>
          <a:lstStyle/>
          <a:p>
            <a:r>
              <a:rPr lang="en-US" dirty="0"/>
              <a:t>Sampling from an Infinite Population</a:t>
            </a:r>
            <a:endParaRPr lang="en-US" sz="2600" dirty="0"/>
          </a:p>
        </p:txBody>
      </p:sp>
      <p:sp>
        <p:nvSpPr>
          <p:cNvPr id="116751" name="AutoShape 15"/>
          <p:cNvSpPr>
            <a:spLocks noChangeArrowheads="1"/>
          </p:cNvSpPr>
          <p:nvPr/>
        </p:nvSpPr>
        <p:spPr bwMode="auto">
          <a:xfrm rot="5400000">
            <a:off x="492125" y="2865211"/>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6752" name="Text Box 16"/>
          <p:cNvSpPr txBox="1">
            <a:spLocks noChangeArrowheads="1"/>
          </p:cNvSpPr>
          <p:nvPr/>
        </p:nvSpPr>
        <p:spPr bwMode="auto">
          <a:xfrm>
            <a:off x="679450" y="2747736"/>
            <a:ext cx="7289800" cy="1223963"/>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  A </a:t>
            </a:r>
            <a:r>
              <a:rPr lang="en-US" sz="2400" u="sng">
                <a:effectLst>
                  <a:outerShdw blurRad="38100" dist="38100" dir="2700000" algn="tl">
                    <a:srgbClr val="000000"/>
                  </a:outerShdw>
                </a:effectLst>
                <a:latin typeface="Book Antiqua" pitchFamily="18" charset="0"/>
              </a:rPr>
              <a:t>random sample from an infinite population</a:t>
            </a:r>
            <a:r>
              <a:rPr lang="en-US" sz="2400">
                <a:effectLst>
                  <a:outerShdw blurRad="38100" dist="38100" dir="2700000" algn="tl">
                    <a:srgbClr val="000000"/>
                  </a:outerShdw>
                </a:effectLst>
                <a:latin typeface="Book Antiqua" pitchFamily="18" charset="0"/>
              </a:rPr>
              <a:t> is a</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sample selected such that the following conditions</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are satisfied.</a:t>
            </a:r>
          </a:p>
        </p:txBody>
      </p:sp>
      <p:sp>
        <p:nvSpPr>
          <p:cNvPr id="116753" name="Text Box 17"/>
          <p:cNvSpPr txBox="1">
            <a:spLocks noChangeArrowheads="1"/>
          </p:cNvSpPr>
          <p:nvPr/>
        </p:nvSpPr>
        <p:spPr bwMode="auto">
          <a:xfrm>
            <a:off x="620713" y="3979636"/>
            <a:ext cx="7964040" cy="1274195"/>
          </a:xfrm>
          <a:prstGeom prst="rect">
            <a:avLst/>
          </a:prstGeom>
          <a:noFill/>
          <a:ln w="12700">
            <a:noFill/>
            <a:miter lim="800000"/>
            <a:headEnd/>
            <a:tailEnd/>
          </a:ln>
          <a:effectLst/>
        </p:spPr>
        <p:txBody>
          <a:bodyPr wrap="none">
            <a:spAutoFit/>
          </a:bodyPr>
          <a:lstStyle/>
          <a:p>
            <a:pPr lvl="1" algn="l">
              <a:lnSpc>
                <a:spcPct val="90000"/>
              </a:lnSpc>
              <a:spcBef>
                <a:spcPct val="20000"/>
              </a:spcBef>
              <a:buClr>
                <a:srgbClr val="66FFFF"/>
              </a:buClr>
              <a:buSzPct val="120000"/>
              <a:buFontTx/>
              <a:buChar char="•"/>
            </a:pPr>
            <a:r>
              <a:rPr lang="en-US" sz="2400" dirty="0">
                <a:effectLst>
                  <a:outerShdw blurRad="38100" dist="38100" dir="2700000" algn="tl">
                    <a:srgbClr val="000000"/>
                  </a:outerShdw>
                </a:effectLst>
                <a:latin typeface="Book Antiqua" pitchFamily="18" charset="0"/>
              </a:rPr>
              <a:t> Each element selected comes from the population</a:t>
            </a:r>
          </a:p>
          <a:p>
            <a:pPr lvl="1" algn="l">
              <a:lnSpc>
                <a:spcPct val="90000"/>
              </a:lnSpc>
              <a:spcBef>
                <a:spcPct val="20000"/>
              </a:spcBef>
              <a:buClr>
                <a:srgbClr val="66FFFF"/>
              </a:buClr>
              <a:buSzPct val="120000"/>
            </a:pPr>
            <a:r>
              <a:rPr lang="en-US" sz="2400" dirty="0">
                <a:effectLst>
                  <a:outerShdw blurRad="38100" dist="38100" dir="2700000" algn="tl">
                    <a:srgbClr val="000000"/>
                  </a:outerShdw>
                </a:effectLst>
                <a:latin typeface="Book Antiqua" pitchFamily="18" charset="0"/>
              </a:rPr>
              <a:t>    of interest.</a:t>
            </a:r>
          </a:p>
          <a:p>
            <a:pPr lvl="1" algn="l">
              <a:spcBef>
                <a:spcPct val="20000"/>
              </a:spcBef>
              <a:buClr>
                <a:srgbClr val="66FFFF"/>
              </a:buClr>
              <a:buSzPct val="125000"/>
              <a:buFontTx/>
              <a:buChar char="•"/>
            </a:pPr>
            <a:r>
              <a:rPr lang="en-US" sz="2400" dirty="0">
                <a:effectLst>
                  <a:outerShdw blurRad="38100" dist="38100" dir="2700000" algn="tl">
                    <a:srgbClr val="000000"/>
                  </a:outerShdw>
                </a:effectLst>
                <a:latin typeface="Book Antiqua" pitchFamily="18" charset="0"/>
              </a:rPr>
              <a:t> Each element is selected independently.</a:t>
            </a:r>
          </a:p>
        </p:txBody>
      </p:sp>
      <p:sp>
        <p:nvSpPr>
          <p:cNvPr id="116754" name="AutoShape 18"/>
          <p:cNvSpPr>
            <a:spLocks noChangeArrowheads="1"/>
          </p:cNvSpPr>
          <p:nvPr/>
        </p:nvSpPr>
        <p:spPr bwMode="auto">
          <a:xfrm rot="5400000">
            <a:off x="733425" y="4059011"/>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AutoShape 9"/>
          <p:cNvSpPr>
            <a:spLocks noChangeArrowheads="1"/>
          </p:cNvSpPr>
          <p:nvPr/>
        </p:nvSpPr>
        <p:spPr bwMode="auto">
          <a:xfrm rot="5400000">
            <a:off x="514350" y="1266599"/>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Text Box 10"/>
          <p:cNvSpPr txBox="1">
            <a:spLocks noChangeArrowheads="1"/>
          </p:cNvSpPr>
          <p:nvPr/>
        </p:nvSpPr>
        <p:spPr bwMode="auto">
          <a:xfrm>
            <a:off x="665163" y="1120549"/>
            <a:ext cx="7754937" cy="1569660"/>
          </a:xfrm>
          <a:prstGeom prst="rect">
            <a:avLst/>
          </a:prstGeom>
          <a:noFill/>
          <a:ln w="12700">
            <a:noFill/>
            <a:miter lim="800000"/>
            <a:headEnd/>
            <a:tailEnd/>
          </a:ln>
          <a:effectLst/>
        </p:spPr>
        <p:txBody>
          <a:bodyPr wrap="square">
            <a:spAutoFit/>
          </a:bodyP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In the case of an infinite population, we must select</a:t>
            </a:r>
          </a:p>
          <a:p>
            <a:pPr algn="l">
              <a:buClr>
                <a:srgbClr val="66FFFF"/>
              </a:buClr>
              <a:buSzPct val="90000"/>
            </a:pPr>
            <a:r>
              <a:rPr lang="en-US" sz="2400" dirty="0">
                <a:effectLst>
                  <a:outerShdw blurRad="38100" dist="38100" dir="2700000" algn="tl">
                    <a:srgbClr val="000000"/>
                  </a:outerShdw>
                </a:effectLst>
                <a:latin typeface="Book Antiqua" pitchFamily="18" charset="0"/>
              </a:rPr>
              <a:t>     a </a:t>
            </a:r>
            <a:r>
              <a:rPr lang="en-US" sz="2400" u="sng" dirty="0">
                <a:effectLst>
                  <a:outerShdw blurRad="38100" dist="38100" dir="2700000" algn="tl">
                    <a:srgbClr val="000000"/>
                  </a:outerShdw>
                </a:effectLst>
                <a:latin typeface="Book Antiqua" pitchFamily="18" charset="0"/>
              </a:rPr>
              <a:t>random sample</a:t>
            </a:r>
            <a:r>
              <a:rPr lang="en-US" sz="2400" dirty="0">
                <a:effectLst>
                  <a:outerShdw blurRad="38100" dist="38100" dir="2700000" algn="tl">
                    <a:srgbClr val="000000"/>
                  </a:outerShdw>
                </a:effectLst>
                <a:latin typeface="Book Antiqua" pitchFamily="18" charset="0"/>
              </a:rPr>
              <a:t> in order to make valid statistical</a:t>
            </a:r>
          </a:p>
          <a:p>
            <a:pPr algn="l">
              <a:buClr>
                <a:srgbClr val="66FFFF"/>
              </a:buClr>
              <a:buSzPct val="90000"/>
            </a:pPr>
            <a:r>
              <a:rPr lang="en-US" sz="2400" dirty="0">
                <a:effectLst>
                  <a:outerShdw blurRad="38100" dist="38100" dir="2700000" algn="tl">
                    <a:srgbClr val="000000"/>
                  </a:outerShdw>
                </a:effectLst>
                <a:latin typeface="Book Antiqua" pitchFamily="18" charset="0"/>
              </a:rPr>
              <a:t>     inferences about the population from which the</a:t>
            </a:r>
          </a:p>
          <a:p>
            <a:pPr algn="l">
              <a:buClr>
                <a:srgbClr val="66FFFF"/>
              </a:buClr>
              <a:buSzPct val="90000"/>
            </a:pPr>
            <a:r>
              <a:rPr lang="en-US" sz="2400" dirty="0">
                <a:effectLst>
                  <a:outerShdw blurRad="38100" dist="38100" dir="2700000" algn="tl">
                    <a:srgbClr val="000000"/>
                  </a:outerShdw>
                </a:effectLst>
                <a:latin typeface="Book Antiqua" pitchFamily="18" charset="0"/>
              </a:rPr>
              <a:t>     sample is taken.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Left)">
                                      <p:cBhvr>
                                        <p:cTn id="7"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lide(fromTop)">
                                      <p:cBhvr>
                                        <p:cTn id="12" dur="500"/>
                                        <p:tgtEl>
                                          <p:spTgt spid="8"/>
                                        </p:tgtEl>
                                      </p:cBhvr>
                                    </p:animEffect>
                                  </p:childTnLst>
                                </p:cTn>
                              </p:par>
                            </p:childTnLst>
                          </p:cTn>
                        </p:par>
                        <p:par>
                          <p:cTn id="13" fill="hold">
                            <p:stCondLst>
                              <p:cond delay="500"/>
                            </p:stCondLst>
                            <p:childTnLst>
                              <p:par>
                                <p:cTn id="14" presetID="12" presetClass="entr" presetSubtype="8" fill="hold" grpId="0" nodeType="afterEffect">
                                  <p:stCondLst>
                                    <p:cond delay="2500"/>
                                  </p:stCondLst>
                                  <p:childTnLst>
                                    <p:set>
                                      <p:cBhvr>
                                        <p:cTn id="15" dur="1" fill="hold">
                                          <p:stCondLst>
                                            <p:cond delay="0"/>
                                          </p:stCondLst>
                                        </p:cTn>
                                        <p:tgtEl>
                                          <p:spTgt spid="116751"/>
                                        </p:tgtEl>
                                        <p:attrNameLst>
                                          <p:attrName>style.visibility</p:attrName>
                                        </p:attrNameLst>
                                      </p:cBhvr>
                                      <p:to>
                                        <p:strVal val="visible"/>
                                      </p:to>
                                    </p:set>
                                    <p:animEffect transition="in" filter="slide(fromLeft)">
                                      <p:cBhvr>
                                        <p:cTn id="16" dur="500"/>
                                        <p:tgtEl>
                                          <p:spTgt spid="116751"/>
                                        </p:tgtEl>
                                      </p:cBhvr>
                                    </p:animEffect>
                                  </p:childTnLst>
                                  <p:subTnLst>
                                    <p:set>
                                      <p:cBhvr override="childStyle">
                                        <p:cTn dur="1" fill="hold" display="0" masterRel="nextClick" afterEffect="1"/>
                                        <p:tgtEl>
                                          <p:spTgt spid="11675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16752"/>
                                        </p:tgtEl>
                                        <p:attrNameLst>
                                          <p:attrName>style.visibility</p:attrName>
                                        </p:attrNameLst>
                                      </p:cBhvr>
                                      <p:to>
                                        <p:strVal val="visible"/>
                                      </p:to>
                                    </p:set>
                                    <p:animEffect transition="in" filter="slide(fromTop)">
                                      <p:cBhvr>
                                        <p:cTn id="21" dur="500"/>
                                        <p:tgtEl>
                                          <p:spTgt spid="116752"/>
                                        </p:tgtEl>
                                      </p:cBhvr>
                                    </p:animEffect>
                                  </p:childTnLst>
                                </p:cTn>
                              </p:par>
                            </p:childTnLst>
                          </p:cTn>
                        </p:par>
                        <p:par>
                          <p:cTn id="22" fill="hold">
                            <p:stCondLst>
                              <p:cond delay="500"/>
                            </p:stCondLst>
                            <p:childTnLst>
                              <p:par>
                                <p:cTn id="23" presetID="12" presetClass="entr" presetSubtype="8" fill="hold" grpId="0" nodeType="afterEffect">
                                  <p:stCondLst>
                                    <p:cond delay="3000"/>
                                  </p:stCondLst>
                                  <p:childTnLst>
                                    <p:set>
                                      <p:cBhvr>
                                        <p:cTn id="24" dur="1" fill="hold">
                                          <p:stCondLst>
                                            <p:cond delay="0"/>
                                          </p:stCondLst>
                                        </p:cTn>
                                        <p:tgtEl>
                                          <p:spTgt spid="116754"/>
                                        </p:tgtEl>
                                        <p:attrNameLst>
                                          <p:attrName>style.visibility</p:attrName>
                                        </p:attrNameLst>
                                      </p:cBhvr>
                                      <p:to>
                                        <p:strVal val="visible"/>
                                      </p:to>
                                    </p:set>
                                    <p:animEffect transition="in" filter="slide(fromLeft)">
                                      <p:cBhvr>
                                        <p:cTn id="25" dur="500"/>
                                        <p:tgtEl>
                                          <p:spTgt spid="116754"/>
                                        </p:tgtEl>
                                      </p:cBhvr>
                                    </p:animEffect>
                                  </p:childTnLst>
                                  <p:subTnLst>
                                    <p:set>
                                      <p:cBhvr override="childStyle">
                                        <p:cTn dur="1" fill="hold" display="0" masterRel="nextClick" afterEffect="1"/>
                                        <p:tgtEl>
                                          <p:spTgt spid="116754"/>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16753"/>
                                        </p:tgtEl>
                                        <p:attrNameLst>
                                          <p:attrName>style.visibility</p:attrName>
                                        </p:attrNameLst>
                                      </p:cBhvr>
                                      <p:to>
                                        <p:strVal val="visible"/>
                                      </p:to>
                                    </p:set>
                                    <p:animEffect transition="in" filter="slide(fromTop)">
                                      <p:cBhvr>
                                        <p:cTn id="30" dur="500"/>
                                        <p:tgtEl>
                                          <p:spTgt spid="116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51" grpId="0" animBg="1"/>
      <p:bldP spid="116752" grpId="0" autoUpdateAnimBg="0"/>
      <p:bldP spid="116753" grpId="0" autoUpdateAnimBg="0"/>
      <p:bldP spid="116754" grpId="0" animBg="1"/>
      <p:bldP spid="7" grpId="0" animBg="1"/>
      <p:bldP spid="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ChangeArrowheads="1"/>
          </p:cNvSpPr>
          <p:nvPr/>
        </p:nvSpPr>
        <p:spPr bwMode="auto">
          <a:xfrm>
            <a:off x="768350" y="4360863"/>
            <a:ext cx="7613650" cy="9350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s</a:t>
            </a:r>
            <a:r>
              <a:rPr lang="en-US" sz="2400">
                <a:effectLst>
                  <a:outerShdw blurRad="38100" dist="38100" dir="2700000" algn="tl">
                    <a:srgbClr val="000000"/>
                  </a:outerShdw>
                </a:effectLst>
                <a:latin typeface="Book Antiqua" pitchFamily="18" charset="0"/>
              </a:rPr>
              <a:t> is the </a:t>
            </a:r>
            <a:r>
              <a:rPr lang="en-US" sz="2400" u="sng">
                <a:effectLst>
                  <a:outerShdw blurRad="38100" dist="38100" dir="2700000" algn="tl">
                    <a:srgbClr val="000000"/>
                  </a:outerShdw>
                </a:effectLst>
                <a:latin typeface="Book Antiqua" pitchFamily="18" charset="0"/>
              </a:rPr>
              <a:t>point estimator</a:t>
            </a:r>
            <a:r>
              <a:rPr lang="en-US" sz="2400">
                <a:effectLst>
                  <a:outerShdw blurRad="38100" dist="38100" dir="2700000" algn="tl">
                    <a:srgbClr val="000000"/>
                  </a:outerShdw>
                </a:effectLst>
                <a:latin typeface="Book Antiqua" pitchFamily="18" charset="0"/>
              </a:rPr>
              <a:t> of the population standard</a:t>
            </a:r>
          </a:p>
          <a:p>
            <a:pPr algn="l"/>
            <a:r>
              <a:rPr lang="en-US" sz="2400">
                <a:effectLst>
                  <a:outerShdw blurRad="38100" dist="38100" dir="2700000" algn="tl">
                    <a:srgbClr val="000000"/>
                  </a:outerShdw>
                </a:effectLst>
                <a:latin typeface="Book Antiqua" pitchFamily="18" charset="0"/>
              </a:rPr>
              <a:t> deviation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a:t>
            </a:r>
          </a:p>
        </p:txBody>
      </p:sp>
      <p:sp>
        <p:nvSpPr>
          <p:cNvPr id="245764" name="Rectangle 4"/>
          <p:cNvSpPr>
            <a:spLocks noChangeArrowheads="1"/>
          </p:cNvSpPr>
          <p:nvPr/>
        </p:nvSpPr>
        <p:spPr bwMode="auto">
          <a:xfrm>
            <a:off x="768350" y="1922463"/>
            <a:ext cx="7613650" cy="13541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In </a:t>
            </a:r>
            <a:r>
              <a:rPr lang="en-US" sz="2400" u="sng">
                <a:effectLst>
                  <a:outerShdw blurRad="38100" dist="38100" dir="2700000" algn="tl">
                    <a:srgbClr val="000000"/>
                  </a:outerShdw>
                </a:effectLst>
                <a:latin typeface="Book Antiqua" pitchFamily="18" charset="0"/>
              </a:rPr>
              <a:t>point estimation</a:t>
            </a:r>
            <a:r>
              <a:rPr lang="en-US" sz="2400">
                <a:effectLst>
                  <a:outerShdw blurRad="38100" dist="38100" dir="2700000" algn="tl">
                    <a:srgbClr val="000000"/>
                  </a:outerShdw>
                </a:effectLst>
                <a:latin typeface="Book Antiqua" pitchFamily="18" charset="0"/>
              </a:rPr>
              <a:t> we use the data from the sample </a:t>
            </a:r>
          </a:p>
          <a:p>
            <a:pPr algn="l"/>
            <a:r>
              <a:rPr lang="en-US" sz="2400">
                <a:effectLst>
                  <a:outerShdw blurRad="38100" dist="38100" dir="2700000" algn="tl">
                    <a:srgbClr val="000000"/>
                  </a:outerShdw>
                </a:effectLst>
                <a:latin typeface="Book Antiqua" pitchFamily="18" charset="0"/>
              </a:rPr>
              <a:t> to compute a value of a sample statistic that serves</a:t>
            </a:r>
          </a:p>
          <a:p>
            <a:pPr algn="l"/>
            <a:r>
              <a:rPr lang="en-US" sz="2400">
                <a:effectLst>
                  <a:outerShdw blurRad="38100" dist="38100" dir="2700000" algn="tl">
                    <a:srgbClr val="000000"/>
                  </a:outerShdw>
                </a:effectLst>
                <a:latin typeface="Book Antiqua" pitchFamily="18" charset="0"/>
              </a:rPr>
              <a:t> as an estimate of a population parameter.</a:t>
            </a:r>
          </a:p>
        </p:txBody>
      </p:sp>
      <p:sp>
        <p:nvSpPr>
          <p:cNvPr id="245765" name="AutoShape 5"/>
          <p:cNvSpPr>
            <a:spLocks noChangeArrowheads="1"/>
          </p:cNvSpPr>
          <p:nvPr/>
        </p:nvSpPr>
        <p:spPr bwMode="auto">
          <a:xfrm rot="5400000">
            <a:off x="504825" y="4775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5766" name="AutoShape 6"/>
          <p:cNvSpPr>
            <a:spLocks noChangeArrowheads="1"/>
          </p:cNvSpPr>
          <p:nvPr/>
        </p:nvSpPr>
        <p:spPr bwMode="auto">
          <a:xfrm rot="5400000">
            <a:off x="504825" y="379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5767" name="AutoShape 7"/>
          <p:cNvSpPr>
            <a:spLocks noChangeArrowheads="1"/>
          </p:cNvSpPr>
          <p:nvPr/>
        </p:nvSpPr>
        <p:spPr bwMode="auto">
          <a:xfrm rot="5400000">
            <a:off x="504825" y="2546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5768" name="Rectangle 8"/>
          <p:cNvSpPr>
            <a:spLocks noChangeArrowheads="1"/>
          </p:cNvSpPr>
          <p:nvPr/>
        </p:nvSpPr>
        <p:spPr bwMode="auto">
          <a:xfrm>
            <a:off x="684213"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Point Estimation</a:t>
            </a:r>
          </a:p>
        </p:txBody>
      </p:sp>
      <p:grpSp>
        <p:nvGrpSpPr>
          <p:cNvPr id="245775" name="Group 15"/>
          <p:cNvGrpSpPr>
            <a:grpSpLocks/>
          </p:cNvGrpSpPr>
          <p:nvPr/>
        </p:nvGrpSpPr>
        <p:grpSpPr bwMode="auto">
          <a:xfrm>
            <a:off x="768350" y="3363913"/>
            <a:ext cx="7613650" cy="909637"/>
            <a:chOff x="484" y="1679"/>
            <a:chExt cx="4796" cy="637"/>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245763" name="Rectangle 3"/>
            <p:cNvSpPr>
              <a:spLocks noChangeArrowheads="1"/>
            </p:cNvSpPr>
            <p:nvPr/>
          </p:nvSpPr>
          <p:spPr bwMode="auto">
            <a:xfrm>
              <a:off x="484" y="1679"/>
              <a:ext cx="4796" cy="637"/>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We refer to    </a:t>
              </a:r>
              <a:r>
                <a:rPr lang="en-US" sz="1800">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as the </a:t>
              </a:r>
              <a:r>
                <a:rPr lang="en-US" sz="2400" u="sng">
                  <a:effectLst>
                    <a:outerShdw blurRad="38100" dist="38100" dir="2700000" algn="tl">
                      <a:srgbClr val="000000"/>
                    </a:outerShdw>
                  </a:effectLst>
                  <a:latin typeface="Book Antiqua" pitchFamily="18" charset="0"/>
                </a:rPr>
                <a:t>point estimator</a:t>
              </a:r>
              <a:r>
                <a:rPr lang="en-US" sz="2400">
                  <a:effectLst>
                    <a:outerShdw blurRad="38100" dist="38100" dir="2700000" algn="tl">
                      <a:srgbClr val="000000"/>
                    </a:outerShdw>
                  </a:effectLst>
                  <a:latin typeface="Book Antiqua" pitchFamily="18" charset="0"/>
                </a:rPr>
                <a:t> of the population</a:t>
              </a:r>
            </a:p>
            <a:p>
              <a:pPr algn="l"/>
              <a:r>
                <a:rPr lang="en-US" sz="2400">
                  <a:effectLst>
                    <a:outerShdw blurRad="38100" dist="38100" dir="2700000" algn="tl">
                      <a:srgbClr val="000000"/>
                    </a:outerShdw>
                  </a:effectLst>
                  <a:latin typeface="Book Antiqua" pitchFamily="18" charset="0"/>
                </a:rPr>
                <a:t> mean </a:t>
              </a:r>
              <a:r>
                <a:rPr lang="en-US" sz="2400" i="1">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a:t>
              </a:r>
            </a:p>
          </p:txBody>
        </p:sp>
        <p:graphicFrame>
          <p:nvGraphicFramePr>
            <p:cNvPr id="245769" name="Object 9">
              <a:hlinkClick r:id="" action="ppaction://ole?verb=0"/>
            </p:cNvPr>
            <p:cNvGraphicFramePr>
              <a:graphicFrameLocks/>
            </p:cNvGraphicFramePr>
            <p:nvPr/>
          </p:nvGraphicFramePr>
          <p:xfrm>
            <a:off x="1584" y="1820"/>
            <a:ext cx="139" cy="144"/>
          </p:xfrm>
          <a:graphic>
            <a:graphicData uri="http://schemas.openxmlformats.org/presentationml/2006/ole">
              <mc:AlternateContent xmlns:mc="http://schemas.openxmlformats.org/markup-compatibility/2006">
                <mc:Choice xmlns:v="urn:schemas-microsoft-com:vml" Requires="v">
                  <p:oleObj spid="_x0000_s245820" name="Equation" r:id="rId4" imgW="163440" imgH="163440" progId="Equation.2">
                    <p:embed/>
                  </p:oleObj>
                </mc:Choice>
                <mc:Fallback>
                  <p:oleObj name="Equation" r:id="rId4" imgW="163440" imgH="163440" progId="Equation.2">
                    <p:embed/>
                    <p:pic>
                      <p:nvPicPr>
                        <p:cNvPr id="0" name="Picture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4" y="1820"/>
                          <a:ext cx="139" cy="144"/>
                        </a:xfrm>
                        <a:prstGeom prst="rect">
                          <a:avLst/>
                        </a:prstGeom>
                        <a:noFill/>
                        <a:ln>
                          <a:noFill/>
                        </a:ln>
                        <a:effectLst>
                          <a:outerShdw dist="127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45772" name="AutoShape 12"/>
          <p:cNvSpPr>
            <a:spLocks noChangeArrowheads="1"/>
          </p:cNvSpPr>
          <p:nvPr/>
        </p:nvSpPr>
        <p:spPr bwMode="auto">
          <a:xfrm rot="5400000">
            <a:off x="504825" y="5695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45776" name="Group 16"/>
          <p:cNvGrpSpPr>
            <a:grpSpLocks/>
          </p:cNvGrpSpPr>
          <p:nvPr/>
        </p:nvGrpSpPr>
        <p:grpSpPr bwMode="auto">
          <a:xfrm>
            <a:off x="768350" y="5395913"/>
            <a:ext cx="7613650" cy="617537"/>
            <a:chOff x="484" y="3095"/>
            <a:chExt cx="4796" cy="469"/>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245771" name="Rectangle 11"/>
            <p:cNvSpPr>
              <a:spLocks noChangeArrowheads="1"/>
            </p:cNvSpPr>
            <p:nvPr/>
          </p:nvSpPr>
          <p:spPr bwMode="auto">
            <a:xfrm>
              <a:off x="484" y="3095"/>
              <a:ext cx="4796" cy="469"/>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is the </a:t>
              </a:r>
              <a:r>
                <a:rPr lang="en-US" sz="2400" u="sng">
                  <a:effectLst>
                    <a:outerShdw blurRad="38100" dist="38100" dir="2700000" algn="tl">
                      <a:srgbClr val="000000"/>
                    </a:outerShdw>
                  </a:effectLst>
                  <a:latin typeface="Book Antiqua" pitchFamily="18" charset="0"/>
                </a:rPr>
                <a:t>point estimator</a:t>
              </a:r>
              <a:r>
                <a:rPr lang="en-US" sz="2400">
                  <a:effectLst>
                    <a:outerShdw blurRad="38100" dist="38100" dir="2700000" algn="tl">
                      <a:srgbClr val="000000"/>
                    </a:outerShdw>
                  </a:effectLst>
                  <a:latin typeface="Book Antiqua" pitchFamily="18" charset="0"/>
                </a:rPr>
                <a:t> of the population proportion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p>
          </p:txBody>
        </p:sp>
        <p:graphicFrame>
          <p:nvGraphicFramePr>
            <p:cNvPr id="245773" name="Object 13">
              <a:hlinkClick r:id="" action="ppaction://ole?verb=0"/>
            </p:cNvPr>
            <p:cNvGraphicFramePr>
              <a:graphicFrameLocks/>
            </p:cNvGraphicFramePr>
            <p:nvPr/>
          </p:nvGraphicFramePr>
          <p:xfrm>
            <a:off x="563" y="3276"/>
            <a:ext cx="133" cy="168"/>
          </p:xfrm>
          <a:graphic>
            <a:graphicData uri="http://schemas.openxmlformats.org/presentationml/2006/ole">
              <mc:AlternateContent xmlns:mc="http://schemas.openxmlformats.org/markup-compatibility/2006">
                <mc:Choice xmlns:v="urn:schemas-microsoft-com:vml" Requires="v">
                  <p:oleObj spid="_x0000_s245821" name="Equation" r:id="rId6" imgW="176040" imgH="228600" progId="Equation.2">
                    <p:embed/>
                  </p:oleObj>
                </mc:Choice>
                <mc:Fallback>
                  <p:oleObj name="Equation" r:id="rId6" imgW="176040" imgH="228600" progId="Equation.2">
                    <p:embed/>
                    <p:pic>
                      <p:nvPicPr>
                        <p:cNvPr id="0" name="Picture 13"/>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3" y="3276"/>
                          <a:ext cx="133" cy="168"/>
                        </a:xfrm>
                        <a:prstGeom prst="rect">
                          <a:avLst/>
                        </a:prstGeom>
                        <a:noFill/>
                        <a:ln>
                          <a:noFill/>
                        </a:ln>
                        <a:effectLst>
                          <a:outerShdw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45777" name="AutoShape 17"/>
          <p:cNvSpPr>
            <a:spLocks noChangeArrowheads="1"/>
          </p:cNvSpPr>
          <p:nvPr/>
        </p:nvSpPr>
        <p:spPr bwMode="auto">
          <a:xfrm rot="5400000">
            <a:off x="504825" y="1504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5779" name="Rectangle 19"/>
          <p:cNvSpPr>
            <a:spLocks noChangeArrowheads="1"/>
          </p:cNvSpPr>
          <p:nvPr/>
        </p:nvSpPr>
        <p:spPr bwMode="auto">
          <a:xfrm>
            <a:off x="768350" y="1204913"/>
            <a:ext cx="7613650" cy="6175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Point estimation</a:t>
            </a:r>
            <a:r>
              <a:rPr lang="en-US" sz="2400">
                <a:effectLst>
                  <a:outerShdw blurRad="38100" dist="38100" dir="2700000" algn="tl">
                    <a:srgbClr val="000000"/>
                  </a:outerShdw>
                </a:effectLst>
                <a:latin typeface="Book Antiqua" pitchFamily="18" charset="0"/>
              </a:rPr>
              <a:t> is a form of statistical inference.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45777"/>
                                        </p:tgtEl>
                                        <p:attrNameLst>
                                          <p:attrName>style.visibility</p:attrName>
                                        </p:attrNameLst>
                                      </p:cBhvr>
                                      <p:to>
                                        <p:strVal val="visible"/>
                                      </p:to>
                                    </p:set>
                                    <p:animEffect transition="in" filter="slide(fromLeft)">
                                      <p:cBhvr>
                                        <p:cTn id="7" dur="500"/>
                                        <p:tgtEl>
                                          <p:spTgt spid="245777"/>
                                        </p:tgtEl>
                                      </p:cBhvr>
                                    </p:animEffect>
                                  </p:childTnLst>
                                  <p:subTnLst>
                                    <p:set>
                                      <p:cBhvr override="childStyle">
                                        <p:cTn dur="1" fill="hold" display="0" masterRel="nextClick" afterEffect="1"/>
                                        <p:tgtEl>
                                          <p:spTgt spid="24577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245779"/>
                                        </p:tgtEl>
                                        <p:attrNameLst>
                                          <p:attrName>style.visibility</p:attrName>
                                        </p:attrNameLst>
                                      </p:cBhvr>
                                      <p:to>
                                        <p:strVal val="visible"/>
                                      </p:to>
                                    </p:set>
                                    <p:anim calcmode="lin" valueType="num">
                                      <p:cBhvr>
                                        <p:cTn id="12" dur="500" fill="hold"/>
                                        <p:tgtEl>
                                          <p:spTgt spid="245779"/>
                                        </p:tgtEl>
                                        <p:attrNameLst>
                                          <p:attrName>ppt_w</p:attrName>
                                        </p:attrNameLst>
                                      </p:cBhvr>
                                      <p:tavLst>
                                        <p:tav tm="0">
                                          <p:val>
                                            <p:strVal val="2/3*#ppt_w"/>
                                          </p:val>
                                        </p:tav>
                                        <p:tav tm="100000">
                                          <p:val>
                                            <p:strVal val="#ppt_w"/>
                                          </p:val>
                                        </p:tav>
                                      </p:tavLst>
                                    </p:anim>
                                    <p:anim calcmode="lin" valueType="num">
                                      <p:cBhvr>
                                        <p:cTn id="13" dur="500" fill="hold"/>
                                        <p:tgtEl>
                                          <p:spTgt spid="24577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245767"/>
                                        </p:tgtEl>
                                        <p:attrNameLst>
                                          <p:attrName>style.visibility</p:attrName>
                                        </p:attrNameLst>
                                      </p:cBhvr>
                                      <p:to>
                                        <p:strVal val="visible"/>
                                      </p:to>
                                    </p:set>
                                    <p:animEffect transition="in" filter="slide(fromLeft)">
                                      <p:cBhvr>
                                        <p:cTn id="17" dur="500"/>
                                        <p:tgtEl>
                                          <p:spTgt spid="245767"/>
                                        </p:tgtEl>
                                      </p:cBhvr>
                                    </p:animEffect>
                                  </p:childTnLst>
                                  <p:subTnLst>
                                    <p:set>
                                      <p:cBhvr override="childStyle">
                                        <p:cTn dur="1" fill="hold" display="0" masterRel="nextClick" afterEffect="1"/>
                                        <p:tgtEl>
                                          <p:spTgt spid="24576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245764"/>
                                        </p:tgtEl>
                                        <p:attrNameLst>
                                          <p:attrName>style.visibility</p:attrName>
                                        </p:attrNameLst>
                                      </p:cBhvr>
                                      <p:to>
                                        <p:strVal val="visible"/>
                                      </p:to>
                                    </p:set>
                                    <p:anim calcmode="lin" valueType="num">
                                      <p:cBhvr>
                                        <p:cTn id="22" dur="500" fill="hold"/>
                                        <p:tgtEl>
                                          <p:spTgt spid="245764"/>
                                        </p:tgtEl>
                                        <p:attrNameLst>
                                          <p:attrName>ppt_w</p:attrName>
                                        </p:attrNameLst>
                                      </p:cBhvr>
                                      <p:tavLst>
                                        <p:tav tm="0">
                                          <p:val>
                                            <p:strVal val="2/3*#ppt_w"/>
                                          </p:val>
                                        </p:tav>
                                        <p:tav tm="100000">
                                          <p:val>
                                            <p:strVal val="#ppt_w"/>
                                          </p:val>
                                        </p:tav>
                                      </p:tavLst>
                                    </p:anim>
                                    <p:anim calcmode="lin" valueType="num">
                                      <p:cBhvr>
                                        <p:cTn id="23" dur="500" fill="hold"/>
                                        <p:tgtEl>
                                          <p:spTgt spid="245764"/>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245766"/>
                                        </p:tgtEl>
                                        <p:attrNameLst>
                                          <p:attrName>style.visibility</p:attrName>
                                        </p:attrNameLst>
                                      </p:cBhvr>
                                      <p:to>
                                        <p:strVal val="visible"/>
                                      </p:to>
                                    </p:set>
                                    <p:animEffect transition="in" filter="slide(fromLeft)">
                                      <p:cBhvr>
                                        <p:cTn id="27" dur="500"/>
                                        <p:tgtEl>
                                          <p:spTgt spid="245766"/>
                                        </p:tgtEl>
                                      </p:cBhvr>
                                    </p:animEffect>
                                  </p:childTnLst>
                                  <p:subTnLst>
                                    <p:set>
                                      <p:cBhvr override="childStyle">
                                        <p:cTn dur="1" fill="hold" display="0" masterRel="nextClick" afterEffect="1"/>
                                        <p:tgtEl>
                                          <p:spTgt spid="245766"/>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nodeType="clickEffect">
                                  <p:stCondLst>
                                    <p:cond delay="0"/>
                                  </p:stCondLst>
                                  <p:childTnLst>
                                    <p:set>
                                      <p:cBhvr>
                                        <p:cTn id="31" dur="1" fill="hold">
                                          <p:stCondLst>
                                            <p:cond delay="0"/>
                                          </p:stCondLst>
                                        </p:cTn>
                                        <p:tgtEl>
                                          <p:spTgt spid="245775"/>
                                        </p:tgtEl>
                                        <p:attrNameLst>
                                          <p:attrName>style.visibility</p:attrName>
                                        </p:attrNameLst>
                                      </p:cBhvr>
                                      <p:to>
                                        <p:strVal val="visible"/>
                                      </p:to>
                                    </p:set>
                                    <p:anim calcmode="lin" valueType="num">
                                      <p:cBhvr>
                                        <p:cTn id="32" dur="500" fill="hold"/>
                                        <p:tgtEl>
                                          <p:spTgt spid="245775"/>
                                        </p:tgtEl>
                                        <p:attrNameLst>
                                          <p:attrName>ppt_w</p:attrName>
                                        </p:attrNameLst>
                                      </p:cBhvr>
                                      <p:tavLst>
                                        <p:tav tm="0">
                                          <p:val>
                                            <p:strVal val="2/3*#ppt_w"/>
                                          </p:val>
                                        </p:tav>
                                        <p:tav tm="100000">
                                          <p:val>
                                            <p:strVal val="#ppt_w"/>
                                          </p:val>
                                        </p:tav>
                                      </p:tavLst>
                                    </p:anim>
                                    <p:anim calcmode="lin" valueType="num">
                                      <p:cBhvr>
                                        <p:cTn id="33" dur="500" fill="hold"/>
                                        <p:tgtEl>
                                          <p:spTgt spid="245775"/>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2000"/>
                                  </p:stCondLst>
                                  <p:childTnLst>
                                    <p:set>
                                      <p:cBhvr>
                                        <p:cTn id="36" dur="1" fill="hold">
                                          <p:stCondLst>
                                            <p:cond delay="0"/>
                                          </p:stCondLst>
                                        </p:cTn>
                                        <p:tgtEl>
                                          <p:spTgt spid="245765"/>
                                        </p:tgtEl>
                                        <p:attrNameLst>
                                          <p:attrName>style.visibility</p:attrName>
                                        </p:attrNameLst>
                                      </p:cBhvr>
                                      <p:to>
                                        <p:strVal val="visible"/>
                                      </p:to>
                                    </p:set>
                                    <p:animEffect transition="in" filter="slide(fromLeft)">
                                      <p:cBhvr>
                                        <p:cTn id="37" dur="500"/>
                                        <p:tgtEl>
                                          <p:spTgt spid="245765"/>
                                        </p:tgtEl>
                                      </p:cBhvr>
                                    </p:animEffect>
                                  </p:childTnLst>
                                  <p:subTnLst>
                                    <p:set>
                                      <p:cBhvr override="childStyle">
                                        <p:cTn dur="1" fill="hold" display="0" masterRel="nextClick" afterEffect="1"/>
                                        <p:tgtEl>
                                          <p:spTgt spid="245765"/>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45762"/>
                                        </p:tgtEl>
                                        <p:attrNameLst>
                                          <p:attrName>style.visibility</p:attrName>
                                        </p:attrNameLst>
                                      </p:cBhvr>
                                      <p:to>
                                        <p:strVal val="visible"/>
                                      </p:to>
                                    </p:set>
                                    <p:anim calcmode="lin" valueType="num">
                                      <p:cBhvr>
                                        <p:cTn id="42" dur="500" fill="hold"/>
                                        <p:tgtEl>
                                          <p:spTgt spid="245762"/>
                                        </p:tgtEl>
                                        <p:attrNameLst>
                                          <p:attrName>ppt_w</p:attrName>
                                        </p:attrNameLst>
                                      </p:cBhvr>
                                      <p:tavLst>
                                        <p:tav tm="0">
                                          <p:val>
                                            <p:strVal val="2/3*#ppt_w"/>
                                          </p:val>
                                        </p:tav>
                                        <p:tav tm="100000">
                                          <p:val>
                                            <p:strVal val="#ppt_w"/>
                                          </p:val>
                                        </p:tav>
                                      </p:tavLst>
                                    </p:anim>
                                    <p:anim calcmode="lin" valueType="num">
                                      <p:cBhvr>
                                        <p:cTn id="43" dur="500" fill="hold"/>
                                        <p:tgtEl>
                                          <p:spTgt spid="245762"/>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12" presetClass="entr" presetSubtype="8" fill="hold" grpId="0" nodeType="afterEffect">
                                  <p:stCondLst>
                                    <p:cond delay="2000"/>
                                  </p:stCondLst>
                                  <p:childTnLst>
                                    <p:set>
                                      <p:cBhvr>
                                        <p:cTn id="46" dur="1" fill="hold">
                                          <p:stCondLst>
                                            <p:cond delay="0"/>
                                          </p:stCondLst>
                                        </p:cTn>
                                        <p:tgtEl>
                                          <p:spTgt spid="245772"/>
                                        </p:tgtEl>
                                        <p:attrNameLst>
                                          <p:attrName>style.visibility</p:attrName>
                                        </p:attrNameLst>
                                      </p:cBhvr>
                                      <p:to>
                                        <p:strVal val="visible"/>
                                      </p:to>
                                    </p:set>
                                    <p:animEffect transition="in" filter="slide(fromLeft)">
                                      <p:cBhvr>
                                        <p:cTn id="47" dur="500"/>
                                        <p:tgtEl>
                                          <p:spTgt spid="245772"/>
                                        </p:tgtEl>
                                      </p:cBhvr>
                                    </p:animEffect>
                                  </p:childTnLst>
                                  <p:subTnLst>
                                    <p:set>
                                      <p:cBhvr override="childStyle">
                                        <p:cTn dur="1" fill="hold" display="0" masterRel="nextClick" afterEffect="1"/>
                                        <p:tgtEl>
                                          <p:spTgt spid="245772"/>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23" presetClass="entr" presetSubtype="272" fill="hold" nodeType="clickEffect">
                                  <p:stCondLst>
                                    <p:cond delay="0"/>
                                  </p:stCondLst>
                                  <p:childTnLst>
                                    <p:set>
                                      <p:cBhvr>
                                        <p:cTn id="51" dur="1" fill="hold">
                                          <p:stCondLst>
                                            <p:cond delay="0"/>
                                          </p:stCondLst>
                                        </p:cTn>
                                        <p:tgtEl>
                                          <p:spTgt spid="245776"/>
                                        </p:tgtEl>
                                        <p:attrNameLst>
                                          <p:attrName>style.visibility</p:attrName>
                                        </p:attrNameLst>
                                      </p:cBhvr>
                                      <p:to>
                                        <p:strVal val="visible"/>
                                      </p:to>
                                    </p:set>
                                    <p:anim calcmode="lin" valueType="num">
                                      <p:cBhvr>
                                        <p:cTn id="52" dur="500" fill="hold"/>
                                        <p:tgtEl>
                                          <p:spTgt spid="245776"/>
                                        </p:tgtEl>
                                        <p:attrNameLst>
                                          <p:attrName>ppt_w</p:attrName>
                                        </p:attrNameLst>
                                      </p:cBhvr>
                                      <p:tavLst>
                                        <p:tav tm="0">
                                          <p:val>
                                            <p:strVal val="2/3*#ppt_w"/>
                                          </p:val>
                                        </p:tav>
                                        <p:tav tm="100000">
                                          <p:val>
                                            <p:strVal val="#ppt_w"/>
                                          </p:val>
                                        </p:tav>
                                      </p:tavLst>
                                    </p:anim>
                                    <p:anim calcmode="lin" valueType="num">
                                      <p:cBhvr>
                                        <p:cTn id="53" dur="500" fill="hold"/>
                                        <p:tgtEl>
                                          <p:spTgt spid="245776"/>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2" grpId="0" animBg="1" autoUpdateAnimBg="0"/>
      <p:bldP spid="245764" grpId="0" animBg="1" autoUpdateAnimBg="0"/>
      <p:bldP spid="245765" grpId="0" animBg="1"/>
      <p:bldP spid="245766" grpId="0" animBg="1"/>
      <p:bldP spid="245767" grpId="0" animBg="1"/>
      <p:bldP spid="245772" grpId="0" animBg="1"/>
      <p:bldP spid="245777" grpId="0" animBg="1"/>
      <p:bldP spid="245779"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ChangeArrowheads="1"/>
          </p:cNvSpPr>
          <p:nvPr/>
        </p:nvSpPr>
        <p:spPr bwMode="auto">
          <a:xfrm>
            <a:off x="1020763" y="1619250"/>
            <a:ext cx="7642225" cy="2779713"/>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Recall that St. Andrew’s College received 900</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applications from prospective students.  The </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application form contains a variety of information</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including the individual’s Scholastic Aptitude Test </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(SAT) score and whether or not the individual desires</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on-campus housing.</a:t>
            </a:r>
          </a:p>
        </p:txBody>
      </p:sp>
      <p:sp>
        <p:nvSpPr>
          <p:cNvPr id="424963" name="Rectangle 3"/>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424964" name="Rectangle 4"/>
          <p:cNvSpPr>
            <a:spLocks noChangeArrowheads="1"/>
          </p:cNvSpPr>
          <p:nvPr/>
        </p:nvSpPr>
        <p:spPr bwMode="auto">
          <a:xfrm>
            <a:off x="684213"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Point Estimation</a:t>
            </a:r>
          </a:p>
        </p:txBody>
      </p:sp>
      <p:sp>
        <p:nvSpPr>
          <p:cNvPr id="424967" name="AutoShape 7"/>
          <p:cNvSpPr>
            <a:spLocks noChangeArrowheads="1"/>
          </p:cNvSpPr>
          <p:nvPr/>
        </p:nvSpPr>
        <p:spPr bwMode="auto">
          <a:xfrm rot="5400000">
            <a:off x="727075" y="17478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24968" name="AutoShape 8"/>
          <p:cNvSpPr>
            <a:spLocks noChangeArrowheads="1"/>
          </p:cNvSpPr>
          <p:nvPr/>
        </p:nvSpPr>
        <p:spPr bwMode="auto">
          <a:xfrm rot="5400000">
            <a:off x="720725" y="4165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24969" name="Rectangle 9"/>
          <p:cNvSpPr>
            <a:spLocks noChangeArrowheads="1"/>
          </p:cNvSpPr>
          <p:nvPr/>
        </p:nvSpPr>
        <p:spPr bwMode="auto">
          <a:xfrm>
            <a:off x="1019175" y="4073525"/>
            <a:ext cx="7567613" cy="1766888"/>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 meeting in a few hours, the Director of</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Admissions would like to announce the average SAT</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score and the proportion of applicants that want to</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live on campus, for the population of 900 applicants.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24967"/>
                                        </p:tgtEl>
                                        <p:attrNameLst>
                                          <p:attrName>style.visibility</p:attrName>
                                        </p:attrNameLst>
                                      </p:cBhvr>
                                      <p:to>
                                        <p:strVal val="visible"/>
                                      </p:to>
                                    </p:set>
                                    <p:animEffect transition="in" filter="slide(fromLeft)">
                                      <p:cBhvr>
                                        <p:cTn id="7" dur="500"/>
                                        <p:tgtEl>
                                          <p:spTgt spid="424967"/>
                                        </p:tgtEl>
                                      </p:cBhvr>
                                    </p:animEffect>
                                  </p:childTnLst>
                                  <p:subTnLst>
                                    <p:set>
                                      <p:cBhvr override="childStyle">
                                        <p:cTn dur="1" fill="hold" display="0" masterRel="nextClick" afterEffect="1"/>
                                        <p:tgtEl>
                                          <p:spTgt spid="42496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4962"/>
                                        </p:tgtEl>
                                        <p:attrNameLst>
                                          <p:attrName>style.visibility</p:attrName>
                                        </p:attrNameLst>
                                      </p:cBhvr>
                                      <p:to>
                                        <p:strVal val="visible"/>
                                      </p:to>
                                    </p:set>
                                    <p:animEffect transition="in" filter="blinds(horizontal)">
                                      <p:cBhvr>
                                        <p:cTn id="12" dur="500"/>
                                        <p:tgtEl>
                                          <p:spTgt spid="424962"/>
                                        </p:tgtEl>
                                      </p:cBhvr>
                                    </p:animEffect>
                                  </p:childTnLst>
                                </p:cTn>
                              </p:par>
                            </p:childTnLst>
                          </p:cTn>
                        </p:par>
                        <p:par>
                          <p:cTn id="13" fill="hold">
                            <p:stCondLst>
                              <p:cond delay="500"/>
                            </p:stCondLst>
                            <p:childTnLst>
                              <p:par>
                                <p:cTn id="14" presetID="12" presetClass="entr" presetSubtype="8" fill="hold" grpId="0" nodeType="afterEffect">
                                  <p:stCondLst>
                                    <p:cond delay="5000"/>
                                  </p:stCondLst>
                                  <p:childTnLst>
                                    <p:set>
                                      <p:cBhvr>
                                        <p:cTn id="15" dur="1" fill="hold">
                                          <p:stCondLst>
                                            <p:cond delay="0"/>
                                          </p:stCondLst>
                                        </p:cTn>
                                        <p:tgtEl>
                                          <p:spTgt spid="424968"/>
                                        </p:tgtEl>
                                        <p:attrNameLst>
                                          <p:attrName>style.visibility</p:attrName>
                                        </p:attrNameLst>
                                      </p:cBhvr>
                                      <p:to>
                                        <p:strVal val="visible"/>
                                      </p:to>
                                    </p:set>
                                    <p:animEffect transition="in" filter="slide(fromLeft)">
                                      <p:cBhvr>
                                        <p:cTn id="16" dur="500"/>
                                        <p:tgtEl>
                                          <p:spTgt spid="424968"/>
                                        </p:tgtEl>
                                      </p:cBhvr>
                                    </p:animEffect>
                                  </p:childTnLst>
                                  <p:subTnLst>
                                    <p:set>
                                      <p:cBhvr override="childStyle">
                                        <p:cTn dur="1" fill="hold" display="0" masterRel="nextClick" afterEffect="1"/>
                                        <p:tgtEl>
                                          <p:spTgt spid="42496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424969"/>
                                        </p:tgtEl>
                                        <p:attrNameLst>
                                          <p:attrName>style.visibility</p:attrName>
                                        </p:attrNameLst>
                                      </p:cBhvr>
                                      <p:to>
                                        <p:strVal val="visible"/>
                                      </p:to>
                                    </p:set>
                                    <p:animEffect transition="in" filter="blinds(horizontal)">
                                      <p:cBhvr>
                                        <p:cTn id="21" dur="500"/>
                                        <p:tgtEl>
                                          <p:spTgt spid="424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4962" grpId="0" autoUpdateAnimBg="0"/>
      <p:bldP spid="424967" grpId="0" animBg="1"/>
      <p:bldP spid="424968" grpId="0" animBg="1"/>
      <p:bldP spid="42496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ChangeArrowheads="1"/>
          </p:cNvSpPr>
          <p:nvPr/>
        </p:nvSpPr>
        <p:spPr bwMode="auto">
          <a:xfrm>
            <a:off x="684213"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Point Estimation</a:t>
            </a:r>
          </a:p>
        </p:txBody>
      </p:sp>
      <p:sp>
        <p:nvSpPr>
          <p:cNvPr id="420105" name="Rectangle 265"/>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420113" name="Rectangle 273"/>
          <p:cNvSpPr>
            <a:spLocks noChangeArrowheads="1"/>
          </p:cNvSpPr>
          <p:nvPr/>
        </p:nvSpPr>
        <p:spPr bwMode="auto">
          <a:xfrm>
            <a:off x="1028700" y="1563688"/>
            <a:ext cx="7567613" cy="3230562"/>
          </a:xfrm>
          <a:prstGeom prst="rect">
            <a:avLst/>
          </a:prstGeom>
          <a:noFill/>
          <a:ln w="12700">
            <a:noFill/>
            <a:miter lim="800000"/>
            <a:headEnd/>
            <a:tailEnd/>
          </a:ln>
          <a:effectLst/>
        </p:spPr>
        <p:txBody>
          <a:bodyPr lIns="90488" tIns="44450" rIns="90488" bIns="44450"/>
          <a:lstStyle/>
          <a:p>
            <a:pPr marL="342900" indent="-342900" algn="l">
              <a:lnSpc>
                <a:spcPct val="11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However, the necessary data on the applicants have</a:t>
            </a:r>
          </a:p>
          <a:p>
            <a:pPr marL="342900" indent="-342900" algn="l">
              <a:lnSpc>
                <a:spcPct val="11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not yet been entered in the college’s computerized</a:t>
            </a:r>
          </a:p>
          <a:p>
            <a:pPr marL="342900" indent="-342900" algn="l">
              <a:lnSpc>
                <a:spcPct val="12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database.  So, the Director decides to estimate the</a:t>
            </a:r>
          </a:p>
          <a:p>
            <a:pPr marL="342900" indent="-342900" algn="l">
              <a:lnSpc>
                <a:spcPct val="12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values of the population parameters of interest based</a:t>
            </a:r>
          </a:p>
          <a:p>
            <a:pPr marL="342900" indent="-342900" algn="l">
              <a:lnSpc>
                <a:spcPct val="12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on sample statistics.  The sample of 30 applicants is</a:t>
            </a:r>
          </a:p>
          <a:p>
            <a:pPr marL="342900" indent="-342900" algn="l">
              <a:lnSpc>
                <a:spcPct val="120000"/>
              </a:lnSpc>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selected using computer-generated random numbers.</a:t>
            </a:r>
          </a:p>
        </p:txBody>
      </p:sp>
      <p:sp>
        <p:nvSpPr>
          <p:cNvPr id="420114" name="AutoShape 274"/>
          <p:cNvSpPr>
            <a:spLocks noChangeArrowheads="1"/>
          </p:cNvSpPr>
          <p:nvPr/>
        </p:nvSpPr>
        <p:spPr bwMode="auto">
          <a:xfrm rot="5400000">
            <a:off x="730250" y="17319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420114"/>
                                        </p:tgtEl>
                                        <p:attrNameLst>
                                          <p:attrName>style.visibility</p:attrName>
                                        </p:attrNameLst>
                                      </p:cBhvr>
                                      <p:to>
                                        <p:strVal val="visible"/>
                                      </p:to>
                                    </p:set>
                                    <p:animEffect transition="in" filter="slide(fromLeft)">
                                      <p:cBhvr>
                                        <p:cTn id="7" dur="500"/>
                                        <p:tgtEl>
                                          <p:spTgt spid="420114"/>
                                        </p:tgtEl>
                                      </p:cBhvr>
                                    </p:animEffect>
                                  </p:childTnLst>
                                  <p:subTnLst>
                                    <p:set>
                                      <p:cBhvr override="childStyle">
                                        <p:cTn dur="1" fill="hold" display="0" masterRel="nextClick" afterEffect="1"/>
                                        <p:tgtEl>
                                          <p:spTgt spid="42011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20113"/>
                                        </p:tgtEl>
                                        <p:attrNameLst>
                                          <p:attrName>style.visibility</p:attrName>
                                        </p:attrNameLst>
                                      </p:cBhvr>
                                      <p:to>
                                        <p:strVal val="visible"/>
                                      </p:to>
                                    </p:set>
                                    <p:animEffect transition="in" filter="blinds(horizontal)">
                                      <p:cBhvr>
                                        <p:cTn id="12" dur="500"/>
                                        <p:tgtEl>
                                          <p:spTgt spid="420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113" grpId="0" autoUpdateAnimBg="0"/>
      <p:bldP spid="4201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807" name="Group 447"/>
          <p:cNvGrpSpPr>
            <a:grpSpLocks/>
          </p:cNvGrpSpPr>
          <p:nvPr/>
        </p:nvGrpSpPr>
        <p:grpSpPr bwMode="auto">
          <a:xfrm>
            <a:off x="677863" y="1090613"/>
            <a:ext cx="6038850" cy="509587"/>
            <a:chOff x="435" y="705"/>
            <a:chExt cx="3804" cy="321"/>
          </a:xfrm>
        </p:grpSpPr>
        <p:sp>
          <p:nvSpPr>
            <p:cNvPr id="15802" name="Rectangle 442"/>
            <p:cNvSpPr>
              <a:spLocks noChangeArrowheads="1"/>
            </p:cNvSpPr>
            <p:nvPr/>
          </p:nvSpPr>
          <p:spPr bwMode="auto">
            <a:xfrm>
              <a:off x="435" y="705"/>
              <a:ext cx="3804" cy="321"/>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       as Point Estimator of </a:t>
              </a:r>
              <a:r>
                <a:rPr lang="en-US" sz="2400" i="1">
                  <a:solidFill>
                    <a:srgbClr val="66FFFF"/>
                  </a:solidFill>
                  <a:effectLst>
                    <a:outerShdw blurRad="38100" dist="38100" dir="2700000" algn="tl">
                      <a:srgbClr val="000000"/>
                    </a:outerShdw>
                  </a:effectLst>
                  <a:latin typeface="Symbol" pitchFamily="18" charset="2"/>
                </a:rPr>
                <a:t></a:t>
              </a:r>
              <a:endParaRPr lang="en-US" sz="2400">
                <a:solidFill>
                  <a:srgbClr val="66FFFF"/>
                </a:solidFill>
                <a:effectLst>
                  <a:outerShdw blurRad="38100" dist="38100" dir="2700000" algn="tl">
                    <a:srgbClr val="000000"/>
                  </a:outerShdw>
                </a:effectLst>
                <a:latin typeface="Book Antiqua" pitchFamily="18" charset="0"/>
              </a:endParaRPr>
            </a:p>
          </p:txBody>
        </p:sp>
        <p:graphicFrame>
          <p:nvGraphicFramePr>
            <p:cNvPr id="15363" name="Object 3">
              <a:hlinkClick r:id="" action="ppaction://ole?verb=0"/>
            </p:cNvPr>
            <p:cNvGraphicFramePr>
              <a:graphicFrameLocks/>
            </p:cNvGraphicFramePr>
            <p:nvPr/>
          </p:nvGraphicFramePr>
          <p:xfrm>
            <a:off x="766" y="788"/>
            <a:ext cx="138" cy="138"/>
          </p:xfrm>
          <a:graphic>
            <a:graphicData uri="http://schemas.openxmlformats.org/presentationml/2006/ole">
              <mc:AlternateContent xmlns:mc="http://schemas.openxmlformats.org/markup-compatibility/2006">
                <mc:Choice xmlns:v="urn:schemas-microsoft-com:vml" Requires="v">
                  <p:oleObj spid="_x0000_s478225" name="Equation" r:id="rId4" imgW="163440" imgH="163440" progId="Equation">
                    <p:embed/>
                  </p:oleObj>
                </mc:Choice>
                <mc:Fallback>
                  <p:oleObj name="Equation" r:id="rId4" imgW="163440" imgH="163440" progId="Equation">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6" y="788"/>
                          <a:ext cx="138"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15808" name="Group 448"/>
          <p:cNvGrpSpPr>
            <a:grpSpLocks/>
          </p:cNvGrpSpPr>
          <p:nvPr/>
        </p:nvGrpSpPr>
        <p:grpSpPr bwMode="auto">
          <a:xfrm>
            <a:off x="677863" y="3871913"/>
            <a:ext cx="4457700" cy="509587"/>
            <a:chOff x="435" y="2457"/>
            <a:chExt cx="2808" cy="321"/>
          </a:xfrm>
        </p:grpSpPr>
        <p:sp>
          <p:nvSpPr>
            <p:cNvPr id="15804" name="Rectangle 444"/>
            <p:cNvSpPr>
              <a:spLocks noChangeArrowheads="1"/>
            </p:cNvSpPr>
            <p:nvPr/>
          </p:nvSpPr>
          <p:spPr bwMode="auto">
            <a:xfrm>
              <a:off x="435" y="2457"/>
              <a:ext cx="2808" cy="321"/>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       as Point Estimator of </a:t>
              </a:r>
              <a:r>
                <a:rPr lang="en-US" sz="2400" i="1">
                  <a:solidFill>
                    <a:srgbClr val="66FFFF"/>
                  </a:solidFill>
                  <a:effectLst>
                    <a:outerShdw blurRad="38100" dist="38100" dir="2700000" algn="tl">
                      <a:srgbClr val="000000"/>
                    </a:outerShdw>
                  </a:effectLst>
                  <a:latin typeface="Book Antiqua" pitchFamily="18" charset="0"/>
                </a:rPr>
                <a:t>p</a:t>
              </a:r>
              <a:endParaRPr lang="en-US" sz="2400">
                <a:effectLst>
                  <a:outerShdw blurRad="38100" dist="38100" dir="2700000" algn="tl">
                    <a:srgbClr val="000000"/>
                  </a:outerShdw>
                </a:effectLst>
                <a:latin typeface="Book Antiqua" pitchFamily="18" charset="0"/>
              </a:endParaRPr>
            </a:p>
          </p:txBody>
        </p:sp>
        <p:graphicFrame>
          <p:nvGraphicFramePr>
            <p:cNvPr id="15364" name="Object 4">
              <a:hlinkClick r:id="" action="ppaction://ole?verb=0"/>
            </p:cNvPr>
            <p:cNvGraphicFramePr>
              <a:graphicFrameLocks/>
            </p:cNvGraphicFramePr>
            <p:nvPr/>
          </p:nvGraphicFramePr>
          <p:xfrm>
            <a:off x="761" y="2550"/>
            <a:ext cx="136" cy="178"/>
          </p:xfrm>
          <a:graphic>
            <a:graphicData uri="http://schemas.openxmlformats.org/presentationml/2006/ole">
              <mc:AlternateContent xmlns:mc="http://schemas.openxmlformats.org/markup-compatibility/2006">
                <mc:Choice xmlns:v="urn:schemas-microsoft-com:vml" Requires="v">
                  <p:oleObj spid="_x0000_s478226" name="Equation" r:id="rId6" imgW="176040" imgH="228600" progId="Equation">
                    <p:embed/>
                  </p:oleObj>
                </mc:Choice>
                <mc:Fallback>
                  <p:oleObj name="Equation" r:id="rId6" imgW="176040" imgH="228600" progId="Equation">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1" y="2550"/>
                          <a:ext cx="136" cy="17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aphicFrame>
        <p:nvGraphicFramePr>
          <p:cNvPr id="15365" name="Object 5">
            <a:hlinkClick r:id="" action="ppaction://ole?verb=0"/>
          </p:cNvPr>
          <p:cNvGraphicFramePr>
            <a:graphicFrameLocks/>
          </p:cNvGraphicFramePr>
          <p:nvPr>
            <p:extLst>
              <p:ext uri="{D42A27DB-BD31-4B8C-83A1-F6EECF244321}">
                <p14:modId xmlns:p14="http://schemas.microsoft.com/office/powerpoint/2010/main" val="852772439"/>
              </p:ext>
            </p:extLst>
          </p:nvPr>
        </p:nvGraphicFramePr>
        <p:xfrm>
          <a:off x="2899232" y="1550988"/>
          <a:ext cx="3240314" cy="858837"/>
        </p:xfrm>
        <a:graphic>
          <a:graphicData uri="http://schemas.openxmlformats.org/presentationml/2006/ole">
            <mc:AlternateContent xmlns:mc="http://schemas.openxmlformats.org/markup-compatibility/2006">
              <mc:Choice xmlns:v="urn:schemas-microsoft-com:vml" Requires="v">
                <p:oleObj spid="_x0000_s478227" name="Equation" r:id="rId8" imgW="1549080" imgH="393480" progId="Equation.DSMT4">
                  <p:embed/>
                </p:oleObj>
              </mc:Choice>
              <mc:Fallback>
                <p:oleObj name="Equation" r:id="rId8" imgW="1549080" imgH="393480" progId="Equation.DSMT4">
                  <p:embed/>
                  <p:pic>
                    <p:nvPicPr>
                      <p:cNvPr id="0" name=""/>
                      <p:cNvPicPr>
                        <a:picLocks noChangeArrowheads="1"/>
                      </p:cNvPicPr>
                      <p:nvPr/>
                    </p:nvPicPr>
                    <p:blipFill>
                      <a:blip r:embed="rId9"/>
                      <a:srcRect/>
                      <a:stretch>
                        <a:fillRect/>
                      </a:stretch>
                    </p:blipFill>
                    <p:spPr bwMode="auto">
                      <a:xfrm>
                        <a:off x="2899232" y="1550988"/>
                        <a:ext cx="3240314" cy="858837"/>
                      </a:xfrm>
                      <a:prstGeom prst="rect">
                        <a:avLst/>
                      </a:prstGeom>
                      <a:noFill/>
                      <a:ln>
                        <a:noFill/>
                      </a:ln>
                      <a:effectLst>
                        <a:outerShdw dist="17961" dir="2700000" algn="ctr" rotWithShape="0">
                          <a:srgbClr val="000000"/>
                        </a:outerShdw>
                      </a:effectLst>
                    </p:spPr>
                  </p:pic>
                </p:oleObj>
              </mc:Fallback>
            </mc:AlternateContent>
          </a:graphicData>
        </a:graphic>
      </p:graphicFrame>
      <p:graphicFrame>
        <p:nvGraphicFramePr>
          <p:cNvPr id="15366" name="Object 6">
            <a:hlinkClick r:id="" action="ppaction://ole?verb=0"/>
          </p:cNvPr>
          <p:cNvGraphicFramePr>
            <a:graphicFrameLocks noChangeAspect="1"/>
          </p:cNvGraphicFramePr>
          <p:nvPr>
            <p:extLst>
              <p:ext uri="{D42A27DB-BD31-4B8C-83A1-F6EECF244321}">
                <p14:modId xmlns:p14="http://schemas.microsoft.com/office/powerpoint/2010/main" val="3840336328"/>
              </p:ext>
            </p:extLst>
          </p:nvPr>
        </p:nvGraphicFramePr>
        <p:xfrm>
          <a:off x="2441575" y="2932113"/>
          <a:ext cx="4294188" cy="935037"/>
        </p:xfrm>
        <a:graphic>
          <a:graphicData uri="http://schemas.openxmlformats.org/presentationml/2006/ole">
            <mc:AlternateContent xmlns:mc="http://schemas.openxmlformats.org/markup-compatibility/2006">
              <mc:Choice xmlns:v="urn:schemas-microsoft-com:vml" Requires="v">
                <p:oleObj spid="_x0000_s478228" name="Equation" r:id="rId10" imgW="2133360" imgH="444240" progId="Equation.DSMT4">
                  <p:embed/>
                </p:oleObj>
              </mc:Choice>
              <mc:Fallback>
                <p:oleObj name="Equation" r:id="rId10" imgW="2133360" imgH="444240" progId="Equation.DSMT4">
                  <p:embed/>
                  <p:pic>
                    <p:nvPicPr>
                      <p:cNvPr id="0" name=""/>
                      <p:cNvPicPr>
                        <a:picLocks noChangeAspect="1" noChangeArrowheads="1"/>
                      </p:cNvPicPr>
                      <p:nvPr/>
                    </p:nvPicPr>
                    <p:blipFill>
                      <a:blip r:embed="rId11"/>
                      <a:srcRect/>
                      <a:stretch>
                        <a:fillRect/>
                      </a:stretch>
                    </p:blipFill>
                    <p:spPr bwMode="auto">
                      <a:xfrm>
                        <a:off x="2441575" y="2932113"/>
                        <a:ext cx="4294188" cy="9350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15367" name="Object 7">
            <a:hlinkClick r:id="" action="ppaction://ole?verb=0"/>
          </p:cNvPr>
          <p:cNvGraphicFramePr>
            <a:graphicFrameLocks noChangeAspect="1"/>
          </p:cNvGraphicFramePr>
          <p:nvPr>
            <p:extLst>
              <p:ext uri="{D42A27DB-BD31-4B8C-83A1-F6EECF244321}">
                <p14:modId xmlns:p14="http://schemas.microsoft.com/office/powerpoint/2010/main" val="1574934747"/>
              </p:ext>
            </p:extLst>
          </p:nvPr>
        </p:nvGraphicFramePr>
        <p:xfrm>
          <a:off x="3532188" y="4384675"/>
          <a:ext cx="2071687" cy="476250"/>
        </p:xfrm>
        <a:graphic>
          <a:graphicData uri="http://schemas.openxmlformats.org/presentationml/2006/ole">
            <mc:AlternateContent xmlns:mc="http://schemas.openxmlformats.org/markup-compatibility/2006">
              <mc:Choice xmlns:v="urn:schemas-microsoft-com:vml" Requires="v">
                <p:oleObj spid="_x0000_s478229" name="Equation" r:id="rId12" imgW="914400" imgH="215640" progId="Equation.DSMT4">
                  <p:embed/>
                </p:oleObj>
              </mc:Choice>
              <mc:Fallback>
                <p:oleObj name="Equation" r:id="rId12" imgW="914400" imgH="215640" progId="Equation.DSMT4">
                  <p:embed/>
                  <p:pic>
                    <p:nvPicPr>
                      <p:cNvPr id="0" name=""/>
                      <p:cNvPicPr>
                        <a:picLocks noChangeAspect="1" noChangeArrowheads="1"/>
                      </p:cNvPicPr>
                      <p:nvPr/>
                    </p:nvPicPr>
                    <p:blipFill>
                      <a:blip r:embed="rId13"/>
                      <a:srcRect/>
                      <a:stretch>
                        <a:fillRect/>
                      </a:stretch>
                    </p:blipFill>
                    <p:spPr bwMode="auto">
                      <a:xfrm>
                        <a:off x="3532188" y="4384675"/>
                        <a:ext cx="2071687" cy="4762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5368" name="Rectangle 8"/>
          <p:cNvSpPr>
            <a:spLocks noGrp="1" noChangeArrowheads="1"/>
          </p:cNvSpPr>
          <p:nvPr>
            <p:ph type="title"/>
          </p:nvPr>
        </p:nvSpPr>
        <p:spPr>
          <a:xfrm>
            <a:off x="671286" y="247650"/>
            <a:ext cx="7772400" cy="652463"/>
          </a:xfrm>
          <a:noFill/>
          <a:ln/>
        </p:spPr>
        <p:txBody>
          <a:bodyPr/>
          <a:lstStyle/>
          <a:p>
            <a:r>
              <a:rPr lang="en-US" dirty="0"/>
              <a:t>Point Estimation</a:t>
            </a:r>
          </a:p>
        </p:txBody>
      </p:sp>
      <p:sp>
        <p:nvSpPr>
          <p:cNvPr id="15798" name="AutoShape 438"/>
          <p:cNvSpPr>
            <a:spLocks noChangeArrowheads="1"/>
          </p:cNvSpPr>
          <p:nvPr/>
        </p:nvSpPr>
        <p:spPr bwMode="auto">
          <a:xfrm rot="5400000">
            <a:off x="454025" y="26320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799" name="AutoShape 439"/>
          <p:cNvSpPr>
            <a:spLocks noChangeArrowheads="1"/>
          </p:cNvSpPr>
          <p:nvPr/>
        </p:nvSpPr>
        <p:spPr bwMode="auto">
          <a:xfrm rot="5400000">
            <a:off x="454025" y="40227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800" name="AutoShape 440"/>
          <p:cNvSpPr>
            <a:spLocks noChangeArrowheads="1"/>
          </p:cNvSpPr>
          <p:nvPr/>
        </p:nvSpPr>
        <p:spPr bwMode="auto">
          <a:xfrm rot="5400000">
            <a:off x="454025" y="1241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5801" name="Text Box 441"/>
          <p:cNvSpPr txBox="1">
            <a:spLocks noChangeArrowheads="1"/>
          </p:cNvSpPr>
          <p:nvPr/>
        </p:nvSpPr>
        <p:spPr bwMode="auto">
          <a:xfrm>
            <a:off x="1152525" y="4843463"/>
            <a:ext cx="6600825" cy="118745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Note:</a:t>
            </a:r>
            <a:r>
              <a:rPr lang="en-US" sz="2400">
                <a:solidFill>
                  <a:srgbClr val="FAFD00"/>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Different random numbers would have</a:t>
            </a:r>
          </a:p>
          <a:p>
            <a:pPr algn="l"/>
            <a:r>
              <a:rPr lang="en-US" sz="2400">
                <a:effectLst>
                  <a:outerShdw blurRad="38100" dist="38100" dir="2700000" algn="tl">
                    <a:srgbClr val="000000"/>
                  </a:outerShdw>
                </a:effectLst>
                <a:latin typeface="Book Antiqua" pitchFamily="18" charset="0"/>
              </a:rPr>
              <a:t>identified a different sample which would have</a:t>
            </a:r>
          </a:p>
          <a:p>
            <a:pPr algn="l"/>
            <a:r>
              <a:rPr lang="en-US" sz="2400">
                <a:effectLst>
                  <a:outerShdw blurRad="38100" dist="38100" dir="2700000" algn="tl">
                    <a:srgbClr val="000000"/>
                  </a:outerShdw>
                </a:effectLst>
                <a:latin typeface="Book Antiqua" pitchFamily="18" charset="0"/>
              </a:rPr>
              <a:t>resulted in different point estimates.</a:t>
            </a:r>
          </a:p>
        </p:txBody>
      </p:sp>
      <p:sp>
        <p:nvSpPr>
          <p:cNvPr id="15803" name="Rectangle 443"/>
          <p:cNvSpPr>
            <a:spLocks noChangeArrowheads="1"/>
          </p:cNvSpPr>
          <p:nvPr/>
        </p:nvSpPr>
        <p:spPr bwMode="auto">
          <a:xfrm>
            <a:off x="677863" y="2481263"/>
            <a:ext cx="6286500" cy="490537"/>
          </a:xfrm>
          <a:prstGeom prst="rect">
            <a:avLst/>
          </a:prstGeom>
          <a:noFill/>
          <a:ln w="12700">
            <a:noFill/>
            <a:miter lim="800000"/>
            <a:headEnd/>
            <a:tailEnd/>
          </a:ln>
          <a:effectLst/>
        </p:spPr>
        <p:txBody>
          <a:bodyPr lIns="90488" tIns="44450" rIns="90488" bIns="44450"/>
          <a:lstStyle/>
          <a:p>
            <a:pPr algn="l">
              <a:spcBef>
                <a:spcPct val="20000"/>
              </a:spcBef>
              <a:buClr>
                <a:srgbClr val="66FFFF"/>
              </a:buClr>
              <a:buSzPct val="75000"/>
              <a:buFont typeface="Monotype Sorts" pitchFamily="2" charset="2"/>
              <a:buChar char="n"/>
            </a:pPr>
            <a:r>
              <a:rPr lang="en-US" sz="2400" i="1">
                <a:solidFill>
                  <a:srgbClr val="66FFFF"/>
                </a:solidFill>
                <a:effectLst>
                  <a:outerShdw blurRad="38100" dist="38100" dir="2700000" algn="tl">
                    <a:srgbClr val="000000"/>
                  </a:outerShdw>
                </a:effectLst>
                <a:latin typeface="Book Antiqua" pitchFamily="18" charset="0"/>
              </a:rPr>
              <a:t>    s</a:t>
            </a:r>
            <a:r>
              <a:rPr lang="en-US" sz="2400">
                <a:solidFill>
                  <a:srgbClr val="66FFFF"/>
                </a:solidFill>
                <a:effectLst>
                  <a:outerShdw blurRad="38100" dist="38100" dir="2700000" algn="tl">
                    <a:srgbClr val="000000"/>
                  </a:outerShdw>
                </a:effectLst>
                <a:latin typeface="Book Antiqua" pitchFamily="18" charset="0"/>
              </a:rPr>
              <a:t>  as Point Estimator of </a:t>
            </a:r>
            <a:r>
              <a:rPr lang="en-US" sz="2400" i="1">
                <a:solidFill>
                  <a:srgbClr val="66FFFF"/>
                </a:solidFill>
                <a:effectLst>
                  <a:outerShdw blurRad="38100" dist="38100" dir="2700000" algn="tl">
                    <a:srgbClr val="000000"/>
                  </a:outerShdw>
                </a:effectLst>
                <a:latin typeface="Symbol" pitchFamily="18" charset="2"/>
              </a:rPr>
              <a:t></a:t>
            </a:r>
            <a:endParaRPr lang="en-US" sz="2400">
              <a:effectLst>
                <a:outerShdw blurRad="38100" dist="38100" dir="2700000" algn="tl">
                  <a:srgbClr val="000000"/>
                </a:outerShdw>
              </a:effectLst>
              <a:latin typeface="Book Antiqua" pitchFamily="18" charset="0"/>
            </a:endParaRPr>
          </a:p>
        </p:txBody>
      </p:sp>
      <p:sp>
        <p:nvSpPr>
          <p:cNvPr id="17" name="TextBox 16"/>
          <p:cNvSpPr txBox="1"/>
          <p:nvPr/>
        </p:nvSpPr>
        <p:spPr>
          <a:xfrm>
            <a:off x="8323988" y="6241140"/>
            <a:ext cx="287258" cy="338554"/>
          </a:xfrm>
          <a:prstGeom prst="rect">
            <a:avLst/>
          </a:prstGeom>
          <a:noFill/>
        </p:spPr>
        <p:txBody>
          <a:bodyPr wrap="none" rtlCol="0">
            <a:spAutoFit/>
          </a:bodyPr>
          <a:lstStyle/>
          <a:p>
            <a:r>
              <a:rPr lang="en-US" sz="1600" dirty="0">
                <a:latin typeface="+mn-lt"/>
              </a:rPr>
              <a:t>1</a:t>
            </a:r>
          </a:p>
        </p:txBody>
      </p:sp>
    </p:spTree>
    <p:extLst>
      <p:ext uri="{BB962C8B-B14F-4D97-AF65-F5344CB8AC3E}">
        <p14:creationId xmlns:p14="http://schemas.microsoft.com/office/powerpoint/2010/main" val="108550520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5800"/>
                                        </p:tgtEl>
                                        <p:attrNameLst>
                                          <p:attrName>style.visibility</p:attrName>
                                        </p:attrNameLst>
                                      </p:cBhvr>
                                      <p:to>
                                        <p:strVal val="visible"/>
                                      </p:to>
                                    </p:set>
                                    <p:animEffect transition="in" filter="slide(fromLeft)">
                                      <p:cBhvr>
                                        <p:cTn id="7" dur="500"/>
                                        <p:tgtEl>
                                          <p:spTgt spid="15800"/>
                                        </p:tgtEl>
                                      </p:cBhvr>
                                    </p:animEffect>
                                  </p:childTnLst>
                                  <p:subTnLst>
                                    <p:set>
                                      <p:cBhvr override="childStyle">
                                        <p:cTn dur="1" fill="hold" display="0" masterRel="nextClick" afterEffect="1"/>
                                        <p:tgtEl>
                                          <p:spTgt spid="1580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5807"/>
                                        </p:tgtEl>
                                        <p:attrNameLst>
                                          <p:attrName>style.visibility</p:attrName>
                                        </p:attrNameLst>
                                      </p:cBhvr>
                                      <p:to>
                                        <p:strVal val="visible"/>
                                      </p:to>
                                    </p:set>
                                    <p:animEffect transition="in" filter="blinds(horizontal)">
                                      <p:cBhvr>
                                        <p:cTn id="12" dur="500"/>
                                        <p:tgtEl>
                                          <p:spTgt spid="15807"/>
                                        </p:tgtEl>
                                      </p:cBhvr>
                                    </p:animEffect>
                                  </p:childTnLst>
                                </p:cTn>
                              </p:par>
                            </p:childTnLst>
                          </p:cTn>
                        </p:par>
                        <p:par>
                          <p:cTn id="13" fill="hold">
                            <p:stCondLst>
                              <p:cond delay="500"/>
                            </p:stCondLst>
                            <p:childTnLst>
                              <p:par>
                                <p:cTn id="14" presetID="23" presetClass="entr" presetSubtype="272" fill="hold" nodeType="afterEffect">
                                  <p:stCondLst>
                                    <p:cond delay="1000"/>
                                  </p:stCondLst>
                                  <p:childTnLst>
                                    <p:set>
                                      <p:cBhvr>
                                        <p:cTn id="15" dur="1" fill="hold">
                                          <p:stCondLst>
                                            <p:cond delay="0"/>
                                          </p:stCondLst>
                                        </p:cTn>
                                        <p:tgtEl>
                                          <p:spTgt spid="15365"/>
                                        </p:tgtEl>
                                        <p:attrNameLst>
                                          <p:attrName>style.visibility</p:attrName>
                                        </p:attrNameLst>
                                      </p:cBhvr>
                                      <p:to>
                                        <p:strVal val="visible"/>
                                      </p:to>
                                    </p:set>
                                    <p:anim calcmode="lin" valueType="num">
                                      <p:cBhvr>
                                        <p:cTn id="16" dur="500" fill="hold"/>
                                        <p:tgtEl>
                                          <p:spTgt spid="15365"/>
                                        </p:tgtEl>
                                        <p:attrNameLst>
                                          <p:attrName>ppt_w</p:attrName>
                                        </p:attrNameLst>
                                      </p:cBhvr>
                                      <p:tavLst>
                                        <p:tav tm="0">
                                          <p:val>
                                            <p:strVal val="2/3*#ppt_w"/>
                                          </p:val>
                                        </p:tav>
                                        <p:tav tm="100000">
                                          <p:val>
                                            <p:strVal val="#ppt_w"/>
                                          </p:val>
                                        </p:tav>
                                      </p:tavLst>
                                    </p:anim>
                                    <p:anim calcmode="lin" valueType="num">
                                      <p:cBhvr>
                                        <p:cTn id="17" dur="500" fill="hold"/>
                                        <p:tgtEl>
                                          <p:spTgt spid="15365"/>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2000"/>
                                  </p:stCondLst>
                                  <p:childTnLst>
                                    <p:set>
                                      <p:cBhvr>
                                        <p:cTn id="20" dur="1" fill="hold">
                                          <p:stCondLst>
                                            <p:cond delay="0"/>
                                          </p:stCondLst>
                                        </p:cTn>
                                        <p:tgtEl>
                                          <p:spTgt spid="15798"/>
                                        </p:tgtEl>
                                        <p:attrNameLst>
                                          <p:attrName>style.visibility</p:attrName>
                                        </p:attrNameLst>
                                      </p:cBhvr>
                                      <p:to>
                                        <p:strVal val="visible"/>
                                      </p:to>
                                    </p:set>
                                    <p:animEffect transition="in" filter="slide(fromLeft)">
                                      <p:cBhvr>
                                        <p:cTn id="21" dur="500"/>
                                        <p:tgtEl>
                                          <p:spTgt spid="15798"/>
                                        </p:tgtEl>
                                      </p:cBhvr>
                                    </p:animEffect>
                                  </p:childTnLst>
                                  <p:subTnLst>
                                    <p:set>
                                      <p:cBhvr override="childStyle">
                                        <p:cTn dur="1" fill="hold" display="0" masterRel="nextClick" afterEffect="1"/>
                                        <p:tgtEl>
                                          <p:spTgt spid="15798"/>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5803"/>
                                        </p:tgtEl>
                                        <p:attrNameLst>
                                          <p:attrName>style.visibility</p:attrName>
                                        </p:attrNameLst>
                                      </p:cBhvr>
                                      <p:to>
                                        <p:strVal val="visible"/>
                                      </p:to>
                                    </p:set>
                                    <p:animEffect transition="in" filter="blinds(horizontal)">
                                      <p:cBhvr>
                                        <p:cTn id="26" dur="500"/>
                                        <p:tgtEl>
                                          <p:spTgt spid="15803"/>
                                        </p:tgtEl>
                                      </p:cBhvr>
                                    </p:animEffect>
                                  </p:childTnLst>
                                </p:cTn>
                              </p:par>
                            </p:childTnLst>
                          </p:cTn>
                        </p:par>
                        <p:par>
                          <p:cTn id="27" fill="hold">
                            <p:stCondLst>
                              <p:cond delay="500"/>
                            </p:stCondLst>
                            <p:childTnLst>
                              <p:par>
                                <p:cTn id="28" presetID="23" presetClass="entr" presetSubtype="272" fill="hold" nodeType="afterEffect">
                                  <p:stCondLst>
                                    <p:cond delay="1000"/>
                                  </p:stCondLst>
                                  <p:childTnLst>
                                    <p:set>
                                      <p:cBhvr>
                                        <p:cTn id="29" dur="1" fill="hold">
                                          <p:stCondLst>
                                            <p:cond delay="0"/>
                                          </p:stCondLst>
                                        </p:cTn>
                                        <p:tgtEl>
                                          <p:spTgt spid="15366"/>
                                        </p:tgtEl>
                                        <p:attrNameLst>
                                          <p:attrName>style.visibility</p:attrName>
                                        </p:attrNameLst>
                                      </p:cBhvr>
                                      <p:to>
                                        <p:strVal val="visible"/>
                                      </p:to>
                                    </p:set>
                                    <p:anim calcmode="lin" valueType="num">
                                      <p:cBhvr>
                                        <p:cTn id="30" dur="500" fill="hold"/>
                                        <p:tgtEl>
                                          <p:spTgt spid="15366"/>
                                        </p:tgtEl>
                                        <p:attrNameLst>
                                          <p:attrName>ppt_w</p:attrName>
                                        </p:attrNameLst>
                                      </p:cBhvr>
                                      <p:tavLst>
                                        <p:tav tm="0">
                                          <p:val>
                                            <p:strVal val="2/3*#ppt_w"/>
                                          </p:val>
                                        </p:tav>
                                        <p:tav tm="100000">
                                          <p:val>
                                            <p:strVal val="#ppt_w"/>
                                          </p:val>
                                        </p:tav>
                                      </p:tavLst>
                                    </p:anim>
                                    <p:anim calcmode="lin" valueType="num">
                                      <p:cBhvr>
                                        <p:cTn id="31" dur="500" fill="hold"/>
                                        <p:tgtEl>
                                          <p:spTgt spid="15366"/>
                                        </p:tgtEl>
                                        <p:attrNameLst>
                                          <p:attrName>ppt_h</p:attrName>
                                        </p:attrNameLst>
                                      </p:cBhvr>
                                      <p:tavLst>
                                        <p:tav tm="0">
                                          <p:val>
                                            <p:strVal val="2/3*#ppt_h"/>
                                          </p:val>
                                        </p:tav>
                                        <p:tav tm="100000">
                                          <p:val>
                                            <p:strVal val="#ppt_h"/>
                                          </p:val>
                                        </p:tav>
                                      </p:tavLst>
                                    </p:anim>
                                  </p:childTnLst>
                                </p:cTn>
                              </p:par>
                            </p:childTnLst>
                          </p:cTn>
                        </p:par>
                        <p:par>
                          <p:cTn id="32" fill="hold">
                            <p:stCondLst>
                              <p:cond delay="2000"/>
                            </p:stCondLst>
                            <p:childTnLst>
                              <p:par>
                                <p:cTn id="33" presetID="12" presetClass="entr" presetSubtype="8" fill="hold" grpId="0" nodeType="afterEffect">
                                  <p:stCondLst>
                                    <p:cond delay="2000"/>
                                  </p:stCondLst>
                                  <p:childTnLst>
                                    <p:set>
                                      <p:cBhvr>
                                        <p:cTn id="34" dur="1" fill="hold">
                                          <p:stCondLst>
                                            <p:cond delay="0"/>
                                          </p:stCondLst>
                                        </p:cTn>
                                        <p:tgtEl>
                                          <p:spTgt spid="15799"/>
                                        </p:tgtEl>
                                        <p:attrNameLst>
                                          <p:attrName>style.visibility</p:attrName>
                                        </p:attrNameLst>
                                      </p:cBhvr>
                                      <p:to>
                                        <p:strVal val="visible"/>
                                      </p:to>
                                    </p:set>
                                    <p:animEffect transition="in" filter="slide(fromLeft)">
                                      <p:cBhvr>
                                        <p:cTn id="35" dur="500"/>
                                        <p:tgtEl>
                                          <p:spTgt spid="15799"/>
                                        </p:tgtEl>
                                      </p:cBhvr>
                                    </p:animEffect>
                                  </p:childTnLst>
                                  <p:subTnLst>
                                    <p:set>
                                      <p:cBhvr override="childStyle">
                                        <p:cTn dur="1" fill="hold" display="0" masterRel="nextClick" afterEffect="1"/>
                                        <p:tgtEl>
                                          <p:spTgt spid="15799"/>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15808"/>
                                        </p:tgtEl>
                                        <p:attrNameLst>
                                          <p:attrName>style.visibility</p:attrName>
                                        </p:attrNameLst>
                                      </p:cBhvr>
                                      <p:to>
                                        <p:strVal val="visible"/>
                                      </p:to>
                                    </p:set>
                                    <p:animEffect transition="in" filter="blinds(horizontal)">
                                      <p:cBhvr>
                                        <p:cTn id="40" dur="500"/>
                                        <p:tgtEl>
                                          <p:spTgt spid="15808"/>
                                        </p:tgtEl>
                                      </p:cBhvr>
                                    </p:animEffect>
                                  </p:childTnLst>
                                </p:cTn>
                              </p:par>
                            </p:childTnLst>
                          </p:cTn>
                        </p:par>
                        <p:par>
                          <p:cTn id="41" fill="hold">
                            <p:stCondLst>
                              <p:cond delay="500"/>
                            </p:stCondLst>
                            <p:childTnLst>
                              <p:par>
                                <p:cTn id="42" presetID="23" presetClass="entr" presetSubtype="272" fill="hold" nodeType="afterEffect">
                                  <p:stCondLst>
                                    <p:cond delay="1000"/>
                                  </p:stCondLst>
                                  <p:childTnLst>
                                    <p:set>
                                      <p:cBhvr>
                                        <p:cTn id="43" dur="1" fill="hold">
                                          <p:stCondLst>
                                            <p:cond delay="0"/>
                                          </p:stCondLst>
                                        </p:cTn>
                                        <p:tgtEl>
                                          <p:spTgt spid="15367"/>
                                        </p:tgtEl>
                                        <p:attrNameLst>
                                          <p:attrName>style.visibility</p:attrName>
                                        </p:attrNameLst>
                                      </p:cBhvr>
                                      <p:to>
                                        <p:strVal val="visible"/>
                                      </p:to>
                                    </p:set>
                                    <p:anim calcmode="lin" valueType="num">
                                      <p:cBhvr>
                                        <p:cTn id="44" dur="500" fill="hold"/>
                                        <p:tgtEl>
                                          <p:spTgt spid="15367"/>
                                        </p:tgtEl>
                                        <p:attrNameLst>
                                          <p:attrName>ppt_w</p:attrName>
                                        </p:attrNameLst>
                                      </p:cBhvr>
                                      <p:tavLst>
                                        <p:tav tm="0">
                                          <p:val>
                                            <p:strVal val="2/3*#ppt_w"/>
                                          </p:val>
                                        </p:tav>
                                        <p:tav tm="100000">
                                          <p:val>
                                            <p:strVal val="#ppt_w"/>
                                          </p:val>
                                        </p:tav>
                                      </p:tavLst>
                                    </p:anim>
                                    <p:anim calcmode="lin" valueType="num">
                                      <p:cBhvr>
                                        <p:cTn id="45" dur="500" fill="hold"/>
                                        <p:tgtEl>
                                          <p:spTgt spid="15367"/>
                                        </p:tgtEl>
                                        <p:attrNameLst>
                                          <p:attrName>ppt_h</p:attrName>
                                        </p:attrNameLst>
                                      </p:cBhvr>
                                      <p:tavLst>
                                        <p:tav tm="0">
                                          <p:val>
                                            <p:strVal val="2/3*#ppt_h"/>
                                          </p:val>
                                        </p:tav>
                                        <p:tav tm="100000">
                                          <p:val>
                                            <p:strVal val="#ppt_h"/>
                                          </p:val>
                                        </p:tav>
                                      </p:tavLst>
                                    </p:anim>
                                  </p:childTnLst>
                                </p:cTn>
                              </p:par>
                            </p:childTnLst>
                          </p:cTn>
                        </p:par>
                        <p:par>
                          <p:cTn id="46" fill="hold">
                            <p:stCondLst>
                              <p:cond delay="2000"/>
                            </p:stCondLst>
                            <p:childTnLst>
                              <p:par>
                                <p:cTn id="47" presetID="3" presetClass="entr" presetSubtype="10" fill="hold" grpId="0" nodeType="afterEffect">
                                  <p:stCondLst>
                                    <p:cond delay="2000"/>
                                  </p:stCondLst>
                                  <p:childTnLst>
                                    <p:set>
                                      <p:cBhvr>
                                        <p:cTn id="48" dur="1" fill="hold">
                                          <p:stCondLst>
                                            <p:cond delay="0"/>
                                          </p:stCondLst>
                                        </p:cTn>
                                        <p:tgtEl>
                                          <p:spTgt spid="15801"/>
                                        </p:tgtEl>
                                        <p:attrNameLst>
                                          <p:attrName>style.visibility</p:attrName>
                                        </p:attrNameLst>
                                      </p:cBhvr>
                                      <p:to>
                                        <p:strVal val="visible"/>
                                      </p:to>
                                    </p:set>
                                    <p:animEffect transition="in" filter="blinds(horizontal)">
                                      <p:cBhvr>
                                        <p:cTn id="49" dur="500"/>
                                        <p:tgtEl>
                                          <p:spTgt spid="15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98" grpId="0" animBg="1"/>
      <p:bldP spid="15799" grpId="0" animBg="1"/>
      <p:bldP spid="15800" grpId="0" animBg="1"/>
      <p:bldP spid="15801" grpId="0" autoUpdateAnimBg="0"/>
      <p:bldP spid="1580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8818" name="Object 2">
            <a:hlinkClick r:id="" action="ppaction://ole?verb=0"/>
          </p:cNvPr>
          <p:cNvGraphicFramePr>
            <a:graphicFrameLocks/>
          </p:cNvGraphicFramePr>
          <p:nvPr>
            <p:extLst>
              <p:ext uri="{D42A27DB-BD31-4B8C-83A1-F6EECF244321}">
                <p14:modId xmlns:p14="http://schemas.microsoft.com/office/powerpoint/2010/main" val="2611474852"/>
              </p:ext>
            </p:extLst>
          </p:nvPr>
        </p:nvGraphicFramePr>
        <p:xfrm>
          <a:off x="3568700" y="2706688"/>
          <a:ext cx="2063750" cy="828675"/>
        </p:xfrm>
        <a:graphic>
          <a:graphicData uri="http://schemas.openxmlformats.org/presentationml/2006/ole">
            <mc:AlternateContent xmlns:mc="http://schemas.openxmlformats.org/markup-compatibility/2006">
              <mc:Choice xmlns:v="urn:schemas-microsoft-com:vml" Requires="v">
                <p:oleObj spid="_x0000_s418894" name="Equation" r:id="rId4" imgW="1002960" imgH="393480" progId="Equation.DSMT4">
                  <p:embed/>
                </p:oleObj>
              </mc:Choice>
              <mc:Fallback>
                <p:oleObj name="Equation" r:id="rId4" imgW="1002960" imgH="393480" progId="Equation.DSMT4">
                  <p:embed/>
                  <p:pic>
                    <p:nvPicPr>
                      <p:cNvPr id="0" name="Picture 2"/>
                      <p:cNvPicPr>
                        <a:picLocks noChangeArrowheads="1"/>
                      </p:cNvPicPr>
                      <p:nvPr/>
                    </p:nvPicPr>
                    <p:blipFill>
                      <a:blip r:embed="rId5"/>
                      <a:srcRect/>
                      <a:stretch>
                        <a:fillRect/>
                      </a:stretch>
                    </p:blipFill>
                    <p:spPr bwMode="auto">
                      <a:xfrm>
                        <a:off x="3568700" y="2706688"/>
                        <a:ext cx="2063750" cy="8286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418819" name="Object 3">
            <a:hlinkClick r:id="" action="ppaction://ole?verb=0"/>
          </p:cNvPr>
          <p:cNvGraphicFramePr>
            <a:graphicFrameLocks/>
          </p:cNvGraphicFramePr>
          <p:nvPr>
            <p:extLst>
              <p:ext uri="{D42A27DB-BD31-4B8C-83A1-F6EECF244321}">
                <p14:modId xmlns:p14="http://schemas.microsoft.com/office/powerpoint/2010/main" val="2868607814"/>
              </p:ext>
            </p:extLst>
          </p:nvPr>
        </p:nvGraphicFramePr>
        <p:xfrm>
          <a:off x="3146425" y="3932238"/>
          <a:ext cx="2903538" cy="960437"/>
        </p:xfrm>
        <a:graphic>
          <a:graphicData uri="http://schemas.openxmlformats.org/presentationml/2006/ole">
            <mc:AlternateContent xmlns:mc="http://schemas.openxmlformats.org/markup-compatibility/2006">
              <mc:Choice xmlns:v="urn:schemas-microsoft-com:vml" Requires="v">
                <p:oleObj spid="_x0000_s418895" name="Equation" r:id="rId6" imgW="1434960" imgH="444240" progId="Equation.DSMT4">
                  <p:embed/>
                </p:oleObj>
              </mc:Choice>
              <mc:Fallback>
                <p:oleObj name="Equation" r:id="rId6" imgW="1434960" imgH="444240" progId="Equation.DSMT4">
                  <p:embed/>
                  <p:pic>
                    <p:nvPicPr>
                      <p:cNvPr id="0" name="Picture 3"/>
                      <p:cNvPicPr>
                        <a:picLocks noChangeArrowheads="1"/>
                      </p:cNvPicPr>
                      <p:nvPr/>
                    </p:nvPicPr>
                    <p:blipFill>
                      <a:blip r:embed="rId7"/>
                      <a:srcRect/>
                      <a:stretch>
                        <a:fillRect/>
                      </a:stretch>
                    </p:blipFill>
                    <p:spPr bwMode="auto">
                      <a:xfrm>
                        <a:off x="3146425" y="3932238"/>
                        <a:ext cx="2903538" cy="9604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418821" name="Object 5">
            <a:hlinkClick r:id="" action="ppaction://ole?verb=0"/>
          </p:cNvPr>
          <p:cNvGraphicFramePr>
            <a:graphicFrameLocks/>
          </p:cNvGraphicFramePr>
          <p:nvPr/>
        </p:nvGraphicFramePr>
        <p:xfrm>
          <a:off x="3735388" y="5341938"/>
          <a:ext cx="1684337" cy="750887"/>
        </p:xfrm>
        <a:graphic>
          <a:graphicData uri="http://schemas.openxmlformats.org/presentationml/2006/ole">
            <mc:AlternateContent xmlns:mc="http://schemas.openxmlformats.org/markup-compatibility/2006">
              <mc:Choice xmlns:v="urn:schemas-microsoft-com:vml" Requires="v">
                <p:oleObj spid="_x0000_s418896" name="Equation" r:id="rId8" imgW="799920" imgH="355320" progId="Equation.DSMT4">
                  <p:embed/>
                </p:oleObj>
              </mc:Choice>
              <mc:Fallback>
                <p:oleObj name="Equation" r:id="rId8" imgW="799920" imgH="355320" progId="Equation.DSMT4">
                  <p:embed/>
                  <p:pic>
                    <p:nvPicPr>
                      <p:cNvPr id="0" name="Picture 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35388" y="5341938"/>
                        <a:ext cx="1684337" cy="7508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418822" name="AutoShape 6"/>
          <p:cNvSpPr>
            <a:spLocks noChangeArrowheads="1"/>
          </p:cNvSpPr>
          <p:nvPr/>
        </p:nvSpPr>
        <p:spPr bwMode="auto">
          <a:xfrm rot="5400000">
            <a:off x="485775" y="36591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18823" name="AutoShape 7"/>
          <p:cNvSpPr>
            <a:spLocks noChangeArrowheads="1"/>
          </p:cNvSpPr>
          <p:nvPr/>
        </p:nvSpPr>
        <p:spPr bwMode="auto">
          <a:xfrm rot="5400000">
            <a:off x="485775" y="50546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18824" name="AutoShape 8"/>
          <p:cNvSpPr>
            <a:spLocks noChangeArrowheads="1"/>
          </p:cNvSpPr>
          <p:nvPr/>
        </p:nvSpPr>
        <p:spPr bwMode="auto">
          <a:xfrm rot="5400000">
            <a:off x="485775" y="2473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18825" name="Rectangle 9"/>
          <p:cNvSpPr>
            <a:spLocks noChangeArrowheads="1"/>
          </p:cNvSpPr>
          <p:nvPr/>
        </p:nvSpPr>
        <p:spPr bwMode="auto">
          <a:xfrm>
            <a:off x="677863" y="2322513"/>
            <a:ext cx="533400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Population Mean SAT Score</a:t>
            </a:r>
          </a:p>
        </p:txBody>
      </p:sp>
      <p:sp>
        <p:nvSpPr>
          <p:cNvPr id="418826" name="Rectangle 10"/>
          <p:cNvSpPr>
            <a:spLocks noChangeArrowheads="1"/>
          </p:cNvSpPr>
          <p:nvPr/>
        </p:nvSpPr>
        <p:spPr bwMode="auto">
          <a:xfrm>
            <a:off x="685800" y="3508375"/>
            <a:ext cx="7353300" cy="5207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Population Standard Deviation for SAT Score</a:t>
            </a:r>
          </a:p>
        </p:txBody>
      </p:sp>
      <p:sp>
        <p:nvSpPr>
          <p:cNvPr id="418827" name="Rectangle 11"/>
          <p:cNvSpPr>
            <a:spLocks noChangeArrowheads="1"/>
          </p:cNvSpPr>
          <p:nvPr/>
        </p:nvSpPr>
        <p:spPr bwMode="auto">
          <a:xfrm>
            <a:off x="685800" y="4903788"/>
            <a:ext cx="8001000" cy="5016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Population Proportion Wanting On-Campus Housing</a:t>
            </a:r>
          </a:p>
        </p:txBody>
      </p:sp>
      <p:sp>
        <p:nvSpPr>
          <p:cNvPr id="418828" name="Rectangle 12"/>
          <p:cNvSpPr>
            <a:spLocks noChangeArrowheads="1"/>
          </p:cNvSpPr>
          <p:nvPr/>
        </p:nvSpPr>
        <p:spPr bwMode="auto">
          <a:xfrm>
            <a:off x="715963" y="1125538"/>
            <a:ext cx="7962900" cy="1404937"/>
          </a:xfrm>
          <a:prstGeom prst="rect">
            <a:avLst/>
          </a:prstGeom>
          <a:noFill/>
          <a:ln w="12700">
            <a:noFill/>
            <a:miter lim="800000"/>
            <a:headEnd/>
            <a:tailEnd/>
          </a:ln>
          <a:effec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Once all the data for the 900 applicants were entered</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in the college’s database, the values of the population</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parameters of interest were calculated.</a:t>
            </a:r>
          </a:p>
        </p:txBody>
      </p:sp>
      <p:sp>
        <p:nvSpPr>
          <p:cNvPr id="418829" name="Rectangle 13"/>
          <p:cNvSpPr>
            <a:spLocks noChangeArrowheads="1"/>
          </p:cNvSpPr>
          <p:nvPr/>
        </p:nvSpPr>
        <p:spPr bwMode="auto">
          <a:xfrm>
            <a:off x="671286" y="247650"/>
            <a:ext cx="7772400" cy="652463"/>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Point Estimation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1000"/>
                                  </p:stCondLst>
                                  <p:childTnLst>
                                    <p:set>
                                      <p:cBhvr>
                                        <p:cTn id="6" dur="1" fill="hold">
                                          <p:stCondLst>
                                            <p:cond delay="0"/>
                                          </p:stCondLst>
                                        </p:cTn>
                                        <p:tgtEl>
                                          <p:spTgt spid="418828"/>
                                        </p:tgtEl>
                                        <p:attrNameLst>
                                          <p:attrName>style.visibility</p:attrName>
                                        </p:attrNameLst>
                                      </p:cBhvr>
                                      <p:to>
                                        <p:strVal val="visible"/>
                                      </p:to>
                                    </p:set>
                                    <p:animEffect transition="in" filter="blinds(horizontal)">
                                      <p:cBhvr>
                                        <p:cTn id="7" dur="500"/>
                                        <p:tgtEl>
                                          <p:spTgt spid="418828"/>
                                        </p:tgtEl>
                                      </p:cBhvr>
                                    </p:animEffect>
                                  </p:childTnLst>
                                </p:cTn>
                              </p:par>
                            </p:childTnLst>
                          </p:cTn>
                        </p:par>
                        <p:par>
                          <p:cTn id="8" fill="hold">
                            <p:stCondLst>
                              <p:cond delay="1500"/>
                            </p:stCondLst>
                            <p:childTnLst>
                              <p:par>
                                <p:cTn id="9" presetID="12" presetClass="entr" presetSubtype="8" fill="hold" grpId="0" nodeType="afterEffect">
                                  <p:stCondLst>
                                    <p:cond delay="4000"/>
                                  </p:stCondLst>
                                  <p:childTnLst>
                                    <p:set>
                                      <p:cBhvr>
                                        <p:cTn id="10" dur="1" fill="hold">
                                          <p:stCondLst>
                                            <p:cond delay="0"/>
                                          </p:stCondLst>
                                        </p:cTn>
                                        <p:tgtEl>
                                          <p:spTgt spid="418824"/>
                                        </p:tgtEl>
                                        <p:attrNameLst>
                                          <p:attrName>style.visibility</p:attrName>
                                        </p:attrNameLst>
                                      </p:cBhvr>
                                      <p:to>
                                        <p:strVal val="visible"/>
                                      </p:to>
                                    </p:set>
                                    <p:animEffect transition="in" filter="slide(fromLeft)">
                                      <p:cBhvr>
                                        <p:cTn id="11" dur="500"/>
                                        <p:tgtEl>
                                          <p:spTgt spid="418824"/>
                                        </p:tgtEl>
                                      </p:cBhvr>
                                    </p:animEffect>
                                  </p:childTnLst>
                                  <p:subTnLst>
                                    <p:set>
                                      <p:cBhvr override="childStyle">
                                        <p:cTn dur="1" fill="hold" display="0" masterRel="nextClick" afterEffect="1"/>
                                        <p:tgtEl>
                                          <p:spTgt spid="418824"/>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418825"/>
                                        </p:tgtEl>
                                        <p:attrNameLst>
                                          <p:attrName>style.visibility</p:attrName>
                                        </p:attrNameLst>
                                      </p:cBhvr>
                                      <p:to>
                                        <p:strVal val="visible"/>
                                      </p:to>
                                    </p:set>
                                    <p:animEffect transition="in" filter="blinds(horizontal)">
                                      <p:cBhvr>
                                        <p:cTn id="16" dur="500"/>
                                        <p:tgtEl>
                                          <p:spTgt spid="418825"/>
                                        </p:tgtEl>
                                      </p:cBhvr>
                                    </p:animEffect>
                                  </p:childTnLst>
                                </p:cTn>
                              </p:par>
                            </p:childTnLst>
                          </p:cTn>
                        </p:par>
                        <p:par>
                          <p:cTn id="17" fill="hold">
                            <p:stCondLst>
                              <p:cond delay="500"/>
                            </p:stCondLst>
                            <p:childTnLst>
                              <p:par>
                                <p:cTn id="18" presetID="23" presetClass="entr" presetSubtype="272" fill="hold" nodeType="afterEffect">
                                  <p:stCondLst>
                                    <p:cond delay="1000"/>
                                  </p:stCondLst>
                                  <p:childTnLst>
                                    <p:set>
                                      <p:cBhvr>
                                        <p:cTn id="19" dur="1" fill="hold">
                                          <p:stCondLst>
                                            <p:cond delay="0"/>
                                          </p:stCondLst>
                                        </p:cTn>
                                        <p:tgtEl>
                                          <p:spTgt spid="418818"/>
                                        </p:tgtEl>
                                        <p:attrNameLst>
                                          <p:attrName>style.visibility</p:attrName>
                                        </p:attrNameLst>
                                      </p:cBhvr>
                                      <p:to>
                                        <p:strVal val="visible"/>
                                      </p:to>
                                    </p:set>
                                    <p:anim calcmode="lin" valueType="num">
                                      <p:cBhvr>
                                        <p:cTn id="20" dur="500" fill="hold"/>
                                        <p:tgtEl>
                                          <p:spTgt spid="418818"/>
                                        </p:tgtEl>
                                        <p:attrNameLst>
                                          <p:attrName>ppt_w</p:attrName>
                                        </p:attrNameLst>
                                      </p:cBhvr>
                                      <p:tavLst>
                                        <p:tav tm="0">
                                          <p:val>
                                            <p:strVal val="2/3*#ppt_w"/>
                                          </p:val>
                                        </p:tav>
                                        <p:tav tm="100000">
                                          <p:val>
                                            <p:strVal val="#ppt_w"/>
                                          </p:val>
                                        </p:tav>
                                      </p:tavLst>
                                    </p:anim>
                                    <p:anim calcmode="lin" valueType="num">
                                      <p:cBhvr>
                                        <p:cTn id="21" dur="500" fill="hold"/>
                                        <p:tgtEl>
                                          <p:spTgt spid="418818"/>
                                        </p:tgtEl>
                                        <p:attrNameLst>
                                          <p:attrName>ppt_h</p:attrName>
                                        </p:attrNameLst>
                                      </p:cBhvr>
                                      <p:tavLst>
                                        <p:tav tm="0">
                                          <p:val>
                                            <p:strVal val="2/3*#ppt_h"/>
                                          </p:val>
                                        </p:tav>
                                        <p:tav tm="100000">
                                          <p:val>
                                            <p:strVal val="#ppt_h"/>
                                          </p:val>
                                        </p:tav>
                                      </p:tavLst>
                                    </p:anim>
                                  </p:childTnLst>
                                </p:cTn>
                              </p:par>
                            </p:childTnLst>
                          </p:cTn>
                        </p:par>
                        <p:par>
                          <p:cTn id="22" fill="hold">
                            <p:stCondLst>
                              <p:cond delay="2000"/>
                            </p:stCondLst>
                            <p:childTnLst>
                              <p:par>
                                <p:cTn id="23" presetID="12" presetClass="entr" presetSubtype="8" fill="hold" grpId="0" nodeType="afterEffect">
                                  <p:stCondLst>
                                    <p:cond delay="2000"/>
                                  </p:stCondLst>
                                  <p:childTnLst>
                                    <p:set>
                                      <p:cBhvr>
                                        <p:cTn id="24" dur="1" fill="hold">
                                          <p:stCondLst>
                                            <p:cond delay="0"/>
                                          </p:stCondLst>
                                        </p:cTn>
                                        <p:tgtEl>
                                          <p:spTgt spid="418822"/>
                                        </p:tgtEl>
                                        <p:attrNameLst>
                                          <p:attrName>style.visibility</p:attrName>
                                        </p:attrNameLst>
                                      </p:cBhvr>
                                      <p:to>
                                        <p:strVal val="visible"/>
                                      </p:to>
                                    </p:set>
                                    <p:animEffect transition="in" filter="slide(fromLeft)">
                                      <p:cBhvr>
                                        <p:cTn id="25" dur="500"/>
                                        <p:tgtEl>
                                          <p:spTgt spid="418822"/>
                                        </p:tgtEl>
                                      </p:cBhvr>
                                    </p:animEffect>
                                  </p:childTnLst>
                                  <p:subTnLst>
                                    <p:set>
                                      <p:cBhvr override="childStyle">
                                        <p:cTn dur="1" fill="hold" display="0" masterRel="nextClick" afterEffect="1"/>
                                        <p:tgtEl>
                                          <p:spTgt spid="418822"/>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418826"/>
                                        </p:tgtEl>
                                        <p:attrNameLst>
                                          <p:attrName>style.visibility</p:attrName>
                                        </p:attrNameLst>
                                      </p:cBhvr>
                                      <p:to>
                                        <p:strVal val="visible"/>
                                      </p:to>
                                    </p:set>
                                    <p:animEffect transition="in" filter="blinds(horizontal)">
                                      <p:cBhvr>
                                        <p:cTn id="30" dur="500"/>
                                        <p:tgtEl>
                                          <p:spTgt spid="418826"/>
                                        </p:tgtEl>
                                      </p:cBhvr>
                                    </p:animEffect>
                                  </p:childTnLst>
                                </p:cTn>
                              </p:par>
                            </p:childTnLst>
                          </p:cTn>
                        </p:par>
                        <p:par>
                          <p:cTn id="31" fill="hold">
                            <p:stCondLst>
                              <p:cond delay="500"/>
                            </p:stCondLst>
                            <p:childTnLst>
                              <p:par>
                                <p:cTn id="32" presetID="23" presetClass="entr" presetSubtype="272" fill="hold" nodeType="afterEffect">
                                  <p:stCondLst>
                                    <p:cond delay="2000"/>
                                  </p:stCondLst>
                                  <p:childTnLst>
                                    <p:set>
                                      <p:cBhvr>
                                        <p:cTn id="33" dur="1" fill="hold">
                                          <p:stCondLst>
                                            <p:cond delay="0"/>
                                          </p:stCondLst>
                                        </p:cTn>
                                        <p:tgtEl>
                                          <p:spTgt spid="418819"/>
                                        </p:tgtEl>
                                        <p:attrNameLst>
                                          <p:attrName>style.visibility</p:attrName>
                                        </p:attrNameLst>
                                      </p:cBhvr>
                                      <p:to>
                                        <p:strVal val="visible"/>
                                      </p:to>
                                    </p:set>
                                    <p:anim calcmode="lin" valueType="num">
                                      <p:cBhvr>
                                        <p:cTn id="34" dur="500" fill="hold"/>
                                        <p:tgtEl>
                                          <p:spTgt spid="418819"/>
                                        </p:tgtEl>
                                        <p:attrNameLst>
                                          <p:attrName>ppt_w</p:attrName>
                                        </p:attrNameLst>
                                      </p:cBhvr>
                                      <p:tavLst>
                                        <p:tav tm="0">
                                          <p:val>
                                            <p:strVal val="2/3*#ppt_w"/>
                                          </p:val>
                                        </p:tav>
                                        <p:tav tm="100000">
                                          <p:val>
                                            <p:strVal val="#ppt_w"/>
                                          </p:val>
                                        </p:tav>
                                      </p:tavLst>
                                    </p:anim>
                                    <p:anim calcmode="lin" valueType="num">
                                      <p:cBhvr>
                                        <p:cTn id="35" dur="500" fill="hold"/>
                                        <p:tgtEl>
                                          <p:spTgt spid="418819"/>
                                        </p:tgtEl>
                                        <p:attrNameLst>
                                          <p:attrName>ppt_h</p:attrName>
                                        </p:attrNameLst>
                                      </p:cBhvr>
                                      <p:tavLst>
                                        <p:tav tm="0">
                                          <p:val>
                                            <p:strVal val="2/3*#ppt_h"/>
                                          </p:val>
                                        </p:tav>
                                        <p:tav tm="100000">
                                          <p:val>
                                            <p:strVal val="#ppt_h"/>
                                          </p:val>
                                        </p:tav>
                                      </p:tavLst>
                                    </p:anim>
                                  </p:childTnLst>
                                </p:cTn>
                              </p:par>
                            </p:childTnLst>
                          </p:cTn>
                        </p:par>
                        <p:par>
                          <p:cTn id="36" fill="hold">
                            <p:stCondLst>
                              <p:cond delay="3000"/>
                            </p:stCondLst>
                            <p:childTnLst>
                              <p:par>
                                <p:cTn id="37" presetID="12" presetClass="entr" presetSubtype="8" fill="hold" grpId="0" nodeType="afterEffect">
                                  <p:stCondLst>
                                    <p:cond delay="2000"/>
                                  </p:stCondLst>
                                  <p:childTnLst>
                                    <p:set>
                                      <p:cBhvr>
                                        <p:cTn id="38" dur="1" fill="hold">
                                          <p:stCondLst>
                                            <p:cond delay="0"/>
                                          </p:stCondLst>
                                        </p:cTn>
                                        <p:tgtEl>
                                          <p:spTgt spid="418823"/>
                                        </p:tgtEl>
                                        <p:attrNameLst>
                                          <p:attrName>style.visibility</p:attrName>
                                        </p:attrNameLst>
                                      </p:cBhvr>
                                      <p:to>
                                        <p:strVal val="visible"/>
                                      </p:to>
                                    </p:set>
                                    <p:animEffect transition="in" filter="slide(fromLeft)">
                                      <p:cBhvr>
                                        <p:cTn id="39" dur="500"/>
                                        <p:tgtEl>
                                          <p:spTgt spid="418823"/>
                                        </p:tgtEl>
                                      </p:cBhvr>
                                    </p:animEffect>
                                  </p:childTnLst>
                                  <p:subTnLst>
                                    <p:set>
                                      <p:cBhvr override="childStyle">
                                        <p:cTn dur="1" fill="hold" display="0" masterRel="nextClick" afterEffect="1"/>
                                        <p:tgtEl>
                                          <p:spTgt spid="418823"/>
                                        </p:tgtEl>
                                        <p:attrNameLst>
                                          <p:attrName>style.visibility</p:attrName>
                                        </p:attrNameLst>
                                      </p:cBhvr>
                                      <p:to>
                                        <p:strVal val="hidden"/>
                                      </p:to>
                                    </p:set>
                                  </p:sub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18827"/>
                                        </p:tgtEl>
                                        <p:attrNameLst>
                                          <p:attrName>style.visibility</p:attrName>
                                        </p:attrNameLst>
                                      </p:cBhvr>
                                      <p:to>
                                        <p:strVal val="visible"/>
                                      </p:to>
                                    </p:set>
                                    <p:animEffect transition="in" filter="blinds(horizontal)">
                                      <p:cBhvr>
                                        <p:cTn id="44" dur="500"/>
                                        <p:tgtEl>
                                          <p:spTgt spid="418827"/>
                                        </p:tgtEl>
                                      </p:cBhvr>
                                    </p:animEffect>
                                  </p:childTnLst>
                                </p:cTn>
                              </p:par>
                            </p:childTnLst>
                          </p:cTn>
                        </p:par>
                        <p:par>
                          <p:cTn id="45" fill="hold">
                            <p:stCondLst>
                              <p:cond delay="500"/>
                            </p:stCondLst>
                            <p:childTnLst>
                              <p:par>
                                <p:cTn id="46" presetID="23" presetClass="entr" presetSubtype="272" fill="hold" nodeType="afterEffect">
                                  <p:stCondLst>
                                    <p:cond delay="2000"/>
                                  </p:stCondLst>
                                  <p:childTnLst>
                                    <p:set>
                                      <p:cBhvr>
                                        <p:cTn id="47" dur="1" fill="hold">
                                          <p:stCondLst>
                                            <p:cond delay="0"/>
                                          </p:stCondLst>
                                        </p:cTn>
                                        <p:tgtEl>
                                          <p:spTgt spid="418821"/>
                                        </p:tgtEl>
                                        <p:attrNameLst>
                                          <p:attrName>style.visibility</p:attrName>
                                        </p:attrNameLst>
                                      </p:cBhvr>
                                      <p:to>
                                        <p:strVal val="visible"/>
                                      </p:to>
                                    </p:set>
                                    <p:anim calcmode="lin" valueType="num">
                                      <p:cBhvr>
                                        <p:cTn id="48" dur="500" fill="hold"/>
                                        <p:tgtEl>
                                          <p:spTgt spid="418821"/>
                                        </p:tgtEl>
                                        <p:attrNameLst>
                                          <p:attrName>ppt_w</p:attrName>
                                        </p:attrNameLst>
                                      </p:cBhvr>
                                      <p:tavLst>
                                        <p:tav tm="0">
                                          <p:val>
                                            <p:strVal val="2/3*#ppt_w"/>
                                          </p:val>
                                        </p:tav>
                                        <p:tav tm="100000">
                                          <p:val>
                                            <p:strVal val="#ppt_w"/>
                                          </p:val>
                                        </p:tav>
                                      </p:tavLst>
                                    </p:anim>
                                    <p:anim calcmode="lin" valueType="num">
                                      <p:cBhvr>
                                        <p:cTn id="49" dur="500" fill="hold"/>
                                        <p:tgtEl>
                                          <p:spTgt spid="41882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822" grpId="0" animBg="1"/>
      <p:bldP spid="418823" grpId="0" animBg="1"/>
      <p:bldP spid="418824" grpId="0" animBg="1"/>
      <p:bldP spid="418825" grpId="0" autoUpdateAnimBg="0"/>
      <p:bldP spid="418826" grpId="0" autoUpdateAnimBg="0"/>
      <p:bldP spid="418827" grpId="0" autoUpdateAnimBg="0"/>
      <p:bldP spid="41882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084" name="Rectangle 164"/>
          <p:cNvSpPr>
            <a:spLocks noChangeArrowheads="1"/>
          </p:cNvSpPr>
          <p:nvPr/>
        </p:nvSpPr>
        <p:spPr bwMode="auto">
          <a:xfrm>
            <a:off x="279400" y="1208088"/>
            <a:ext cx="8578850" cy="4667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09922" name="Text Box 2"/>
          <p:cNvSpPr txBox="1">
            <a:spLocks noChangeArrowheads="1"/>
          </p:cNvSpPr>
          <p:nvPr/>
        </p:nvSpPr>
        <p:spPr bwMode="auto">
          <a:xfrm>
            <a:off x="1071563" y="1346200"/>
            <a:ext cx="1676400" cy="749300"/>
          </a:xfrm>
          <a:prstGeom prst="rect">
            <a:avLst/>
          </a:prstGeom>
          <a:noFill/>
          <a:ln w="12700">
            <a:noFill/>
            <a:miter lim="800000"/>
            <a:headEnd/>
            <a:tailEnd/>
          </a:ln>
          <a:effectLst/>
        </p:spPr>
        <p:txBody>
          <a:bodyPr wrap="none">
            <a:spAutoFit/>
          </a:bodyPr>
          <a:lstStyle/>
          <a:p>
            <a:pPr>
              <a:lnSpc>
                <a:spcPct val="90000"/>
              </a:lnSpc>
            </a:pPr>
            <a:r>
              <a:rPr lang="en-US" sz="2400">
                <a:effectLst>
                  <a:outerShdw blurRad="38100" dist="38100" dir="2700000" algn="tl">
                    <a:srgbClr val="000000"/>
                  </a:outerShdw>
                </a:effectLst>
                <a:latin typeface="Book Antiqua" pitchFamily="18" charset="0"/>
              </a:rPr>
              <a:t>Population</a:t>
            </a:r>
          </a:p>
          <a:p>
            <a:pPr>
              <a:lnSpc>
                <a:spcPct val="90000"/>
              </a:lnSpc>
            </a:pPr>
            <a:r>
              <a:rPr lang="en-US" sz="2400" u="sng">
                <a:effectLst>
                  <a:outerShdw blurRad="38100" dist="38100" dir="2700000" algn="tl">
                    <a:srgbClr val="000000"/>
                  </a:outerShdw>
                </a:effectLst>
                <a:latin typeface="Book Antiqua" pitchFamily="18" charset="0"/>
              </a:rPr>
              <a:t>Parameter</a:t>
            </a:r>
          </a:p>
        </p:txBody>
      </p:sp>
      <p:sp>
        <p:nvSpPr>
          <p:cNvPr id="209923" name="Text Box 3"/>
          <p:cNvSpPr txBox="1">
            <a:spLocks noChangeArrowheads="1"/>
          </p:cNvSpPr>
          <p:nvPr/>
        </p:nvSpPr>
        <p:spPr bwMode="auto">
          <a:xfrm>
            <a:off x="5445125" y="1346200"/>
            <a:ext cx="1497013" cy="749300"/>
          </a:xfrm>
          <a:prstGeom prst="rect">
            <a:avLst/>
          </a:prstGeom>
          <a:noFill/>
          <a:ln w="12700">
            <a:noFill/>
            <a:miter lim="800000"/>
            <a:headEnd/>
            <a:tailEnd/>
          </a:ln>
          <a:effectLst/>
        </p:spPr>
        <p:txBody>
          <a:bodyPr wrap="none">
            <a:spAutoFit/>
          </a:bodyPr>
          <a:lstStyle/>
          <a:p>
            <a:pPr>
              <a:lnSpc>
                <a:spcPct val="90000"/>
              </a:lnSpc>
            </a:pPr>
            <a:r>
              <a:rPr lang="en-US" sz="2400">
                <a:effectLst>
                  <a:outerShdw blurRad="38100" dist="38100" dir="2700000" algn="tl">
                    <a:srgbClr val="000000"/>
                  </a:outerShdw>
                </a:effectLst>
                <a:latin typeface="Book Antiqua" pitchFamily="18" charset="0"/>
              </a:rPr>
              <a:t>Point</a:t>
            </a:r>
          </a:p>
          <a:p>
            <a:pPr>
              <a:lnSpc>
                <a:spcPct val="90000"/>
              </a:lnSpc>
            </a:pPr>
            <a:r>
              <a:rPr lang="en-US" sz="2400" u="sng">
                <a:effectLst>
                  <a:outerShdw blurRad="38100" dist="38100" dir="2700000" algn="tl">
                    <a:srgbClr val="000000"/>
                  </a:outerShdw>
                </a:effectLst>
                <a:latin typeface="Book Antiqua" pitchFamily="18" charset="0"/>
              </a:rPr>
              <a:t>Estimator</a:t>
            </a:r>
          </a:p>
        </p:txBody>
      </p:sp>
      <p:sp>
        <p:nvSpPr>
          <p:cNvPr id="209924" name="Text Box 4"/>
          <p:cNvSpPr txBox="1">
            <a:spLocks noChangeArrowheads="1"/>
          </p:cNvSpPr>
          <p:nvPr/>
        </p:nvSpPr>
        <p:spPr bwMode="auto">
          <a:xfrm>
            <a:off x="7421563" y="1346200"/>
            <a:ext cx="1355725" cy="749300"/>
          </a:xfrm>
          <a:prstGeom prst="rect">
            <a:avLst/>
          </a:prstGeom>
          <a:noFill/>
          <a:ln w="12700">
            <a:noFill/>
            <a:miter lim="800000"/>
            <a:headEnd/>
            <a:tailEnd/>
          </a:ln>
          <a:effectLst/>
        </p:spPr>
        <p:txBody>
          <a:bodyPr wrap="none">
            <a:spAutoFit/>
          </a:bodyPr>
          <a:lstStyle/>
          <a:p>
            <a:pPr>
              <a:lnSpc>
                <a:spcPct val="90000"/>
              </a:lnSpc>
            </a:pPr>
            <a:r>
              <a:rPr lang="en-US" sz="2400">
                <a:effectLst>
                  <a:outerShdw blurRad="38100" dist="38100" dir="2700000" algn="tl">
                    <a:srgbClr val="000000"/>
                  </a:outerShdw>
                </a:effectLst>
                <a:latin typeface="Book Antiqua" pitchFamily="18" charset="0"/>
              </a:rPr>
              <a:t>Point</a:t>
            </a:r>
          </a:p>
          <a:p>
            <a:pPr>
              <a:lnSpc>
                <a:spcPct val="90000"/>
              </a:lnSpc>
            </a:pPr>
            <a:r>
              <a:rPr lang="en-US" sz="2400" u="sng">
                <a:effectLst>
                  <a:outerShdw blurRad="38100" dist="38100" dir="2700000" algn="tl">
                    <a:srgbClr val="000000"/>
                  </a:outerShdw>
                </a:effectLst>
                <a:latin typeface="Book Antiqua" pitchFamily="18" charset="0"/>
              </a:rPr>
              <a:t>Estimate</a:t>
            </a:r>
          </a:p>
        </p:txBody>
      </p:sp>
      <p:sp>
        <p:nvSpPr>
          <p:cNvPr id="209925" name="Text Box 5"/>
          <p:cNvSpPr txBox="1">
            <a:spLocks noChangeArrowheads="1"/>
          </p:cNvSpPr>
          <p:nvPr/>
        </p:nvSpPr>
        <p:spPr bwMode="auto">
          <a:xfrm>
            <a:off x="3309938" y="1346200"/>
            <a:ext cx="1576387" cy="749300"/>
          </a:xfrm>
          <a:prstGeom prst="rect">
            <a:avLst/>
          </a:prstGeom>
          <a:noFill/>
          <a:ln w="12700">
            <a:noFill/>
            <a:miter lim="800000"/>
            <a:headEnd/>
            <a:tailEnd/>
          </a:ln>
          <a:effectLst/>
        </p:spPr>
        <p:txBody>
          <a:bodyPr wrap="none">
            <a:spAutoFit/>
          </a:bodyPr>
          <a:lstStyle/>
          <a:p>
            <a:pPr>
              <a:lnSpc>
                <a:spcPct val="90000"/>
              </a:lnSpc>
            </a:pPr>
            <a:r>
              <a:rPr lang="en-US" sz="2400">
                <a:effectLst>
                  <a:outerShdw blurRad="38100" dist="38100" dir="2700000" algn="tl">
                    <a:srgbClr val="000000"/>
                  </a:outerShdw>
                </a:effectLst>
                <a:latin typeface="Book Antiqua" pitchFamily="18" charset="0"/>
              </a:rPr>
              <a:t>Parameter</a:t>
            </a:r>
          </a:p>
          <a:p>
            <a:pPr>
              <a:lnSpc>
                <a:spcPct val="90000"/>
              </a:lnSpc>
            </a:pPr>
            <a:r>
              <a:rPr lang="en-US" sz="2400" u="sng">
                <a:effectLst>
                  <a:outerShdw blurRad="38100" dist="38100" dir="2700000" algn="tl">
                    <a:srgbClr val="000000"/>
                  </a:outerShdw>
                </a:effectLst>
                <a:latin typeface="Book Antiqua" pitchFamily="18" charset="0"/>
              </a:rPr>
              <a:t>Value</a:t>
            </a:r>
          </a:p>
        </p:txBody>
      </p:sp>
      <p:sp>
        <p:nvSpPr>
          <p:cNvPr id="210069" name="Text Box 149"/>
          <p:cNvSpPr txBox="1">
            <a:spLocks noChangeArrowheads="1"/>
          </p:cNvSpPr>
          <p:nvPr/>
        </p:nvSpPr>
        <p:spPr bwMode="auto">
          <a:xfrm>
            <a:off x="373063" y="2171700"/>
            <a:ext cx="3011487" cy="822325"/>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Population mean</a:t>
            </a:r>
          </a:p>
          <a:p>
            <a:pPr algn="l"/>
            <a:r>
              <a:rPr lang="en-US" sz="2400">
                <a:effectLst>
                  <a:outerShdw blurRad="38100" dist="38100" dir="2700000" algn="tl">
                    <a:srgbClr val="000000"/>
                  </a:outerShdw>
                </a:effectLst>
                <a:latin typeface="Book Antiqua" pitchFamily="18" charset="0"/>
              </a:rPr>
              <a:t>       SAT score </a:t>
            </a:r>
          </a:p>
        </p:txBody>
      </p:sp>
      <p:sp>
        <p:nvSpPr>
          <p:cNvPr id="210070" name="Text Box 150"/>
          <p:cNvSpPr txBox="1">
            <a:spLocks noChangeArrowheads="1"/>
          </p:cNvSpPr>
          <p:nvPr/>
        </p:nvSpPr>
        <p:spPr bwMode="auto">
          <a:xfrm>
            <a:off x="3733741" y="2174875"/>
            <a:ext cx="800219" cy="46166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1697</a:t>
            </a:r>
          </a:p>
        </p:txBody>
      </p:sp>
      <p:sp>
        <p:nvSpPr>
          <p:cNvPr id="210072" name="Text Box 152"/>
          <p:cNvSpPr txBox="1">
            <a:spLocks noChangeArrowheads="1"/>
          </p:cNvSpPr>
          <p:nvPr/>
        </p:nvSpPr>
        <p:spPr bwMode="auto">
          <a:xfrm>
            <a:off x="7734241" y="2174875"/>
            <a:ext cx="800219" cy="46166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1684</a:t>
            </a:r>
          </a:p>
        </p:txBody>
      </p:sp>
      <p:sp>
        <p:nvSpPr>
          <p:cNvPr id="210073" name="Text Box 153"/>
          <p:cNvSpPr txBox="1">
            <a:spLocks noChangeArrowheads="1"/>
          </p:cNvSpPr>
          <p:nvPr/>
        </p:nvSpPr>
        <p:spPr bwMode="auto">
          <a:xfrm>
            <a:off x="373063" y="3200400"/>
            <a:ext cx="2763837" cy="118745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 Population std.</a:t>
            </a:r>
          </a:p>
          <a:p>
            <a:pPr algn="l"/>
            <a:r>
              <a:rPr lang="en-US" sz="2400">
                <a:effectLst>
                  <a:outerShdw blurRad="38100" dist="38100" dir="2700000" algn="tl">
                    <a:srgbClr val="000000"/>
                  </a:outerShdw>
                </a:effectLst>
                <a:latin typeface="Book Antiqua" pitchFamily="18" charset="0"/>
              </a:rPr>
              <a:t>       deviation for </a:t>
            </a:r>
          </a:p>
          <a:p>
            <a:pPr algn="l"/>
            <a:r>
              <a:rPr lang="en-US" sz="2400">
                <a:effectLst>
                  <a:outerShdw blurRad="38100" dist="38100" dir="2700000" algn="tl">
                    <a:srgbClr val="000000"/>
                  </a:outerShdw>
                </a:effectLst>
                <a:latin typeface="Book Antiqua" pitchFamily="18" charset="0"/>
              </a:rPr>
              <a:t>       SAT score </a:t>
            </a:r>
          </a:p>
        </p:txBody>
      </p:sp>
      <p:sp>
        <p:nvSpPr>
          <p:cNvPr id="210074" name="Text Box 154"/>
          <p:cNvSpPr txBox="1">
            <a:spLocks noChangeArrowheads="1"/>
          </p:cNvSpPr>
          <p:nvPr/>
        </p:nvSpPr>
        <p:spPr bwMode="auto">
          <a:xfrm>
            <a:off x="3829363" y="3184525"/>
            <a:ext cx="723275" cy="46166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87.4</a:t>
            </a:r>
          </a:p>
        </p:txBody>
      </p:sp>
      <p:sp>
        <p:nvSpPr>
          <p:cNvPr id="210075" name="Text Box 155"/>
          <p:cNvSpPr txBox="1">
            <a:spLocks noChangeArrowheads="1"/>
          </p:cNvSpPr>
          <p:nvPr/>
        </p:nvSpPr>
        <p:spPr bwMode="auto">
          <a:xfrm>
            <a:off x="4849813" y="3184525"/>
            <a:ext cx="2664512" cy="1200329"/>
          </a:xfrm>
          <a:prstGeom prst="rect">
            <a:avLst/>
          </a:prstGeom>
          <a:noFill/>
          <a:ln w="12700">
            <a:noFill/>
            <a:miter lim="800000"/>
            <a:headEnd/>
            <a:tailEnd/>
          </a:ln>
          <a:effectLst/>
        </p:spPr>
        <p:txBody>
          <a:bodyPr wrap="none">
            <a:spAutoFit/>
          </a:bodyPr>
          <a:lstStyle/>
          <a:p>
            <a:pPr algn="l"/>
            <a:r>
              <a:rPr lang="en-US" sz="2400" b="1" i="1"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s </a:t>
            </a:r>
            <a:r>
              <a:rPr lang="en-US" sz="2400" dirty="0">
                <a:effectLst>
                  <a:outerShdw blurRad="38100" dist="38100" dir="2700000" algn="tl">
                    <a:srgbClr val="000000"/>
                  </a:outerShdw>
                </a:effectLst>
                <a:latin typeface="Book Antiqua" pitchFamily="18" charset="0"/>
              </a:rPr>
              <a:t>= Sample </a:t>
            </a:r>
            <a:r>
              <a:rPr lang="en-US" sz="2400" dirty="0" err="1">
                <a:effectLst>
                  <a:outerShdw blurRad="38100" dist="38100" dir="2700000" algn="tl">
                    <a:srgbClr val="000000"/>
                  </a:outerShdw>
                </a:effectLst>
                <a:latin typeface="Book Antiqua" pitchFamily="18" charset="0"/>
              </a:rPr>
              <a:t>stan</a:t>
            </a:r>
            <a:r>
              <a:rPr lang="en-US" sz="2400" dirty="0">
                <a:effectLst>
                  <a:outerShdw blurRad="38100" dist="38100" dir="2700000" algn="tl">
                    <a:srgbClr val="000000"/>
                  </a:outerShdw>
                </a:effectLst>
                <a:latin typeface="Book Antiqua" pitchFamily="18" charset="0"/>
              </a:rPr>
              <a:t>-</a:t>
            </a:r>
          </a:p>
          <a:p>
            <a:pPr algn="l"/>
            <a:r>
              <a:rPr lang="en-US" sz="2400" dirty="0">
                <a:effectLst>
                  <a:outerShdw blurRad="38100" dist="38100" dir="2700000" algn="tl">
                    <a:srgbClr val="000000"/>
                  </a:outerShdw>
                </a:effectLst>
                <a:latin typeface="Book Antiqua" pitchFamily="18" charset="0"/>
              </a:rPr>
              <a:t>      </a:t>
            </a:r>
            <a:r>
              <a:rPr lang="en-US" sz="2400" dirty="0" err="1">
                <a:effectLst>
                  <a:outerShdw blurRad="38100" dist="38100" dir="2700000" algn="tl">
                    <a:srgbClr val="000000"/>
                  </a:outerShdw>
                </a:effectLst>
                <a:latin typeface="Book Antiqua" pitchFamily="18" charset="0"/>
              </a:rPr>
              <a:t>dard</a:t>
            </a:r>
            <a:r>
              <a:rPr lang="en-US" sz="2400" dirty="0">
                <a:effectLst>
                  <a:outerShdw blurRad="38100" dist="38100" dir="2700000" algn="tl">
                    <a:srgbClr val="000000"/>
                  </a:outerShdw>
                </a:effectLst>
                <a:latin typeface="Book Antiqua" pitchFamily="18" charset="0"/>
              </a:rPr>
              <a:t> deviation</a:t>
            </a:r>
          </a:p>
          <a:p>
            <a:pPr algn="l"/>
            <a:r>
              <a:rPr lang="en-US" sz="2400" dirty="0">
                <a:effectLst>
                  <a:outerShdw blurRad="38100" dist="38100" dir="2700000" algn="tl">
                    <a:srgbClr val="000000"/>
                  </a:outerShdw>
                </a:effectLst>
                <a:latin typeface="Book Antiqua" pitchFamily="18" charset="0"/>
              </a:rPr>
              <a:t>      for SAT score </a:t>
            </a:r>
          </a:p>
        </p:txBody>
      </p:sp>
      <p:sp>
        <p:nvSpPr>
          <p:cNvPr id="210076" name="Text Box 156"/>
          <p:cNvSpPr txBox="1">
            <a:spLocks noChangeArrowheads="1"/>
          </p:cNvSpPr>
          <p:nvPr/>
        </p:nvSpPr>
        <p:spPr bwMode="auto">
          <a:xfrm>
            <a:off x="7753663" y="3184525"/>
            <a:ext cx="723275" cy="46166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85.2</a:t>
            </a:r>
          </a:p>
        </p:txBody>
      </p:sp>
      <p:sp>
        <p:nvSpPr>
          <p:cNvPr id="210077" name="Text Box 157"/>
          <p:cNvSpPr txBox="1">
            <a:spLocks noChangeArrowheads="1"/>
          </p:cNvSpPr>
          <p:nvPr/>
        </p:nvSpPr>
        <p:spPr bwMode="auto">
          <a:xfrm>
            <a:off x="392113" y="4537075"/>
            <a:ext cx="3016250" cy="118745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 Population pro-</a:t>
            </a:r>
          </a:p>
          <a:p>
            <a:pPr algn="l"/>
            <a:r>
              <a:rPr lang="en-US" sz="2400">
                <a:effectLst>
                  <a:outerShdw blurRad="38100" dist="38100" dir="2700000" algn="tl">
                    <a:srgbClr val="000000"/>
                  </a:outerShdw>
                </a:effectLst>
                <a:latin typeface="Book Antiqua" pitchFamily="18" charset="0"/>
              </a:rPr>
              <a:t>       portion wanting</a:t>
            </a:r>
          </a:p>
          <a:p>
            <a:pPr algn="l"/>
            <a:r>
              <a:rPr lang="en-US" sz="2400">
                <a:effectLst>
                  <a:outerShdw blurRad="38100" dist="38100" dir="2700000" algn="tl">
                    <a:srgbClr val="000000"/>
                  </a:outerShdw>
                </a:effectLst>
                <a:latin typeface="Book Antiqua" pitchFamily="18" charset="0"/>
              </a:rPr>
              <a:t>       campus housing </a:t>
            </a:r>
          </a:p>
        </p:txBody>
      </p:sp>
      <p:sp>
        <p:nvSpPr>
          <p:cNvPr id="210078" name="Text Box 158"/>
          <p:cNvSpPr txBox="1">
            <a:spLocks noChangeArrowheads="1"/>
          </p:cNvSpPr>
          <p:nvPr/>
        </p:nvSpPr>
        <p:spPr bwMode="auto">
          <a:xfrm>
            <a:off x="3889375" y="4518025"/>
            <a:ext cx="565150"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.72</a:t>
            </a:r>
          </a:p>
        </p:txBody>
      </p:sp>
      <p:sp>
        <p:nvSpPr>
          <p:cNvPr id="210080" name="Text Box 160"/>
          <p:cNvSpPr txBox="1">
            <a:spLocks noChangeArrowheads="1"/>
          </p:cNvSpPr>
          <p:nvPr/>
        </p:nvSpPr>
        <p:spPr bwMode="auto">
          <a:xfrm>
            <a:off x="7906807" y="4518025"/>
            <a:ext cx="569387" cy="461665"/>
          </a:xfrm>
          <a:prstGeom prst="rect">
            <a:avLst/>
          </a:prstGeom>
          <a:noFill/>
          <a:ln w="12700">
            <a:noFill/>
            <a:miter lim="800000"/>
            <a:headEnd/>
            <a:tailEnd/>
          </a:ln>
          <a:effectLst/>
        </p:spPr>
        <p:txBody>
          <a:bodyPr wrap="none">
            <a:spAutoFit/>
          </a:bodyPr>
          <a:lstStyle/>
          <a:p>
            <a:r>
              <a:rPr lang="en-US" sz="2400" dirty="0">
                <a:effectLst>
                  <a:outerShdw blurRad="38100" dist="38100" dir="2700000" algn="tl">
                    <a:srgbClr val="000000"/>
                  </a:outerShdw>
                </a:effectLst>
                <a:latin typeface="Book Antiqua" pitchFamily="18" charset="0"/>
              </a:rPr>
              <a:t>.67</a:t>
            </a:r>
          </a:p>
        </p:txBody>
      </p:sp>
      <p:sp>
        <p:nvSpPr>
          <p:cNvPr id="210081" name="Rectangle 161"/>
          <p:cNvSpPr>
            <a:spLocks noChangeArrowheads="1"/>
          </p:cNvSpPr>
          <p:nvPr/>
        </p:nvSpPr>
        <p:spPr bwMode="auto">
          <a:xfrm>
            <a:off x="685800" y="14763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Summary of Point Estimates</a:t>
            </a:r>
          </a:p>
          <a:p>
            <a:r>
              <a:rPr lang="en-US" sz="2800">
                <a:solidFill>
                  <a:srgbClr val="66FFFF"/>
                </a:solidFill>
                <a:effectLst>
                  <a:outerShdw blurRad="38100" dist="38100" dir="2700000" algn="tl">
                    <a:srgbClr val="000000"/>
                  </a:outerShdw>
                </a:effectLst>
                <a:latin typeface="Book Antiqua" pitchFamily="18" charset="0"/>
              </a:rPr>
              <a:t>Obtained from a Simple Random Sample</a:t>
            </a:r>
          </a:p>
        </p:txBody>
      </p:sp>
      <p:grpSp>
        <p:nvGrpSpPr>
          <p:cNvPr id="210088" name="Group 168"/>
          <p:cNvGrpSpPr>
            <a:grpSpLocks/>
          </p:cNvGrpSpPr>
          <p:nvPr/>
        </p:nvGrpSpPr>
        <p:grpSpPr bwMode="auto">
          <a:xfrm>
            <a:off x="4849813" y="2155825"/>
            <a:ext cx="2495550" cy="822325"/>
            <a:chOff x="3067" y="1545"/>
            <a:chExt cx="1572" cy="518"/>
          </a:xfrm>
        </p:grpSpPr>
        <p:sp>
          <p:nvSpPr>
            <p:cNvPr id="210071" name="Text Box 151"/>
            <p:cNvSpPr txBox="1">
              <a:spLocks noChangeArrowheads="1"/>
            </p:cNvSpPr>
            <p:nvPr/>
          </p:nvSpPr>
          <p:spPr bwMode="auto">
            <a:xfrm>
              <a:off x="3067" y="1545"/>
              <a:ext cx="1572" cy="518"/>
            </a:xfrm>
            <a:prstGeom prst="rect">
              <a:avLst/>
            </a:prstGeom>
            <a:noFill/>
            <a:ln w="12700">
              <a:noFill/>
              <a:miter lim="800000"/>
              <a:headEnd/>
              <a:tailEnd/>
            </a:ln>
            <a:effectLst/>
          </p:spPr>
          <p:txBody>
            <a:bodyPr wrap="none">
              <a:spAutoFit/>
            </a:bodyPr>
            <a:lstStyle/>
            <a:p>
              <a:pPr algn="l"/>
              <a:r>
                <a:rPr lang="en-US" sz="2400" b="1"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 Sample mean</a:t>
              </a:r>
            </a:p>
            <a:p>
              <a:pPr algn="l"/>
              <a:r>
                <a:rPr lang="en-US" sz="2400">
                  <a:effectLst>
                    <a:outerShdw blurRad="38100" dist="38100" dir="2700000" algn="tl">
                      <a:srgbClr val="000000"/>
                    </a:outerShdw>
                  </a:effectLst>
                  <a:latin typeface="Book Antiqua" pitchFamily="18" charset="0"/>
                </a:rPr>
                <a:t>       SAT score </a:t>
              </a:r>
            </a:p>
          </p:txBody>
        </p:sp>
        <p:graphicFrame>
          <p:nvGraphicFramePr>
            <p:cNvPr id="210082" name="Object 162">
              <a:hlinkClick r:id="" action="ppaction://ole?verb=0"/>
            </p:cNvPr>
            <p:cNvGraphicFramePr>
              <a:graphicFrameLocks/>
            </p:cNvGraphicFramePr>
            <p:nvPr/>
          </p:nvGraphicFramePr>
          <p:xfrm>
            <a:off x="3106" y="1628"/>
            <a:ext cx="138" cy="138"/>
          </p:xfrm>
          <a:graphic>
            <a:graphicData uri="http://schemas.openxmlformats.org/presentationml/2006/ole">
              <mc:AlternateContent xmlns:mc="http://schemas.openxmlformats.org/markup-compatibility/2006">
                <mc:Choice xmlns:v="urn:schemas-microsoft-com:vml" Requires="v">
                  <p:oleObj spid="_x0000_s479240" name="Equation" r:id="rId4" imgW="163440" imgH="163440" progId="Equation">
                    <p:embed/>
                  </p:oleObj>
                </mc:Choice>
                <mc:Fallback>
                  <p:oleObj name="Equation" r:id="rId4" imgW="163440" imgH="163440" progId="Equation">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6" y="1628"/>
                          <a:ext cx="138"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10087" name="Group 167"/>
          <p:cNvGrpSpPr>
            <a:grpSpLocks/>
          </p:cNvGrpSpPr>
          <p:nvPr/>
        </p:nvGrpSpPr>
        <p:grpSpPr bwMode="auto">
          <a:xfrm>
            <a:off x="4849813" y="4537075"/>
            <a:ext cx="2940050" cy="1187450"/>
            <a:chOff x="3067" y="2805"/>
            <a:chExt cx="1852" cy="748"/>
          </a:xfrm>
        </p:grpSpPr>
        <p:sp>
          <p:nvSpPr>
            <p:cNvPr id="210079" name="Text Box 159"/>
            <p:cNvSpPr txBox="1">
              <a:spLocks noChangeArrowheads="1"/>
            </p:cNvSpPr>
            <p:nvPr/>
          </p:nvSpPr>
          <p:spPr bwMode="auto">
            <a:xfrm>
              <a:off x="3067" y="2805"/>
              <a:ext cx="1852" cy="748"/>
            </a:xfrm>
            <a:prstGeom prst="rect">
              <a:avLst/>
            </a:prstGeom>
            <a:noFill/>
            <a:ln w="12700">
              <a:noFill/>
              <a:miter lim="800000"/>
              <a:headEnd/>
              <a:tailEnd/>
            </a:ln>
            <a:effectLst/>
          </p:spPr>
          <p:txBody>
            <a:bodyPr wrap="none">
              <a:spAutoFit/>
            </a:bodyPr>
            <a:lstStyle/>
            <a:p>
              <a:pPr algn="l"/>
              <a:r>
                <a:rPr lang="en-US" sz="2400" b="1"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 = Sample pro-</a:t>
              </a:r>
            </a:p>
            <a:p>
              <a:pPr algn="l"/>
              <a:r>
                <a:rPr lang="en-US" sz="2400">
                  <a:effectLst>
                    <a:outerShdw blurRad="38100" dist="38100" dir="2700000" algn="tl">
                      <a:srgbClr val="000000"/>
                    </a:outerShdw>
                  </a:effectLst>
                  <a:latin typeface="Book Antiqua" pitchFamily="18" charset="0"/>
                </a:rPr>
                <a:t>      portion wanting</a:t>
              </a:r>
            </a:p>
            <a:p>
              <a:pPr algn="l"/>
              <a:r>
                <a:rPr lang="en-US" sz="2400">
                  <a:effectLst>
                    <a:outerShdw blurRad="38100" dist="38100" dir="2700000" algn="tl">
                      <a:srgbClr val="000000"/>
                    </a:outerShdw>
                  </a:effectLst>
                  <a:latin typeface="Book Antiqua" pitchFamily="18" charset="0"/>
                </a:rPr>
                <a:t>      campus housing </a:t>
              </a:r>
            </a:p>
          </p:txBody>
        </p:sp>
        <p:graphicFrame>
          <p:nvGraphicFramePr>
            <p:cNvPr id="210083" name="Object 163">
              <a:hlinkClick r:id="" action="ppaction://ole?verb=0"/>
            </p:cNvPr>
            <p:cNvGraphicFramePr>
              <a:graphicFrameLocks/>
            </p:cNvGraphicFramePr>
            <p:nvPr/>
          </p:nvGraphicFramePr>
          <p:xfrm>
            <a:off x="3089" y="2886"/>
            <a:ext cx="136" cy="178"/>
          </p:xfrm>
          <a:graphic>
            <a:graphicData uri="http://schemas.openxmlformats.org/presentationml/2006/ole">
              <mc:AlternateContent xmlns:mc="http://schemas.openxmlformats.org/markup-compatibility/2006">
                <mc:Choice xmlns:v="urn:schemas-microsoft-com:vml" Requires="v">
                  <p:oleObj spid="_x0000_s479241" name="Equation" r:id="rId6" imgW="176040" imgH="228600" progId="Equation">
                    <p:embed/>
                  </p:oleObj>
                </mc:Choice>
                <mc:Fallback>
                  <p:oleObj name="Equation" r:id="rId6" imgW="176040" imgH="228600" progId="Equation">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9" y="2886"/>
                          <a:ext cx="136" cy="17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10085" name="Line 165"/>
          <p:cNvSpPr>
            <a:spLocks noChangeShapeType="1"/>
          </p:cNvSpPr>
          <p:nvPr/>
        </p:nvSpPr>
        <p:spPr bwMode="auto">
          <a:xfrm flipV="1">
            <a:off x="276225" y="3084513"/>
            <a:ext cx="8582025" cy="0"/>
          </a:xfrm>
          <a:prstGeom prst="line">
            <a:avLst/>
          </a:prstGeom>
          <a:noFill/>
          <a:ln w="12700">
            <a:solidFill>
              <a:srgbClr val="C0C0C0"/>
            </a:solidFill>
            <a:round/>
            <a:headEnd/>
            <a:tailEnd/>
          </a:ln>
          <a:effectLst/>
        </p:spPr>
        <p:txBody>
          <a:bodyPr/>
          <a:lstStyle/>
          <a:p>
            <a:endParaRPr lang="en-US"/>
          </a:p>
        </p:txBody>
      </p:sp>
      <p:sp>
        <p:nvSpPr>
          <p:cNvPr id="210086" name="Line 166"/>
          <p:cNvSpPr>
            <a:spLocks noChangeShapeType="1"/>
          </p:cNvSpPr>
          <p:nvPr/>
        </p:nvSpPr>
        <p:spPr bwMode="auto">
          <a:xfrm flipV="1">
            <a:off x="276225" y="4475163"/>
            <a:ext cx="8591550" cy="0"/>
          </a:xfrm>
          <a:prstGeom prst="line">
            <a:avLst/>
          </a:prstGeom>
          <a:noFill/>
          <a:ln w="12700">
            <a:solidFill>
              <a:srgbClr val="C0C0C0"/>
            </a:solidFill>
            <a:round/>
            <a:headEnd/>
            <a:tailEnd/>
          </a:ln>
          <a:effectLst/>
        </p:spPr>
        <p:txBody>
          <a:bodyPr/>
          <a:lstStyle/>
          <a:p>
            <a:endParaRPr lang="en-US"/>
          </a:p>
        </p:txBody>
      </p:sp>
      <p:sp>
        <p:nvSpPr>
          <p:cNvPr id="210089" name="AutoShape 169"/>
          <p:cNvSpPr>
            <a:spLocks noChangeArrowheads="1"/>
          </p:cNvSpPr>
          <p:nvPr/>
        </p:nvSpPr>
        <p:spPr bwMode="auto">
          <a:xfrm rot="5400000">
            <a:off x="47625" y="23256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0090" name="AutoShape 170"/>
          <p:cNvSpPr>
            <a:spLocks noChangeArrowheads="1"/>
          </p:cNvSpPr>
          <p:nvPr/>
        </p:nvSpPr>
        <p:spPr bwMode="auto">
          <a:xfrm rot="5400000">
            <a:off x="47625" y="33543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0091" name="AutoShape 171"/>
          <p:cNvSpPr>
            <a:spLocks noChangeArrowheads="1"/>
          </p:cNvSpPr>
          <p:nvPr/>
        </p:nvSpPr>
        <p:spPr bwMode="auto">
          <a:xfrm rot="5400000">
            <a:off x="47625" y="468788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0092" name="AutoShape 172"/>
          <p:cNvSpPr>
            <a:spLocks noChangeArrowheads="1"/>
          </p:cNvSpPr>
          <p:nvPr/>
        </p:nvSpPr>
        <p:spPr bwMode="auto">
          <a:xfrm rot="5400000">
            <a:off x="47625" y="16208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19858499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0092"/>
                                        </p:tgtEl>
                                        <p:attrNameLst>
                                          <p:attrName>style.visibility</p:attrName>
                                        </p:attrNameLst>
                                      </p:cBhvr>
                                      <p:to>
                                        <p:strVal val="visible"/>
                                      </p:to>
                                    </p:set>
                                    <p:animEffect transition="in" filter="slide(fromLeft)">
                                      <p:cBhvr>
                                        <p:cTn id="7" dur="500"/>
                                        <p:tgtEl>
                                          <p:spTgt spid="210092"/>
                                        </p:tgtEl>
                                      </p:cBhvr>
                                    </p:animEffect>
                                  </p:childTnLst>
                                  <p:subTnLst>
                                    <p:set>
                                      <p:cBhvr override="childStyle">
                                        <p:cTn dur="1" fill="hold" display="0" masterRel="nextClick" afterEffect="1"/>
                                        <p:tgtEl>
                                          <p:spTgt spid="2100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0084"/>
                                        </p:tgtEl>
                                        <p:attrNameLst>
                                          <p:attrName>style.visibility</p:attrName>
                                        </p:attrNameLst>
                                      </p:cBhvr>
                                      <p:to>
                                        <p:strVal val="visible"/>
                                      </p:to>
                                    </p:set>
                                    <p:animEffect transition="in" filter="dissolve">
                                      <p:cBhvr>
                                        <p:cTn id="12" dur="500"/>
                                        <p:tgtEl>
                                          <p:spTgt spid="210084"/>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209922"/>
                                        </p:tgtEl>
                                        <p:attrNameLst>
                                          <p:attrName>style.visibility</p:attrName>
                                        </p:attrNameLst>
                                      </p:cBhvr>
                                      <p:to>
                                        <p:strVal val="visible"/>
                                      </p:to>
                                    </p:set>
                                    <p:animEffect transition="in" filter="slide(fromTop)">
                                      <p:cBhvr>
                                        <p:cTn id="16" dur="500"/>
                                        <p:tgtEl>
                                          <p:spTgt spid="209922"/>
                                        </p:tgtEl>
                                      </p:cBhvr>
                                    </p:animEffect>
                                  </p:childTnLst>
                                </p:cTn>
                              </p:par>
                            </p:childTnLst>
                          </p:cTn>
                        </p:par>
                        <p:par>
                          <p:cTn id="17" fill="hold">
                            <p:stCondLst>
                              <p:cond delay="2000"/>
                            </p:stCondLst>
                            <p:childTnLst>
                              <p:par>
                                <p:cTn id="18" presetID="12" presetClass="entr" presetSubtype="1" fill="hold" grpId="0" nodeType="afterEffect">
                                  <p:stCondLst>
                                    <p:cond delay="1000"/>
                                  </p:stCondLst>
                                  <p:childTnLst>
                                    <p:set>
                                      <p:cBhvr>
                                        <p:cTn id="19" dur="1" fill="hold">
                                          <p:stCondLst>
                                            <p:cond delay="0"/>
                                          </p:stCondLst>
                                        </p:cTn>
                                        <p:tgtEl>
                                          <p:spTgt spid="209925"/>
                                        </p:tgtEl>
                                        <p:attrNameLst>
                                          <p:attrName>style.visibility</p:attrName>
                                        </p:attrNameLst>
                                      </p:cBhvr>
                                      <p:to>
                                        <p:strVal val="visible"/>
                                      </p:to>
                                    </p:set>
                                    <p:animEffect transition="in" filter="slide(fromTop)">
                                      <p:cBhvr>
                                        <p:cTn id="20" dur="500"/>
                                        <p:tgtEl>
                                          <p:spTgt spid="209925"/>
                                        </p:tgtEl>
                                      </p:cBhvr>
                                    </p:animEffect>
                                  </p:childTnLst>
                                </p:cTn>
                              </p:par>
                            </p:childTnLst>
                          </p:cTn>
                        </p:par>
                        <p:par>
                          <p:cTn id="21" fill="hold">
                            <p:stCondLst>
                              <p:cond delay="3500"/>
                            </p:stCondLst>
                            <p:childTnLst>
                              <p:par>
                                <p:cTn id="22" presetID="12" presetClass="entr" presetSubtype="1" fill="hold" grpId="0" nodeType="afterEffect">
                                  <p:stCondLst>
                                    <p:cond delay="1000"/>
                                  </p:stCondLst>
                                  <p:childTnLst>
                                    <p:set>
                                      <p:cBhvr>
                                        <p:cTn id="23" dur="1" fill="hold">
                                          <p:stCondLst>
                                            <p:cond delay="0"/>
                                          </p:stCondLst>
                                        </p:cTn>
                                        <p:tgtEl>
                                          <p:spTgt spid="209923"/>
                                        </p:tgtEl>
                                        <p:attrNameLst>
                                          <p:attrName>style.visibility</p:attrName>
                                        </p:attrNameLst>
                                      </p:cBhvr>
                                      <p:to>
                                        <p:strVal val="visible"/>
                                      </p:to>
                                    </p:set>
                                    <p:animEffect transition="in" filter="slide(fromTop)">
                                      <p:cBhvr>
                                        <p:cTn id="24" dur="500"/>
                                        <p:tgtEl>
                                          <p:spTgt spid="209923"/>
                                        </p:tgtEl>
                                      </p:cBhvr>
                                    </p:animEffect>
                                  </p:childTnLst>
                                </p:cTn>
                              </p:par>
                            </p:childTnLst>
                          </p:cTn>
                        </p:par>
                        <p:par>
                          <p:cTn id="25" fill="hold">
                            <p:stCondLst>
                              <p:cond delay="5000"/>
                            </p:stCondLst>
                            <p:childTnLst>
                              <p:par>
                                <p:cTn id="26" presetID="12" presetClass="entr" presetSubtype="1" fill="hold" grpId="0" nodeType="afterEffect">
                                  <p:stCondLst>
                                    <p:cond delay="1000"/>
                                  </p:stCondLst>
                                  <p:childTnLst>
                                    <p:set>
                                      <p:cBhvr>
                                        <p:cTn id="27" dur="1" fill="hold">
                                          <p:stCondLst>
                                            <p:cond delay="0"/>
                                          </p:stCondLst>
                                        </p:cTn>
                                        <p:tgtEl>
                                          <p:spTgt spid="209924"/>
                                        </p:tgtEl>
                                        <p:attrNameLst>
                                          <p:attrName>style.visibility</p:attrName>
                                        </p:attrNameLst>
                                      </p:cBhvr>
                                      <p:to>
                                        <p:strVal val="visible"/>
                                      </p:to>
                                    </p:set>
                                    <p:animEffect transition="in" filter="slide(fromTop)">
                                      <p:cBhvr>
                                        <p:cTn id="28" dur="500"/>
                                        <p:tgtEl>
                                          <p:spTgt spid="209924"/>
                                        </p:tgtEl>
                                      </p:cBhvr>
                                    </p:animEffect>
                                  </p:childTnLst>
                                </p:cTn>
                              </p:par>
                            </p:childTnLst>
                          </p:cTn>
                        </p:par>
                        <p:par>
                          <p:cTn id="29" fill="hold">
                            <p:stCondLst>
                              <p:cond delay="6500"/>
                            </p:stCondLst>
                            <p:childTnLst>
                              <p:par>
                                <p:cTn id="30" presetID="12" presetClass="entr" presetSubtype="8" fill="hold" grpId="0" nodeType="afterEffect">
                                  <p:stCondLst>
                                    <p:cond delay="2000"/>
                                  </p:stCondLst>
                                  <p:childTnLst>
                                    <p:set>
                                      <p:cBhvr>
                                        <p:cTn id="31" dur="1" fill="hold">
                                          <p:stCondLst>
                                            <p:cond delay="0"/>
                                          </p:stCondLst>
                                        </p:cTn>
                                        <p:tgtEl>
                                          <p:spTgt spid="210089"/>
                                        </p:tgtEl>
                                        <p:attrNameLst>
                                          <p:attrName>style.visibility</p:attrName>
                                        </p:attrNameLst>
                                      </p:cBhvr>
                                      <p:to>
                                        <p:strVal val="visible"/>
                                      </p:to>
                                    </p:set>
                                    <p:animEffect transition="in" filter="slide(fromLeft)">
                                      <p:cBhvr>
                                        <p:cTn id="32" dur="500"/>
                                        <p:tgtEl>
                                          <p:spTgt spid="210089"/>
                                        </p:tgtEl>
                                      </p:cBhvr>
                                    </p:animEffect>
                                  </p:childTnLst>
                                  <p:subTnLst>
                                    <p:set>
                                      <p:cBhvr override="childStyle">
                                        <p:cTn dur="1" fill="hold" display="0" masterRel="nextClick" afterEffect="1"/>
                                        <p:tgtEl>
                                          <p:spTgt spid="210089"/>
                                        </p:tgtEl>
                                        <p:attrNameLst>
                                          <p:attrName>style.visibility</p:attrName>
                                        </p:attrNameLst>
                                      </p:cBhvr>
                                      <p:to>
                                        <p:strVal val="hidden"/>
                                      </p:to>
                                    </p:set>
                                  </p:subTnLst>
                                </p:cTn>
                              </p:par>
                            </p:childTnLst>
                          </p:cTn>
                        </p:par>
                      </p:childTnLst>
                    </p:cTn>
                  </p:par>
                  <p:par>
                    <p:cTn id="33" fill="hold">
                      <p:stCondLst>
                        <p:cond delay="indefinite"/>
                      </p:stCondLst>
                      <p:childTnLst>
                        <p:par>
                          <p:cTn id="34" fill="hold">
                            <p:stCondLst>
                              <p:cond delay="0"/>
                            </p:stCondLst>
                            <p:childTnLst>
                              <p:par>
                                <p:cTn id="35" presetID="12" presetClass="entr" presetSubtype="1" fill="hold" grpId="0" nodeType="clickEffect">
                                  <p:stCondLst>
                                    <p:cond delay="0"/>
                                  </p:stCondLst>
                                  <p:childTnLst>
                                    <p:set>
                                      <p:cBhvr>
                                        <p:cTn id="36" dur="1" fill="hold">
                                          <p:stCondLst>
                                            <p:cond delay="0"/>
                                          </p:stCondLst>
                                        </p:cTn>
                                        <p:tgtEl>
                                          <p:spTgt spid="210069"/>
                                        </p:tgtEl>
                                        <p:attrNameLst>
                                          <p:attrName>style.visibility</p:attrName>
                                        </p:attrNameLst>
                                      </p:cBhvr>
                                      <p:to>
                                        <p:strVal val="visible"/>
                                      </p:to>
                                    </p:set>
                                    <p:animEffect transition="in" filter="slide(fromTop)">
                                      <p:cBhvr>
                                        <p:cTn id="37" dur="500"/>
                                        <p:tgtEl>
                                          <p:spTgt spid="210069"/>
                                        </p:tgtEl>
                                      </p:cBhvr>
                                    </p:animEffect>
                                  </p:childTnLst>
                                </p:cTn>
                              </p:par>
                            </p:childTnLst>
                          </p:cTn>
                        </p:par>
                        <p:par>
                          <p:cTn id="38" fill="hold">
                            <p:stCondLst>
                              <p:cond delay="500"/>
                            </p:stCondLst>
                            <p:childTnLst>
                              <p:par>
                                <p:cTn id="39" presetID="12" presetClass="entr" presetSubtype="1" fill="hold" grpId="0" nodeType="afterEffect">
                                  <p:stCondLst>
                                    <p:cond delay="1000"/>
                                  </p:stCondLst>
                                  <p:childTnLst>
                                    <p:set>
                                      <p:cBhvr>
                                        <p:cTn id="40" dur="1" fill="hold">
                                          <p:stCondLst>
                                            <p:cond delay="0"/>
                                          </p:stCondLst>
                                        </p:cTn>
                                        <p:tgtEl>
                                          <p:spTgt spid="210070"/>
                                        </p:tgtEl>
                                        <p:attrNameLst>
                                          <p:attrName>style.visibility</p:attrName>
                                        </p:attrNameLst>
                                      </p:cBhvr>
                                      <p:to>
                                        <p:strVal val="visible"/>
                                      </p:to>
                                    </p:set>
                                    <p:animEffect transition="in" filter="slide(fromTop)">
                                      <p:cBhvr>
                                        <p:cTn id="41" dur="500"/>
                                        <p:tgtEl>
                                          <p:spTgt spid="210070"/>
                                        </p:tgtEl>
                                      </p:cBhvr>
                                    </p:animEffect>
                                  </p:childTnLst>
                                </p:cTn>
                              </p:par>
                            </p:childTnLst>
                          </p:cTn>
                        </p:par>
                        <p:par>
                          <p:cTn id="42" fill="hold">
                            <p:stCondLst>
                              <p:cond delay="2000"/>
                            </p:stCondLst>
                            <p:childTnLst>
                              <p:par>
                                <p:cTn id="43" presetID="12" presetClass="entr" presetSubtype="1" fill="hold" nodeType="afterEffect">
                                  <p:stCondLst>
                                    <p:cond delay="2000"/>
                                  </p:stCondLst>
                                  <p:childTnLst>
                                    <p:set>
                                      <p:cBhvr>
                                        <p:cTn id="44" dur="1" fill="hold">
                                          <p:stCondLst>
                                            <p:cond delay="0"/>
                                          </p:stCondLst>
                                        </p:cTn>
                                        <p:tgtEl>
                                          <p:spTgt spid="210088"/>
                                        </p:tgtEl>
                                        <p:attrNameLst>
                                          <p:attrName>style.visibility</p:attrName>
                                        </p:attrNameLst>
                                      </p:cBhvr>
                                      <p:to>
                                        <p:strVal val="visible"/>
                                      </p:to>
                                    </p:set>
                                    <p:animEffect transition="in" filter="slide(fromTop)">
                                      <p:cBhvr>
                                        <p:cTn id="45" dur="500"/>
                                        <p:tgtEl>
                                          <p:spTgt spid="210088"/>
                                        </p:tgtEl>
                                      </p:cBhvr>
                                    </p:animEffect>
                                  </p:childTnLst>
                                </p:cTn>
                              </p:par>
                            </p:childTnLst>
                          </p:cTn>
                        </p:par>
                        <p:par>
                          <p:cTn id="46" fill="hold">
                            <p:stCondLst>
                              <p:cond delay="4500"/>
                            </p:stCondLst>
                            <p:childTnLst>
                              <p:par>
                                <p:cTn id="47" presetID="12" presetClass="entr" presetSubtype="1" fill="hold" grpId="0" nodeType="afterEffect">
                                  <p:stCondLst>
                                    <p:cond delay="1000"/>
                                  </p:stCondLst>
                                  <p:childTnLst>
                                    <p:set>
                                      <p:cBhvr>
                                        <p:cTn id="48" dur="1" fill="hold">
                                          <p:stCondLst>
                                            <p:cond delay="0"/>
                                          </p:stCondLst>
                                        </p:cTn>
                                        <p:tgtEl>
                                          <p:spTgt spid="210072"/>
                                        </p:tgtEl>
                                        <p:attrNameLst>
                                          <p:attrName>style.visibility</p:attrName>
                                        </p:attrNameLst>
                                      </p:cBhvr>
                                      <p:to>
                                        <p:strVal val="visible"/>
                                      </p:to>
                                    </p:set>
                                    <p:animEffect transition="in" filter="slide(fromTop)">
                                      <p:cBhvr>
                                        <p:cTn id="49" dur="500"/>
                                        <p:tgtEl>
                                          <p:spTgt spid="210072"/>
                                        </p:tgtEl>
                                      </p:cBhvr>
                                    </p:animEffect>
                                  </p:childTnLst>
                                </p:cTn>
                              </p:par>
                            </p:childTnLst>
                          </p:cTn>
                        </p:par>
                        <p:par>
                          <p:cTn id="50" fill="hold">
                            <p:stCondLst>
                              <p:cond delay="6000"/>
                            </p:stCondLst>
                            <p:childTnLst>
                              <p:par>
                                <p:cTn id="51" presetID="17" presetClass="entr" presetSubtype="10" fill="hold" grpId="0" nodeType="afterEffect">
                                  <p:stCondLst>
                                    <p:cond delay="1000"/>
                                  </p:stCondLst>
                                  <p:childTnLst>
                                    <p:set>
                                      <p:cBhvr>
                                        <p:cTn id="52" dur="1" fill="hold">
                                          <p:stCondLst>
                                            <p:cond delay="0"/>
                                          </p:stCondLst>
                                        </p:cTn>
                                        <p:tgtEl>
                                          <p:spTgt spid="210085"/>
                                        </p:tgtEl>
                                        <p:attrNameLst>
                                          <p:attrName>style.visibility</p:attrName>
                                        </p:attrNameLst>
                                      </p:cBhvr>
                                      <p:to>
                                        <p:strVal val="visible"/>
                                      </p:to>
                                    </p:set>
                                    <p:anim calcmode="lin" valueType="num">
                                      <p:cBhvr>
                                        <p:cTn id="53" dur="500" fill="hold"/>
                                        <p:tgtEl>
                                          <p:spTgt spid="210085"/>
                                        </p:tgtEl>
                                        <p:attrNameLst>
                                          <p:attrName>ppt_w</p:attrName>
                                        </p:attrNameLst>
                                      </p:cBhvr>
                                      <p:tavLst>
                                        <p:tav tm="0">
                                          <p:val>
                                            <p:fltVal val="0"/>
                                          </p:val>
                                        </p:tav>
                                        <p:tav tm="100000">
                                          <p:val>
                                            <p:strVal val="#ppt_w"/>
                                          </p:val>
                                        </p:tav>
                                      </p:tavLst>
                                    </p:anim>
                                    <p:anim calcmode="lin" valueType="num">
                                      <p:cBhvr>
                                        <p:cTn id="54" dur="500" fill="hold"/>
                                        <p:tgtEl>
                                          <p:spTgt spid="210085"/>
                                        </p:tgtEl>
                                        <p:attrNameLst>
                                          <p:attrName>ppt_h</p:attrName>
                                        </p:attrNameLst>
                                      </p:cBhvr>
                                      <p:tavLst>
                                        <p:tav tm="0">
                                          <p:val>
                                            <p:strVal val="#ppt_h"/>
                                          </p:val>
                                        </p:tav>
                                        <p:tav tm="100000">
                                          <p:val>
                                            <p:strVal val="#ppt_h"/>
                                          </p:val>
                                        </p:tav>
                                      </p:tavLst>
                                    </p:anim>
                                  </p:childTnLst>
                                </p:cTn>
                              </p:par>
                            </p:childTnLst>
                          </p:cTn>
                        </p:par>
                        <p:par>
                          <p:cTn id="55" fill="hold">
                            <p:stCondLst>
                              <p:cond delay="7500"/>
                            </p:stCondLst>
                            <p:childTnLst>
                              <p:par>
                                <p:cTn id="56" presetID="12" presetClass="entr" presetSubtype="8" fill="hold" grpId="0" nodeType="afterEffect">
                                  <p:stCondLst>
                                    <p:cond delay="2000"/>
                                  </p:stCondLst>
                                  <p:childTnLst>
                                    <p:set>
                                      <p:cBhvr>
                                        <p:cTn id="57" dur="1" fill="hold">
                                          <p:stCondLst>
                                            <p:cond delay="0"/>
                                          </p:stCondLst>
                                        </p:cTn>
                                        <p:tgtEl>
                                          <p:spTgt spid="210090"/>
                                        </p:tgtEl>
                                        <p:attrNameLst>
                                          <p:attrName>style.visibility</p:attrName>
                                        </p:attrNameLst>
                                      </p:cBhvr>
                                      <p:to>
                                        <p:strVal val="visible"/>
                                      </p:to>
                                    </p:set>
                                    <p:animEffect transition="in" filter="slide(fromLeft)">
                                      <p:cBhvr>
                                        <p:cTn id="58" dur="500"/>
                                        <p:tgtEl>
                                          <p:spTgt spid="210090"/>
                                        </p:tgtEl>
                                      </p:cBhvr>
                                    </p:animEffect>
                                  </p:childTnLst>
                                  <p:subTnLst>
                                    <p:set>
                                      <p:cBhvr override="childStyle">
                                        <p:cTn dur="1" fill="hold" display="0" masterRel="nextClick" afterEffect="1"/>
                                        <p:tgtEl>
                                          <p:spTgt spid="210090"/>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2" presetClass="entr" presetSubtype="1" fill="hold" grpId="0" nodeType="clickEffect">
                                  <p:stCondLst>
                                    <p:cond delay="0"/>
                                  </p:stCondLst>
                                  <p:childTnLst>
                                    <p:set>
                                      <p:cBhvr>
                                        <p:cTn id="62" dur="1" fill="hold">
                                          <p:stCondLst>
                                            <p:cond delay="0"/>
                                          </p:stCondLst>
                                        </p:cTn>
                                        <p:tgtEl>
                                          <p:spTgt spid="210073"/>
                                        </p:tgtEl>
                                        <p:attrNameLst>
                                          <p:attrName>style.visibility</p:attrName>
                                        </p:attrNameLst>
                                      </p:cBhvr>
                                      <p:to>
                                        <p:strVal val="visible"/>
                                      </p:to>
                                    </p:set>
                                    <p:animEffect transition="in" filter="slide(fromTop)">
                                      <p:cBhvr>
                                        <p:cTn id="63" dur="500"/>
                                        <p:tgtEl>
                                          <p:spTgt spid="210073"/>
                                        </p:tgtEl>
                                      </p:cBhvr>
                                    </p:animEffect>
                                  </p:childTnLst>
                                </p:cTn>
                              </p:par>
                            </p:childTnLst>
                          </p:cTn>
                        </p:par>
                        <p:par>
                          <p:cTn id="64" fill="hold">
                            <p:stCondLst>
                              <p:cond delay="500"/>
                            </p:stCondLst>
                            <p:childTnLst>
                              <p:par>
                                <p:cTn id="65" presetID="12" presetClass="entr" presetSubtype="1" fill="hold" grpId="0" nodeType="afterEffect">
                                  <p:stCondLst>
                                    <p:cond delay="1000"/>
                                  </p:stCondLst>
                                  <p:childTnLst>
                                    <p:set>
                                      <p:cBhvr>
                                        <p:cTn id="66" dur="1" fill="hold">
                                          <p:stCondLst>
                                            <p:cond delay="0"/>
                                          </p:stCondLst>
                                        </p:cTn>
                                        <p:tgtEl>
                                          <p:spTgt spid="210074"/>
                                        </p:tgtEl>
                                        <p:attrNameLst>
                                          <p:attrName>style.visibility</p:attrName>
                                        </p:attrNameLst>
                                      </p:cBhvr>
                                      <p:to>
                                        <p:strVal val="visible"/>
                                      </p:to>
                                    </p:set>
                                    <p:animEffect transition="in" filter="slide(fromTop)">
                                      <p:cBhvr>
                                        <p:cTn id="67" dur="500"/>
                                        <p:tgtEl>
                                          <p:spTgt spid="210074"/>
                                        </p:tgtEl>
                                      </p:cBhvr>
                                    </p:animEffect>
                                  </p:childTnLst>
                                </p:cTn>
                              </p:par>
                            </p:childTnLst>
                          </p:cTn>
                        </p:par>
                        <p:par>
                          <p:cTn id="68" fill="hold">
                            <p:stCondLst>
                              <p:cond delay="2000"/>
                            </p:stCondLst>
                            <p:childTnLst>
                              <p:par>
                                <p:cTn id="69" presetID="12" presetClass="entr" presetSubtype="1" fill="hold" grpId="0" nodeType="afterEffect">
                                  <p:stCondLst>
                                    <p:cond delay="2000"/>
                                  </p:stCondLst>
                                  <p:childTnLst>
                                    <p:set>
                                      <p:cBhvr>
                                        <p:cTn id="70" dur="1" fill="hold">
                                          <p:stCondLst>
                                            <p:cond delay="0"/>
                                          </p:stCondLst>
                                        </p:cTn>
                                        <p:tgtEl>
                                          <p:spTgt spid="210075"/>
                                        </p:tgtEl>
                                        <p:attrNameLst>
                                          <p:attrName>style.visibility</p:attrName>
                                        </p:attrNameLst>
                                      </p:cBhvr>
                                      <p:to>
                                        <p:strVal val="visible"/>
                                      </p:to>
                                    </p:set>
                                    <p:animEffect transition="in" filter="slide(fromTop)">
                                      <p:cBhvr>
                                        <p:cTn id="71" dur="500"/>
                                        <p:tgtEl>
                                          <p:spTgt spid="210075"/>
                                        </p:tgtEl>
                                      </p:cBhvr>
                                    </p:animEffect>
                                  </p:childTnLst>
                                </p:cTn>
                              </p:par>
                            </p:childTnLst>
                          </p:cTn>
                        </p:par>
                        <p:par>
                          <p:cTn id="72" fill="hold">
                            <p:stCondLst>
                              <p:cond delay="4500"/>
                            </p:stCondLst>
                            <p:childTnLst>
                              <p:par>
                                <p:cTn id="73" presetID="12" presetClass="entr" presetSubtype="1" fill="hold" grpId="0" nodeType="afterEffect">
                                  <p:stCondLst>
                                    <p:cond delay="1000"/>
                                  </p:stCondLst>
                                  <p:childTnLst>
                                    <p:set>
                                      <p:cBhvr>
                                        <p:cTn id="74" dur="1" fill="hold">
                                          <p:stCondLst>
                                            <p:cond delay="0"/>
                                          </p:stCondLst>
                                        </p:cTn>
                                        <p:tgtEl>
                                          <p:spTgt spid="210076"/>
                                        </p:tgtEl>
                                        <p:attrNameLst>
                                          <p:attrName>style.visibility</p:attrName>
                                        </p:attrNameLst>
                                      </p:cBhvr>
                                      <p:to>
                                        <p:strVal val="visible"/>
                                      </p:to>
                                    </p:set>
                                    <p:animEffect transition="in" filter="slide(fromTop)">
                                      <p:cBhvr>
                                        <p:cTn id="75" dur="500"/>
                                        <p:tgtEl>
                                          <p:spTgt spid="210076"/>
                                        </p:tgtEl>
                                      </p:cBhvr>
                                    </p:animEffect>
                                  </p:childTnLst>
                                </p:cTn>
                              </p:par>
                            </p:childTnLst>
                          </p:cTn>
                        </p:par>
                        <p:par>
                          <p:cTn id="76" fill="hold">
                            <p:stCondLst>
                              <p:cond delay="6000"/>
                            </p:stCondLst>
                            <p:childTnLst>
                              <p:par>
                                <p:cTn id="77" presetID="17" presetClass="entr" presetSubtype="10" fill="hold" grpId="0" nodeType="afterEffect">
                                  <p:stCondLst>
                                    <p:cond delay="1000"/>
                                  </p:stCondLst>
                                  <p:childTnLst>
                                    <p:set>
                                      <p:cBhvr>
                                        <p:cTn id="78" dur="1" fill="hold">
                                          <p:stCondLst>
                                            <p:cond delay="0"/>
                                          </p:stCondLst>
                                        </p:cTn>
                                        <p:tgtEl>
                                          <p:spTgt spid="210086"/>
                                        </p:tgtEl>
                                        <p:attrNameLst>
                                          <p:attrName>style.visibility</p:attrName>
                                        </p:attrNameLst>
                                      </p:cBhvr>
                                      <p:to>
                                        <p:strVal val="visible"/>
                                      </p:to>
                                    </p:set>
                                    <p:anim calcmode="lin" valueType="num">
                                      <p:cBhvr>
                                        <p:cTn id="79" dur="500" fill="hold"/>
                                        <p:tgtEl>
                                          <p:spTgt spid="210086"/>
                                        </p:tgtEl>
                                        <p:attrNameLst>
                                          <p:attrName>ppt_w</p:attrName>
                                        </p:attrNameLst>
                                      </p:cBhvr>
                                      <p:tavLst>
                                        <p:tav tm="0">
                                          <p:val>
                                            <p:fltVal val="0"/>
                                          </p:val>
                                        </p:tav>
                                        <p:tav tm="100000">
                                          <p:val>
                                            <p:strVal val="#ppt_w"/>
                                          </p:val>
                                        </p:tav>
                                      </p:tavLst>
                                    </p:anim>
                                    <p:anim calcmode="lin" valueType="num">
                                      <p:cBhvr>
                                        <p:cTn id="80" dur="500" fill="hold"/>
                                        <p:tgtEl>
                                          <p:spTgt spid="210086"/>
                                        </p:tgtEl>
                                        <p:attrNameLst>
                                          <p:attrName>ppt_h</p:attrName>
                                        </p:attrNameLst>
                                      </p:cBhvr>
                                      <p:tavLst>
                                        <p:tav tm="0">
                                          <p:val>
                                            <p:strVal val="#ppt_h"/>
                                          </p:val>
                                        </p:tav>
                                        <p:tav tm="100000">
                                          <p:val>
                                            <p:strVal val="#ppt_h"/>
                                          </p:val>
                                        </p:tav>
                                      </p:tavLst>
                                    </p:anim>
                                  </p:childTnLst>
                                </p:cTn>
                              </p:par>
                            </p:childTnLst>
                          </p:cTn>
                        </p:par>
                        <p:par>
                          <p:cTn id="81" fill="hold">
                            <p:stCondLst>
                              <p:cond delay="7500"/>
                            </p:stCondLst>
                            <p:childTnLst>
                              <p:par>
                                <p:cTn id="82" presetID="12" presetClass="entr" presetSubtype="8" fill="hold" grpId="0" nodeType="afterEffect">
                                  <p:stCondLst>
                                    <p:cond delay="2000"/>
                                  </p:stCondLst>
                                  <p:childTnLst>
                                    <p:set>
                                      <p:cBhvr>
                                        <p:cTn id="83" dur="1" fill="hold">
                                          <p:stCondLst>
                                            <p:cond delay="0"/>
                                          </p:stCondLst>
                                        </p:cTn>
                                        <p:tgtEl>
                                          <p:spTgt spid="210091"/>
                                        </p:tgtEl>
                                        <p:attrNameLst>
                                          <p:attrName>style.visibility</p:attrName>
                                        </p:attrNameLst>
                                      </p:cBhvr>
                                      <p:to>
                                        <p:strVal val="visible"/>
                                      </p:to>
                                    </p:set>
                                    <p:animEffect transition="in" filter="slide(fromLeft)">
                                      <p:cBhvr>
                                        <p:cTn id="84" dur="500"/>
                                        <p:tgtEl>
                                          <p:spTgt spid="210091"/>
                                        </p:tgtEl>
                                      </p:cBhvr>
                                    </p:animEffect>
                                  </p:childTnLst>
                                  <p:subTnLst>
                                    <p:set>
                                      <p:cBhvr override="childStyle">
                                        <p:cTn dur="1" fill="hold" display="0" masterRel="nextClick" afterEffect="1"/>
                                        <p:tgtEl>
                                          <p:spTgt spid="210091"/>
                                        </p:tgtEl>
                                        <p:attrNameLst>
                                          <p:attrName>style.visibility</p:attrName>
                                        </p:attrNameLst>
                                      </p:cBhvr>
                                      <p:to>
                                        <p:strVal val="hidden"/>
                                      </p:to>
                                    </p:set>
                                  </p:subTnLst>
                                </p:cTn>
                              </p:par>
                            </p:childTnLst>
                          </p:cTn>
                        </p:par>
                      </p:childTnLst>
                    </p:cTn>
                  </p:par>
                  <p:par>
                    <p:cTn id="85" fill="hold">
                      <p:stCondLst>
                        <p:cond delay="indefinite"/>
                      </p:stCondLst>
                      <p:childTnLst>
                        <p:par>
                          <p:cTn id="86" fill="hold">
                            <p:stCondLst>
                              <p:cond delay="0"/>
                            </p:stCondLst>
                            <p:childTnLst>
                              <p:par>
                                <p:cTn id="87" presetID="12" presetClass="entr" presetSubtype="1" fill="hold" grpId="0" nodeType="clickEffect">
                                  <p:stCondLst>
                                    <p:cond delay="0"/>
                                  </p:stCondLst>
                                  <p:childTnLst>
                                    <p:set>
                                      <p:cBhvr>
                                        <p:cTn id="88" dur="1" fill="hold">
                                          <p:stCondLst>
                                            <p:cond delay="0"/>
                                          </p:stCondLst>
                                        </p:cTn>
                                        <p:tgtEl>
                                          <p:spTgt spid="210077"/>
                                        </p:tgtEl>
                                        <p:attrNameLst>
                                          <p:attrName>style.visibility</p:attrName>
                                        </p:attrNameLst>
                                      </p:cBhvr>
                                      <p:to>
                                        <p:strVal val="visible"/>
                                      </p:to>
                                    </p:set>
                                    <p:animEffect transition="in" filter="slide(fromTop)">
                                      <p:cBhvr>
                                        <p:cTn id="89" dur="500"/>
                                        <p:tgtEl>
                                          <p:spTgt spid="210077"/>
                                        </p:tgtEl>
                                      </p:cBhvr>
                                    </p:animEffect>
                                  </p:childTnLst>
                                </p:cTn>
                              </p:par>
                            </p:childTnLst>
                          </p:cTn>
                        </p:par>
                        <p:par>
                          <p:cTn id="90" fill="hold">
                            <p:stCondLst>
                              <p:cond delay="500"/>
                            </p:stCondLst>
                            <p:childTnLst>
                              <p:par>
                                <p:cTn id="91" presetID="12" presetClass="entr" presetSubtype="1" fill="hold" grpId="0" nodeType="afterEffect">
                                  <p:stCondLst>
                                    <p:cond delay="1000"/>
                                  </p:stCondLst>
                                  <p:childTnLst>
                                    <p:set>
                                      <p:cBhvr>
                                        <p:cTn id="92" dur="1" fill="hold">
                                          <p:stCondLst>
                                            <p:cond delay="0"/>
                                          </p:stCondLst>
                                        </p:cTn>
                                        <p:tgtEl>
                                          <p:spTgt spid="210078"/>
                                        </p:tgtEl>
                                        <p:attrNameLst>
                                          <p:attrName>style.visibility</p:attrName>
                                        </p:attrNameLst>
                                      </p:cBhvr>
                                      <p:to>
                                        <p:strVal val="visible"/>
                                      </p:to>
                                    </p:set>
                                    <p:animEffect transition="in" filter="slide(fromTop)">
                                      <p:cBhvr>
                                        <p:cTn id="93" dur="500"/>
                                        <p:tgtEl>
                                          <p:spTgt spid="210078"/>
                                        </p:tgtEl>
                                      </p:cBhvr>
                                    </p:animEffect>
                                  </p:childTnLst>
                                </p:cTn>
                              </p:par>
                            </p:childTnLst>
                          </p:cTn>
                        </p:par>
                        <p:par>
                          <p:cTn id="94" fill="hold">
                            <p:stCondLst>
                              <p:cond delay="2000"/>
                            </p:stCondLst>
                            <p:childTnLst>
                              <p:par>
                                <p:cTn id="95" presetID="12" presetClass="entr" presetSubtype="1" fill="hold" nodeType="afterEffect">
                                  <p:stCondLst>
                                    <p:cond delay="2000"/>
                                  </p:stCondLst>
                                  <p:childTnLst>
                                    <p:set>
                                      <p:cBhvr>
                                        <p:cTn id="96" dur="1" fill="hold">
                                          <p:stCondLst>
                                            <p:cond delay="0"/>
                                          </p:stCondLst>
                                        </p:cTn>
                                        <p:tgtEl>
                                          <p:spTgt spid="210087"/>
                                        </p:tgtEl>
                                        <p:attrNameLst>
                                          <p:attrName>style.visibility</p:attrName>
                                        </p:attrNameLst>
                                      </p:cBhvr>
                                      <p:to>
                                        <p:strVal val="visible"/>
                                      </p:to>
                                    </p:set>
                                    <p:animEffect transition="in" filter="slide(fromTop)">
                                      <p:cBhvr>
                                        <p:cTn id="97" dur="500"/>
                                        <p:tgtEl>
                                          <p:spTgt spid="210087"/>
                                        </p:tgtEl>
                                      </p:cBhvr>
                                    </p:animEffect>
                                  </p:childTnLst>
                                </p:cTn>
                              </p:par>
                            </p:childTnLst>
                          </p:cTn>
                        </p:par>
                        <p:par>
                          <p:cTn id="98" fill="hold">
                            <p:stCondLst>
                              <p:cond delay="4500"/>
                            </p:stCondLst>
                            <p:childTnLst>
                              <p:par>
                                <p:cTn id="99" presetID="12" presetClass="entr" presetSubtype="1" fill="hold" grpId="0" nodeType="afterEffect">
                                  <p:stCondLst>
                                    <p:cond delay="1000"/>
                                  </p:stCondLst>
                                  <p:childTnLst>
                                    <p:set>
                                      <p:cBhvr>
                                        <p:cTn id="100" dur="1" fill="hold">
                                          <p:stCondLst>
                                            <p:cond delay="0"/>
                                          </p:stCondLst>
                                        </p:cTn>
                                        <p:tgtEl>
                                          <p:spTgt spid="210080"/>
                                        </p:tgtEl>
                                        <p:attrNameLst>
                                          <p:attrName>style.visibility</p:attrName>
                                        </p:attrNameLst>
                                      </p:cBhvr>
                                      <p:to>
                                        <p:strVal val="visible"/>
                                      </p:to>
                                    </p:set>
                                    <p:animEffect transition="in" filter="slide(fromTop)">
                                      <p:cBhvr>
                                        <p:cTn id="101" dur="500"/>
                                        <p:tgtEl>
                                          <p:spTgt spid="210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084" grpId="0" animBg="1"/>
      <p:bldP spid="209922" grpId="0" autoUpdateAnimBg="0"/>
      <p:bldP spid="209923" grpId="0" autoUpdateAnimBg="0"/>
      <p:bldP spid="209924" grpId="0" autoUpdateAnimBg="0"/>
      <p:bldP spid="209925" grpId="0" autoUpdateAnimBg="0"/>
      <p:bldP spid="210069" grpId="0" autoUpdateAnimBg="0"/>
      <p:bldP spid="210070" grpId="0" autoUpdateAnimBg="0"/>
      <p:bldP spid="210072" grpId="0" autoUpdateAnimBg="0"/>
      <p:bldP spid="210073" grpId="0" autoUpdateAnimBg="0"/>
      <p:bldP spid="210074" grpId="0" autoUpdateAnimBg="0"/>
      <p:bldP spid="210075" grpId="0" autoUpdateAnimBg="0"/>
      <p:bldP spid="210076" grpId="0" autoUpdateAnimBg="0"/>
      <p:bldP spid="210077" grpId="0" autoUpdateAnimBg="0"/>
      <p:bldP spid="210078" grpId="0" autoUpdateAnimBg="0"/>
      <p:bldP spid="210080" grpId="0" autoUpdateAnimBg="0"/>
      <p:bldP spid="210085" grpId="0" animBg="1"/>
      <p:bldP spid="210086" grpId="0" animBg="1"/>
      <p:bldP spid="210089" grpId="0" animBg="1"/>
      <p:bldP spid="210090" grpId="0" animBg="1"/>
      <p:bldP spid="210091" grpId="0" animBg="1"/>
      <p:bldP spid="21009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ChangeArrowheads="1"/>
          </p:cNvSpPr>
          <p:nvPr/>
        </p:nvSpPr>
        <p:spPr bwMode="auto">
          <a:xfrm>
            <a:off x="685800" y="247650"/>
            <a:ext cx="7772400" cy="65246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Practical Advice</a:t>
            </a:r>
          </a:p>
        </p:txBody>
      </p:sp>
      <p:sp>
        <p:nvSpPr>
          <p:cNvPr id="430083" name="Rectangle 3"/>
          <p:cNvSpPr>
            <a:spLocks noChangeArrowheads="1"/>
          </p:cNvSpPr>
          <p:nvPr/>
        </p:nvSpPr>
        <p:spPr bwMode="auto">
          <a:xfrm>
            <a:off x="768350" y="121126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target population</a:t>
            </a:r>
            <a:r>
              <a:rPr lang="en-US" sz="2400" dirty="0">
                <a:effectLst>
                  <a:outerShdw blurRad="38100" dist="38100" dir="2700000" algn="tl">
                    <a:srgbClr val="000000"/>
                  </a:outerShdw>
                </a:effectLst>
                <a:latin typeface="Book Antiqua" pitchFamily="18" charset="0"/>
              </a:rPr>
              <a:t> is the population we want to</a:t>
            </a:r>
          </a:p>
          <a:p>
            <a:pPr algn="l"/>
            <a:r>
              <a:rPr lang="en-US" sz="2400" dirty="0">
                <a:effectLst>
                  <a:outerShdw blurRad="38100" dist="38100" dir="2700000" algn="tl">
                    <a:srgbClr val="000000"/>
                  </a:outerShdw>
                </a:effectLst>
                <a:latin typeface="Book Antiqua" pitchFamily="18" charset="0"/>
              </a:rPr>
              <a:t>  make inferences about.</a:t>
            </a:r>
          </a:p>
        </p:txBody>
      </p:sp>
      <p:sp>
        <p:nvSpPr>
          <p:cNvPr id="430084" name="Rectangle 4"/>
          <p:cNvSpPr>
            <a:spLocks noChangeArrowheads="1"/>
          </p:cNvSpPr>
          <p:nvPr/>
        </p:nvSpPr>
        <p:spPr bwMode="auto">
          <a:xfrm>
            <a:off x="768350" y="3459163"/>
            <a:ext cx="7467600" cy="17605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Whenever a sample is used to make inferences</a:t>
            </a:r>
          </a:p>
          <a:p>
            <a:pPr algn="l"/>
            <a:r>
              <a:rPr lang="en-US" sz="2400" dirty="0">
                <a:effectLst>
                  <a:outerShdw blurRad="38100" dist="38100" dir="2700000" algn="tl">
                    <a:srgbClr val="000000"/>
                  </a:outerShdw>
                </a:effectLst>
                <a:latin typeface="Book Antiqua" pitchFamily="18" charset="0"/>
              </a:rPr>
              <a:t>  about a population, we should make sure that the</a:t>
            </a:r>
          </a:p>
          <a:p>
            <a:pPr algn="l"/>
            <a:r>
              <a:rPr lang="en-US" sz="2400" dirty="0">
                <a:effectLst>
                  <a:outerShdw blurRad="38100" dist="38100" dir="2700000" algn="tl">
                    <a:srgbClr val="000000"/>
                  </a:outerShdw>
                </a:effectLst>
                <a:latin typeface="Book Antiqua" pitchFamily="18" charset="0"/>
              </a:rPr>
              <a:t>  targeted population and the sampled population</a:t>
            </a:r>
          </a:p>
          <a:p>
            <a:pPr algn="l"/>
            <a:r>
              <a:rPr lang="en-US" sz="2400" dirty="0">
                <a:effectLst>
                  <a:outerShdw blurRad="38100" dist="38100" dir="2700000" algn="tl">
                    <a:srgbClr val="000000"/>
                  </a:outerShdw>
                </a:effectLst>
                <a:latin typeface="Book Antiqua" pitchFamily="18" charset="0"/>
              </a:rPr>
              <a:t>  are in close agreement.</a:t>
            </a:r>
          </a:p>
        </p:txBody>
      </p:sp>
      <p:sp>
        <p:nvSpPr>
          <p:cNvPr id="430085" name="AutoShape 5"/>
          <p:cNvSpPr>
            <a:spLocks noChangeArrowheads="1"/>
          </p:cNvSpPr>
          <p:nvPr/>
        </p:nvSpPr>
        <p:spPr bwMode="auto">
          <a:xfrm rot="5400000">
            <a:off x="504825" y="4254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30086" name="AutoShape 6"/>
          <p:cNvSpPr>
            <a:spLocks noChangeArrowheads="1"/>
          </p:cNvSpPr>
          <p:nvPr/>
        </p:nvSpPr>
        <p:spPr bwMode="auto">
          <a:xfrm rot="5400000">
            <a:off x="500063" y="1644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30087" name="Rectangle 7"/>
          <p:cNvSpPr>
            <a:spLocks noChangeArrowheads="1"/>
          </p:cNvSpPr>
          <p:nvPr/>
        </p:nvSpPr>
        <p:spPr bwMode="auto">
          <a:xfrm>
            <a:off x="763588" y="233521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sampled population</a:t>
            </a:r>
            <a:r>
              <a:rPr lang="en-US" sz="2400" dirty="0">
                <a:effectLst>
                  <a:outerShdw blurRad="38100" dist="38100" dir="2700000" algn="tl">
                    <a:srgbClr val="000000"/>
                  </a:outerShdw>
                </a:effectLst>
                <a:latin typeface="Book Antiqua" pitchFamily="18" charset="0"/>
              </a:rPr>
              <a:t> is the population from</a:t>
            </a:r>
          </a:p>
          <a:p>
            <a:pPr algn="l"/>
            <a:r>
              <a:rPr lang="en-US" sz="2400" dirty="0">
                <a:effectLst>
                  <a:outerShdw blurRad="38100" dist="38100" dir="2700000" algn="tl">
                    <a:srgbClr val="000000"/>
                  </a:outerShdw>
                </a:effectLst>
                <a:latin typeface="Book Antiqua" pitchFamily="18" charset="0"/>
              </a:rPr>
              <a:t>  which the sample is actually taken.</a:t>
            </a:r>
          </a:p>
        </p:txBody>
      </p:sp>
      <p:sp>
        <p:nvSpPr>
          <p:cNvPr id="430088" name="AutoShape 8"/>
          <p:cNvSpPr>
            <a:spLocks noChangeArrowheads="1"/>
          </p:cNvSpPr>
          <p:nvPr/>
        </p:nvSpPr>
        <p:spPr bwMode="auto">
          <a:xfrm rot="5400000">
            <a:off x="500063" y="2749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30086"/>
                                        </p:tgtEl>
                                        <p:attrNameLst>
                                          <p:attrName>style.visibility</p:attrName>
                                        </p:attrNameLst>
                                      </p:cBhvr>
                                      <p:to>
                                        <p:strVal val="visible"/>
                                      </p:to>
                                    </p:set>
                                    <p:animEffect transition="in" filter="slide(fromLeft)">
                                      <p:cBhvr>
                                        <p:cTn id="7" dur="500"/>
                                        <p:tgtEl>
                                          <p:spTgt spid="430086"/>
                                        </p:tgtEl>
                                      </p:cBhvr>
                                    </p:animEffect>
                                  </p:childTnLst>
                                  <p:subTnLst>
                                    <p:set>
                                      <p:cBhvr override="childStyle">
                                        <p:cTn dur="1" fill="hold" display="0" masterRel="nextClick" afterEffect="1"/>
                                        <p:tgtEl>
                                          <p:spTgt spid="43008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430083"/>
                                        </p:tgtEl>
                                        <p:attrNameLst>
                                          <p:attrName>style.visibility</p:attrName>
                                        </p:attrNameLst>
                                      </p:cBhvr>
                                      <p:to>
                                        <p:strVal val="visible"/>
                                      </p:to>
                                    </p:set>
                                    <p:anim calcmode="lin" valueType="num">
                                      <p:cBhvr>
                                        <p:cTn id="12" dur="500" fill="hold"/>
                                        <p:tgtEl>
                                          <p:spTgt spid="430083"/>
                                        </p:tgtEl>
                                        <p:attrNameLst>
                                          <p:attrName>ppt_w</p:attrName>
                                        </p:attrNameLst>
                                      </p:cBhvr>
                                      <p:tavLst>
                                        <p:tav tm="0">
                                          <p:val>
                                            <p:strVal val="2/3*#ppt_w"/>
                                          </p:val>
                                        </p:tav>
                                        <p:tav tm="100000">
                                          <p:val>
                                            <p:strVal val="#ppt_w"/>
                                          </p:val>
                                        </p:tav>
                                      </p:tavLst>
                                    </p:anim>
                                    <p:anim calcmode="lin" valueType="num">
                                      <p:cBhvr>
                                        <p:cTn id="13" dur="500" fill="hold"/>
                                        <p:tgtEl>
                                          <p:spTgt spid="430083"/>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430088"/>
                                        </p:tgtEl>
                                        <p:attrNameLst>
                                          <p:attrName>style.visibility</p:attrName>
                                        </p:attrNameLst>
                                      </p:cBhvr>
                                      <p:to>
                                        <p:strVal val="visible"/>
                                      </p:to>
                                    </p:set>
                                    <p:animEffect transition="in" filter="slide(fromLeft)">
                                      <p:cBhvr>
                                        <p:cTn id="17" dur="500"/>
                                        <p:tgtEl>
                                          <p:spTgt spid="430088"/>
                                        </p:tgtEl>
                                      </p:cBhvr>
                                    </p:animEffect>
                                  </p:childTnLst>
                                  <p:subTnLst>
                                    <p:set>
                                      <p:cBhvr override="childStyle">
                                        <p:cTn dur="1" fill="hold" display="0" masterRel="nextClick" afterEffect="1"/>
                                        <p:tgtEl>
                                          <p:spTgt spid="43008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430087"/>
                                        </p:tgtEl>
                                        <p:attrNameLst>
                                          <p:attrName>style.visibility</p:attrName>
                                        </p:attrNameLst>
                                      </p:cBhvr>
                                      <p:to>
                                        <p:strVal val="visible"/>
                                      </p:to>
                                    </p:set>
                                    <p:anim calcmode="lin" valueType="num">
                                      <p:cBhvr>
                                        <p:cTn id="22" dur="500" fill="hold"/>
                                        <p:tgtEl>
                                          <p:spTgt spid="430087"/>
                                        </p:tgtEl>
                                        <p:attrNameLst>
                                          <p:attrName>ppt_w</p:attrName>
                                        </p:attrNameLst>
                                      </p:cBhvr>
                                      <p:tavLst>
                                        <p:tav tm="0">
                                          <p:val>
                                            <p:strVal val="2/3*#ppt_w"/>
                                          </p:val>
                                        </p:tav>
                                        <p:tav tm="100000">
                                          <p:val>
                                            <p:strVal val="#ppt_w"/>
                                          </p:val>
                                        </p:tav>
                                      </p:tavLst>
                                    </p:anim>
                                    <p:anim calcmode="lin" valueType="num">
                                      <p:cBhvr>
                                        <p:cTn id="23" dur="500" fill="hold"/>
                                        <p:tgtEl>
                                          <p:spTgt spid="430087"/>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3000"/>
                                  </p:stCondLst>
                                  <p:childTnLst>
                                    <p:set>
                                      <p:cBhvr>
                                        <p:cTn id="26" dur="1" fill="hold">
                                          <p:stCondLst>
                                            <p:cond delay="0"/>
                                          </p:stCondLst>
                                        </p:cTn>
                                        <p:tgtEl>
                                          <p:spTgt spid="430085"/>
                                        </p:tgtEl>
                                        <p:attrNameLst>
                                          <p:attrName>style.visibility</p:attrName>
                                        </p:attrNameLst>
                                      </p:cBhvr>
                                      <p:to>
                                        <p:strVal val="visible"/>
                                      </p:to>
                                    </p:set>
                                    <p:animEffect transition="in" filter="slide(fromLeft)">
                                      <p:cBhvr>
                                        <p:cTn id="27" dur="500"/>
                                        <p:tgtEl>
                                          <p:spTgt spid="430085"/>
                                        </p:tgtEl>
                                      </p:cBhvr>
                                    </p:animEffect>
                                  </p:childTnLst>
                                  <p:subTnLst>
                                    <p:set>
                                      <p:cBhvr override="childStyle">
                                        <p:cTn dur="1" fill="hold" display="0" masterRel="nextClick" afterEffect="1"/>
                                        <p:tgtEl>
                                          <p:spTgt spid="430085"/>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430084"/>
                                        </p:tgtEl>
                                        <p:attrNameLst>
                                          <p:attrName>style.visibility</p:attrName>
                                        </p:attrNameLst>
                                      </p:cBhvr>
                                      <p:to>
                                        <p:strVal val="visible"/>
                                      </p:to>
                                    </p:set>
                                    <p:anim calcmode="lin" valueType="num">
                                      <p:cBhvr>
                                        <p:cTn id="32" dur="500" fill="hold"/>
                                        <p:tgtEl>
                                          <p:spTgt spid="430084"/>
                                        </p:tgtEl>
                                        <p:attrNameLst>
                                          <p:attrName>ppt_w</p:attrName>
                                        </p:attrNameLst>
                                      </p:cBhvr>
                                      <p:tavLst>
                                        <p:tav tm="0">
                                          <p:val>
                                            <p:strVal val="2/3*#ppt_w"/>
                                          </p:val>
                                        </p:tav>
                                        <p:tav tm="100000">
                                          <p:val>
                                            <p:strVal val="#ppt_w"/>
                                          </p:val>
                                        </p:tav>
                                      </p:tavLst>
                                    </p:anim>
                                    <p:anim calcmode="lin" valueType="num">
                                      <p:cBhvr>
                                        <p:cTn id="33" dur="500" fill="hold"/>
                                        <p:tgtEl>
                                          <p:spTgt spid="43008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3" grpId="0" animBg="1" autoUpdateAnimBg="0"/>
      <p:bldP spid="430084" grpId="0" animBg="1" autoUpdateAnimBg="0"/>
      <p:bldP spid="430085" grpId="0" animBg="1"/>
      <p:bldP spid="430086" grpId="0" animBg="1"/>
      <p:bldP spid="430087" grpId="0" animBg="1" autoUpdateAnimBg="0"/>
      <p:bldP spid="43008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5" name="Rectangle 7"/>
          <p:cNvSpPr>
            <a:spLocks noChangeArrowheads="1"/>
          </p:cNvSpPr>
          <p:nvPr/>
        </p:nvSpPr>
        <p:spPr bwMode="auto">
          <a:xfrm>
            <a:off x="854075" y="3821113"/>
            <a:ext cx="3622675" cy="14112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endParaRPr lang="en-US" sz="2400">
              <a:effectLst>
                <a:outerShdw blurRad="38100" dist="38100" dir="2700000" algn="tl">
                  <a:srgbClr val="000000"/>
                </a:outerShdw>
              </a:effectLst>
              <a:latin typeface="Book Antiqua" pitchFamily="18" charset="0"/>
            </a:endParaRPr>
          </a:p>
        </p:txBody>
      </p:sp>
      <p:sp>
        <p:nvSpPr>
          <p:cNvPr id="94211" name="Rectangle 3"/>
          <p:cNvSpPr>
            <a:spLocks noGrp="1" noChangeArrowheads="1"/>
          </p:cNvSpPr>
          <p:nvPr>
            <p:ph type="body" idx="1"/>
          </p:nvPr>
        </p:nvSpPr>
        <p:spPr>
          <a:xfrm>
            <a:off x="687388" y="1100138"/>
            <a:ext cx="7772400" cy="608012"/>
          </a:xfrm>
        </p:spPr>
        <p:txBody>
          <a:bodyPr/>
          <a:lstStyle/>
          <a:p>
            <a:r>
              <a:rPr lang="en-US">
                <a:solidFill>
                  <a:srgbClr val="66FFFF"/>
                </a:solidFill>
              </a:rPr>
              <a:t>Process of Statistical Inference</a:t>
            </a:r>
          </a:p>
        </p:txBody>
      </p:sp>
      <p:sp>
        <p:nvSpPr>
          <p:cNvPr id="94212" name="Oval 4"/>
          <p:cNvSpPr>
            <a:spLocks noChangeArrowheads="1"/>
          </p:cNvSpPr>
          <p:nvPr/>
        </p:nvSpPr>
        <p:spPr bwMode="auto">
          <a:xfrm>
            <a:off x="1362075" y="1695450"/>
            <a:ext cx="2357438" cy="1457325"/>
          </a:xfrm>
          <a:prstGeom prst="ellipse">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r>
              <a:rPr lang="en-US">
                <a:effectLst>
                  <a:outerShdw blurRad="38100" dist="38100" dir="2700000" algn="tl">
                    <a:srgbClr val="000000"/>
                  </a:outerShdw>
                </a:effectLst>
                <a:latin typeface="Book Antiqua" pitchFamily="18" charset="0"/>
              </a:rPr>
              <a:t>  </a:t>
            </a:r>
            <a:endParaRPr lang="en-US" sz="2400">
              <a:effectLst/>
              <a:latin typeface="Book Antiqua" pitchFamily="18" charset="0"/>
            </a:endParaRPr>
          </a:p>
        </p:txBody>
      </p:sp>
      <p:sp>
        <p:nvSpPr>
          <p:cNvPr id="94213" name="Rectangle 5"/>
          <p:cNvSpPr>
            <a:spLocks noChangeArrowheads="1"/>
          </p:cNvSpPr>
          <p:nvPr/>
        </p:nvSpPr>
        <p:spPr bwMode="auto">
          <a:xfrm>
            <a:off x="4568825" y="1766888"/>
            <a:ext cx="3703638" cy="1331912"/>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endParaRPr lang="en-US" sz="2400">
              <a:effectLst>
                <a:outerShdw blurRad="38100" dist="38100" dir="2700000" algn="tl">
                  <a:srgbClr val="000000"/>
                </a:outerShdw>
              </a:effectLst>
              <a:latin typeface="Book Antiqua" pitchFamily="18" charset="0"/>
            </a:endParaRPr>
          </a:p>
        </p:txBody>
      </p:sp>
      <p:sp>
        <p:nvSpPr>
          <p:cNvPr id="94216" name="Line 8"/>
          <p:cNvSpPr>
            <a:spLocks noChangeShapeType="1"/>
          </p:cNvSpPr>
          <p:nvPr/>
        </p:nvSpPr>
        <p:spPr bwMode="auto">
          <a:xfrm>
            <a:off x="3727450" y="2432050"/>
            <a:ext cx="835025" cy="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94217" name="Line 9"/>
          <p:cNvSpPr>
            <a:spLocks noChangeShapeType="1"/>
          </p:cNvSpPr>
          <p:nvPr/>
        </p:nvSpPr>
        <p:spPr bwMode="auto">
          <a:xfrm>
            <a:off x="6805613" y="3095625"/>
            <a:ext cx="0" cy="73025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94218" name="Line 10"/>
          <p:cNvSpPr>
            <a:spLocks noChangeShapeType="1"/>
          </p:cNvSpPr>
          <p:nvPr/>
        </p:nvSpPr>
        <p:spPr bwMode="auto">
          <a:xfrm flipH="1">
            <a:off x="4481513" y="4525963"/>
            <a:ext cx="788987" cy="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94219" name="Line 11"/>
          <p:cNvSpPr>
            <a:spLocks noChangeShapeType="1"/>
          </p:cNvSpPr>
          <p:nvPr/>
        </p:nvSpPr>
        <p:spPr bwMode="auto">
          <a:xfrm flipV="1">
            <a:off x="2533650" y="3155950"/>
            <a:ext cx="0" cy="676275"/>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94214" name="Rectangle 6"/>
          <p:cNvSpPr>
            <a:spLocks noChangeArrowheads="1"/>
          </p:cNvSpPr>
          <p:nvPr/>
        </p:nvSpPr>
        <p:spPr bwMode="auto">
          <a:xfrm>
            <a:off x="5287963" y="3830638"/>
            <a:ext cx="2981325" cy="139858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lnSpc>
                <a:spcPct val="90000"/>
              </a:lnSpc>
            </a:pPr>
            <a:endParaRPr lang="en-US">
              <a:effectLst>
                <a:outerShdw blurRad="38100" dist="38100" dir="2700000" algn="tl">
                  <a:srgbClr val="000000"/>
                </a:outerShdw>
              </a:effectLst>
              <a:latin typeface="Book Antiqua" pitchFamily="18" charset="0"/>
            </a:endParaRPr>
          </a:p>
        </p:txBody>
      </p:sp>
      <p:grpSp>
        <p:nvGrpSpPr>
          <p:cNvPr id="94236" name="Group 28"/>
          <p:cNvGrpSpPr>
            <a:grpSpLocks/>
          </p:cNvGrpSpPr>
          <p:nvPr/>
        </p:nvGrpSpPr>
        <p:grpSpPr bwMode="auto">
          <a:xfrm>
            <a:off x="896938" y="3929063"/>
            <a:ext cx="3521075" cy="1187450"/>
            <a:chOff x="565" y="2571"/>
            <a:chExt cx="2218" cy="748"/>
          </a:xfrm>
        </p:grpSpPr>
        <p:sp>
          <p:nvSpPr>
            <p:cNvPr id="94228" name="Text Box 20"/>
            <p:cNvSpPr txBox="1">
              <a:spLocks noChangeArrowheads="1"/>
            </p:cNvSpPr>
            <p:nvPr/>
          </p:nvSpPr>
          <p:spPr bwMode="auto">
            <a:xfrm>
              <a:off x="565" y="2571"/>
              <a:ext cx="2218"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The value of     is used to</a:t>
              </a:r>
            </a:p>
            <a:p>
              <a:r>
                <a:rPr lang="en-US" sz="2400">
                  <a:effectLst>
                    <a:outerShdw blurRad="38100" dist="38100" dir="2700000" algn="tl">
                      <a:srgbClr val="000000"/>
                    </a:outerShdw>
                  </a:effectLst>
                  <a:latin typeface="Book Antiqua" pitchFamily="18" charset="0"/>
                </a:rPr>
                <a:t>make inferences about</a:t>
              </a:r>
            </a:p>
            <a:p>
              <a:r>
                <a:rPr lang="en-US" sz="2400">
                  <a:effectLst>
                    <a:outerShdw blurRad="38100" dist="38100" dir="2700000" algn="tl">
                      <a:srgbClr val="000000"/>
                    </a:outerShdw>
                  </a:effectLst>
                  <a:latin typeface="Book Antiqua" pitchFamily="18" charset="0"/>
                </a:rPr>
                <a:t>the value of </a:t>
              </a:r>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a:t>
              </a:r>
            </a:p>
          </p:txBody>
        </p:sp>
        <p:graphicFrame>
          <p:nvGraphicFramePr>
            <p:cNvPr id="94223" name="Object 15">
              <a:hlinkClick r:id="" action="ppaction://ole?verb=0"/>
            </p:cNvPr>
            <p:cNvGraphicFramePr>
              <a:graphicFrameLocks/>
            </p:cNvGraphicFramePr>
            <p:nvPr/>
          </p:nvGraphicFramePr>
          <p:xfrm>
            <a:off x="1735" y="2662"/>
            <a:ext cx="137" cy="133"/>
          </p:xfrm>
          <a:graphic>
            <a:graphicData uri="http://schemas.openxmlformats.org/presentationml/2006/ole">
              <mc:AlternateContent xmlns:mc="http://schemas.openxmlformats.org/markup-compatibility/2006">
                <mc:Choice xmlns:v="urn:schemas-microsoft-com:vml" Requires="v">
                  <p:oleObj spid="_x0000_s94315" name="Equation" r:id="rId4" imgW="163440" imgH="163440" progId="Equation.DSMT4">
                    <p:embed/>
                  </p:oleObj>
                </mc:Choice>
                <mc:Fallback>
                  <p:oleObj name="Equation" r:id="rId4" imgW="163440" imgH="163440" progId="Equation.DSMT4">
                    <p:embed/>
                    <p:pic>
                      <p:nvPicPr>
                        <p:cNvPr id="0" name="Picture 1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5" y="2662"/>
                          <a:ext cx="137" cy="133"/>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gradFill rotWithShape="0">
                                <a:gsLst>
                                  <a:gs pos="0">
                                    <a:srgbClr val="993366">
                                      <a:gamma/>
                                      <a:shade val="46275"/>
                                      <a:invGamma/>
                                    </a:srgbClr>
                                  </a:gs>
                                  <a:gs pos="50000">
                                    <a:srgbClr val="993366"/>
                                  </a:gs>
                                  <a:gs pos="100000">
                                    <a:srgbClr val="993366">
                                      <a:gamma/>
                                      <a:shade val="46275"/>
                                      <a:invGamma/>
                                    </a:srgbClr>
                                  </a:gs>
                                </a:gsLst>
                                <a:lin ang="5400000" scaled="1"/>
                              </a:gra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94232" name="Group 24"/>
          <p:cNvGrpSpPr>
            <a:grpSpLocks/>
          </p:cNvGrpSpPr>
          <p:nvPr/>
        </p:nvGrpSpPr>
        <p:grpSpPr bwMode="auto">
          <a:xfrm>
            <a:off x="5364163" y="3919538"/>
            <a:ext cx="2824162" cy="1187450"/>
            <a:chOff x="3379" y="2577"/>
            <a:chExt cx="1779" cy="748"/>
          </a:xfrm>
        </p:grpSpPr>
        <p:sp>
          <p:nvSpPr>
            <p:cNvPr id="94230" name="Text Box 22"/>
            <p:cNvSpPr txBox="1">
              <a:spLocks noChangeArrowheads="1"/>
            </p:cNvSpPr>
            <p:nvPr/>
          </p:nvSpPr>
          <p:spPr bwMode="auto">
            <a:xfrm>
              <a:off x="3379" y="2577"/>
              <a:ext cx="1779"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The sample data </a:t>
              </a:r>
            </a:p>
            <a:p>
              <a:r>
                <a:rPr lang="en-US" sz="2400">
                  <a:effectLst>
                    <a:outerShdw blurRad="38100" dist="38100" dir="2700000" algn="tl">
                      <a:srgbClr val="000000"/>
                    </a:outerShdw>
                  </a:effectLst>
                  <a:latin typeface="Book Antiqua" pitchFamily="18" charset="0"/>
                </a:rPr>
                <a:t>provide a value for</a:t>
              </a:r>
            </a:p>
            <a:p>
              <a:r>
                <a:rPr lang="en-US" sz="2400">
                  <a:effectLst>
                    <a:outerShdw blurRad="38100" dist="38100" dir="2700000" algn="tl">
                      <a:srgbClr val="000000"/>
                    </a:outerShdw>
                  </a:effectLst>
                  <a:latin typeface="Book Antiqua" pitchFamily="18" charset="0"/>
                </a:rPr>
                <a:t>the sample mean</a:t>
              </a:r>
              <a:r>
                <a:rPr lang="en-US">
                  <a:effectLst>
                    <a:outerShdw blurRad="38100" dist="38100" dir="2700000" algn="tl">
                      <a:srgbClr val="000000"/>
                    </a:outerShdw>
                  </a:effectLst>
                  <a:latin typeface="Book Antiqua" pitchFamily="18" charset="0"/>
                </a:rPr>
                <a:t>    .</a:t>
              </a:r>
            </a:p>
          </p:txBody>
        </p:sp>
        <p:graphicFrame>
          <p:nvGraphicFramePr>
            <p:cNvPr id="94231" name="Object 23">
              <a:hlinkClick r:id="" action="ppaction://ole?verb=0"/>
            </p:cNvPr>
            <p:cNvGraphicFramePr>
              <a:graphicFrameLocks/>
            </p:cNvGraphicFramePr>
            <p:nvPr/>
          </p:nvGraphicFramePr>
          <p:xfrm>
            <a:off x="4933" y="3124"/>
            <a:ext cx="137" cy="133"/>
          </p:xfrm>
          <a:graphic>
            <a:graphicData uri="http://schemas.openxmlformats.org/presentationml/2006/ole">
              <mc:AlternateContent xmlns:mc="http://schemas.openxmlformats.org/markup-compatibility/2006">
                <mc:Choice xmlns:v="urn:schemas-microsoft-com:vml" Requires="v">
                  <p:oleObj spid="_x0000_s94316" name="Equation" r:id="rId6" imgW="163440" imgH="163440" progId="Equation.2">
                    <p:embed/>
                  </p:oleObj>
                </mc:Choice>
                <mc:Fallback>
                  <p:oleObj name="Equation" r:id="rId6" imgW="163440" imgH="163440" progId="Equation.2">
                    <p:embed/>
                    <p:pic>
                      <p:nvPicPr>
                        <p:cNvPr id="0" name="Picture 23"/>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3" y="3124"/>
                          <a:ext cx="137" cy="133"/>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gradFill rotWithShape="0">
                                <a:gsLst>
                                  <a:gs pos="0">
                                    <a:srgbClr val="993366">
                                      <a:gamma/>
                                      <a:shade val="46275"/>
                                      <a:invGamma/>
                                    </a:srgbClr>
                                  </a:gs>
                                  <a:gs pos="50000">
                                    <a:srgbClr val="993366"/>
                                  </a:gs>
                                  <a:gs pos="100000">
                                    <a:srgbClr val="993366">
                                      <a:gamma/>
                                      <a:shade val="46275"/>
                                      <a:invGamma/>
                                    </a:srgbClr>
                                  </a:gs>
                                </a:gsLst>
                                <a:lin ang="5400000" scaled="1"/>
                              </a:gra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94233" name="Text Box 25"/>
          <p:cNvSpPr txBox="1">
            <a:spLocks noChangeArrowheads="1"/>
          </p:cNvSpPr>
          <p:nvPr/>
        </p:nvSpPr>
        <p:spPr bwMode="auto">
          <a:xfrm>
            <a:off x="4632325" y="1824038"/>
            <a:ext cx="3595688" cy="118745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A simple random sample</a:t>
            </a:r>
          </a:p>
          <a:p>
            <a:r>
              <a:rPr lang="en-US" sz="2400">
                <a:effectLst>
                  <a:outerShdw blurRad="38100" dist="38100" dir="2700000" algn="tl">
                    <a:srgbClr val="000000"/>
                  </a:outerShdw>
                </a:effectLst>
                <a:latin typeface="Book Antiqua" pitchFamily="18" charset="0"/>
              </a:rPr>
              <a:t>of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elements is selected</a:t>
            </a:r>
          </a:p>
          <a:p>
            <a:r>
              <a:rPr lang="en-US" sz="2400">
                <a:effectLst>
                  <a:outerShdw blurRad="38100" dist="38100" dir="2700000" algn="tl">
                    <a:srgbClr val="000000"/>
                  </a:outerShdw>
                </a:effectLst>
                <a:latin typeface="Book Antiqua" pitchFamily="18" charset="0"/>
              </a:rPr>
              <a:t>from the population.</a:t>
            </a:r>
            <a:endParaRPr lang="en-US">
              <a:effectLst>
                <a:outerShdw blurRad="38100" dist="38100" dir="2700000" algn="tl">
                  <a:srgbClr val="000000"/>
                </a:outerShdw>
              </a:effectLst>
              <a:latin typeface="Book Antiqua" pitchFamily="18" charset="0"/>
            </a:endParaRPr>
          </a:p>
        </p:txBody>
      </p:sp>
      <p:sp>
        <p:nvSpPr>
          <p:cNvPr id="94234" name="Text Box 26"/>
          <p:cNvSpPr txBox="1">
            <a:spLocks noChangeArrowheads="1"/>
          </p:cNvSpPr>
          <p:nvPr/>
        </p:nvSpPr>
        <p:spPr bwMode="auto">
          <a:xfrm>
            <a:off x="1704975" y="1852613"/>
            <a:ext cx="1752600" cy="118745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Population </a:t>
            </a:r>
          </a:p>
          <a:p>
            <a:r>
              <a:rPr lang="en-US" sz="2400">
                <a:effectLst>
                  <a:outerShdw blurRad="38100" dist="38100" dir="2700000" algn="tl">
                    <a:srgbClr val="000000"/>
                  </a:outerShdw>
                </a:effectLst>
                <a:latin typeface="Book Antiqua" pitchFamily="18" charset="0"/>
              </a:rPr>
              <a:t>with mean</a:t>
            </a:r>
          </a:p>
          <a:p>
            <a:r>
              <a:rPr lang="en-US" sz="2400" i="1">
                <a:effectLst>
                  <a:outerShdw blurRad="38100" dist="38100" dir="2700000" algn="tl">
                    <a:srgbClr val="000000"/>
                  </a:outerShdw>
                </a:effectLst>
                <a:latin typeface="Symbol" pitchFamily="18" charset="2"/>
              </a:rPr>
              <a:t>m</a:t>
            </a:r>
            <a:r>
              <a:rPr lang="en-US" sz="2400">
                <a:effectLst>
                  <a:outerShdw blurRad="38100" dist="38100" dir="2700000" algn="tl">
                    <a:srgbClr val="000000"/>
                  </a:outerShdw>
                </a:effectLst>
                <a:latin typeface="Book Antiqua" pitchFamily="18" charset="0"/>
              </a:rPr>
              <a:t> = ?</a:t>
            </a:r>
            <a:endParaRPr lang="en-US">
              <a:effectLst>
                <a:outerShdw blurRad="38100" dist="38100" dir="2700000" algn="tl">
                  <a:srgbClr val="000000"/>
                </a:outerShdw>
              </a:effectLst>
              <a:latin typeface="Book Antiqua" pitchFamily="18" charset="0"/>
            </a:endParaRPr>
          </a:p>
        </p:txBody>
      </p:sp>
      <p:sp>
        <p:nvSpPr>
          <p:cNvPr id="94235" name="AutoShape 27"/>
          <p:cNvSpPr>
            <a:spLocks noChangeArrowheads="1"/>
          </p:cNvSpPr>
          <p:nvPr/>
        </p:nvSpPr>
        <p:spPr bwMode="auto">
          <a:xfrm rot="5400000">
            <a:off x="1076325" y="2393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4238" name="AutoShape 30"/>
          <p:cNvSpPr>
            <a:spLocks noChangeArrowheads="1"/>
          </p:cNvSpPr>
          <p:nvPr/>
        </p:nvSpPr>
        <p:spPr bwMode="auto">
          <a:xfrm rot="16200000" flipH="1">
            <a:off x="8296275" y="2374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4239" name="AutoShape 31"/>
          <p:cNvSpPr>
            <a:spLocks noChangeArrowheads="1"/>
          </p:cNvSpPr>
          <p:nvPr/>
        </p:nvSpPr>
        <p:spPr bwMode="auto">
          <a:xfrm rot="16200000" flipH="1">
            <a:off x="8296275" y="4451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4240" name="AutoShape 32"/>
          <p:cNvSpPr>
            <a:spLocks noChangeArrowheads="1"/>
          </p:cNvSpPr>
          <p:nvPr/>
        </p:nvSpPr>
        <p:spPr bwMode="auto">
          <a:xfrm rot="5400000">
            <a:off x="600075" y="4470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94243" name="Group 35"/>
          <p:cNvGrpSpPr>
            <a:grpSpLocks/>
          </p:cNvGrpSpPr>
          <p:nvPr/>
        </p:nvGrpSpPr>
        <p:grpSpPr bwMode="auto">
          <a:xfrm>
            <a:off x="2365375" y="309563"/>
            <a:ext cx="4452938" cy="519112"/>
            <a:chOff x="1490" y="123"/>
            <a:chExt cx="2805" cy="327"/>
          </a:xfrm>
        </p:grpSpPr>
        <p:sp>
          <p:nvSpPr>
            <p:cNvPr id="94244" name="Text Box 36"/>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94245" name="Object 37">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94317" name="Equation" r:id="rId8" imgW="163440" imgH="163440" progId="Equation.2">
                    <p:embed/>
                  </p:oleObj>
                </mc:Choice>
                <mc:Fallback>
                  <p:oleObj name="Equation" r:id="rId8" imgW="163440" imgH="163440" progId="Equation.2">
                    <p:embed/>
                    <p:pic>
                      <p:nvPicPr>
                        <p:cNvPr id="0" name="Picture 37"/>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94235"/>
                                        </p:tgtEl>
                                        <p:attrNameLst>
                                          <p:attrName>style.visibility</p:attrName>
                                        </p:attrNameLst>
                                      </p:cBhvr>
                                      <p:to>
                                        <p:strVal val="visible"/>
                                      </p:to>
                                    </p:set>
                                    <p:animEffect transition="in" filter="slide(fromLeft)">
                                      <p:cBhvr>
                                        <p:cTn id="7" dur="500"/>
                                        <p:tgtEl>
                                          <p:spTgt spid="94235"/>
                                        </p:tgtEl>
                                      </p:cBhvr>
                                    </p:animEffect>
                                  </p:childTnLst>
                                  <p:subTnLst>
                                    <p:set>
                                      <p:cBhvr override="childStyle">
                                        <p:cTn dur="1" fill="hold" display="0" masterRel="nextClick" afterEffect="1"/>
                                        <p:tgtEl>
                                          <p:spTgt spid="9423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4212"/>
                                        </p:tgtEl>
                                        <p:attrNameLst>
                                          <p:attrName>style.visibility</p:attrName>
                                        </p:attrNameLst>
                                      </p:cBhvr>
                                      <p:to>
                                        <p:strVal val="visible"/>
                                      </p:to>
                                    </p:set>
                                    <p:animEffect transition="in" filter="dissolve">
                                      <p:cBhvr>
                                        <p:cTn id="12" dur="500"/>
                                        <p:tgtEl>
                                          <p:spTgt spid="94212"/>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94234"/>
                                        </p:tgtEl>
                                        <p:attrNameLst>
                                          <p:attrName>style.visibility</p:attrName>
                                        </p:attrNameLst>
                                      </p:cBhvr>
                                      <p:to>
                                        <p:strVal val="visible"/>
                                      </p:to>
                                    </p:set>
                                    <p:anim calcmode="lin" valueType="num">
                                      <p:cBhvr>
                                        <p:cTn id="16" dur="500" fill="hold"/>
                                        <p:tgtEl>
                                          <p:spTgt spid="94234"/>
                                        </p:tgtEl>
                                        <p:attrNameLst>
                                          <p:attrName>ppt_w</p:attrName>
                                        </p:attrNameLst>
                                      </p:cBhvr>
                                      <p:tavLst>
                                        <p:tav tm="0">
                                          <p:val>
                                            <p:strVal val="2/3*#ppt_w"/>
                                          </p:val>
                                        </p:tav>
                                        <p:tav tm="100000">
                                          <p:val>
                                            <p:strVal val="#ppt_w"/>
                                          </p:val>
                                        </p:tav>
                                      </p:tavLst>
                                    </p:anim>
                                    <p:anim calcmode="lin" valueType="num">
                                      <p:cBhvr>
                                        <p:cTn id="17" dur="500" fill="hold"/>
                                        <p:tgtEl>
                                          <p:spTgt spid="94234"/>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2000"/>
                                  </p:stCondLst>
                                  <p:childTnLst>
                                    <p:set>
                                      <p:cBhvr>
                                        <p:cTn id="20" dur="1" fill="hold">
                                          <p:stCondLst>
                                            <p:cond delay="0"/>
                                          </p:stCondLst>
                                        </p:cTn>
                                        <p:tgtEl>
                                          <p:spTgt spid="94238"/>
                                        </p:tgtEl>
                                        <p:attrNameLst>
                                          <p:attrName>style.visibility</p:attrName>
                                        </p:attrNameLst>
                                      </p:cBhvr>
                                      <p:to>
                                        <p:strVal val="visible"/>
                                      </p:to>
                                    </p:set>
                                    <p:animEffect transition="in" filter="slide(fromLeft)">
                                      <p:cBhvr>
                                        <p:cTn id="21" dur="500"/>
                                        <p:tgtEl>
                                          <p:spTgt spid="94238"/>
                                        </p:tgtEl>
                                      </p:cBhvr>
                                    </p:animEffect>
                                  </p:childTnLst>
                                  <p:subTnLst>
                                    <p:set>
                                      <p:cBhvr override="childStyle">
                                        <p:cTn dur="1" fill="hold" display="0" masterRel="nextClick" afterEffect="1"/>
                                        <p:tgtEl>
                                          <p:spTgt spid="94238"/>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94216"/>
                                        </p:tgtEl>
                                        <p:attrNameLst>
                                          <p:attrName>style.visibility</p:attrName>
                                        </p:attrNameLst>
                                      </p:cBhvr>
                                      <p:to>
                                        <p:strVal val="visible"/>
                                      </p:to>
                                    </p:set>
                                    <p:animEffect transition="in" filter="slide(fromLeft)">
                                      <p:cBhvr>
                                        <p:cTn id="26" dur="500"/>
                                        <p:tgtEl>
                                          <p:spTgt spid="94216"/>
                                        </p:tgtEl>
                                      </p:cBhvr>
                                    </p:animEffect>
                                  </p:childTnLst>
                                </p:cTn>
                              </p:par>
                            </p:childTnLst>
                          </p:cTn>
                        </p:par>
                        <p:par>
                          <p:cTn id="27" fill="hold">
                            <p:stCondLst>
                              <p:cond delay="500"/>
                            </p:stCondLst>
                            <p:childTnLst>
                              <p:par>
                                <p:cTn id="28" presetID="9" presetClass="entr" presetSubtype="0" fill="hold" grpId="0" nodeType="afterEffect">
                                  <p:stCondLst>
                                    <p:cond delay="1000"/>
                                  </p:stCondLst>
                                  <p:childTnLst>
                                    <p:set>
                                      <p:cBhvr>
                                        <p:cTn id="29" dur="1" fill="hold">
                                          <p:stCondLst>
                                            <p:cond delay="0"/>
                                          </p:stCondLst>
                                        </p:cTn>
                                        <p:tgtEl>
                                          <p:spTgt spid="94213"/>
                                        </p:tgtEl>
                                        <p:attrNameLst>
                                          <p:attrName>style.visibility</p:attrName>
                                        </p:attrNameLst>
                                      </p:cBhvr>
                                      <p:to>
                                        <p:strVal val="visible"/>
                                      </p:to>
                                    </p:set>
                                    <p:animEffect transition="in" filter="dissolve">
                                      <p:cBhvr>
                                        <p:cTn id="30" dur="500"/>
                                        <p:tgtEl>
                                          <p:spTgt spid="94213"/>
                                        </p:tgtEl>
                                      </p:cBhvr>
                                    </p:animEffect>
                                  </p:childTnLst>
                                </p:cTn>
                              </p:par>
                            </p:childTnLst>
                          </p:cTn>
                        </p:par>
                        <p:par>
                          <p:cTn id="31" fill="hold">
                            <p:stCondLst>
                              <p:cond delay="2000"/>
                            </p:stCondLst>
                            <p:childTnLst>
                              <p:par>
                                <p:cTn id="32" presetID="23" presetClass="entr" presetSubtype="272" fill="hold" grpId="0" nodeType="afterEffect">
                                  <p:stCondLst>
                                    <p:cond delay="1000"/>
                                  </p:stCondLst>
                                  <p:childTnLst>
                                    <p:set>
                                      <p:cBhvr>
                                        <p:cTn id="33" dur="1" fill="hold">
                                          <p:stCondLst>
                                            <p:cond delay="0"/>
                                          </p:stCondLst>
                                        </p:cTn>
                                        <p:tgtEl>
                                          <p:spTgt spid="94233"/>
                                        </p:tgtEl>
                                        <p:attrNameLst>
                                          <p:attrName>style.visibility</p:attrName>
                                        </p:attrNameLst>
                                      </p:cBhvr>
                                      <p:to>
                                        <p:strVal val="visible"/>
                                      </p:to>
                                    </p:set>
                                    <p:anim calcmode="lin" valueType="num">
                                      <p:cBhvr>
                                        <p:cTn id="34" dur="500" fill="hold"/>
                                        <p:tgtEl>
                                          <p:spTgt spid="94233"/>
                                        </p:tgtEl>
                                        <p:attrNameLst>
                                          <p:attrName>ppt_w</p:attrName>
                                        </p:attrNameLst>
                                      </p:cBhvr>
                                      <p:tavLst>
                                        <p:tav tm="0">
                                          <p:val>
                                            <p:strVal val="2/3*#ppt_w"/>
                                          </p:val>
                                        </p:tav>
                                        <p:tav tm="100000">
                                          <p:val>
                                            <p:strVal val="#ppt_w"/>
                                          </p:val>
                                        </p:tav>
                                      </p:tavLst>
                                    </p:anim>
                                    <p:anim calcmode="lin" valueType="num">
                                      <p:cBhvr>
                                        <p:cTn id="35" dur="500" fill="hold"/>
                                        <p:tgtEl>
                                          <p:spTgt spid="94233"/>
                                        </p:tgtEl>
                                        <p:attrNameLst>
                                          <p:attrName>ppt_h</p:attrName>
                                        </p:attrNameLst>
                                      </p:cBhvr>
                                      <p:tavLst>
                                        <p:tav tm="0">
                                          <p:val>
                                            <p:strVal val="2/3*#ppt_h"/>
                                          </p:val>
                                        </p:tav>
                                        <p:tav tm="100000">
                                          <p:val>
                                            <p:strVal val="#ppt_h"/>
                                          </p:val>
                                        </p:tav>
                                      </p:tavLst>
                                    </p:anim>
                                  </p:childTnLst>
                                </p:cTn>
                              </p:par>
                            </p:childTnLst>
                          </p:cTn>
                        </p:par>
                        <p:par>
                          <p:cTn id="36" fill="hold">
                            <p:stCondLst>
                              <p:cond delay="3500"/>
                            </p:stCondLst>
                            <p:childTnLst>
                              <p:par>
                                <p:cTn id="37" presetID="12" presetClass="entr" presetSubtype="8" fill="hold" grpId="0" nodeType="afterEffect">
                                  <p:stCondLst>
                                    <p:cond delay="2000"/>
                                  </p:stCondLst>
                                  <p:childTnLst>
                                    <p:set>
                                      <p:cBhvr>
                                        <p:cTn id="38" dur="1" fill="hold">
                                          <p:stCondLst>
                                            <p:cond delay="0"/>
                                          </p:stCondLst>
                                        </p:cTn>
                                        <p:tgtEl>
                                          <p:spTgt spid="94239"/>
                                        </p:tgtEl>
                                        <p:attrNameLst>
                                          <p:attrName>style.visibility</p:attrName>
                                        </p:attrNameLst>
                                      </p:cBhvr>
                                      <p:to>
                                        <p:strVal val="visible"/>
                                      </p:to>
                                    </p:set>
                                    <p:animEffect transition="in" filter="slide(fromLeft)">
                                      <p:cBhvr>
                                        <p:cTn id="39" dur="500"/>
                                        <p:tgtEl>
                                          <p:spTgt spid="94239"/>
                                        </p:tgtEl>
                                      </p:cBhvr>
                                    </p:animEffect>
                                  </p:childTnLst>
                                  <p:subTnLst>
                                    <p:set>
                                      <p:cBhvr override="childStyle">
                                        <p:cTn dur="1" fill="hold" display="0" masterRel="nextClick" afterEffect="1"/>
                                        <p:tgtEl>
                                          <p:spTgt spid="94239"/>
                                        </p:tgtEl>
                                        <p:attrNameLst>
                                          <p:attrName>style.visibility</p:attrName>
                                        </p:attrNameLst>
                                      </p:cBhvr>
                                      <p:to>
                                        <p:strVal val="hidden"/>
                                      </p:to>
                                    </p:set>
                                  </p:subTnLst>
                                </p:cTn>
                              </p:par>
                            </p:childTnLst>
                          </p:cTn>
                        </p:par>
                      </p:childTnLst>
                    </p:cTn>
                  </p:par>
                  <p:par>
                    <p:cTn id="40" fill="hold">
                      <p:stCondLst>
                        <p:cond delay="indefinite"/>
                      </p:stCondLst>
                      <p:childTnLst>
                        <p:par>
                          <p:cTn id="41" fill="hold">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94217"/>
                                        </p:tgtEl>
                                        <p:attrNameLst>
                                          <p:attrName>style.visibility</p:attrName>
                                        </p:attrNameLst>
                                      </p:cBhvr>
                                      <p:to>
                                        <p:strVal val="visible"/>
                                      </p:to>
                                    </p:set>
                                    <p:animEffect transition="in" filter="slide(fromTop)">
                                      <p:cBhvr>
                                        <p:cTn id="44" dur="500"/>
                                        <p:tgtEl>
                                          <p:spTgt spid="94217"/>
                                        </p:tgtEl>
                                      </p:cBhvr>
                                    </p:animEffect>
                                  </p:childTnLst>
                                </p:cTn>
                              </p:par>
                            </p:childTnLst>
                          </p:cTn>
                        </p:par>
                        <p:par>
                          <p:cTn id="45" fill="hold">
                            <p:stCondLst>
                              <p:cond delay="500"/>
                            </p:stCondLst>
                            <p:childTnLst>
                              <p:par>
                                <p:cTn id="46" presetID="9" presetClass="entr" presetSubtype="0" fill="hold" grpId="0" nodeType="afterEffect">
                                  <p:stCondLst>
                                    <p:cond delay="1000"/>
                                  </p:stCondLst>
                                  <p:childTnLst>
                                    <p:set>
                                      <p:cBhvr>
                                        <p:cTn id="47" dur="1" fill="hold">
                                          <p:stCondLst>
                                            <p:cond delay="0"/>
                                          </p:stCondLst>
                                        </p:cTn>
                                        <p:tgtEl>
                                          <p:spTgt spid="94214"/>
                                        </p:tgtEl>
                                        <p:attrNameLst>
                                          <p:attrName>style.visibility</p:attrName>
                                        </p:attrNameLst>
                                      </p:cBhvr>
                                      <p:to>
                                        <p:strVal val="visible"/>
                                      </p:to>
                                    </p:set>
                                    <p:animEffect transition="in" filter="dissolve">
                                      <p:cBhvr>
                                        <p:cTn id="48" dur="500"/>
                                        <p:tgtEl>
                                          <p:spTgt spid="94214"/>
                                        </p:tgtEl>
                                      </p:cBhvr>
                                    </p:animEffect>
                                  </p:childTnLst>
                                </p:cTn>
                              </p:par>
                            </p:childTnLst>
                          </p:cTn>
                        </p:par>
                        <p:par>
                          <p:cTn id="49" fill="hold">
                            <p:stCondLst>
                              <p:cond delay="2000"/>
                            </p:stCondLst>
                            <p:childTnLst>
                              <p:par>
                                <p:cTn id="50" presetID="23" presetClass="entr" presetSubtype="272" fill="hold" nodeType="afterEffect">
                                  <p:stCondLst>
                                    <p:cond delay="1000"/>
                                  </p:stCondLst>
                                  <p:childTnLst>
                                    <p:set>
                                      <p:cBhvr>
                                        <p:cTn id="51" dur="1" fill="hold">
                                          <p:stCondLst>
                                            <p:cond delay="0"/>
                                          </p:stCondLst>
                                        </p:cTn>
                                        <p:tgtEl>
                                          <p:spTgt spid="94232"/>
                                        </p:tgtEl>
                                        <p:attrNameLst>
                                          <p:attrName>style.visibility</p:attrName>
                                        </p:attrNameLst>
                                      </p:cBhvr>
                                      <p:to>
                                        <p:strVal val="visible"/>
                                      </p:to>
                                    </p:set>
                                    <p:anim calcmode="lin" valueType="num">
                                      <p:cBhvr>
                                        <p:cTn id="52" dur="500" fill="hold"/>
                                        <p:tgtEl>
                                          <p:spTgt spid="94232"/>
                                        </p:tgtEl>
                                        <p:attrNameLst>
                                          <p:attrName>ppt_w</p:attrName>
                                        </p:attrNameLst>
                                      </p:cBhvr>
                                      <p:tavLst>
                                        <p:tav tm="0">
                                          <p:val>
                                            <p:strVal val="2/3*#ppt_w"/>
                                          </p:val>
                                        </p:tav>
                                        <p:tav tm="100000">
                                          <p:val>
                                            <p:strVal val="#ppt_w"/>
                                          </p:val>
                                        </p:tav>
                                      </p:tavLst>
                                    </p:anim>
                                    <p:anim calcmode="lin" valueType="num">
                                      <p:cBhvr>
                                        <p:cTn id="53" dur="500" fill="hold"/>
                                        <p:tgtEl>
                                          <p:spTgt spid="94232"/>
                                        </p:tgtEl>
                                        <p:attrNameLst>
                                          <p:attrName>ppt_h</p:attrName>
                                        </p:attrNameLst>
                                      </p:cBhvr>
                                      <p:tavLst>
                                        <p:tav tm="0">
                                          <p:val>
                                            <p:strVal val="2/3*#ppt_h"/>
                                          </p:val>
                                        </p:tav>
                                        <p:tav tm="100000">
                                          <p:val>
                                            <p:strVal val="#ppt_h"/>
                                          </p:val>
                                        </p:tav>
                                      </p:tavLst>
                                    </p:anim>
                                  </p:childTnLst>
                                </p:cTn>
                              </p:par>
                            </p:childTnLst>
                          </p:cTn>
                        </p:par>
                        <p:par>
                          <p:cTn id="54" fill="hold">
                            <p:stCondLst>
                              <p:cond delay="3500"/>
                            </p:stCondLst>
                            <p:childTnLst>
                              <p:par>
                                <p:cTn id="55" presetID="12" presetClass="entr" presetSubtype="8" fill="hold" grpId="0" nodeType="afterEffect">
                                  <p:stCondLst>
                                    <p:cond delay="2000"/>
                                  </p:stCondLst>
                                  <p:childTnLst>
                                    <p:set>
                                      <p:cBhvr>
                                        <p:cTn id="56" dur="1" fill="hold">
                                          <p:stCondLst>
                                            <p:cond delay="0"/>
                                          </p:stCondLst>
                                        </p:cTn>
                                        <p:tgtEl>
                                          <p:spTgt spid="94240"/>
                                        </p:tgtEl>
                                        <p:attrNameLst>
                                          <p:attrName>style.visibility</p:attrName>
                                        </p:attrNameLst>
                                      </p:cBhvr>
                                      <p:to>
                                        <p:strVal val="visible"/>
                                      </p:to>
                                    </p:set>
                                    <p:animEffect transition="in" filter="slide(fromLeft)">
                                      <p:cBhvr>
                                        <p:cTn id="57" dur="500"/>
                                        <p:tgtEl>
                                          <p:spTgt spid="94240"/>
                                        </p:tgtEl>
                                      </p:cBhvr>
                                    </p:animEffect>
                                  </p:childTnLst>
                                  <p:subTnLst>
                                    <p:set>
                                      <p:cBhvr override="childStyle">
                                        <p:cTn dur="1" fill="hold" display="0" masterRel="nextClick" afterEffect="1"/>
                                        <p:tgtEl>
                                          <p:spTgt spid="94240"/>
                                        </p:tgtEl>
                                        <p:attrNameLst>
                                          <p:attrName>style.visibility</p:attrName>
                                        </p:attrNameLst>
                                      </p:cBhvr>
                                      <p:to>
                                        <p:strVal val="hidden"/>
                                      </p:to>
                                    </p:set>
                                  </p:subTnLst>
                                </p:cTn>
                              </p:par>
                            </p:childTnLst>
                          </p:cTn>
                        </p:par>
                      </p:childTnLst>
                    </p:cTn>
                  </p:par>
                  <p:par>
                    <p:cTn id="58" fill="hold">
                      <p:stCondLst>
                        <p:cond delay="indefinite"/>
                      </p:stCondLst>
                      <p:childTnLst>
                        <p:par>
                          <p:cTn id="59" fill="hold">
                            <p:stCondLst>
                              <p:cond delay="0"/>
                            </p:stCondLst>
                            <p:childTnLst>
                              <p:par>
                                <p:cTn id="60" presetID="12" presetClass="entr" presetSubtype="2" fill="hold" grpId="0" nodeType="clickEffect">
                                  <p:stCondLst>
                                    <p:cond delay="0"/>
                                  </p:stCondLst>
                                  <p:childTnLst>
                                    <p:set>
                                      <p:cBhvr>
                                        <p:cTn id="61" dur="1" fill="hold">
                                          <p:stCondLst>
                                            <p:cond delay="0"/>
                                          </p:stCondLst>
                                        </p:cTn>
                                        <p:tgtEl>
                                          <p:spTgt spid="94218"/>
                                        </p:tgtEl>
                                        <p:attrNameLst>
                                          <p:attrName>style.visibility</p:attrName>
                                        </p:attrNameLst>
                                      </p:cBhvr>
                                      <p:to>
                                        <p:strVal val="visible"/>
                                      </p:to>
                                    </p:set>
                                    <p:animEffect transition="in" filter="slide(fromRight)">
                                      <p:cBhvr>
                                        <p:cTn id="62" dur="500"/>
                                        <p:tgtEl>
                                          <p:spTgt spid="94218"/>
                                        </p:tgtEl>
                                      </p:cBhvr>
                                    </p:animEffect>
                                  </p:childTnLst>
                                </p:cTn>
                              </p:par>
                            </p:childTnLst>
                          </p:cTn>
                        </p:par>
                        <p:par>
                          <p:cTn id="63" fill="hold">
                            <p:stCondLst>
                              <p:cond delay="500"/>
                            </p:stCondLst>
                            <p:childTnLst>
                              <p:par>
                                <p:cTn id="64" presetID="9" presetClass="entr" presetSubtype="0" fill="hold" grpId="0" nodeType="afterEffect">
                                  <p:stCondLst>
                                    <p:cond delay="1000"/>
                                  </p:stCondLst>
                                  <p:childTnLst>
                                    <p:set>
                                      <p:cBhvr>
                                        <p:cTn id="65" dur="1" fill="hold">
                                          <p:stCondLst>
                                            <p:cond delay="0"/>
                                          </p:stCondLst>
                                        </p:cTn>
                                        <p:tgtEl>
                                          <p:spTgt spid="94215"/>
                                        </p:tgtEl>
                                        <p:attrNameLst>
                                          <p:attrName>style.visibility</p:attrName>
                                        </p:attrNameLst>
                                      </p:cBhvr>
                                      <p:to>
                                        <p:strVal val="visible"/>
                                      </p:to>
                                    </p:set>
                                    <p:animEffect transition="in" filter="dissolve">
                                      <p:cBhvr>
                                        <p:cTn id="66" dur="500"/>
                                        <p:tgtEl>
                                          <p:spTgt spid="94215"/>
                                        </p:tgtEl>
                                      </p:cBhvr>
                                    </p:animEffect>
                                  </p:childTnLst>
                                </p:cTn>
                              </p:par>
                            </p:childTnLst>
                          </p:cTn>
                        </p:par>
                        <p:par>
                          <p:cTn id="67" fill="hold">
                            <p:stCondLst>
                              <p:cond delay="2000"/>
                            </p:stCondLst>
                            <p:childTnLst>
                              <p:par>
                                <p:cTn id="68" presetID="23" presetClass="entr" presetSubtype="272" fill="hold" nodeType="afterEffect">
                                  <p:stCondLst>
                                    <p:cond delay="1000"/>
                                  </p:stCondLst>
                                  <p:childTnLst>
                                    <p:set>
                                      <p:cBhvr>
                                        <p:cTn id="69" dur="1" fill="hold">
                                          <p:stCondLst>
                                            <p:cond delay="0"/>
                                          </p:stCondLst>
                                        </p:cTn>
                                        <p:tgtEl>
                                          <p:spTgt spid="94236"/>
                                        </p:tgtEl>
                                        <p:attrNameLst>
                                          <p:attrName>style.visibility</p:attrName>
                                        </p:attrNameLst>
                                      </p:cBhvr>
                                      <p:to>
                                        <p:strVal val="visible"/>
                                      </p:to>
                                    </p:set>
                                    <p:anim calcmode="lin" valueType="num">
                                      <p:cBhvr>
                                        <p:cTn id="70" dur="500" fill="hold"/>
                                        <p:tgtEl>
                                          <p:spTgt spid="94236"/>
                                        </p:tgtEl>
                                        <p:attrNameLst>
                                          <p:attrName>ppt_w</p:attrName>
                                        </p:attrNameLst>
                                      </p:cBhvr>
                                      <p:tavLst>
                                        <p:tav tm="0">
                                          <p:val>
                                            <p:strVal val="2/3*#ppt_w"/>
                                          </p:val>
                                        </p:tav>
                                        <p:tav tm="100000">
                                          <p:val>
                                            <p:strVal val="#ppt_w"/>
                                          </p:val>
                                        </p:tav>
                                      </p:tavLst>
                                    </p:anim>
                                    <p:anim calcmode="lin" valueType="num">
                                      <p:cBhvr>
                                        <p:cTn id="71" dur="500" fill="hold"/>
                                        <p:tgtEl>
                                          <p:spTgt spid="94236"/>
                                        </p:tgtEl>
                                        <p:attrNameLst>
                                          <p:attrName>ppt_h</p:attrName>
                                        </p:attrNameLst>
                                      </p:cBhvr>
                                      <p:tavLst>
                                        <p:tav tm="0">
                                          <p:val>
                                            <p:strVal val="2/3*#ppt_h"/>
                                          </p:val>
                                        </p:tav>
                                        <p:tav tm="100000">
                                          <p:val>
                                            <p:strVal val="#ppt_h"/>
                                          </p:val>
                                        </p:tav>
                                      </p:tavLst>
                                    </p:anim>
                                  </p:childTnLst>
                                </p:cTn>
                              </p:par>
                            </p:childTnLst>
                          </p:cTn>
                        </p:par>
                        <p:par>
                          <p:cTn id="72" fill="hold">
                            <p:stCondLst>
                              <p:cond delay="3500"/>
                            </p:stCondLst>
                            <p:childTnLst>
                              <p:par>
                                <p:cTn id="73" presetID="12" presetClass="entr" presetSubtype="4" fill="hold" grpId="0" nodeType="afterEffect">
                                  <p:stCondLst>
                                    <p:cond delay="0"/>
                                  </p:stCondLst>
                                  <p:childTnLst>
                                    <p:set>
                                      <p:cBhvr>
                                        <p:cTn id="74" dur="1" fill="hold">
                                          <p:stCondLst>
                                            <p:cond delay="0"/>
                                          </p:stCondLst>
                                        </p:cTn>
                                        <p:tgtEl>
                                          <p:spTgt spid="94219"/>
                                        </p:tgtEl>
                                        <p:attrNameLst>
                                          <p:attrName>style.visibility</p:attrName>
                                        </p:attrNameLst>
                                      </p:cBhvr>
                                      <p:to>
                                        <p:strVal val="visible"/>
                                      </p:to>
                                    </p:set>
                                    <p:animEffect transition="in" filter="slide(fromBottom)">
                                      <p:cBhvr>
                                        <p:cTn id="75" dur="500"/>
                                        <p:tgtEl>
                                          <p:spTgt spid="94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5" grpId="0" animBg="1" autoUpdateAnimBg="0"/>
      <p:bldP spid="94212" grpId="0" animBg="1" autoUpdateAnimBg="0"/>
      <p:bldP spid="94213" grpId="0" animBg="1" autoUpdateAnimBg="0"/>
      <p:bldP spid="94216" grpId="0" animBg="1"/>
      <p:bldP spid="94217" grpId="0" animBg="1"/>
      <p:bldP spid="94218" grpId="0" animBg="1"/>
      <p:bldP spid="94219" grpId="0" animBg="1"/>
      <p:bldP spid="94214" grpId="0" animBg="1" autoUpdateAnimBg="0"/>
      <p:bldP spid="94233" grpId="0" autoUpdateAnimBg="0"/>
      <p:bldP spid="94234" grpId="0" autoUpdateAnimBg="0"/>
      <p:bldP spid="94235" grpId="0" animBg="1"/>
      <p:bldP spid="94238" grpId="0" animBg="1"/>
      <p:bldP spid="94239" grpId="0" animBg="1"/>
      <p:bldP spid="9424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p:cNvSpPr>
            <a:spLocks noChangeArrowheads="1"/>
          </p:cNvSpPr>
          <p:nvPr/>
        </p:nvSpPr>
        <p:spPr bwMode="auto">
          <a:xfrm>
            <a:off x="685800" y="314325"/>
            <a:ext cx="7772400" cy="52863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Introduction</a:t>
            </a:r>
          </a:p>
        </p:txBody>
      </p:sp>
      <p:sp>
        <p:nvSpPr>
          <p:cNvPr id="179204" name="Rectangle 4"/>
          <p:cNvSpPr>
            <a:spLocks noChangeArrowheads="1"/>
          </p:cNvSpPr>
          <p:nvPr/>
        </p:nvSpPr>
        <p:spPr bwMode="auto">
          <a:xfrm>
            <a:off x="768350" y="1965324"/>
            <a:ext cx="7467600" cy="981076"/>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a:t>
            </a:r>
            <a:r>
              <a:rPr lang="en-US" sz="2400" u="sng" dirty="0">
                <a:effectLst>
                  <a:outerShdw blurRad="38100" dist="38100" dir="2700000" algn="tl">
                    <a:srgbClr val="000000"/>
                  </a:outerShdw>
                </a:effectLst>
                <a:latin typeface="Book Antiqua" pitchFamily="18" charset="0"/>
              </a:rPr>
              <a:t>population</a:t>
            </a:r>
            <a:r>
              <a:rPr lang="en-US" sz="2400" dirty="0">
                <a:effectLst>
                  <a:outerShdw blurRad="38100" dist="38100" dir="2700000" algn="tl">
                    <a:srgbClr val="000000"/>
                  </a:outerShdw>
                </a:effectLst>
                <a:latin typeface="Book Antiqua" pitchFamily="18" charset="0"/>
              </a:rPr>
              <a:t> is a collection of all the elements of</a:t>
            </a:r>
          </a:p>
          <a:p>
            <a:pPr algn="l"/>
            <a:r>
              <a:rPr lang="en-US" sz="2400" dirty="0">
                <a:effectLst>
                  <a:outerShdw blurRad="38100" dist="38100" dir="2700000" algn="tl">
                    <a:srgbClr val="000000"/>
                  </a:outerShdw>
                </a:effectLst>
                <a:latin typeface="Book Antiqua" pitchFamily="18" charset="0"/>
              </a:rPr>
              <a:t>  interest.</a:t>
            </a:r>
          </a:p>
        </p:txBody>
      </p:sp>
      <p:sp>
        <p:nvSpPr>
          <p:cNvPr id="179205" name="Rectangle 5"/>
          <p:cNvSpPr>
            <a:spLocks noChangeArrowheads="1"/>
          </p:cNvSpPr>
          <p:nvPr/>
        </p:nvSpPr>
        <p:spPr bwMode="auto">
          <a:xfrm>
            <a:off x="768350" y="3044825"/>
            <a:ext cx="7467600" cy="649288"/>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a:t>
            </a:r>
            <a:r>
              <a:rPr lang="en-US" sz="2400" u="sng" dirty="0">
                <a:effectLst>
                  <a:outerShdw blurRad="38100" dist="38100" dir="2700000" algn="tl">
                    <a:srgbClr val="000000"/>
                  </a:outerShdw>
                </a:effectLst>
                <a:latin typeface="Book Antiqua" pitchFamily="18" charset="0"/>
              </a:rPr>
              <a:t>sample</a:t>
            </a:r>
            <a:r>
              <a:rPr lang="en-US" sz="2400" dirty="0">
                <a:effectLst>
                  <a:outerShdw blurRad="38100" dist="38100" dir="2700000" algn="tl">
                    <a:srgbClr val="000000"/>
                  </a:outerShdw>
                </a:effectLst>
                <a:latin typeface="Book Antiqua" pitchFamily="18" charset="0"/>
              </a:rPr>
              <a:t> is a subset of the population.</a:t>
            </a:r>
          </a:p>
        </p:txBody>
      </p:sp>
      <p:sp>
        <p:nvSpPr>
          <p:cNvPr id="179207" name="AutoShape 7"/>
          <p:cNvSpPr>
            <a:spLocks noChangeArrowheads="1"/>
          </p:cNvSpPr>
          <p:nvPr/>
        </p:nvSpPr>
        <p:spPr bwMode="auto">
          <a:xfrm rot="5400000">
            <a:off x="504825" y="22082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08" name="AutoShape 8"/>
          <p:cNvSpPr>
            <a:spLocks noChangeArrowheads="1"/>
          </p:cNvSpPr>
          <p:nvPr/>
        </p:nvSpPr>
        <p:spPr bwMode="auto">
          <a:xfrm rot="5400000">
            <a:off x="504825" y="32877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09" name="Rectangle 9"/>
          <p:cNvSpPr>
            <a:spLocks noChangeArrowheads="1"/>
          </p:cNvSpPr>
          <p:nvPr/>
        </p:nvSpPr>
        <p:spPr bwMode="auto">
          <a:xfrm>
            <a:off x="763588" y="1203325"/>
            <a:ext cx="7467600" cy="649288"/>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An </a:t>
            </a:r>
            <a:r>
              <a:rPr lang="en-US" sz="2400" u="sng" dirty="0">
                <a:effectLst>
                  <a:outerShdw blurRad="38100" dist="38100" dir="2700000" algn="tl">
                    <a:srgbClr val="000000"/>
                  </a:outerShdw>
                </a:effectLst>
                <a:latin typeface="Book Antiqua" pitchFamily="18" charset="0"/>
              </a:rPr>
              <a:t>element</a:t>
            </a:r>
            <a:r>
              <a:rPr lang="en-US" sz="2400" dirty="0">
                <a:effectLst>
                  <a:outerShdw blurRad="38100" dist="38100" dir="2700000" algn="tl">
                    <a:srgbClr val="000000"/>
                  </a:outerShdw>
                </a:effectLst>
                <a:latin typeface="Book Antiqua" pitchFamily="18" charset="0"/>
              </a:rPr>
              <a:t> is the entity on which data are collected.</a:t>
            </a:r>
          </a:p>
        </p:txBody>
      </p:sp>
      <p:sp>
        <p:nvSpPr>
          <p:cNvPr id="179213" name="AutoShape 13"/>
          <p:cNvSpPr>
            <a:spLocks noChangeArrowheads="1"/>
          </p:cNvSpPr>
          <p:nvPr/>
        </p:nvSpPr>
        <p:spPr bwMode="auto">
          <a:xfrm rot="5400000">
            <a:off x="504825" y="14081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15" name="Rectangle 15"/>
          <p:cNvSpPr>
            <a:spLocks noChangeArrowheads="1"/>
          </p:cNvSpPr>
          <p:nvPr/>
        </p:nvSpPr>
        <p:spPr bwMode="auto">
          <a:xfrm>
            <a:off x="768350" y="4894263"/>
            <a:ext cx="7467600" cy="10493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a:t>
            </a:r>
            <a:r>
              <a:rPr lang="en-US" sz="2400" u="sng" dirty="0">
                <a:effectLst>
                  <a:outerShdw blurRad="38100" dist="38100" dir="2700000" algn="tl">
                    <a:srgbClr val="000000"/>
                  </a:outerShdw>
                </a:effectLst>
                <a:latin typeface="Book Antiqua" pitchFamily="18" charset="0"/>
              </a:rPr>
              <a:t>frame</a:t>
            </a:r>
            <a:r>
              <a:rPr lang="en-US" sz="2400" dirty="0">
                <a:effectLst>
                  <a:outerShdw blurRad="38100" dist="38100" dir="2700000" algn="tl">
                    <a:srgbClr val="000000"/>
                  </a:outerShdw>
                </a:effectLst>
                <a:latin typeface="Book Antiqua" pitchFamily="18" charset="0"/>
              </a:rPr>
              <a:t> is a list of the elements that the sample will</a:t>
            </a:r>
          </a:p>
          <a:p>
            <a:pPr algn="l"/>
            <a:r>
              <a:rPr lang="en-US" sz="2400" dirty="0">
                <a:effectLst>
                  <a:outerShdw blurRad="38100" dist="38100" dir="2700000" algn="tl">
                    <a:srgbClr val="000000"/>
                  </a:outerShdw>
                </a:effectLst>
                <a:latin typeface="Book Antiqua" pitchFamily="18" charset="0"/>
              </a:rPr>
              <a:t>  be selected from.</a:t>
            </a:r>
          </a:p>
        </p:txBody>
      </p:sp>
      <p:sp>
        <p:nvSpPr>
          <p:cNvPr id="179216" name="AutoShape 16"/>
          <p:cNvSpPr>
            <a:spLocks noChangeArrowheads="1"/>
          </p:cNvSpPr>
          <p:nvPr/>
        </p:nvSpPr>
        <p:spPr bwMode="auto">
          <a:xfrm rot="5400000">
            <a:off x="504825" y="5356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79217" name="Rectangle 17"/>
          <p:cNvSpPr>
            <a:spLocks noChangeArrowheads="1"/>
          </p:cNvSpPr>
          <p:nvPr/>
        </p:nvSpPr>
        <p:spPr bwMode="auto">
          <a:xfrm>
            <a:off x="768350" y="3802063"/>
            <a:ext cx="7467600" cy="976312"/>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sampled population</a:t>
            </a:r>
            <a:r>
              <a:rPr lang="en-US" sz="2400" dirty="0">
                <a:effectLst>
                  <a:outerShdw blurRad="38100" dist="38100" dir="2700000" algn="tl">
                    <a:srgbClr val="000000"/>
                  </a:outerShdw>
                </a:effectLst>
                <a:latin typeface="Book Antiqua" pitchFamily="18" charset="0"/>
              </a:rPr>
              <a:t> is the population from</a:t>
            </a:r>
          </a:p>
          <a:p>
            <a:pPr algn="l"/>
            <a:r>
              <a:rPr lang="en-US" sz="2400" dirty="0">
                <a:effectLst>
                  <a:outerShdw blurRad="38100" dist="38100" dir="2700000" algn="tl">
                    <a:srgbClr val="000000"/>
                  </a:outerShdw>
                </a:effectLst>
                <a:latin typeface="Book Antiqua" pitchFamily="18" charset="0"/>
              </a:rPr>
              <a:t>  which the sample is drawn.</a:t>
            </a:r>
          </a:p>
        </p:txBody>
      </p:sp>
      <p:sp>
        <p:nvSpPr>
          <p:cNvPr id="179218" name="AutoShape 18"/>
          <p:cNvSpPr>
            <a:spLocks noChangeArrowheads="1"/>
          </p:cNvSpPr>
          <p:nvPr/>
        </p:nvSpPr>
        <p:spPr bwMode="auto">
          <a:xfrm rot="5400000">
            <a:off x="504825" y="4211638"/>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79213"/>
                                        </p:tgtEl>
                                        <p:attrNameLst>
                                          <p:attrName>style.visibility</p:attrName>
                                        </p:attrNameLst>
                                      </p:cBhvr>
                                      <p:to>
                                        <p:strVal val="visible"/>
                                      </p:to>
                                    </p:set>
                                    <p:animEffect transition="in" filter="slide(fromLeft)">
                                      <p:cBhvr>
                                        <p:cTn id="7" dur="500"/>
                                        <p:tgtEl>
                                          <p:spTgt spid="179213"/>
                                        </p:tgtEl>
                                      </p:cBhvr>
                                    </p:animEffect>
                                  </p:childTnLst>
                                  <p:subTnLst>
                                    <p:set>
                                      <p:cBhvr override="childStyle">
                                        <p:cTn dur="1" fill="hold" display="0" masterRel="nextClick" afterEffect="1"/>
                                        <p:tgtEl>
                                          <p:spTgt spid="17921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79209"/>
                                        </p:tgtEl>
                                        <p:attrNameLst>
                                          <p:attrName>style.visibility</p:attrName>
                                        </p:attrNameLst>
                                      </p:cBhvr>
                                      <p:to>
                                        <p:strVal val="visible"/>
                                      </p:to>
                                    </p:set>
                                    <p:anim calcmode="lin" valueType="num">
                                      <p:cBhvr>
                                        <p:cTn id="12" dur="500" fill="hold"/>
                                        <p:tgtEl>
                                          <p:spTgt spid="179209"/>
                                        </p:tgtEl>
                                        <p:attrNameLst>
                                          <p:attrName>ppt_w</p:attrName>
                                        </p:attrNameLst>
                                      </p:cBhvr>
                                      <p:tavLst>
                                        <p:tav tm="0">
                                          <p:val>
                                            <p:strVal val="2/3*#ppt_w"/>
                                          </p:val>
                                        </p:tav>
                                        <p:tav tm="100000">
                                          <p:val>
                                            <p:strVal val="#ppt_w"/>
                                          </p:val>
                                        </p:tav>
                                      </p:tavLst>
                                    </p:anim>
                                    <p:anim calcmode="lin" valueType="num">
                                      <p:cBhvr>
                                        <p:cTn id="13" dur="500" fill="hold"/>
                                        <p:tgtEl>
                                          <p:spTgt spid="17920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500"/>
                                  </p:stCondLst>
                                  <p:childTnLst>
                                    <p:set>
                                      <p:cBhvr>
                                        <p:cTn id="16" dur="1" fill="hold">
                                          <p:stCondLst>
                                            <p:cond delay="0"/>
                                          </p:stCondLst>
                                        </p:cTn>
                                        <p:tgtEl>
                                          <p:spTgt spid="179207"/>
                                        </p:tgtEl>
                                        <p:attrNameLst>
                                          <p:attrName>style.visibility</p:attrName>
                                        </p:attrNameLst>
                                      </p:cBhvr>
                                      <p:to>
                                        <p:strVal val="visible"/>
                                      </p:to>
                                    </p:set>
                                    <p:animEffect transition="in" filter="slide(fromLeft)">
                                      <p:cBhvr>
                                        <p:cTn id="17" dur="500"/>
                                        <p:tgtEl>
                                          <p:spTgt spid="179207"/>
                                        </p:tgtEl>
                                      </p:cBhvr>
                                    </p:animEffect>
                                  </p:childTnLst>
                                  <p:subTnLst>
                                    <p:set>
                                      <p:cBhvr override="childStyle">
                                        <p:cTn dur="1" fill="hold" display="0" masterRel="nextClick" afterEffect="1"/>
                                        <p:tgtEl>
                                          <p:spTgt spid="179207"/>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79204"/>
                                        </p:tgtEl>
                                        <p:attrNameLst>
                                          <p:attrName>style.visibility</p:attrName>
                                        </p:attrNameLst>
                                      </p:cBhvr>
                                      <p:to>
                                        <p:strVal val="visible"/>
                                      </p:to>
                                    </p:set>
                                    <p:anim calcmode="lin" valueType="num">
                                      <p:cBhvr>
                                        <p:cTn id="22" dur="500" fill="hold"/>
                                        <p:tgtEl>
                                          <p:spTgt spid="179204"/>
                                        </p:tgtEl>
                                        <p:attrNameLst>
                                          <p:attrName>ppt_w</p:attrName>
                                        </p:attrNameLst>
                                      </p:cBhvr>
                                      <p:tavLst>
                                        <p:tav tm="0">
                                          <p:val>
                                            <p:strVal val="2/3*#ppt_w"/>
                                          </p:val>
                                        </p:tav>
                                        <p:tav tm="100000">
                                          <p:val>
                                            <p:strVal val="#ppt_w"/>
                                          </p:val>
                                        </p:tav>
                                      </p:tavLst>
                                    </p:anim>
                                    <p:anim calcmode="lin" valueType="num">
                                      <p:cBhvr>
                                        <p:cTn id="23" dur="500" fill="hold"/>
                                        <p:tgtEl>
                                          <p:spTgt spid="179204"/>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1500"/>
                                  </p:stCondLst>
                                  <p:childTnLst>
                                    <p:set>
                                      <p:cBhvr>
                                        <p:cTn id="26" dur="1" fill="hold">
                                          <p:stCondLst>
                                            <p:cond delay="0"/>
                                          </p:stCondLst>
                                        </p:cTn>
                                        <p:tgtEl>
                                          <p:spTgt spid="179208"/>
                                        </p:tgtEl>
                                        <p:attrNameLst>
                                          <p:attrName>style.visibility</p:attrName>
                                        </p:attrNameLst>
                                      </p:cBhvr>
                                      <p:to>
                                        <p:strVal val="visible"/>
                                      </p:to>
                                    </p:set>
                                    <p:animEffect transition="in" filter="slide(fromLeft)">
                                      <p:cBhvr>
                                        <p:cTn id="27" dur="500"/>
                                        <p:tgtEl>
                                          <p:spTgt spid="179208"/>
                                        </p:tgtEl>
                                      </p:cBhvr>
                                    </p:animEffect>
                                  </p:childTnLst>
                                  <p:subTnLst>
                                    <p:set>
                                      <p:cBhvr override="childStyle">
                                        <p:cTn dur="1" fill="hold" display="0" masterRel="nextClick" afterEffect="1"/>
                                        <p:tgtEl>
                                          <p:spTgt spid="179208"/>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79205"/>
                                        </p:tgtEl>
                                        <p:attrNameLst>
                                          <p:attrName>style.visibility</p:attrName>
                                        </p:attrNameLst>
                                      </p:cBhvr>
                                      <p:to>
                                        <p:strVal val="visible"/>
                                      </p:to>
                                    </p:set>
                                    <p:anim calcmode="lin" valueType="num">
                                      <p:cBhvr>
                                        <p:cTn id="32" dur="500" fill="hold"/>
                                        <p:tgtEl>
                                          <p:spTgt spid="179205"/>
                                        </p:tgtEl>
                                        <p:attrNameLst>
                                          <p:attrName>ppt_w</p:attrName>
                                        </p:attrNameLst>
                                      </p:cBhvr>
                                      <p:tavLst>
                                        <p:tav tm="0">
                                          <p:val>
                                            <p:strVal val="2/3*#ppt_w"/>
                                          </p:val>
                                        </p:tav>
                                        <p:tav tm="100000">
                                          <p:val>
                                            <p:strVal val="#ppt_w"/>
                                          </p:val>
                                        </p:tav>
                                      </p:tavLst>
                                    </p:anim>
                                    <p:anim calcmode="lin" valueType="num">
                                      <p:cBhvr>
                                        <p:cTn id="33" dur="500" fill="hold"/>
                                        <p:tgtEl>
                                          <p:spTgt spid="179205"/>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1500"/>
                                  </p:stCondLst>
                                  <p:childTnLst>
                                    <p:set>
                                      <p:cBhvr>
                                        <p:cTn id="36" dur="1" fill="hold">
                                          <p:stCondLst>
                                            <p:cond delay="0"/>
                                          </p:stCondLst>
                                        </p:cTn>
                                        <p:tgtEl>
                                          <p:spTgt spid="179218"/>
                                        </p:tgtEl>
                                        <p:attrNameLst>
                                          <p:attrName>style.visibility</p:attrName>
                                        </p:attrNameLst>
                                      </p:cBhvr>
                                      <p:to>
                                        <p:strVal val="visible"/>
                                      </p:to>
                                    </p:set>
                                    <p:animEffect transition="in" filter="slide(fromLeft)">
                                      <p:cBhvr>
                                        <p:cTn id="37" dur="500"/>
                                        <p:tgtEl>
                                          <p:spTgt spid="179218"/>
                                        </p:tgtEl>
                                      </p:cBhvr>
                                    </p:animEffect>
                                  </p:childTnLst>
                                  <p:subTnLst>
                                    <p:set>
                                      <p:cBhvr override="childStyle">
                                        <p:cTn dur="1" fill="hold" display="0" masterRel="nextClick" afterEffect="1"/>
                                        <p:tgtEl>
                                          <p:spTgt spid="179218"/>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79217"/>
                                        </p:tgtEl>
                                        <p:attrNameLst>
                                          <p:attrName>style.visibility</p:attrName>
                                        </p:attrNameLst>
                                      </p:cBhvr>
                                      <p:to>
                                        <p:strVal val="visible"/>
                                      </p:to>
                                    </p:set>
                                    <p:anim calcmode="lin" valueType="num">
                                      <p:cBhvr>
                                        <p:cTn id="42" dur="500" fill="hold"/>
                                        <p:tgtEl>
                                          <p:spTgt spid="179217"/>
                                        </p:tgtEl>
                                        <p:attrNameLst>
                                          <p:attrName>ppt_w</p:attrName>
                                        </p:attrNameLst>
                                      </p:cBhvr>
                                      <p:tavLst>
                                        <p:tav tm="0">
                                          <p:val>
                                            <p:strVal val="2/3*#ppt_w"/>
                                          </p:val>
                                        </p:tav>
                                        <p:tav tm="100000">
                                          <p:val>
                                            <p:strVal val="#ppt_w"/>
                                          </p:val>
                                        </p:tav>
                                      </p:tavLst>
                                    </p:anim>
                                    <p:anim calcmode="lin" valueType="num">
                                      <p:cBhvr>
                                        <p:cTn id="43" dur="500" fill="hold"/>
                                        <p:tgtEl>
                                          <p:spTgt spid="179217"/>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12" presetClass="entr" presetSubtype="8" fill="hold" grpId="0" nodeType="afterEffect">
                                  <p:stCondLst>
                                    <p:cond delay="1500"/>
                                  </p:stCondLst>
                                  <p:childTnLst>
                                    <p:set>
                                      <p:cBhvr>
                                        <p:cTn id="46" dur="1" fill="hold">
                                          <p:stCondLst>
                                            <p:cond delay="0"/>
                                          </p:stCondLst>
                                        </p:cTn>
                                        <p:tgtEl>
                                          <p:spTgt spid="179216"/>
                                        </p:tgtEl>
                                        <p:attrNameLst>
                                          <p:attrName>style.visibility</p:attrName>
                                        </p:attrNameLst>
                                      </p:cBhvr>
                                      <p:to>
                                        <p:strVal val="visible"/>
                                      </p:to>
                                    </p:set>
                                    <p:animEffect transition="in" filter="slide(fromLeft)">
                                      <p:cBhvr>
                                        <p:cTn id="47" dur="500"/>
                                        <p:tgtEl>
                                          <p:spTgt spid="179216"/>
                                        </p:tgtEl>
                                      </p:cBhvr>
                                    </p:animEffect>
                                  </p:childTnLst>
                                  <p:subTnLst>
                                    <p:set>
                                      <p:cBhvr override="childStyle">
                                        <p:cTn dur="1" fill="hold" display="0" masterRel="nextClick" afterEffect="1"/>
                                        <p:tgtEl>
                                          <p:spTgt spid="179216"/>
                                        </p:tgtEl>
                                        <p:attrNameLst>
                                          <p:attrName>style.visibility</p:attrName>
                                        </p:attrNameLst>
                                      </p:cBhvr>
                                      <p:to>
                                        <p:strVal val="hidden"/>
                                      </p:to>
                                    </p:set>
                                  </p:subTnLst>
                                </p:cTn>
                              </p:par>
                            </p:childTnLst>
                          </p:cTn>
                        </p:par>
                      </p:childTnLst>
                    </p:cTn>
                  </p:par>
                  <p:par>
                    <p:cTn id="48" fill="hold">
                      <p:stCondLst>
                        <p:cond delay="indefinite"/>
                      </p:stCondLst>
                      <p:childTnLst>
                        <p:par>
                          <p:cTn id="49" fill="hold">
                            <p:stCondLst>
                              <p:cond delay="0"/>
                            </p:stCondLst>
                            <p:childTnLst>
                              <p:par>
                                <p:cTn id="50" presetID="23" presetClass="entr" presetSubtype="272" fill="hold" grpId="0" nodeType="clickEffect">
                                  <p:stCondLst>
                                    <p:cond delay="0"/>
                                  </p:stCondLst>
                                  <p:childTnLst>
                                    <p:set>
                                      <p:cBhvr>
                                        <p:cTn id="51" dur="1" fill="hold">
                                          <p:stCondLst>
                                            <p:cond delay="0"/>
                                          </p:stCondLst>
                                        </p:cTn>
                                        <p:tgtEl>
                                          <p:spTgt spid="179215"/>
                                        </p:tgtEl>
                                        <p:attrNameLst>
                                          <p:attrName>style.visibility</p:attrName>
                                        </p:attrNameLst>
                                      </p:cBhvr>
                                      <p:to>
                                        <p:strVal val="visible"/>
                                      </p:to>
                                    </p:set>
                                    <p:anim calcmode="lin" valueType="num">
                                      <p:cBhvr>
                                        <p:cTn id="52" dur="500" fill="hold"/>
                                        <p:tgtEl>
                                          <p:spTgt spid="179215"/>
                                        </p:tgtEl>
                                        <p:attrNameLst>
                                          <p:attrName>ppt_w</p:attrName>
                                        </p:attrNameLst>
                                      </p:cBhvr>
                                      <p:tavLst>
                                        <p:tav tm="0">
                                          <p:val>
                                            <p:strVal val="2/3*#ppt_w"/>
                                          </p:val>
                                        </p:tav>
                                        <p:tav tm="100000">
                                          <p:val>
                                            <p:strVal val="#ppt_w"/>
                                          </p:val>
                                        </p:tav>
                                      </p:tavLst>
                                    </p:anim>
                                    <p:anim calcmode="lin" valueType="num">
                                      <p:cBhvr>
                                        <p:cTn id="53" dur="500" fill="hold"/>
                                        <p:tgtEl>
                                          <p:spTgt spid="179215"/>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4" grpId="0" animBg="1" autoUpdateAnimBg="0"/>
      <p:bldP spid="179205" grpId="0" animBg="1" autoUpdateAnimBg="0"/>
      <p:bldP spid="179207" grpId="0" animBg="1"/>
      <p:bldP spid="179208" grpId="0" animBg="1"/>
      <p:bldP spid="179209" grpId="0" animBg="1" autoUpdateAnimBg="0"/>
      <p:bldP spid="179213" grpId="0" animBg="1"/>
      <p:bldP spid="179215" grpId="0" animBg="1" autoUpdateAnimBg="0"/>
      <p:bldP spid="179216" grpId="0" animBg="1"/>
      <p:bldP spid="179217" grpId="0" animBg="1" autoUpdateAnimBg="0"/>
      <p:bldP spid="1792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3" name="Rectangle 9"/>
          <p:cNvSpPr>
            <a:spLocks noChangeArrowheads="1"/>
          </p:cNvSpPr>
          <p:nvPr/>
        </p:nvSpPr>
        <p:spPr bwMode="auto">
          <a:xfrm>
            <a:off x="3619500" y="3070225"/>
            <a:ext cx="1858963" cy="719138"/>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pSp>
        <p:nvGrpSpPr>
          <p:cNvPr id="16412" name="Group 28"/>
          <p:cNvGrpSpPr>
            <a:grpSpLocks/>
          </p:cNvGrpSpPr>
          <p:nvPr/>
        </p:nvGrpSpPr>
        <p:grpSpPr bwMode="auto">
          <a:xfrm>
            <a:off x="1089025" y="1098550"/>
            <a:ext cx="7177088" cy="1333500"/>
            <a:chOff x="686" y="692"/>
            <a:chExt cx="4521" cy="840"/>
          </a:xfrm>
        </p:grpSpPr>
        <p:sp>
          <p:nvSpPr>
            <p:cNvPr id="16399" name="Text Box 15"/>
            <p:cNvSpPr txBox="1">
              <a:spLocks noChangeArrowheads="1"/>
            </p:cNvSpPr>
            <p:nvPr/>
          </p:nvSpPr>
          <p:spPr bwMode="auto">
            <a:xfrm>
              <a:off x="686" y="692"/>
              <a:ext cx="4521" cy="840"/>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sampling distribution of    </a:t>
              </a:r>
              <a:r>
                <a:rPr lang="en-US" sz="2400" dirty="0">
                  <a:effectLst>
                    <a:outerShdw blurRad="38100" dist="38100" dir="2700000" algn="tl">
                      <a:srgbClr val="000000"/>
                    </a:outerShdw>
                  </a:effectLst>
                  <a:latin typeface="Book Antiqua" pitchFamily="18" charset="0"/>
                </a:rPr>
                <a:t>  is the probability</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distribution of all possible values of the sample </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mean    .</a:t>
              </a:r>
            </a:p>
          </p:txBody>
        </p:sp>
        <p:graphicFrame>
          <p:nvGraphicFramePr>
            <p:cNvPr id="16389" name="Object 5">
              <a:hlinkClick r:id="" action="ppaction://ole?verb=0"/>
            </p:cNvPr>
            <p:cNvGraphicFramePr>
              <a:graphicFrameLocks/>
            </p:cNvGraphicFramePr>
            <p:nvPr/>
          </p:nvGraphicFramePr>
          <p:xfrm>
            <a:off x="3458" y="784"/>
            <a:ext cx="132" cy="132"/>
          </p:xfrm>
          <a:graphic>
            <a:graphicData uri="http://schemas.openxmlformats.org/presentationml/2006/ole">
              <mc:AlternateContent xmlns:mc="http://schemas.openxmlformats.org/markup-compatibility/2006">
                <mc:Choice xmlns:v="urn:schemas-microsoft-com:vml" Requires="v">
                  <p:oleObj spid="_x0000_s16518" name="Equation" r:id="rId4" imgW="163440" imgH="163440" progId="Equation.2">
                    <p:embed/>
                  </p:oleObj>
                </mc:Choice>
                <mc:Fallback>
                  <p:oleObj name="Equation" r:id="rId4" imgW="163440" imgH="163440" progId="Equation.2">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8" y="784"/>
                          <a:ext cx="132" cy="13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16392" name="Object 8">
              <a:hlinkClick r:id="" action="ppaction://ole?verb=0"/>
            </p:cNvPr>
            <p:cNvGraphicFramePr>
              <a:graphicFrameLocks/>
            </p:cNvGraphicFramePr>
            <p:nvPr/>
          </p:nvGraphicFramePr>
          <p:xfrm>
            <a:off x="1292" y="1336"/>
            <a:ext cx="132" cy="132"/>
          </p:xfrm>
          <a:graphic>
            <a:graphicData uri="http://schemas.openxmlformats.org/presentationml/2006/ole">
              <mc:AlternateContent xmlns:mc="http://schemas.openxmlformats.org/markup-compatibility/2006">
                <mc:Choice xmlns:v="urn:schemas-microsoft-com:vml" Requires="v">
                  <p:oleObj spid="_x0000_s16519" name="Equation" r:id="rId6" imgW="163440" imgH="163440" progId="Equation.2">
                    <p:embed/>
                  </p:oleObj>
                </mc:Choice>
                <mc:Fallback>
                  <p:oleObj name="Equation" r:id="rId6" imgW="163440" imgH="163440" progId="Equation.2">
                    <p:embed/>
                    <p:pic>
                      <p:nvPicPr>
                        <p:cNvPr id="0" name="Picture 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92" y="1336"/>
                          <a:ext cx="132" cy="13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16409" name="Group 25"/>
          <p:cNvGrpSpPr>
            <a:grpSpLocks/>
          </p:cNvGrpSpPr>
          <p:nvPr/>
        </p:nvGrpSpPr>
        <p:grpSpPr bwMode="auto">
          <a:xfrm>
            <a:off x="2365375" y="309563"/>
            <a:ext cx="4452938" cy="519112"/>
            <a:chOff x="1490" y="123"/>
            <a:chExt cx="2805" cy="327"/>
          </a:xfrm>
        </p:grpSpPr>
        <p:sp>
          <p:nvSpPr>
            <p:cNvPr id="16397" name="Text Box 13"/>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16398" name="Object 14">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16520" name="Equation" r:id="rId8" imgW="163440" imgH="163440" progId="Equation.2">
                    <p:embed/>
                  </p:oleObj>
                </mc:Choice>
                <mc:Fallback>
                  <p:oleObj name="Equation" r:id="rId8" imgW="163440" imgH="163440" progId="Equation.2">
                    <p:embed/>
                    <p:pic>
                      <p:nvPicPr>
                        <p:cNvPr id="0" name="Picture 14"/>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6401" name="Text Box 17"/>
          <p:cNvSpPr txBox="1">
            <a:spLocks noChangeArrowheads="1"/>
          </p:cNvSpPr>
          <p:nvPr/>
        </p:nvSpPr>
        <p:spPr bwMode="auto">
          <a:xfrm>
            <a:off x="2227263" y="3940175"/>
            <a:ext cx="4780476" cy="424732"/>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where:   </a:t>
            </a:r>
            <a:r>
              <a:rPr lang="en-US" sz="2400" i="1" dirty="0">
                <a:effectLst>
                  <a:outerShdw blurRad="38100" dist="38100" dir="2700000" algn="tl">
                    <a:srgbClr val="000000"/>
                  </a:outerShdw>
                </a:effectLst>
                <a:latin typeface="Symbol" pitchFamily="18" charset="2"/>
              </a:rPr>
              <a:t></a:t>
            </a:r>
            <a:r>
              <a:rPr lang="en-US" sz="2400" dirty="0">
                <a:effectLst>
                  <a:outerShdw blurRad="38100" dist="38100" dir="2700000" algn="tl">
                    <a:srgbClr val="000000"/>
                  </a:outerShdw>
                </a:effectLst>
                <a:latin typeface="Book Antiqua" pitchFamily="18" charset="0"/>
              </a:rPr>
              <a:t>  = the population mean</a:t>
            </a:r>
          </a:p>
        </p:txBody>
      </p:sp>
      <p:grpSp>
        <p:nvGrpSpPr>
          <p:cNvPr id="16404" name="Group 20"/>
          <p:cNvGrpSpPr>
            <a:grpSpLocks/>
          </p:cNvGrpSpPr>
          <p:nvPr/>
        </p:nvGrpSpPr>
        <p:grpSpPr bwMode="auto">
          <a:xfrm>
            <a:off x="3933825" y="3184525"/>
            <a:ext cx="1314450" cy="457200"/>
            <a:chOff x="2418" y="2203"/>
            <a:chExt cx="828" cy="288"/>
          </a:xfrm>
        </p:grpSpPr>
        <p:sp>
          <p:nvSpPr>
            <p:cNvPr id="16403" name="Text Box 19"/>
            <p:cNvSpPr txBox="1">
              <a:spLocks noChangeArrowheads="1"/>
            </p:cNvSpPr>
            <p:nvPr/>
          </p:nvSpPr>
          <p:spPr bwMode="auto">
            <a:xfrm>
              <a:off x="2418" y="2203"/>
              <a:ext cx="828" cy="288"/>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E</a:t>
              </a:r>
              <a:r>
                <a:rPr lang="en-US" sz="2400">
                  <a:effectLst>
                    <a:outerShdw blurRad="38100" dist="38100" dir="2700000" algn="tl">
                      <a:srgbClr val="000000"/>
                    </a:outerShdw>
                  </a:effectLst>
                  <a:latin typeface="Book Antiqua" pitchFamily="18" charset="0"/>
                </a:rPr>
                <a:t>(   ) = </a:t>
              </a:r>
              <a:r>
                <a:rPr lang="en-US" sz="2400" i="1">
                  <a:effectLst>
                    <a:outerShdw blurRad="38100" dist="38100" dir="2700000" algn="tl">
                      <a:srgbClr val="000000"/>
                    </a:outerShdw>
                  </a:effectLst>
                  <a:latin typeface="Symbol" pitchFamily="18" charset="2"/>
                </a:rPr>
                <a:t></a:t>
              </a:r>
            </a:p>
          </p:txBody>
        </p:sp>
        <p:graphicFrame>
          <p:nvGraphicFramePr>
            <p:cNvPr id="16402" name="Object 18">
              <a:hlinkClick r:id="" action="ppaction://ole?verb=0"/>
            </p:cNvPr>
            <p:cNvGraphicFramePr>
              <a:graphicFrameLocks/>
            </p:cNvGraphicFramePr>
            <p:nvPr/>
          </p:nvGraphicFramePr>
          <p:xfrm>
            <a:off x="2670" y="2278"/>
            <a:ext cx="140" cy="150"/>
          </p:xfrm>
          <a:graphic>
            <a:graphicData uri="http://schemas.openxmlformats.org/presentationml/2006/ole">
              <mc:AlternateContent xmlns:mc="http://schemas.openxmlformats.org/markup-compatibility/2006">
                <mc:Choice xmlns:v="urn:schemas-microsoft-com:vml" Requires="v">
                  <p:oleObj spid="_x0000_s16521" name="Equation" r:id="rId10" imgW="163440" imgH="163440" progId="Equation.2">
                    <p:embed/>
                  </p:oleObj>
                </mc:Choice>
                <mc:Fallback>
                  <p:oleObj name="Equation" r:id="rId10" imgW="163440" imgH="163440" progId="Equation.2">
                    <p:embed/>
                    <p:pic>
                      <p:nvPicPr>
                        <p:cNvPr id="0" name="Picture 18"/>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0" y="2278"/>
                          <a:ext cx="140" cy="1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6405" name="AutoShape 21"/>
          <p:cNvSpPr>
            <a:spLocks noChangeArrowheads="1"/>
          </p:cNvSpPr>
          <p:nvPr/>
        </p:nvSpPr>
        <p:spPr bwMode="auto">
          <a:xfrm rot="5400000">
            <a:off x="746125" y="2640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6411" name="Group 27"/>
          <p:cNvGrpSpPr>
            <a:grpSpLocks/>
          </p:cNvGrpSpPr>
          <p:nvPr/>
        </p:nvGrpSpPr>
        <p:grpSpPr bwMode="auto">
          <a:xfrm>
            <a:off x="1009650" y="2508250"/>
            <a:ext cx="3140075" cy="457200"/>
            <a:chOff x="708" y="1580"/>
            <a:chExt cx="1978" cy="288"/>
          </a:xfrm>
        </p:grpSpPr>
        <p:graphicFrame>
          <p:nvGraphicFramePr>
            <p:cNvPr id="16391" name="Object 7">
              <a:hlinkClick r:id="" action="ppaction://ole?verb=0"/>
            </p:cNvPr>
            <p:cNvGraphicFramePr>
              <a:graphicFrameLocks/>
            </p:cNvGraphicFramePr>
            <p:nvPr/>
          </p:nvGraphicFramePr>
          <p:xfrm>
            <a:off x="2546" y="1653"/>
            <a:ext cx="140" cy="150"/>
          </p:xfrm>
          <a:graphic>
            <a:graphicData uri="http://schemas.openxmlformats.org/presentationml/2006/ole">
              <mc:AlternateContent xmlns:mc="http://schemas.openxmlformats.org/markup-compatibility/2006">
                <mc:Choice xmlns:v="urn:schemas-microsoft-com:vml" Requires="v">
                  <p:oleObj spid="_x0000_s16522" name="Equation" r:id="rId12" imgW="163440" imgH="163440" progId="Equation.2">
                    <p:embed/>
                  </p:oleObj>
                </mc:Choice>
                <mc:Fallback>
                  <p:oleObj name="Equation" r:id="rId12" imgW="163440" imgH="163440" progId="Equation.2">
                    <p:embed/>
                    <p:pic>
                      <p:nvPicPr>
                        <p:cNvPr id="0" name="Picture 7"/>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46" y="1653"/>
                          <a:ext cx="140" cy="1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6406" name="Text Box 22"/>
            <p:cNvSpPr txBox="1">
              <a:spLocks noChangeArrowheads="1"/>
            </p:cNvSpPr>
            <p:nvPr/>
          </p:nvSpPr>
          <p:spPr bwMode="auto">
            <a:xfrm>
              <a:off x="708" y="1580"/>
              <a:ext cx="1824" cy="288"/>
            </a:xfrm>
            <a:prstGeom prst="rect">
              <a:avLst/>
            </a:prstGeom>
            <a:noFill/>
            <a:ln w="12700">
              <a:noFill/>
              <a:miter lim="800000"/>
              <a:headEnd/>
              <a:tailEnd/>
            </a:ln>
            <a:effectLst/>
          </p:spPr>
          <p:txBody>
            <a:bodyPr wrap="none">
              <a:spAutoFit/>
            </a:bodyPr>
            <a:lstStyle/>
            <a:p>
              <a:pPr>
                <a:buFontTx/>
                <a:buChar char="•"/>
              </a:pPr>
              <a:r>
                <a:rPr lang="en-US" sz="2400">
                  <a:solidFill>
                    <a:srgbClr val="66FFFF"/>
                  </a:solidFill>
                  <a:effectLst>
                    <a:outerShdw blurRad="38100" dist="38100" dir="2700000" algn="tl">
                      <a:srgbClr val="000000"/>
                    </a:outerShdw>
                  </a:effectLst>
                  <a:latin typeface="Book Antiqua" pitchFamily="18" charset="0"/>
                </a:rPr>
                <a:t> Expected Value of</a:t>
              </a:r>
            </a:p>
          </p:txBody>
        </p:sp>
      </p:grpSp>
      <p:sp>
        <p:nvSpPr>
          <p:cNvPr id="18" name="Text Box 15"/>
          <p:cNvSpPr txBox="1">
            <a:spLocks noChangeArrowheads="1"/>
          </p:cNvSpPr>
          <p:nvPr/>
        </p:nvSpPr>
        <p:spPr bwMode="auto">
          <a:xfrm>
            <a:off x="1177925" y="4476750"/>
            <a:ext cx="7067961" cy="1348061"/>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When the expected value of the point estimator</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equals the population parameter, we say the point</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estimator is </a:t>
            </a:r>
            <a:r>
              <a:rPr lang="en-US" sz="2400" u="sng" dirty="0">
                <a:effectLst>
                  <a:outerShdw blurRad="38100" dist="38100" dir="2700000" algn="tl">
                    <a:srgbClr val="000000"/>
                  </a:outerShdw>
                </a:effectLst>
                <a:latin typeface="Book Antiqua" pitchFamily="18" charset="0"/>
              </a:rPr>
              <a:t>unbiased</a:t>
            </a:r>
            <a:r>
              <a:rPr lang="en-US" sz="2400" dirty="0">
                <a:effectLst>
                  <a:outerShdw blurRad="38100" dist="38100" dir="2700000" algn="tl">
                    <a:srgbClr val="000000"/>
                  </a:outerShdw>
                </a:effectLst>
                <a:latin typeface="Book Antiqua" pitchFamily="18" charset="0"/>
              </a:rPr>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1000"/>
                                  </p:stCondLst>
                                  <p:childTnLst>
                                    <p:set>
                                      <p:cBhvr>
                                        <p:cTn id="6" dur="1" fill="hold">
                                          <p:stCondLst>
                                            <p:cond delay="0"/>
                                          </p:stCondLst>
                                        </p:cTn>
                                        <p:tgtEl>
                                          <p:spTgt spid="16412"/>
                                        </p:tgtEl>
                                        <p:attrNameLst>
                                          <p:attrName>style.visibility</p:attrName>
                                        </p:attrNameLst>
                                      </p:cBhvr>
                                      <p:to>
                                        <p:strVal val="visible"/>
                                      </p:to>
                                    </p:set>
                                    <p:animEffect transition="in" filter="blinds(horizontal)">
                                      <p:cBhvr>
                                        <p:cTn id="7" dur="500"/>
                                        <p:tgtEl>
                                          <p:spTgt spid="16412"/>
                                        </p:tgtEl>
                                      </p:cBhvr>
                                    </p:animEffect>
                                  </p:childTnLst>
                                </p:cTn>
                              </p:par>
                            </p:childTnLst>
                          </p:cTn>
                        </p:par>
                        <p:par>
                          <p:cTn id="8" fill="hold">
                            <p:stCondLst>
                              <p:cond delay="1500"/>
                            </p:stCondLst>
                            <p:childTnLst>
                              <p:par>
                                <p:cTn id="9" presetID="12" presetClass="entr" presetSubtype="8" fill="hold" grpId="0" nodeType="afterEffect">
                                  <p:stCondLst>
                                    <p:cond delay="3000"/>
                                  </p:stCondLst>
                                  <p:childTnLst>
                                    <p:set>
                                      <p:cBhvr>
                                        <p:cTn id="10" dur="1" fill="hold">
                                          <p:stCondLst>
                                            <p:cond delay="0"/>
                                          </p:stCondLst>
                                        </p:cTn>
                                        <p:tgtEl>
                                          <p:spTgt spid="16405"/>
                                        </p:tgtEl>
                                        <p:attrNameLst>
                                          <p:attrName>style.visibility</p:attrName>
                                        </p:attrNameLst>
                                      </p:cBhvr>
                                      <p:to>
                                        <p:strVal val="visible"/>
                                      </p:to>
                                    </p:set>
                                    <p:animEffect transition="in" filter="slide(fromLeft)">
                                      <p:cBhvr>
                                        <p:cTn id="11" dur="500"/>
                                        <p:tgtEl>
                                          <p:spTgt spid="16405"/>
                                        </p:tgtEl>
                                      </p:cBhvr>
                                    </p:animEffect>
                                  </p:childTnLst>
                                  <p:subTnLst>
                                    <p:set>
                                      <p:cBhvr override="childStyle">
                                        <p:cTn dur="1" fill="hold" display="0" masterRel="nextClick" afterEffect="1"/>
                                        <p:tgtEl>
                                          <p:spTgt spid="16405"/>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16411"/>
                                        </p:tgtEl>
                                        <p:attrNameLst>
                                          <p:attrName>style.visibility</p:attrName>
                                        </p:attrNameLst>
                                      </p:cBhvr>
                                      <p:to>
                                        <p:strVal val="visible"/>
                                      </p:to>
                                    </p:set>
                                    <p:animEffect transition="in" filter="blinds(horizontal)">
                                      <p:cBhvr>
                                        <p:cTn id="16" dur="500"/>
                                        <p:tgtEl>
                                          <p:spTgt spid="16411"/>
                                        </p:tgtEl>
                                      </p:cBhvr>
                                    </p:animEffect>
                                  </p:childTnLst>
                                </p:cTn>
                              </p:par>
                            </p:childTnLst>
                          </p:cTn>
                        </p:par>
                        <p:par>
                          <p:cTn id="17" fill="hold">
                            <p:stCondLst>
                              <p:cond delay="500"/>
                            </p:stCondLst>
                            <p:childTnLst>
                              <p:par>
                                <p:cTn id="18" presetID="9" presetClass="entr" presetSubtype="0" fill="hold" grpId="0" nodeType="afterEffect">
                                  <p:stCondLst>
                                    <p:cond delay="1000"/>
                                  </p:stCondLst>
                                  <p:childTnLst>
                                    <p:set>
                                      <p:cBhvr>
                                        <p:cTn id="19" dur="1" fill="hold">
                                          <p:stCondLst>
                                            <p:cond delay="0"/>
                                          </p:stCondLst>
                                        </p:cTn>
                                        <p:tgtEl>
                                          <p:spTgt spid="16393"/>
                                        </p:tgtEl>
                                        <p:attrNameLst>
                                          <p:attrName>style.visibility</p:attrName>
                                        </p:attrNameLst>
                                      </p:cBhvr>
                                      <p:to>
                                        <p:strVal val="visible"/>
                                      </p:to>
                                    </p:set>
                                    <p:animEffect transition="in" filter="dissolve">
                                      <p:cBhvr>
                                        <p:cTn id="20" dur="500"/>
                                        <p:tgtEl>
                                          <p:spTgt spid="16393"/>
                                        </p:tgtEl>
                                      </p:cBhvr>
                                    </p:animEffect>
                                  </p:childTnLst>
                                </p:cTn>
                              </p:par>
                            </p:childTnLst>
                          </p:cTn>
                        </p:par>
                        <p:par>
                          <p:cTn id="21" fill="hold">
                            <p:stCondLst>
                              <p:cond delay="2000"/>
                            </p:stCondLst>
                            <p:childTnLst>
                              <p:par>
                                <p:cTn id="22" presetID="23" presetClass="entr" presetSubtype="272" fill="hold" nodeType="afterEffect">
                                  <p:stCondLst>
                                    <p:cond delay="1000"/>
                                  </p:stCondLst>
                                  <p:childTnLst>
                                    <p:set>
                                      <p:cBhvr>
                                        <p:cTn id="23" dur="1" fill="hold">
                                          <p:stCondLst>
                                            <p:cond delay="0"/>
                                          </p:stCondLst>
                                        </p:cTn>
                                        <p:tgtEl>
                                          <p:spTgt spid="16404"/>
                                        </p:tgtEl>
                                        <p:attrNameLst>
                                          <p:attrName>style.visibility</p:attrName>
                                        </p:attrNameLst>
                                      </p:cBhvr>
                                      <p:to>
                                        <p:strVal val="visible"/>
                                      </p:to>
                                    </p:set>
                                    <p:anim calcmode="lin" valueType="num">
                                      <p:cBhvr>
                                        <p:cTn id="24" dur="500" fill="hold"/>
                                        <p:tgtEl>
                                          <p:spTgt spid="16404"/>
                                        </p:tgtEl>
                                        <p:attrNameLst>
                                          <p:attrName>ppt_w</p:attrName>
                                        </p:attrNameLst>
                                      </p:cBhvr>
                                      <p:tavLst>
                                        <p:tav tm="0">
                                          <p:val>
                                            <p:strVal val="2/3*#ppt_w"/>
                                          </p:val>
                                        </p:tav>
                                        <p:tav tm="100000">
                                          <p:val>
                                            <p:strVal val="#ppt_w"/>
                                          </p:val>
                                        </p:tav>
                                      </p:tavLst>
                                    </p:anim>
                                    <p:anim calcmode="lin" valueType="num">
                                      <p:cBhvr>
                                        <p:cTn id="25" dur="500" fill="hold"/>
                                        <p:tgtEl>
                                          <p:spTgt spid="16404"/>
                                        </p:tgtEl>
                                        <p:attrNameLst>
                                          <p:attrName>ppt_h</p:attrName>
                                        </p:attrNameLst>
                                      </p:cBhvr>
                                      <p:tavLst>
                                        <p:tav tm="0">
                                          <p:val>
                                            <p:strVal val="2/3*#ppt_h"/>
                                          </p:val>
                                        </p:tav>
                                        <p:tav tm="100000">
                                          <p:val>
                                            <p:strVal val="#ppt_h"/>
                                          </p:val>
                                        </p:tav>
                                      </p:tavLst>
                                    </p:anim>
                                  </p:childTnLst>
                                </p:cTn>
                              </p:par>
                            </p:childTnLst>
                          </p:cTn>
                        </p:par>
                        <p:par>
                          <p:cTn id="26" fill="hold">
                            <p:stCondLst>
                              <p:cond delay="3500"/>
                            </p:stCondLst>
                            <p:childTnLst>
                              <p:par>
                                <p:cTn id="27" presetID="12" presetClass="entr" presetSubtype="1" fill="hold" grpId="0" nodeType="afterEffect">
                                  <p:stCondLst>
                                    <p:cond delay="2000"/>
                                  </p:stCondLst>
                                  <p:childTnLst>
                                    <p:set>
                                      <p:cBhvr>
                                        <p:cTn id="28" dur="1" fill="hold">
                                          <p:stCondLst>
                                            <p:cond delay="0"/>
                                          </p:stCondLst>
                                        </p:cTn>
                                        <p:tgtEl>
                                          <p:spTgt spid="16401"/>
                                        </p:tgtEl>
                                        <p:attrNameLst>
                                          <p:attrName>style.visibility</p:attrName>
                                        </p:attrNameLst>
                                      </p:cBhvr>
                                      <p:to>
                                        <p:strVal val="visible"/>
                                      </p:to>
                                    </p:set>
                                    <p:animEffect transition="in" filter="slide(fromTop)">
                                      <p:cBhvr>
                                        <p:cTn id="29" dur="500"/>
                                        <p:tgtEl>
                                          <p:spTgt spid="16401"/>
                                        </p:tgtEl>
                                      </p:cBhvr>
                                    </p:animEffect>
                                  </p:childTnLst>
                                </p:cTn>
                              </p:par>
                            </p:childTnLst>
                          </p:cTn>
                        </p:par>
                        <p:par>
                          <p:cTn id="30" fill="hold">
                            <p:stCondLst>
                              <p:cond delay="6000"/>
                            </p:stCondLst>
                            <p:childTnLst>
                              <p:par>
                                <p:cTn id="31" presetID="3" presetClass="entr" presetSubtype="10" fill="hold" grpId="0" nodeType="afterEffect">
                                  <p:stCondLst>
                                    <p:cond delay="1500"/>
                                  </p:stCondLst>
                                  <p:childTnLst>
                                    <p:set>
                                      <p:cBhvr>
                                        <p:cTn id="32" dur="1" fill="hold">
                                          <p:stCondLst>
                                            <p:cond delay="0"/>
                                          </p:stCondLst>
                                        </p:cTn>
                                        <p:tgtEl>
                                          <p:spTgt spid="18"/>
                                        </p:tgtEl>
                                        <p:attrNameLst>
                                          <p:attrName>style.visibility</p:attrName>
                                        </p:attrNameLst>
                                      </p:cBhvr>
                                      <p:to>
                                        <p:strVal val="visible"/>
                                      </p:to>
                                    </p:set>
                                    <p:animEffect transition="in" filter="blinds(horizontal)">
                                      <p:cBhvr>
                                        <p:cTn id="3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animBg="1"/>
      <p:bldP spid="16401" grpId="0" autoUpdateAnimBg="0"/>
      <p:bldP spid="16405" grpId="0" animBg="1"/>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44" name="Rectangle 16"/>
          <p:cNvSpPr>
            <a:spLocks noChangeArrowheads="1"/>
          </p:cNvSpPr>
          <p:nvPr/>
        </p:nvSpPr>
        <p:spPr bwMode="auto">
          <a:xfrm>
            <a:off x="1381125" y="2692400"/>
            <a:ext cx="6559550" cy="2293938"/>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pSp>
        <p:nvGrpSpPr>
          <p:cNvPr id="432130" name="Group 2"/>
          <p:cNvGrpSpPr>
            <a:grpSpLocks/>
          </p:cNvGrpSpPr>
          <p:nvPr/>
        </p:nvGrpSpPr>
        <p:grpSpPr bwMode="auto">
          <a:xfrm>
            <a:off x="2365375" y="309563"/>
            <a:ext cx="4452938" cy="519112"/>
            <a:chOff x="1490" y="123"/>
            <a:chExt cx="2805" cy="327"/>
          </a:xfrm>
        </p:grpSpPr>
        <p:sp>
          <p:nvSpPr>
            <p:cNvPr id="432131" name="Text Box 3"/>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432132" name="Object 4">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432266" name="Equation" r:id="rId4" imgW="163440" imgH="163440" progId="Equation.2">
                    <p:embed/>
                  </p:oleObj>
                </mc:Choice>
                <mc:Fallback>
                  <p:oleObj name="Equation" r:id="rId4" imgW="163440" imgH="163440" progId="Equation.2">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432138" name="Group 10"/>
          <p:cNvGrpSpPr>
            <a:grpSpLocks/>
          </p:cNvGrpSpPr>
          <p:nvPr/>
        </p:nvGrpSpPr>
        <p:grpSpPr bwMode="auto">
          <a:xfrm>
            <a:off x="1071563" y="1662113"/>
            <a:ext cx="7962900" cy="998537"/>
            <a:chOff x="451" y="687"/>
            <a:chExt cx="5016" cy="629"/>
          </a:xfrm>
        </p:grpSpPr>
        <p:sp>
          <p:nvSpPr>
            <p:cNvPr id="432133" name="Rectangle 5"/>
            <p:cNvSpPr>
              <a:spLocks noChangeArrowheads="1"/>
            </p:cNvSpPr>
            <p:nvPr/>
          </p:nvSpPr>
          <p:spPr bwMode="auto">
            <a:xfrm>
              <a:off x="451" y="687"/>
              <a:ext cx="5016" cy="629"/>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We will use the following notation to define the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standard deviation of the sampling distribution of    .</a:t>
              </a:r>
            </a:p>
          </p:txBody>
        </p:sp>
        <p:graphicFrame>
          <p:nvGraphicFramePr>
            <p:cNvPr id="432134" name="Object 6">
              <a:hlinkClick r:id="" action="ppaction://ole?verb=0"/>
            </p:cNvPr>
            <p:cNvGraphicFramePr>
              <a:graphicFrameLocks/>
            </p:cNvGraphicFramePr>
            <p:nvPr/>
          </p:nvGraphicFramePr>
          <p:xfrm>
            <a:off x="4840" y="1046"/>
            <a:ext cx="132" cy="132"/>
          </p:xfrm>
          <a:graphic>
            <a:graphicData uri="http://schemas.openxmlformats.org/presentationml/2006/ole">
              <mc:AlternateContent xmlns:mc="http://schemas.openxmlformats.org/markup-compatibility/2006">
                <mc:Choice xmlns:v="urn:schemas-microsoft-com:vml" Requires="v">
                  <p:oleObj spid="_x0000_s432267" name="Equation" r:id="rId6" imgW="163440" imgH="163440" progId="Equation.2">
                    <p:embed/>
                  </p:oleObj>
                </mc:Choice>
                <mc:Fallback>
                  <p:oleObj name="Equation" r:id="rId6" imgW="163440" imgH="163440" progId="Equation.2">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40" y="1046"/>
                          <a:ext cx="132" cy="13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432143" name="Group 15"/>
          <p:cNvGrpSpPr>
            <a:grpSpLocks/>
          </p:cNvGrpSpPr>
          <p:nvPr/>
        </p:nvGrpSpPr>
        <p:grpSpPr bwMode="auto">
          <a:xfrm>
            <a:off x="1479550" y="2786063"/>
            <a:ext cx="4441825" cy="495300"/>
            <a:chOff x="734" y="1339"/>
            <a:chExt cx="2798" cy="312"/>
          </a:xfrm>
        </p:grpSpPr>
        <p:sp>
          <p:nvSpPr>
            <p:cNvPr id="432136" name="Text Box 8"/>
            <p:cNvSpPr txBox="1">
              <a:spLocks noChangeArrowheads="1"/>
            </p:cNvSpPr>
            <p:nvPr/>
          </p:nvSpPr>
          <p:spPr bwMode="auto">
            <a:xfrm>
              <a:off x="734" y="1339"/>
              <a:ext cx="2731" cy="288"/>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 the standard deviation of </a:t>
              </a:r>
            </a:p>
          </p:txBody>
        </p:sp>
        <p:graphicFrame>
          <p:nvGraphicFramePr>
            <p:cNvPr id="432137" name="Object 9">
              <a:hlinkClick r:id="" action="ppaction://ole?verb=0"/>
            </p:cNvPr>
            <p:cNvGraphicFramePr>
              <a:graphicFrameLocks/>
            </p:cNvGraphicFramePr>
            <p:nvPr/>
          </p:nvGraphicFramePr>
          <p:xfrm>
            <a:off x="887" y="1537"/>
            <a:ext cx="122" cy="114"/>
          </p:xfrm>
          <a:graphic>
            <a:graphicData uri="http://schemas.openxmlformats.org/presentationml/2006/ole">
              <mc:AlternateContent xmlns:mc="http://schemas.openxmlformats.org/markup-compatibility/2006">
                <mc:Choice xmlns:v="urn:schemas-microsoft-com:vml" Requires="v">
                  <p:oleObj spid="_x0000_s432268" name="Equation" r:id="rId8" imgW="163440" imgH="163440" progId="Equation.2">
                    <p:embed/>
                  </p:oleObj>
                </mc:Choice>
                <mc:Fallback>
                  <p:oleObj name="Equation" r:id="rId8" imgW="163440" imgH="163440" progId="Equation.2">
                    <p:embed/>
                    <p:pic>
                      <p:nvPicPr>
                        <p:cNvPr id="0" name="Picture 9"/>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7" y="1537"/>
                          <a:ext cx="122" cy="11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432139" name="Object 11">
              <a:hlinkClick r:id="" action="ppaction://ole?verb=0"/>
            </p:cNvPr>
            <p:cNvGraphicFramePr>
              <a:graphicFrameLocks/>
            </p:cNvGraphicFramePr>
            <p:nvPr/>
          </p:nvGraphicFramePr>
          <p:xfrm>
            <a:off x="3400" y="1433"/>
            <a:ext cx="132" cy="132"/>
          </p:xfrm>
          <a:graphic>
            <a:graphicData uri="http://schemas.openxmlformats.org/presentationml/2006/ole">
              <mc:AlternateContent xmlns:mc="http://schemas.openxmlformats.org/markup-compatibility/2006">
                <mc:Choice xmlns:v="urn:schemas-microsoft-com:vml" Requires="v">
                  <p:oleObj spid="_x0000_s432269" name="Equation" r:id="rId10" imgW="163440" imgH="163440" progId="Equation.2">
                    <p:embed/>
                  </p:oleObj>
                </mc:Choice>
                <mc:Fallback>
                  <p:oleObj name="Equation" r:id="rId10" imgW="163440" imgH="163440" progId="Equation.2">
                    <p:embed/>
                    <p:pic>
                      <p:nvPicPr>
                        <p:cNvPr id="0" name="Picture 1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0" y="1433"/>
                          <a:ext cx="132" cy="13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432140" name="Text Box 12"/>
          <p:cNvSpPr txBox="1">
            <a:spLocks noChangeArrowheads="1"/>
          </p:cNvSpPr>
          <p:nvPr/>
        </p:nvSpPr>
        <p:spPr bwMode="auto">
          <a:xfrm>
            <a:off x="1547813" y="3309938"/>
            <a:ext cx="6326187"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Symbol" pitchFamily="18" charset="2"/>
              </a:rPr>
              <a:t>s</a:t>
            </a:r>
            <a:r>
              <a:rPr lang="en-US" sz="2400">
                <a:effectLst>
                  <a:outerShdw blurRad="38100" dist="38100" dir="2700000" algn="tl">
                    <a:srgbClr val="000000"/>
                  </a:outerShdw>
                </a:effectLst>
                <a:latin typeface="Book Antiqua" pitchFamily="18" charset="0"/>
              </a:rPr>
              <a:t>  = the standard deviation of the population </a:t>
            </a:r>
          </a:p>
        </p:txBody>
      </p:sp>
      <p:sp>
        <p:nvSpPr>
          <p:cNvPr id="432141" name="Text Box 13"/>
          <p:cNvSpPr txBox="1">
            <a:spLocks noChangeArrowheads="1"/>
          </p:cNvSpPr>
          <p:nvPr/>
        </p:nvSpPr>
        <p:spPr bwMode="auto">
          <a:xfrm>
            <a:off x="1633538" y="3819525"/>
            <a:ext cx="2751137"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the sample size</a:t>
            </a:r>
          </a:p>
        </p:txBody>
      </p:sp>
      <p:sp>
        <p:nvSpPr>
          <p:cNvPr id="432142" name="Text Box 14"/>
          <p:cNvSpPr txBox="1">
            <a:spLocks noChangeArrowheads="1"/>
          </p:cNvSpPr>
          <p:nvPr/>
        </p:nvSpPr>
        <p:spPr bwMode="auto">
          <a:xfrm>
            <a:off x="1577975" y="4351338"/>
            <a:ext cx="3416300"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the population size </a:t>
            </a:r>
          </a:p>
        </p:txBody>
      </p:sp>
      <p:sp>
        <p:nvSpPr>
          <p:cNvPr id="432148" name="AutoShape 20"/>
          <p:cNvSpPr>
            <a:spLocks noChangeArrowheads="1"/>
          </p:cNvSpPr>
          <p:nvPr/>
        </p:nvSpPr>
        <p:spPr bwMode="auto">
          <a:xfrm rot="5400000">
            <a:off x="796925" y="12176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432149" name="Group 21"/>
          <p:cNvGrpSpPr>
            <a:grpSpLocks/>
          </p:cNvGrpSpPr>
          <p:nvPr/>
        </p:nvGrpSpPr>
        <p:grpSpPr bwMode="auto">
          <a:xfrm>
            <a:off x="1028700" y="1081088"/>
            <a:ext cx="3625850" cy="457200"/>
            <a:chOff x="648" y="681"/>
            <a:chExt cx="2284" cy="288"/>
          </a:xfrm>
        </p:grpSpPr>
        <p:graphicFrame>
          <p:nvGraphicFramePr>
            <p:cNvPr id="432150" name="Object 22">
              <a:hlinkClick r:id="" action="ppaction://ole?verb=0"/>
            </p:cNvPr>
            <p:cNvGraphicFramePr>
              <a:graphicFrameLocks/>
            </p:cNvGraphicFramePr>
            <p:nvPr/>
          </p:nvGraphicFramePr>
          <p:xfrm>
            <a:off x="2794" y="768"/>
            <a:ext cx="138" cy="138"/>
          </p:xfrm>
          <a:graphic>
            <a:graphicData uri="http://schemas.openxmlformats.org/presentationml/2006/ole">
              <mc:AlternateContent xmlns:mc="http://schemas.openxmlformats.org/markup-compatibility/2006">
                <mc:Choice xmlns:v="urn:schemas-microsoft-com:vml" Requires="v">
                  <p:oleObj spid="_x0000_s432270" name="Equation" r:id="rId12" imgW="163440" imgH="163440" progId="Equation.2">
                    <p:embed/>
                  </p:oleObj>
                </mc:Choice>
                <mc:Fallback>
                  <p:oleObj name="Equation" r:id="rId12" imgW="163440" imgH="163440" progId="Equation.2">
                    <p:embed/>
                    <p:pic>
                      <p:nvPicPr>
                        <p:cNvPr id="0" name="Picture 22"/>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94" y="768"/>
                          <a:ext cx="138"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432151" name="Text Box 23"/>
            <p:cNvSpPr txBox="1">
              <a:spLocks noChangeArrowheads="1"/>
            </p:cNvSpPr>
            <p:nvPr/>
          </p:nvSpPr>
          <p:spPr bwMode="auto">
            <a:xfrm>
              <a:off x="648" y="681"/>
              <a:ext cx="2160" cy="288"/>
            </a:xfrm>
            <a:prstGeom prst="rect">
              <a:avLst/>
            </a:prstGeom>
            <a:noFill/>
            <a:ln w="12700">
              <a:noFill/>
              <a:miter lim="800000"/>
              <a:headEnd/>
              <a:tailEnd/>
            </a:ln>
            <a:effectLst/>
          </p:spPr>
          <p:txBody>
            <a:bodyPr wrap="none">
              <a:spAutoFit/>
            </a:bodyPr>
            <a:lstStyle/>
            <a:p>
              <a:pPr>
                <a:buFontTx/>
                <a:buChar char="•"/>
              </a:pPr>
              <a:r>
                <a:rPr lang="en-US" sz="2400">
                  <a:solidFill>
                    <a:srgbClr val="66FFFF"/>
                  </a:solidFill>
                  <a:effectLst>
                    <a:outerShdw blurRad="38100" dist="38100" dir="2700000" algn="tl">
                      <a:srgbClr val="000000"/>
                    </a:outerShdw>
                  </a:effectLst>
                  <a:latin typeface="Book Antiqua" pitchFamily="18" charset="0"/>
                </a:rPr>
                <a:t> Standard Deviation of</a:t>
              </a:r>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32148"/>
                                        </p:tgtEl>
                                        <p:attrNameLst>
                                          <p:attrName>style.visibility</p:attrName>
                                        </p:attrNameLst>
                                      </p:cBhvr>
                                      <p:to>
                                        <p:strVal val="visible"/>
                                      </p:to>
                                    </p:set>
                                    <p:animEffect transition="in" filter="slide(fromLeft)">
                                      <p:cBhvr>
                                        <p:cTn id="7" dur="500"/>
                                        <p:tgtEl>
                                          <p:spTgt spid="432148"/>
                                        </p:tgtEl>
                                      </p:cBhvr>
                                    </p:animEffect>
                                  </p:childTnLst>
                                  <p:subTnLst>
                                    <p:set>
                                      <p:cBhvr override="childStyle">
                                        <p:cTn dur="1" fill="hold" display="0" masterRel="nextClick" afterEffect="1"/>
                                        <p:tgtEl>
                                          <p:spTgt spid="43214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32149"/>
                                        </p:tgtEl>
                                        <p:attrNameLst>
                                          <p:attrName>style.visibility</p:attrName>
                                        </p:attrNameLst>
                                      </p:cBhvr>
                                      <p:to>
                                        <p:strVal val="visible"/>
                                      </p:to>
                                    </p:set>
                                    <p:animEffect transition="in" filter="blinds(horizontal)">
                                      <p:cBhvr>
                                        <p:cTn id="12" dur="500"/>
                                        <p:tgtEl>
                                          <p:spTgt spid="432149"/>
                                        </p:tgtEl>
                                      </p:cBhvr>
                                    </p:animEffect>
                                  </p:childTnLst>
                                </p:cTn>
                              </p:par>
                            </p:childTnLst>
                          </p:cTn>
                        </p:par>
                        <p:par>
                          <p:cTn id="13" fill="hold">
                            <p:stCondLst>
                              <p:cond delay="500"/>
                            </p:stCondLst>
                            <p:childTnLst>
                              <p:par>
                                <p:cTn id="14" presetID="3" presetClass="entr" presetSubtype="10" fill="hold" nodeType="afterEffect">
                                  <p:stCondLst>
                                    <p:cond delay="2000"/>
                                  </p:stCondLst>
                                  <p:childTnLst>
                                    <p:set>
                                      <p:cBhvr>
                                        <p:cTn id="15" dur="1" fill="hold">
                                          <p:stCondLst>
                                            <p:cond delay="0"/>
                                          </p:stCondLst>
                                        </p:cTn>
                                        <p:tgtEl>
                                          <p:spTgt spid="432138"/>
                                        </p:tgtEl>
                                        <p:attrNameLst>
                                          <p:attrName>style.visibility</p:attrName>
                                        </p:attrNameLst>
                                      </p:cBhvr>
                                      <p:to>
                                        <p:strVal val="visible"/>
                                      </p:to>
                                    </p:set>
                                    <p:animEffect transition="in" filter="blinds(horizontal)">
                                      <p:cBhvr>
                                        <p:cTn id="16" dur="500"/>
                                        <p:tgtEl>
                                          <p:spTgt spid="432138"/>
                                        </p:tgtEl>
                                      </p:cBhvr>
                                    </p:animEffect>
                                  </p:childTnLst>
                                </p:cTn>
                              </p:par>
                            </p:childTnLst>
                          </p:cTn>
                        </p:par>
                        <p:par>
                          <p:cTn id="17" fill="hold">
                            <p:stCondLst>
                              <p:cond delay="3000"/>
                            </p:stCondLst>
                            <p:childTnLst>
                              <p:par>
                                <p:cTn id="18" presetID="9" presetClass="entr" presetSubtype="0" fill="hold" grpId="0" nodeType="afterEffect">
                                  <p:stCondLst>
                                    <p:cond delay="3000"/>
                                  </p:stCondLst>
                                  <p:childTnLst>
                                    <p:set>
                                      <p:cBhvr>
                                        <p:cTn id="19" dur="1" fill="hold">
                                          <p:stCondLst>
                                            <p:cond delay="0"/>
                                          </p:stCondLst>
                                        </p:cTn>
                                        <p:tgtEl>
                                          <p:spTgt spid="432144"/>
                                        </p:tgtEl>
                                        <p:attrNameLst>
                                          <p:attrName>style.visibility</p:attrName>
                                        </p:attrNameLst>
                                      </p:cBhvr>
                                      <p:to>
                                        <p:strVal val="visible"/>
                                      </p:to>
                                    </p:set>
                                    <p:animEffect transition="in" filter="dissolve">
                                      <p:cBhvr>
                                        <p:cTn id="20" dur="500"/>
                                        <p:tgtEl>
                                          <p:spTgt spid="432144"/>
                                        </p:tgtEl>
                                      </p:cBhvr>
                                    </p:animEffect>
                                  </p:childTnLst>
                                </p:cTn>
                              </p:par>
                            </p:childTnLst>
                          </p:cTn>
                        </p:par>
                        <p:par>
                          <p:cTn id="21" fill="hold">
                            <p:stCondLst>
                              <p:cond delay="6500"/>
                            </p:stCondLst>
                            <p:childTnLst>
                              <p:par>
                                <p:cTn id="22" presetID="3" presetClass="entr" presetSubtype="10" fill="hold" nodeType="afterEffect">
                                  <p:stCondLst>
                                    <p:cond delay="1000"/>
                                  </p:stCondLst>
                                  <p:childTnLst>
                                    <p:set>
                                      <p:cBhvr>
                                        <p:cTn id="23" dur="1" fill="hold">
                                          <p:stCondLst>
                                            <p:cond delay="0"/>
                                          </p:stCondLst>
                                        </p:cTn>
                                        <p:tgtEl>
                                          <p:spTgt spid="432143"/>
                                        </p:tgtEl>
                                        <p:attrNameLst>
                                          <p:attrName>style.visibility</p:attrName>
                                        </p:attrNameLst>
                                      </p:cBhvr>
                                      <p:to>
                                        <p:strVal val="visible"/>
                                      </p:to>
                                    </p:set>
                                    <p:animEffect transition="in" filter="blinds(horizontal)">
                                      <p:cBhvr>
                                        <p:cTn id="24" dur="500"/>
                                        <p:tgtEl>
                                          <p:spTgt spid="432143"/>
                                        </p:tgtEl>
                                      </p:cBhvr>
                                    </p:animEffect>
                                  </p:childTnLst>
                                </p:cTn>
                              </p:par>
                            </p:childTnLst>
                          </p:cTn>
                        </p:par>
                        <p:par>
                          <p:cTn id="25" fill="hold">
                            <p:stCondLst>
                              <p:cond delay="8000"/>
                            </p:stCondLst>
                            <p:childTnLst>
                              <p:par>
                                <p:cTn id="26" presetID="3" presetClass="entr" presetSubtype="10" fill="hold" grpId="0" nodeType="afterEffect">
                                  <p:stCondLst>
                                    <p:cond delay="2000"/>
                                  </p:stCondLst>
                                  <p:childTnLst>
                                    <p:set>
                                      <p:cBhvr>
                                        <p:cTn id="27" dur="1" fill="hold">
                                          <p:stCondLst>
                                            <p:cond delay="0"/>
                                          </p:stCondLst>
                                        </p:cTn>
                                        <p:tgtEl>
                                          <p:spTgt spid="432140"/>
                                        </p:tgtEl>
                                        <p:attrNameLst>
                                          <p:attrName>style.visibility</p:attrName>
                                        </p:attrNameLst>
                                      </p:cBhvr>
                                      <p:to>
                                        <p:strVal val="visible"/>
                                      </p:to>
                                    </p:set>
                                    <p:animEffect transition="in" filter="blinds(horizontal)">
                                      <p:cBhvr>
                                        <p:cTn id="28" dur="500"/>
                                        <p:tgtEl>
                                          <p:spTgt spid="432140"/>
                                        </p:tgtEl>
                                      </p:cBhvr>
                                    </p:animEffect>
                                  </p:childTnLst>
                                </p:cTn>
                              </p:par>
                            </p:childTnLst>
                          </p:cTn>
                        </p:par>
                        <p:par>
                          <p:cTn id="29" fill="hold">
                            <p:stCondLst>
                              <p:cond delay="10500"/>
                            </p:stCondLst>
                            <p:childTnLst>
                              <p:par>
                                <p:cTn id="30" presetID="3" presetClass="entr" presetSubtype="10" fill="hold" grpId="0" nodeType="afterEffect">
                                  <p:stCondLst>
                                    <p:cond delay="2000"/>
                                  </p:stCondLst>
                                  <p:childTnLst>
                                    <p:set>
                                      <p:cBhvr>
                                        <p:cTn id="31" dur="1" fill="hold">
                                          <p:stCondLst>
                                            <p:cond delay="0"/>
                                          </p:stCondLst>
                                        </p:cTn>
                                        <p:tgtEl>
                                          <p:spTgt spid="432141"/>
                                        </p:tgtEl>
                                        <p:attrNameLst>
                                          <p:attrName>style.visibility</p:attrName>
                                        </p:attrNameLst>
                                      </p:cBhvr>
                                      <p:to>
                                        <p:strVal val="visible"/>
                                      </p:to>
                                    </p:set>
                                    <p:animEffect transition="in" filter="blinds(horizontal)">
                                      <p:cBhvr>
                                        <p:cTn id="32" dur="500"/>
                                        <p:tgtEl>
                                          <p:spTgt spid="432141"/>
                                        </p:tgtEl>
                                      </p:cBhvr>
                                    </p:animEffect>
                                  </p:childTnLst>
                                </p:cTn>
                              </p:par>
                            </p:childTnLst>
                          </p:cTn>
                        </p:par>
                        <p:par>
                          <p:cTn id="33" fill="hold">
                            <p:stCondLst>
                              <p:cond delay="13000"/>
                            </p:stCondLst>
                            <p:childTnLst>
                              <p:par>
                                <p:cTn id="34" presetID="3" presetClass="entr" presetSubtype="10" fill="hold" grpId="0" nodeType="afterEffect">
                                  <p:stCondLst>
                                    <p:cond delay="2000"/>
                                  </p:stCondLst>
                                  <p:childTnLst>
                                    <p:set>
                                      <p:cBhvr>
                                        <p:cTn id="35" dur="1" fill="hold">
                                          <p:stCondLst>
                                            <p:cond delay="0"/>
                                          </p:stCondLst>
                                        </p:cTn>
                                        <p:tgtEl>
                                          <p:spTgt spid="432142"/>
                                        </p:tgtEl>
                                        <p:attrNameLst>
                                          <p:attrName>style.visibility</p:attrName>
                                        </p:attrNameLst>
                                      </p:cBhvr>
                                      <p:to>
                                        <p:strVal val="visible"/>
                                      </p:to>
                                    </p:set>
                                    <p:animEffect transition="in" filter="blinds(horizontal)">
                                      <p:cBhvr>
                                        <p:cTn id="36" dur="500"/>
                                        <p:tgtEl>
                                          <p:spTgt spid="432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44" grpId="0" animBg="1"/>
      <p:bldP spid="432140" grpId="0" autoUpdateAnimBg="0"/>
      <p:bldP spid="432141" grpId="0" autoUpdateAnimBg="0"/>
      <p:bldP spid="432142" grpId="0" autoUpdateAnimBg="0"/>
      <p:bldP spid="43214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9618" name="Group 2"/>
          <p:cNvGrpSpPr>
            <a:grpSpLocks/>
          </p:cNvGrpSpPr>
          <p:nvPr/>
        </p:nvGrpSpPr>
        <p:grpSpPr bwMode="auto">
          <a:xfrm>
            <a:off x="2365375" y="309563"/>
            <a:ext cx="4452938" cy="519112"/>
            <a:chOff x="1490" y="123"/>
            <a:chExt cx="2805" cy="327"/>
          </a:xfrm>
        </p:grpSpPr>
        <p:sp>
          <p:nvSpPr>
            <p:cNvPr id="239619" name="Text Box 3"/>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239620" name="Object 4">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239779" name="Equation" r:id="rId4" imgW="163440" imgH="163440" progId="Equation.2">
                    <p:embed/>
                  </p:oleObj>
                </mc:Choice>
                <mc:Fallback>
                  <p:oleObj name="Equation" r:id="rId4" imgW="163440" imgH="163440" progId="Equation.2">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9621" name="Rectangle 5"/>
          <p:cNvSpPr>
            <a:spLocks noChangeArrowheads="1"/>
          </p:cNvSpPr>
          <p:nvPr/>
        </p:nvSpPr>
        <p:spPr bwMode="auto">
          <a:xfrm>
            <a:off x="4954588" y="2090738"/>
            <a:ext cx="2773362" cy="12128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9622" name="Rectangle 6"/>
          <p:cNvSpPr>
            <a:spLocks noChangeArrowheads="1"/>
          </p:cNvSpPr>
          <p:nvPr/>
        </p:nvSpPr>
        <p:spPr bwMode="auto">
          <a:xfrm>
            <a:off x="1673225" y="2103438"/>
            <a:ext cx="2889250" cy="1192212"/>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9628" name="AutoShape 12"/>
          <p:cNvSpPr>
            <a:spLocks noChangeArrowheads="1"/>
          </p:cNvSpPr>
          <p:nvPr/>
        </p:nvSpPr>
        <p:spPr bwMode="auto">
          <a:xfrm rot="5400000">
            <a:off x="790575" y="121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9629" name="AutoShape 13"/>
          <p:cNvSpPr>
            <a:spLocks noChangeArrowheads="1"/>
          </p:cNvSpPr>
          <p:nvPr/>
        </p:nvSpPr>
        <p:spPr bwMode="auto">
          <a:xfrm rot="16200000" flipH="1">
            <a:off x="776287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9630" name="Text Box 14"/>
          <p:cNvSpPr txBox="1">
            <a:spLocks noChangeArrowheads="1"/>
          </p:cNvSpPr>
          <p:nvPr/>
        </p:nvSpPr>
        <p:spPr bwMode="auto">
          <a:xfrm>
            <a:off x="1824038" y="1595438"/>
            <a:ext cx="252412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Finite Population</a:t>
            </a:r>
          </a:p>
        </p:txBody>
      </p:sp>
      <p:sp>
        <p:nvSpPr>
          <p:cNvPr id="239631" name="Text Box 15"/>
          <p:cNvSpPr txBox="1">
            <a:spLocks noChangeArrowheads="1"/>
          </p:cNvSpPr>
          <p:nvPr/>
        </p:nvSpPr>
        <p:spPr bwMode="auto">
          <a:xfrm>
            <a:off x="4956175" y="1595438"/>
            <a:ext cx="273685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Infinite Population</a:t>
            </a:r>
          </a:p>
        </p:txBody>
      </p:sp>
      <p:graphicFrame>
        <p:nvGraphicFramePr>
          <p:cNvPr id="239634" name="Object 18">
            <a:hlinkClick r:id="" action="ppaction://ole?verb=0"/>
          </p:cNvPr>
          <p:cNvGraphicFramePr>
            <a:graphicFrameLocks/>
          </p:cNvGraphicFramePr>
          <p:nvPr/>
        </p:nvGraphicFramePr>
        <p:xfrm>
          <a:off x="1841500" y="2171700"/>
          <a:ext cx="2540000" cy="1079501"/>
        </p:xfrm>
        <a:graphic>
          <a:graphicData uri="http://schemas.openxmlformats.org/presentationml/2006/ole">
            <mc:AlternateContent xmlns:mc="http://schemas.openxmlformats.org/markup-compatibility/2006">
              <mc:Choice xmlns:v="urn:schemas-microsoft-com:vml" Requires="v">
                <p:oleObj spid="_x0000_s239780" name="Equation" r:id="rId6" imgW="1168200" imgH="457200" progId="Equation.3">
                  <p:embed/>
                </p:oleObj>
              </mc:Choice>
              <mc:Fallback>
                <p:oleObj name="Equation" r:id="rId6" imgW="1168200" imgH="457200" progId="Equation.3">
                  <p:embed/>
                  <p:pic>
                    <p:nvPicPr>
                      <p:cNvPr id="0" name="Picture 1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1500" y="2171700"/>
                        <a:ext cx="2540000" cy="107950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39635" name="Object 19">
            <a:hlinkClick r:id="" action="ppaction://ole?verb=0"/>
          </p:cNvPr>
          <p:cNvGraphicFramePr>
            <a:graphicFrameLocks/>
          </p:cNvGraphicFramePr>
          <p:nvPr/>
        </p:nvGraphicFramePr>
        <p:xfrm>
          <a:off x="5727700" y="2260600"/>
          <a:ext cx="1295400" cy="862013"/>
        </p:xfrm>
        <a:graphic>
          <a:graphicData uri="http://schemas.openxmlformats.org/presentationml/2006/ole">
            <mc:AlternateContent xmlns:mc="http://schemas.openxmlformats.org/markup-compatibility/2006">
              <mc:Choice xmlns:v="urn:schemas-microsoft-com:vml" Requires="v">
                <p:oleObj spid="_x0000_s239781" name="Equation" r:id="rId8" imgW="1064880" imgH="709560" progId="Equation">
                  <p:embed/>
                </p:oleObj>
              </mc:Choice>
              <mc:Fallback>
                <p:oleObj name="Equation" r:id="rId8" imgW="1064880" imgH="709560" progId="Equation">
                  <p:embed/>
                  <p:pic>
                    <p:nvPicPr>
                      <p:cNvPr id="0" name="Picture 19"/>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27700" y="2260600"/>
                        <a:ext cx="1295400" cy="8620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39645" name="Group 29"/>
          <p:cNvGrpSpPr>
            <a:grpSpLocks/>
          </p:cNvGrpSpPr>
          <p:nvPr/>
        </p:nvGrpSpPr>
        <p:grpSpPr bwMode="auto">
          <a:xfrm>
            <a:off x="1589088" y="4948241"/>
            <a:ext cx="6516687" cy="830263"/>
            <a:chOff x="1010" y="3021"/>
            <a:chExt cx="4105" cy="523"/>
          </a:xfrm>
        </p:grpSpPr>
        <p:sp>
          <p:nvSpPr>
            <p:cNvPr id="239626" name="Text Box 10"/>
            <p:cNvSpPr txBox="1">
              <a:spLocks noChangeArrowheads="1"/>
            </p:cNvSpPr>
            <p:nvPr/>
          </p:nvSpPr>
          <p:spPr bwMode="auto">
            <a:xfrm>
              <a:off x="1010" y="3021"/>
              <a:ext cx="4105" cy="523"/>
            </a:xfrm>
            <a:prstGeom prst="rect">
              <a:avLst/>
            </a:prstGeom>
            <a:noFill/>
            <a:ln w="12700">
              <a:noFill/>
              <a:miter lim="800000"/>
              <a:headEnd/>
              <a:tailEnd/>
            </a:ln>
            <a:effectLst/>
          </p:spPr>
          <p:txBody>
            <a:bodyPr>
              <a:spAutoFit/>
            </a:bodyPr>
            <a:lstStyle/>
            <a:p>
              <a:pPr algn="l">
                <a:buFontTx/>
                <a:buChar char="•"/>
              </a:pPr>
              <a:r>
                <a:rPr lang="en-US" sz="2400" dirty="0">
                  <a:effectLst>
                    <a:outerShdw blurRad="38100" dist="38100" dir="2700000" algn="tl">
                      <a:srgbClr val="000000"/>
                    </a:outerShdw>
                  </a:effectLst>
                  <a:latin typeface="Book Antiqua" pitchFamily="18" charset="0"/>
                </a:rPr>
                <a:t>         is referred to as the </a:t>
              </a:r>
              <a:r>
                <a:rPr lang="en-US" sz="2400" u="sng" dirty="0">
                  <a:effectLst>
                    <a:outerShdw blurRad="38100" dist="38100" dir="2700000" algn="tl">
                      <a:srgbClr val="000000"/>
                    </a:outerShdw>
                  </a:effectLst>
                  <a:latin typeface="Book Antiqua" pitchFamily="18" charset="0"/>
                </a:rPr>
                <a:t>standard error</a:t>
              </a:r>
              <a:r>
                <a:rPr lang="en-US" sz="2400" dirty="0">
                  <a:effectLst>
                    <a:outerShdw blurRad="38100" dist="38100" dir="2700000" algn="tl">
                      <a:srgbClr val="000000"/>
                    </a:outerShdw>
                  </a:effectLst>
                  <a:latin typeface="Book Antiqua" pitchFamily="18" charset="0"/>
                </a:rPr>
                <a:t> of the</a:t>
              </a:r>
            </a:p>
            <a:p>
              <a:pPr algn="l"/>
              <a:r>
                <a:rPr lang="en-US" sz="2400" dirty="0">
                  <a:effectLst>
                    <a:outerShdw blurRad="38100" dist="38100" dir="2700000" algn="tl">
                      <a:srgbClr val="000000"/>
                    </a:outerShdw>
                  </a:effectLst>
                  <a:latin typeface="Book Antiqua" pitchFamily="18" charset="0"/>
                </a:rPr>
                <a:t>      mean.</a:t>
              </a:r>
            </a:p>
          </p:txBody>
        </p:sp>
        <p:graphicFrame>
          <p:nvGraphicFramePr>
            <p:cNvPr id="239636" name="Object 20">
              <a:hlinkClick r:id="" action="ppaction://ole?verb=0"/>
            </p:cNvPr>
            <p:cNvGraphicFramePr>
              <a:graphicFrameLocks/>
            </p:cNvGraphicFramePr>
            <p:nvPr/>
          </p:nvGraphicFramePr>
          <p:xfrm>
            <a:off x="1332" y="3064"/>
            <a:ext cx="220" cy="220"/>
          </p:xfrm>
          <a:graphic>
            <a:graphicData uri="http://schemas.openxmlformats.org/presentationml/2006/ole">
              <mc:AlternateContent xmlns:mc="http://schemas.openxmlformats.org/markup-compatibility/2006">
                <mc:Choice xmlns:v="urn:schemas-microsoft-com:vml" Requires="v">
                  <p:oleObj spid="_x0000_s239782" name="Equation" r:id="rId10" imgW="341280" imgH="341280" progId="Equation">
                    <p:embed/>
                  </p:oleObj>
                </mc:Choice>
                <mc:Fallback>
                  <p:oleObj name="Equation" r:id="rId10" imgW="341280" imgH="341280" progId="Equation">
                    <p:embed/>
                    <p:pic>
                      <p:nvPicPr>
                        <p:cNvPr id="0" name="Picture 20"/>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32" y="3064"/>
                          <a:ext cx="220" cy="22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9638" name="Text Box 22"/>
          <p:cNvSpPr txBox="1">
            <a:spLocks noChangeArrowheads="1"/>
          </p:cNvSpPr>
          <p:nvPr/>
        </p:nvSpPr>
        <p:spPr bwMode="auto">
          <a:xfrm>
            <a:off x="1584325" y="3367088"/>
            <a:ext cx="5684838" cy="822325"/>
          </a:xfrm>
          <a:prstGeom prst="rect">
            <a:avLst/>
          </a:prstGeom>
          <a:noFill/>
          <a:ln w="12700">
            <a:noFill/>
            <a:miter lim="800000"/>
            <a:headEnd/>
            <a:tailEnd/>
          </a:ln>
          <a:effectLst/>
        </p:spPr>
        <p:txBody>
          <a:bodyPr wrap="none">
            <a:spAutoFit/>
          </a:bodyPr>
          <a:lstStyle/>
          <a:p>
            <a:pPr algn="l">
              <a:buFontTx/>
              <a:buChar char="•"/>
            </a:pPr>
            <a:r>
              <a:rPr lang="en-US" sz="2400">
                <a:effectLst>
                  <a:outerShdw blurRad="38100" dist="38100" dir="2700000" algn="tl">
                    <a:srgbClr val="000000"/>
                  </a:outerShdw>
                </a:effectLst>
                <a:latin typeface="Book Antiqua" pitchFamily="18" charset="0"/>
              </a:rPr>
              <a:t>   A finite population is treated as being</a:t>
            </a:r>
          </a:p>
          <a:p>
            <a:pPr algn="l"/>
            <a:r>
              <a:rPr lang="en-US" sz="2400">
                <a:effectLst>
                  <a:outerShdw blurRad="38100" dist="38100" dir="2700000" algn="tl">
                    <a:srgbClr val="000000"/>
                  </a:outerShdw>
                </a:effectLst>
                <a:latin typeface="Book Antiqua" pitchFamily="18" charset="0"/>
              </a:rPr>
              <a:t>      infinite if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.05.</a:t>
            </a:r>
          </a:p>
        </p:txBody>
      </p:sp>
      <p:grpSp>
        <p:nvGrpSpPr>
          <p:cNvPr id="239647" name="Group 31"/>
          <p:cNvGrpSpPr>
            <a:grpSpLocks/>
          </p:cNvGrpSpPr>
          <p:nvPr/>
        </p:nvGrpSpPr>
        <p:grpSpPr bwMode="auto">
          <a:xfrm>
            <a:off x="1598613" y="4186241"/>
            <a:ext cx="5695950" cy="830263"/>
            <a:chOff x="1007" y="2685"/>
            <a:chExt cx="3588" cy="523"/>
          </a:xfrm>
        </p:grpSpPr>
        <p:sp>
          <p:nvSpPr>
            <p:cNvPr id="239639" name="Text Box 23"/>
            <p:cNvSpPr txBox="1">
              <a:spLocks noChangeArrowheads="1"/>
            </p:cNvSpPr>
            <p:nvPr/>
          </p:nvSpPr>
          <p:spPr bwMode="auto">
            <a:xfrm>
              <a:off x="1007" y="2685"/>
              <a:ext cx="3588" cy="523"/>
            </a:xfrm>
            <a:prstGeom prst="rect">
              <a:avLst/>
            </a:prstGeom>
            <a:noFill/>
            <a:ln w="12700">
              <a:noFill/>
              <a:miter lim="800000"/>
              <a:headEnd/>
              <a:tailEnd/>
            </a:ln>
            <a:effectLst/>
          </p:spPr>
          <p:txBody>
            <a:bodyPr wrap="none">
              <a:spAutoFit/>
            </a:bodyPr>
            <a:lstStyle/>
            <a:p>
              <a:pPr algn="l">
                <a:buFontTx/>
                <a:buChar char="•"/>
              </a:pPr>
              <a:r>
                <a:rPr lang="en-US" sz="2400" dirty="0">
                  <a:effectLst>
                    <a:outerShdw blurRad="38100" dist="38100" dir="2700000" algn="tl">
                      <a:srgbClr val="000000"/>
                    </a:outerShdw>
                  </a:effectLst>
                  <a:latin typeface="Book Antiqua" pitchFamily="18" charset="0"/>
                </a:rPr>
                <a:t>                             is the </a:t>
              </a:r>
              <a:r>
                <a:rPr lang="en-US" sz="2400" u="sng" dirty="0">
                  <a:effectLst>
                    <a:outerShdw blurRad="38100" dist="38100" dir="2700000" algn="tl">
                      <a:srgbClr val="000000"/>
                    </a:outerShdw>
                  </a:effectLst>
                  <a:latin typeface="Book Antiqua" pitchFamily="18" charset="0"/>
                </a:rPr>
                <a:t>finite population</a:t>
              </a:r>
            </a:p>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correction factor</a:t>
              </a:r>
              <a:r>
                <a:rPr lang="en-US" sz="2400" dirty="0">
                  <a:effectLst>
                    <a:outerShdw blurRad="38100" dist="38100" dir="2700000" algn="tl">
                      <a:srgbClr val="000000"/>
                    </a:outerShdw>
                  </a:effectLst>
                  <a:latin typeface="Book Antiqua" pitchFamily="18" charset="0"/>
                </a:rPr>
                <a:t>.</a:t>
              </a:r>
            </a:p>
          </p:txBody>
        </p:sp>
        <p:graphicFrame>
          <p:nvGraphicFramePr>
            <p:cNvPr id="239640" name="Object 24">
              <a:hlinkClick r:id="" action="ppaction://ole?verb=0"/>
            </p:cNvPr>
            <p:cNvGraphicFramePr>
              <a:graphicFrameLocks/>
            </p:cNvGraphicFramePr>
            <p:nvPr/>
          </p:nvGraphicFramePr>
          <p:xfrm>
            <a:off x="1337" y="2745"/>
            <a:ext cx="1169" cy="193"/>
          </p:xfrm>
          <a:graphic>
            <a:graphicData uri="http://schemas.openxmlformats.org/presentationml/2006/ole">
              <mc:AlternateContent xmlns:mc="http://schemas.openxmlformats.org/markup-compatibility/2006">
                <mc:Choice xmlns:v="urn:schemas-microsoft-com:vml" Requires="v">
                  <p:oleObj spid="_x0000_s239783" name="Equation" r:id="rId12" imgW="1865160" imgH="315720" progId="Equation">
                    <p:embed/>
                  </p:oleObj>
                </mc:Choice>
                <mc:Fallback>
                  <p:oleObj name="Equation" r:id="rId12" imgW="1865160" imgH="315720" progId="Equation">
                    <p:embed/>
                    <p:pic>
                      <p:nvPicPr>
                        <p:cNvPr id="0" name="Picture 24"/>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37" y="2745"/>
                          <a:ext cx="1169" cy="19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39648" name="Group 32"/>
          <p:cNvGrpSpPr>
            <a:grpSpLocks/>
          </p:cNvGrpSpPr>
          <p:nvPr/>
        </p:nvGrpSpPr>
        <p:grpSpPr bwMode="auto">
          <a:xfrm>
            <a:off x="1028700" y="1081088"/>
            <a:ext cx="3625850" cy="457200"/>
            <a:chOff x="648" y="681"/>
            <a:chExt cx="2284" cy="288"/>
          </a:xfrm>
        </p:grpSpPr>
        <p:graphicFrame>
          <p:nvGraphicFramePr>
            <p:cNvPr id="239633" name="Object 17">
              <a:hlinkClick r:id="" action="ppaction://ole?verb=0"/>
            </p:cNvPr>
            <p:cNvGraphicFramePr>
              <a:graphicFrameLocks/>
            </p:cNvGraphicFramePr>
            <p:nvPr/>
          </p:nvGraphicFramePr>
          <p:xfrm>
            <a:off x="2794" y="768"/>
            <a:ext cx="138" cy="138"/>
          </p:xfrm>
          <a:graphic>
            <a:graphicData uri="http://schemas.openxmlformats.org/presentationml/2006/ole">
              <mc:AlternateContent xmlns:mc="http://schemas.openxmlformats.org/markup-compatibility/2006">
                <mc:Choice xmlns:v="urn:schemas-microsoft-com:vml" Requires="v">
                  <p:oleObj spid="_x0000_s239784" name="Equation" r:id="rId14" imgW="163440" imgH="163440" progId="Equation.2">
                    <p:embed/>
                  </p:oleObj>
                </mc:Choice>
                <mc:Fallback>
                  <p:oleObj name="Equation" r:id="rId14" imgW="163440" imgH="163440" progId="Equation.2">
                    <p:embed/>
                    <p:pic>
                      <p:nvPicPr>
                        <p:cNvPr id="0" name="Picture 17"/>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94" y="768"/>
                          <a:ext cx="138"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39643" name="Text Box 27"/>
            <p:cNvSpPr txBox="1">
              <a:spLocks noChangeArrowheads="1"/>
            </p:cNvSpPr>
            <p:nvPr/>
          </p:nvSpPr>
          <p:spPr bwMode="auto">
            <a:xfrm>
              <a:off x="648" y="681"/>
              <a:ext cx="2160" cy="288"/>
            </a:xfrm>
            <a:prstGeom prst="rect">
              <a:avLst/>
            </a:prstGeom>
            <a:noFill/>
            <a:ln w="12700">
              <a:noFill/>
              <a:miter lim="800000"/>
              <a:headEnd/>
              <a:tailEnd/>
            </a:ln>
            <a:effectLst/>
          </p:spPr>
          <p:txBody>
            <a:bodyPr wrap="none">
              <a:spAutoFit/>
            </a:bodyPr>
            <a:lstStyle/>
            <a:p>
              <a:pPr>
                <a:buFontTx/>
                <a:buChar char="•"/>
              </a:pPr>
              <a:r>
                <a:rPr lang="en-US" sz="2400">
                  <a:solidFill>
                    <a:srgbClr val="66FFFF"/>
                  </a:solidFill>
                  <a:effectLst>
                    <a:outerShdw blurRad="38100" dist="38100" dir="2700000" algn="tl">
                      <a:srgbClr val="000000"/>
                    </a:outerShdw>
                  </a:effectLst>
                  <a:latin typeface="Book Antiqua" pitchFamily="18" charset="0"/>
                </a:rPr>
                <a:t> Standard Deviation of</a:t>
              </a:r>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39628"/>
                                        </p:tgtEl>
                                        <p:attrNameLst>
                                          <p:attrName>style.visibility</p:attrName>
                                        </p:attrNameLst>
                                      </p:cBhvr>
                                      <p:to>
                                        <p:strVal val="visible"/>
                                      </p:to>
                                    </p:set>
                                    <p:animEffect transition="in" filter="slide(fromLeft)">
                                      <p:cBhvr>
                                        <p:cTn id="7" dur="500"/>
                                        <p:tgtEl>
                                          <p:spTgt spid="239628"/>
                                        </p:tgtEl>
                                      </p:cBhvr>
                                    </p:animEffect>
                                  </p:childTnLst>
                                  <p:subTnLst>
                                    <p:set>
                                      <p:cBhvr override="childStyle">
                                        <p:cTn dur="1" fill="hold" display="0" masterRel="nextClick" afterEffect="1"/>
                                        <p:tgtEl>
                                          <p:spTgt spid="23962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39648"/>
                                        </p:tgtEl>
                                        <p:attrNameLst>
                                          <p:attrName>style.visibility</p:attrName>
                                        </p:attrNameLst>
                                      </p:cBhvr>
                                      <p:to>
                                        <p:strVal val="visible"/>
                                      </p:to>
                                    </p:set>
                                    <p:animEffect transition="in" filter="blinds(horizontal)">
                                      <p:cBhvr>
                                        <p:cTn id="12" dur="500"/>
                                        <p:tgtEl>
                                          <p:spTgt spid="239648"/>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239630"/>
                                        </p:tgtEl>
                                        <p:attrNameLst>
                                          <p:attrName>style.visibility</p:attrName>
                                        </p:attrNameLst>
                                      </p:cBhvr>
                                      <p:to>
                                        <p:strVal val="visible"/>
                                      </p:to>
                                    </p:set>
                                    <p:animEffect transition="in" filter="slide(fromTop)">
                                      <p:cBhvr>
                                        <p:cTn id="16" dur="500"/>
                                        <p:tgtEl>
                                          <p:spTgt spid="239630"/>
                                        </p:tgtEl>
                                      </p:cBhvr>
                                    </p:animEffect>
                                  </p:childTnLst>
                                </p:cTn>
                              </p:par>
                            </p:childTnLst>
                          </p:cTn>
                        </p:par>
                        <p:par>
                          <p:cTn id="17" fill="hold">
                            <p:stCondLst>
                              <p:cond delay="2000"/>
                            </p:stCondLst>
                            <p:childTnLst>
                              <p:par>
                                <p:cTn id="18" presetID="9" presetClass="entr" presetSubtype="0" fill="hold" grpId="0" nodeType="afterEffect">
                                  <p:stCondLst>
                                    <p:cond delay="1000"/>
                                  </p:stCondLst>
                                  <p:childTnLst>
                                    <p:set>
                                      <p:cBhvr>
                                        <p:cTn id="19" dur="1" fill="hold">
                                          <p:stCondLst>
                                            <p:cond delay="0"/>
                                          </p:stCondLst>
                                        </p:cTn>
                                        <p:tgtEl>
                                          <p:spTgt spid="239622"/>
                                        </p:tgtEl>
                                        <p:attrNameLst>
                                          <p:attrName>style.visibility</p:attrName>
                                        </p:attrNameLst>
                                      </p:cBhvr>
                                      <p:to>
                                        <p:strVal val="visible"/>
                                      </p:to>
                                    </p:set>
                                    <p:animEffect transition="in" filter="dissolve">
                                      <p:cBhvr>
                                        <p:cTn id="20" dur="500"/>
                                        <p:tgtEl>
                                          <p:spTgt spid="239622"/>
                                        </p:tgtEl>
                                      </p:cBhvr>
                                    </p:animEffect>
                                  </p:childTnLst>
                                </p:cTn>
                              </p:par>
                            </p:childTnLst>
                          </p:cTn>
                        </p:par>
                        <p:par>
                          <p:cTn id="21" fill="hold">
                            <p:stCondLst>
                              <p:cond delay="3500"/>
                            </p:stCondLst>
                            <p:childTnLst>
                              <p:par>
                                <p:cTn id="22" presetID="23" presetClass="entr" presetSubtype="272" fill="hold" nodeType="afterEffect">
                                  <p:stCondLst>
                                    <p:cond delay="1000"/>
                                  </p:stCondLst>
                                  <p:childTnLst>
                                    <p:set>
                                      <p:cBhvr>
                                        <p:cTn id="23" dur="1" fill="hold">
                                          <p:stCondLst>
                                            <p:cond delay="0"/>
                                          </p:stCondLst>
                                        </p:cTn>
                                        <p:tgtEl>
                                          <p:spTgt spid="239634"/>
                                        </p:tgtEl>
                                        <p:attrNameLst>
                                          <p:attrName>style.visibility</p:attrName>
                                        </p:attrNameLst>
                                      </p:cBhvr>
                                      <p:to>
                                        <p:strVal val="visible"/>
                                      </p:to>
                                    </p:set>
                                    <p:anim calcmode="lin" valueType="num">
                                      <p:cBhvr>
                                        <p:cTn id="24" dur="500" fill="hold"/>
                                        <p:tgtEl>
                                          <p:spTgt spid="239634"/>
                                        </p:tgtEl>
                                        <p:attrNameLst>
                                          <p:attrName>ppt_w</p:attrName>
                                        </p:attrNameLst>
                                      </p:cBhvr>
                                      <p:tavLst>
                                        <p:tav tm="0">
                                          <p:val>
                                            <p:strVal val="2/3*#ppt_w"/>
                                          </p:val>
                                        </p:tav>
                                        <p:tav tm="100000">
                                          <p:val>
                                            <p:strVal val="#ppt_w"/>
                                          </p:val>
                                        </p:tav>
                                      </p:tavLst>
                                    </p:anim>
                                    <p:anim calcmode="lin" valueType="num">
                                      <p:cBhvr>
                                        <p:cTn id="25" dur="500" fill="hold"/>
                                        <p:tgtEl>
                                          <p:spTgt spid="239634"/>
                                        </p:tgtEl>
                                        <p:attrNameLst>
                                          <p:attrName>ppt_h</p:attrName>
                                        </p:attrNameLst>
                                      </p:cBhvr>
                                      <p:tavLst>
                                        <p:tav tm="0">
                                          <p:val>
                                            <p:strVal val="2/3*#ppt_h"/>
                                          </p:val>
                                        </p:tav>
                                        <p:tav tm="100000">
                                          <p:val>
                                            <p:strVal val="#ppt_h"/>
                                          </p:val>
                                        </p:tav>
                                      </p:tavLst>
                                    </p:anim>
                                  </p:childTnLst>
                                </p:cTn>
                              </p:par>
                            </p:childTnLst>
                          </p:cTn>
                        </p:par>
                        <p:par>
                          <p:cTn id="26" fill="hold">
                            <p:stCondLst>
                              <p:cond delay="5000"/>
                            </p:stCondLst>
                            <p:childTnLst>
                              <p:par>
                                <p:cTn id="27" presetID="12" presetClass="entr" presetSubtype="8" fill="hold" grpId="0" nodeType="afterEffect">
                                  <p:stCondLst>
                                    <p:cond delay="2000"/>
                                  </p:stCondLst>
                                  <p:childTnLst>
                                    <p:set>
                                      <p:cBhvr>
                                        <p:cTn id="28" dur="1" fill="hold">
                                          <p:stCondLst>
                                            <p:cond delay="0"/>
                                          </p:stCondLst>
                                        </p:cTn>
                                        <p:tgtEl>
                                          <p:spTgt spid="239629"/>
                                        </p:tgtEl>
                                        <p:attrNameLst>
                                          <p:attrName>style.visibility</p:attrName>
                                        </p:attrNameLst>
                                      </p:cBhvr>
                                      <p:to>
                                        <p:strVal val="visible"/>
                                      </p:to>
                                    </p:set>
                                    <p:animEffect transition="in" filter="slide(fromLeft)">
                                      <p:cBhvr>
                                        <p:cTn id="29" dur="500"/>
                                        <p:tgtEl>
                                          <p:spTgt spid="239629"/>
                                        </p:tgtEl>
                                      </p:cBhvr>
                                    </p:animEffect>
                                  </p:childTnLst>
                                  <p:subTnLst>
                                    <p:set>
                                      <p:cBhvr override="childStyle">
                                        <p:cTn dur="1" fill="hold" display="0" masterRel="nextClick" afterEffect="1"/>
                                        <p:tgtEl>
                                          <p:spTgt spid="239629"/>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239631"/>
                                        </p:tgtEl>
                                        <p:attrNameLst>
                                          <p:attrName>style.visibility</p:attrName>
                                        </p:attrNameLst>
                                      </p:cBhvr>
                                      <p:to>
                                        <p:strVal val="visible"/>
                                      </p:to>
                                    </p:set>
                                    <p:animEffect transition="in" filter="slide(fromTop)">
                                      <p:cBhvr>
                                        <p:cTn id="34" dur="500"/>
                                        <p:tgtEl>
                                          <p:spTgt spid="239631"/>
                                        </p:tgtEl>
                                      </p:cBhvr>
                                    </p:animEffect>
                                  </p:childTnLst>
                                </p:cTn>
                              </p:par>
                            </p:childTnLst>
                          </p:cTn>
                        </p:par>
                        <p:par>
                          <p:cTn id="35" fill="hold">
                            <p:stCondLst>
                              <p:cond delay="500"/>
                            </p:stCondLst>
                            <p:childTnLst>
                              <p:par>
                                <p:cTn id="36" presetID="9" presetClass="entr" presetSubtype="0" fill="hold" grpId="0" nodeType="afterEffect">
                                  <p:stCondLst>
                                    <p:cond delay="1000"/>
                                  </p:stCondLst>
                                  <p:childTnLst>
                                    <p:set>
                                      <p:cBhvr>
                                        <p:cTn id="37" dur="1" fill="hold">
                                          <p:stCondLst>
                                            <p:cond delay="0"/>
                                          </p:stCondLst>
                                        </p:cTn>
                                        <p:tgtEl>
                                          <p:spTgt spid="239621"/>
                                        </p:tgtEl>
                                        <p:attrNameLst>
                                          <p:attrName>style.visibility</p:attrName>
                                        </p:attrNameLst>
                                      </p:cBhvr>
                                      <p:to>
                                        <p:strVal val="visible"/>
                                      </p:to>
                                    </p:set>
                                    <p:animEffect transition="in" filter="dissolve">
                                      <p:cBhvr>
                                        <p:cTn id="38" dur="500"/>
                                        <p:tgtEl>
                                          <p:spTgt spid="239621"/>
                                        </p:tgtEl>
                                      </p:cBhvr>
                                    </p:animEffect>
                                  </p:childTnLst>
                                </p:cTn>
                              </p:par>
                            </p:childTnLst>
                          </p:cTn>
                        </p:par>
                        <p:par>
                          <p:cTn id="39" fill="hold">
                            <p:stCondLst>
                              <p:cond delay="2000"/>
                            </p:stCondLst>
                            <p:childTnLst>
                              <p:par>
                                <p:cTn id="40" presetID="23" presetClass="entr" presetSubtype="272" fill="hold" nodeType="afterEffect">
                                  <p:stCondLst>
                                    <p:cond delay="1000"/>
                                  </p:stCondLst>
                                  <p:childTnLst>
                                    <p:set>
                                      <p:cBhvr>
                                        <p:cTn id="41" dur="1" fill="hold">
                                          <p:stCondLst>
                                            <p:cond delay="0"/>
                                          </p:stCondLst>
                                        </p:cTn>
                                        <p:tgtEl>
                                          <p:spTgt spid="239635"/>
                                        </p:tgtEl>
                                        <p:attrNameLst>
                                          <p:attrName>style.visibility</p:attrName>
                                        </p:attrNameLst>
                                      </p:cBhvr>
                                      <p:to>
                                        <p:strVal val="visible"/>
                                      </p:to>
                                    </p:set>
                                    <p:anim calcmode="lin" valueType="num">
                                      <p:cBhvr>
                                        <p:cTn id="42" dur="500" fill="hold"/>
                                        <p:tgtEl>
                                          <p:spTgt spid="239635"/>
                                        </p:tgtEl>
                                        <p:attrNameLst>
                                          <p:attrName>ppt_w</p:attrName>
                                        </p:attrNameLst>
                                      </p:cBhvr>
                                      <p:tavLst>
                                        <p:tav tm="0">
                                          <p:val>
                                            <p:strVal val="2/3*#ppt_w"/>
                                          </p:val>
                                        </p:tav>
                                        <p:tav tm="100000">
                                          <p:val>
                                            <p:strVal val="#ppt_w"/>
                                          </p:val>
                                        </p:tav>
                                      </p:tavLst>
                                    </p:anim>
                                    <p:anim calcmode="lin" valueType="num">
                                      <p:cBhvr>
                                        <p:cTn id="43" dur="500" fill="hold"/>
                                        <p:tgtEl>
                                          <p:spTgt spid="239635"/>
                                        </p:tgtEl>
                                        <p:attrNameLst>
                                          <p:attrName>ppt_h</p:attrName>
                                        </p:attrNameLst>
                                      </p:cBhvr>
                                      <p:tavLst>
                                        <p:tav tm="0">
                                          <p:val>
                                            <p:strVal val="2/3*#ppt_h"/>
                                          </p:val>
                                        </p:tav>
                                        <p:tav tm="100000">
                                          <p:val>
                                            <p:strVal val="#ppt_h"/>
                                          </p:val>
                                        </p:tav>
                                      </p:tavLst>
                                    </p:anim>
                                  </p:childTnLst>
                                </p:cTn>
                              </p:par>
                            </p:childTnLst>
                          </p:cTn>
                        </p:par>
                        <p:par>
                          <p:cTn id="44" fill="hold">
                            <p:stCondLst>
                              <p:cond delay="3500"/>
                            </p:stCondLst>
                            <p:childTnLst>
                              <p:par>
                                <p:cTn id="45" presetID="12" presetClass="entr" presetSubtype="1" fill="hold" grpId="0" nodeType="afterEffect">
                                  <p:stCondLst>
                                    <p:cond delay="2000"/>
                                  </p:stCondLst>
                                  <p:childTnLst>
                                    <p:set>
                                      <p:cBhvr>
                                        <p:cTn id="46" dur="1" fill="hold">
                                          <p:stCondLst>
                                            <p:cond delay="0"/>
                                          </p:stCondLst>
                                        </p:cTn>
                                        <p:tgtEl>
                                          <p:spTgt spid="239638"/>
                                        </p:tgtEl>
                                        <p:attrNameLst>
                                          <p:attrName>style.visibility</p:attrName>
                                        </p:attrNameLst>
                                      </p:cBhvr>
                                      <p:to>
                                        <p:strVal val="visible"/>
                                      </p:to>
                                    </p:set>
                                    <p:animEffect transition="in" filter="slide(fromTop)">
                                      <p:cBhvr>
                                        <p:cTn id="47" dur="500"/>
                                        <p:tgtEl>
                                          <p:spTgt spid="239638"/>
                                        </p:tgtEl>
                                      </p:cBhvr>
                                    </p:animEffect>
                                  </p:childTnLst>
                                </p:cTn>
                              </p:par>
                            </p:childTnLst>
                          </p:cTn>
                        </p:par>
                        <p:par>
                          <p:cTn id="48" fill="hold">
                            <p:stCondLst>
                              <p:cond delay="6000"/>
                            </p:stCondLst>
                            <p:childTnLst>
                              <p:par>
                                <p:cTn id="49" presetID="12" presetClass="entr" presetSubtype="1" fill="hold" nodeType="afterEffect">
                                  <p:stCondLst>
                                    <p:cond delay="3000"/>
                                  </p:stCondLst>
                                  <p:childTnLst>
                                    <p:set>
                                      <p:cBhvr>
                                        <p:cTn id="50" dur="1" fill="hold">
                                          <p:stCondLst>
                                            <p:cond delay="0"/>
                                          </p:stCondLst>
                                        </p:cTn>
                                        <p:tgtEl>
                                          <p:spTgt spid="239647"/>
                                        </p:tgtEl>
                                        <p:attrNameLst>
                                          <p:attrName>style.visibility</p:attrName>
                                        </p:attrNameLst>
                                      </p:cBhvr>
                                      <p:to>
                                        <p:strVal val="visible"/>
                                      </p:to>
                                    </p:set>
                                    <p:animEffect transition="in" filter="slide(fromTop)">
                                      <p:cBhvr>
                                        <p:cTn id="51" dur="500"/>
                                        <p:tgtEl>
                                          <p:spTgt spid="239647"/>
                                        </p:tgtEl>
                                      </p:cBhvr>
                                    </p:animEffect>
                                  </p:childTnLst>
                                </p:cTn>
                              </p:par>
                            </p:childTnLst>
                          </p:cTn>
                        </p:par>
                        <p:par>
                          <p:cTn id="52" fill="hold">
                            <p:stCondLst>
                              <p:cond delay="9500"/>
                            </p:stCondLst>
                            <p:childTnLst>
                              <p:par>
                                <p:cTn id="53" presetID="12" presetClass="entr" presetSubtype="1" fill="hold" nodeType="afterEffect">
                                  <p:stCondLst>
                                    <p:cond delay="3000"/>
                                  </p:stCondLst>
                                  <p:childTnLst>
                                    <p:set>
                                      <p:cBhvr>
                                        <p:cTn id="54" dur="1" fill="hold">
                                          <p:stCondLst>
                                            <p:cond delay="0"/>
                                          </p:stCondLst>
                                        </p:cTn>
                                        <p:tgtEl>
                                          <p:spTgt spid="239645"/>
                                        </p:tgtEl>
                                        <p:attrNameLst>
                                          <p:attrName>style.visibility</p:attrName>
                                        </p:attrNameLst>
                                      </p:cBhvr>
                                      <p:to>
                                        <p:strVal val="visible"/>
                                      </p:to>
                                    </p:set>
                                    <p:animEffect transition="in" filter="slide(fromTop)">
                                      <p:cBhvr>
                                        <p:cTn id="55" dur="500"/>
                                        <p:tgtEl>
                                          <p:spTgt spid="2396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1" grpId="0" animBg="1"/>
      <p:bldP spid="239622" grpId="0" animBg="1"/>
      <p:bldP spid="239628" grpId="0" animBg="1"/>
      <p:bldP spid="239629" grpId="0" animBg="1"/>
      <p:bldP spid="239630" grpId="0" autoUpdateAnimBg="0"/>
      <p:bldP spid="239631" grpId="0" autoUpdateAnimBg="0"/>
      <p:bldP spid="239638"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AutoShape 2"/>
          <p:cNvSpPr>
            <a:spLocks noChangeArrowheads="1"/>
          </p:cNvSpPr>
          <p:nvPr/>
        </p:nvSpPr>
        <p:spPr bwMode="auto">
          <a:xfrm rot="5400000">
            <a:off x="638175" y="3324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433155" name="Group 3"/>
          <p:cNvGrpSpPr>
            <a:grpSpLocks/>
          </p:cNvGrpSpPr>
          <p:nvPr/>
        </p:nvGrpSpPr>
        <p:grpSpPr bwMode="auto">
          <a:xfrm>
            <a:off x="914400" y="1203325"/>
            <a:ext cx="7486650" cy="1397000"/>
            <a:chOff x="576" y="1404"/>
            <a:chExt cx="4716" cy="880"/>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433156" name="Rectangle 4"/>
            <p:cNvSpPr>
              <a:spLocks noChangeArrowheads="1"/>
            </p:cNvSpPr>
            <p:nvPr/>
          </p:nvSpPr>
          <p:spPr bwMode="auto">
            <a:xfrm>
              <a:off x="576" y="1404"/>
              <a:ext cx="4716" cy="880"/>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433157" name="Text Box 5"/>
            <p:cNvSpPr txBox="1">
              <a:spLocks noChangeArrowheads="1"/>
            </p:cNvSpPr>
            <p:nvPr/>
          </p:nvSpPr>
          <p:spPr bwMode="auto">
            <a:xfrm>
              <a:off x="662" y="1467"/>
              <a:ext cx="4488" cy="748"/>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When the population has a normal distribution, the</a:t>
              </a:r>
            </a:p>
            <a:p>
              <a:pPr algn="l"/>
              <a:r>
                <a:rPr lang="en-US" sz="2400">
                  <a:effectLst>
                    <a:outerShdw blurRad="38100" dist="38100" dir="2700000" algn="tl">
                      <a:srgbClr val="000000"/>
                    </a:outerShdw>
                  </a:effectLst>
                  <a:latin typeface="Book Antiqua" pitchFamily="18" charset="0"/>
                </a:rPr>
                <a:t>sampling distribution of     is normally distributed</a:t>
              </a:r>
            </a:p>
            <a:p>
              <a:pPr algn="l"/>
              <a:r>
                <a:rPr lang="en-US" sz="2400">
                  <a:effectLst>
                    <a:outerShdw blurRad="38100" dist="38100" dir="2700000" algn="tl">
                      <a:srgbClr val="000000"/>
                    </a:outerShdw>
                  </a:effectLst>
                  <a:latin typeface="Book Antiqua" pitchFamily="18" charset="0"/>
                </a:rPr>
                <a:t>for any sample size.</a:t>
              </a:r>
            </a:p>
          </p:txBody>
        </p:sp>
        <p:graphicFrame>
          <p:nvGraphicFramePr>
            <p:cNvPr id="433158" name="Object 6">
              <a:hlinkClick r:id="" action="ppaction://ole?verb=0"/>
            </p:cNvPr>
            <p:cNvGraphicFramePr>
              <a:graphicFrameLocks/>
            </p:cNvGraphicFramePr>
            <p:nvPr/>
          </p:nvGraphicFramePr>
          <p:xfrm>
            <a:off x="2840" y="1791"/>
            <a:ext cx="132" cy="132"/>
          </p:xfrm>
          <a:graphic>
            <a:graphicData uri="http://schemas.openxmlformats.org/presentationml/2006/ole">
              <mc:AlternateContent xmlns:mc="http://schemas.openxmlformats.org/markup-compatibility/2006">
                <mc:Choice xmlns:v="urn:schemas-microsoft-com:vml" Requires="v">
                  <p:oleObj spid="_x0000_s433240" name="Equation" r:id="rId4" imgW="163440" imgH="163440" progId="Equation">
                    <p:embed/>
                  </p:oleObj>
                </mc:Choice>
                <mc:Fallback>
                  <p:oleObj name="Equation" r:id="rId4" imgW="163440" imgH="163440" progId="Equation">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0" y="1791"/>
                          <a:ext cx="132" cy="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pSp>
      <p:sp>
        <p:nvSpPr>
          <p:cNvPr id="433159" name="AutoShape 7"/>
          <p:cNvSpPr>
            <a:spLocks noChangeArrowheads="1"/>
          </p:cNvSpPr>
          <p:nvPr/>
        </p:nvSpPr>
        <p:spPr bwMode="auto">
          <a:xfrm rot="5400000">
            <a:off x="638175" y="48180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433160" name="Group 8"/>
          <p:cNvGrpSpPr>
            <a:grpSpLocks/>
          </p:cNvGrpSpPr>
          <p:nvPr/>
        </p:nvGrpSpPr>
        <p:grpSpPr bwMode="auto">
          <a:xfrm>
            <a:off x="914400" y="4200525"/>
            <a:ext cx="7486650" cy="1379538"/>
            <a:chOff x="576" y="2694"/>
            <a:chExt cx="4716" cy="869"/>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433161" name="Rectangle 9"/>
            <p:cNvSpPr>
              <a:spLocks noChangeArrowheads="1"/>
            </p:cNvSpPr>
            <p:nvPr/>
          </p:nvSpPr>
          <p:spPr bwMode="auto">
            <a:xfrm>
              <a:off x="576" y="2694"/>
              <a:ext cx="4716" cy="869"/>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433162" name="Text Box 10"/>
            <p:cNvSpPr txBox="1">
              <a:spLocks noChangeArrowheads="1"/>
            </p:cNvSpPr>
            <p:nvPr/>
          </p:nvSpPr>
          <p:spPr bwMode="auto">
            <a:xfrm>
              <a:off x="671" y="2748"/>
              <a:ext cx="4367" cy="748"/>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In cases where the population is highly skewed or</a:t>
              </a:r>
            </a:p>
            <a:p>
              <a:pPr algn="l"/>
              <a:r>
                <a:rPr lang="en-US" sz="2400">
                  <a:effectLst>
                    <a:outerShdw blurRad="38100" dist="38100" dir="2700000" algn="tl">
                      <a:srgbClr val="000000"/>
                    </a:outerShdw>
                  </a:effectLst>
                  <a:latin typeface="Book Antiqua" pitchFamily="18" charset="0"/>
                </a:rPr>
                <a:t>outliers are present, samples of size 50 may be</a:t>
              </a:r>
            </a:p>
            <a:p>
              <a:pPr algn="l"/>
              <a:r>
                <a:rPr lang="en-US" sz="2400">
                  <a:effectLst>
                    <a:outerShdw blurRad="38100" dist="38100" dir="2700000" algn="tl">
                      <a:srgbClr val="000000"/>
                    </a:outerShdw>
                  </a:effectLst>
                  <a:latin typeface="Book Antiqua" pitchFamily="18" charset="0"/>
                </a:rPr>
                <a:t>needed.</a:t>
              </a:r>
            </a:p>
          </p:txBody>
        </p:sp>
      </p:grpSp>
      <p:grpSp>
        <p:nvGrpSpPr>
          <p:cNvPr id="433163" name="Group 11"/>
          <p:cNvGrpSpPr>
            <a:grpSpLocks/>
          </p:cNvGrpSpPr>
          <p:nvPr/>
        </p:nvGrpSpPr>
        <p:grpSpPr bwMode="auto">
          <a:xfrm>
            <a:off x="909638" y="2701925"/>
            <a:ext cx="7486650" cy="1397000"/>
            <a:chOff x="573" y="1734"/>
            <a:chExt cx="4716" cy="880"/>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433164" name="Rectangle 12"/>
            <p:cNvSpPr>
              <a:spLocks noChangeArrowheads="1"/>
            </p:cNvSpPr>
            <p:nvPr/>
          </p:nvSpPr>
          <p:spPr bwMode="auto">
            <a:xfrm>
              <a:off x="573" y="1734"/>
              <a:ext cx="4716" cy="880"/>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433165" name="Text Box 13"/>
            <p:cNvSpPr txBox="1">
              <a:spLocks noChangeArrowheads="1"/>
            </p:cNvSpPr>
            <p:nvPr/>
          </p:nvSpPr>
          <p:spPr bwMode="auto">
            <a:xfrm>
              <a:off x="659" y="1797"/>
              <a:ext cx="4560" cy="748"/>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In most applications, the sampling distribution of     </a:t>
              </a:r>
            </a:p>
            <a:p>
              <a:pPr algn="l"/>
              <a:r>
                <a:rPr lang="en-US" sz="2400">
                  <a:effectLst>
                    <a:outerShdw blurRad="38100" dist="38100" dir="2700000" algn="tl">
                      <a:srgbClr val="000000"/>
                    </a:outerShdw>
                  </a:effectLst>
                  <a:latin typeface="Book Antiqua" pitchFamily="18" charset="0"/>
                </a:rPr>
                <a:t>can be approximated by a normal distribution</a:t>
              </a:r>
            </a:p>
            <a:p>
              <a:pPr algn="l"/>
              <a:r>
                <a:rPr lang="en-US" sz="2400">
                  <a:effectLst>
                    <a:outerShdw blurRad="38100" dist="38100" dir="2700000" algn="tl">
                      <a:srgbClr val="000000"/>
                    </a:outerShdw>
                  </a:effectLst>
                  <a:latin typeface="Book Antiqua" pitchFamily="18" charset="0"/>
                </a:rPr>
                <a:t>whenever the sample is size 30 or more.</a:t>
              </a:r>
            </a:p>
          </p:txBody>
        </p:sp>
        <p:graphicFrame>
          <p:nvGraphicFramePr>
            <p:cNvPr id="433166" name="Object 14">
              <a:hlinkClick r:id="" action="ppaction://ole?verb=0"/>
            </p:cNvPr>
            <p:cNvGraphicFramePr>
              <a:graphicFrameLocks/>
            </p:cNvGraphicFramePr>
            <p:nvPr/>
          </p:nvGraphicFramePr>
          <p:xfrm>
            <a:off x="4958" y="1893"/>
            <a:ext cx="132" cy="132"/>
          </p:xfrm>
          <a:graphic>
            <a:graphicData uri="http://schemas.openxmlformats.org/presentationml/2006/ole">
              <mc:AlternateContent xmlns:mc="http://schemas.openxmlformats.org/markup-compatibility/2006">
                <mc:Choice xmlns:v="urn:schemas-microsoft-com:vml" Requires="v">
                  <p:oleObj spid="_x0000_s433241" name="Equation" r:id="rId6" imgW="163440" imgH="163440" progId="Equation">
                    <p:embed/>
                  </p:oleObj>
                </mc:Choice>
                <mc:Fallback>
                  <p:oleObj name="Equation" r:id="rId6" imgW="163440" imgH="163440" progId="Equation">
                    <p:embed/>
                    <p:pic>
                      <p:nvPicPr>
                        <p:cNvPr id="0" name="Picture 1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8" y="1893"/>
                          <a:ext cx="132" cy="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pSp>
      <p:sp>
        <p:nvSpPr>
          <p:cNvPr id="433167" name="AutoShape 15"/>
          <p:cNvSpPr>
            <a:spLocks noChangeArrowheads="1"/>
          </p:cNvSpPr>
          <p:nvPr/>
        </p:nvSpPr>
        <p:spPr bwMode="auto">
          <a:xfrm rot="5400000">
            <a:off x="633413" y="1816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433168" name="Group 16"/>
          <p:cNvGrpSpPr>
            <a:grpSpLocks/>
          </p:cNvGrpSpPr>
          <p:nvPr/>
        </p:nvGrpSpPr>
        <p:grpSpPr bwMode="auto">
          <a:xfrm>
            <a:off x="2365375" y="309563"/>
            <a:ext cx="4452938" cy="519112"/>
            <a:chOff x="1490" y="123"/>
            <a:chExt cx="2805" cy="327"/>
          </a:xfrm>
        </p:grpSpPr>
        <p:sp>
          <p:nvSpPr>
            <p:cNvPr id="433169" name="Text Box 17"/>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433170" name="Object 18">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433242" name="Equation" r:id="rId8" imgW="163440" imgH="163440" progId="Equation.2">
                    <p:embed/>
                  </p:oleObj>
                </mc:Choice>
                <mc:Fallback>
                  <p:oleObj name="Equation" r:id="rId8" imgW="163440" imgH="163440" progId="Equation.2">
                    <p:embed/>
                    <p:pic>
                      <p:nvPicPr>
                        <p:cNvPr id="0" name="Picture 1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33167"/>
                                        </p:tgtEl>
                                        <p:attrNameLst>
                                          <p:attrName>style.visibility</p:attrName>
                                        </p:attrNameLst>
                                      </p:cBhvr>
                                      <p:to>
                                        <p:strVal val="visible"/>
                                      </p:to>
                                    </p:set>
                                    <p:animEffect transition="in" filter="slide(fromLeft)">
                                      <p:cBhvr>
                                        <p:cTn id="7" dur="500"/>
                                        <p:tgtEl>
                                          <p:spTgt spid="433167"/>
                                        </p:tgtEl>
                                      </p:cBhvr>
                                    </p:animEffect>
                                  </p:childTnLst>
                                  <p:subTnLst>
                                    <p:set>
                                      <p:cBhvr override="childStyle">
                                        <p:cTn dur="1" fill="hold" display="0" masterRel="nextClick" afterEffect="1"/>
                                        <p:tgtEl>
                                          <p:spTgt spid="43316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33155"/>
                                        </p:tgtEl>
                                        <p:attrNameLst>
                                          <p:attrName>style.visibility</p:attrName>
                                        </p:attrNameLst>
                                      </p:cBhvr>
                                      <p:to>
                                        <p:strVal val="visible"/>
                                      </p:to>
                                    </p:set>
                                    <p:animEffect transition="in" filter="dissolve">
                                      <p:cBhvr>
                                        <p:cTn id="12" dur="500"/>
                                        <p:tgtEl>
                                          <p:spTgt spid="433155"/>
                                        </p:tgtEl>
                                      </p:cBhvr>
                                    </p:animEffect>
                                  </p:childTnLst>
                                </p:cTn>
                              </p:par>
                            </p:childTnLst>
                          </p:cTn>
                        </p:par>
                        <p:par>
                          <p:cTn id="13" fill="hold">
                            <p:stCondLst>
                              <p:cond delay="500"/>
                            </p:stCondLst>
                            <p:childTnLst>
                              <p:par>
                                <p:cTn id="14" presetID="12" presetClass="entr" presetSubtype="8" fill="hold" grpId="0" nodeType="afterEffect">
                                  <p:stCondLst>
                                    <p:cond delay="4000"/>
                                  </p:stCondLst>
                                  <p:childTnLst>
                                    <p:set>
                                      <p:cBhvr>
                                        <p:cTn id="15" dur="1" fill="hold">
                                          <p:stCondLst>
                                            <p:cond delay="0"/>
                                          </p:stCondLst>
                                        </p:cTn>
                                        <p:tgtEl>
                                          <p:spTgt spid="433154"/>
                                        </p:tgtEl>
                                        <p:attrNameLst>
                                          <p:attrName>style.visibility</p:attrName>
                                        </p:attrNameLst>
                                      </p:cBhvr>
                                      <p:to>
                                        <p:strVal val="visible"/>
                                      </p:to>
                                    </p:set>
                                    <p:animEffect transition="in" filter="slide(fromLeft)">
                                      <p:cBhvr>
                                        <p:cTn id="16" dur="500"/>
                                        <p:tgtEl>
                                          <p:spTgt spid="433154"/>
                                        </p:tgtEl>
                                      </p:cBhvr>
                                    </p:animEffect>
                                  </p:childTnLst>
                                  <p:subTnLst>
                                    <p:set>
                                      <p:cBhvr override="childStyle">
                                        <p:cTn dur="1" fill="hold" display="0" masterRel="nextClick" afterEffect="1"/>
                                        <p:tgtEl>
                                          <p:spTgt spid="43315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433163"/>
                                        </p:tgtEl>
                                        <p:attrNameLst>
                                          <p:attrName>style.visibility</p:attrName>
                                        </p:attrNameLst>
                                      </p:cBhvr>
                                      <p:to>
                                        <p:strVal val="visible"/>
                                      </p:to>
                                    </p:set>
                                    <p:animEffect transition="in" filter="dissolve">
                                      <p:cBhvr>
                                        <p:cTn id="21" dur="500"/>
                                        <p:tgtEl>
                                          <p:spTgt spid="433163"/>
                                        </p:tgtEl>
                                      </p:cBhvr>
                                    </p:animEffect>
                                  </p:childTnLst>
                                </p:cTn>
                              </p:par>
                            </p:childTnLst>
                          </p:cTn>
                        </p:par>
                        <p:par>
                          <p:cTn id="22" fill="hold">
                            <p:stCondLst>
                              <p:cond delay="500"/>
                            </p:stCondLst>
                            <p:childTnLst>
                              <p:par>
                                <p:cTn id="23" presetID="12" presetClass="entr" presetSubtype="8" fill="hold" grpId="0" nodeType="afterEffect">
                                  <p:stCondLst>
                                    <p:cond delay="4000"/>
                                  </p:stCondLst>
                                  <p:childTnLst>
                                    <p:set>
                                      <p:cBhvr>
                                        <p:cTn id="24" dur="1" fill="hold">
                                          <p:stCondLst>
                                            <p:cond delay="0"/>
                                          </p:stCondLst>
                                        </p:cTn>
                                        <p:tgtEl>
                                          <p:spTgt spid="433159"/>
                                        </p:tgtEl>
                                        <p:attrNameLst>
                                          <p:attrName>style.visibility</p:attrName>
                                        </p:attrNameLst>
                                      </p:cBhvr>
                                      <p:to>
                                        <p:strVal val="visible"/>
                                      </p:to>
                                    </p:set>
                                    <p:animEffect transition="in" filter="slide(fromLeft)">
                                      <p:cBhvr>
                                        <p:cTn id="25" dur="500"/>
                                        <p:tgtEl>
                                          <p:spTgt spid="433159"/>
                                        </p:tgtEl>
                                      </p:cBhvr>
                                    </p:animEffect>
                                  </p:childTnLst>
                                  <p:subTnLst>
                                    <p:set>
                                      <p:cBhvr override="childStyle">
                                        <p:cTn dur="1" fill="hold" display="0" masterRel="nextClick" afterEffect="1"/>
                                        <p:tgtEl>
                                          <p:spTgt spid="433159"/>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433160"/>
                                        </p:tgtEl>
                                        <p:attrNameLst>
                                          <p:attrName>style.visibility</p:attrName>
                                        </p:attrNameLst>
                                      </p:cBhvr>
                                      <p:to>
                                        <p:strVal val="visible"/>
                                      </p:to>
                                    </p:set>
                                    <p:animEffect transition="in" filter="dissolve">
                                      <p:cBhvr>
                                        <p:cTn id="30" dur="500"/>
                                        <p:tgtEl>
                                          <p:spTgt spid="433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4" grpId="0" animBg="1"/>
      <p:bldP spid="433159" grpId="0" animBg="1"/>
      <p:bldP spid="43316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63" name="AutoShape 15"/>
          <p:cNvSpPr>
            <a:spLocks noChangeArrowheads="1"/>
          </p:cNvSpPr>
          <p:nvPr/>
        </p:nvSpPr>
        <p:spPr bwMode="auto">
          <a:xfrm rot="5400000">
            <a:off x="633413" y="1816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437264" name="Group 16"/>
          <p:cNvGrpSpPr>
            <a:grpSpLocks/>
          </p:cNvGrpSpPr>
          <p:nvPr/>
        </p:nvGrpSpPr>
        <p:grpSpPr bwMode="auto">
          <a:xfrm>
            <a:off x="2365375" y="309563"/>
            <a:ext cx="4452938" cy="519112"/>
            <a:chOff x="1490" y="123"/>
            <a:chExt cx="2805" cy="327"/>
          </a:xfrm>
        </p:grpSpPr>
        <p:sp>
          <p:nvSpPr>
            <p:cNvPr id="437265" name="Text Box 17"/>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437266" name="Object 18">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437337" name="Equation" r:id="rId4" imgW="163440" imgH="163440" progId="Equation.2">
                    <p:embed/>
                  </p:oleObj>
                </mc:Choice>
                <mc:Fallback>
                  <p:oleObj name="Equation" r:id="rId4" imgW="163440" imgH="163440" progId="Equation.2">
                    <p:embed/>
                    <p:pic>
                      <p:nvPicPr>
                        <p:cNvPr id="0" name="Picture 1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437269" name="Group 21"/>
          <p:cNvGrpSpPr>
            <a:grpSpLocks/>
          </p:cNvGrpSpPr>
          <p:nvPr/>
        </p:nvGrpSpPr>
        <p:grpSpPr bwMode="auto">
          <a:xfrm>
            <a:off x="914400" y="1203325"/>
            <a:ext cx="7486650" cy="1397000"/>
            <a:chOff x="576" y="758"/>
            <a:chExt cx="4716" cy="880"/>
          </a:xfr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scene3d>
            <a:camera prst="orthographicFront">
              <a:rot lat="0" lon="0" rev="0"/>
            </a:camera>
            <a:lightRig rig="balanced" dir="t">
              <a:rot lat="0" lon="0" rev="8700000"/>
            </a:lightRig>
          </a:scene3d>
        </p:grpSpPr>
        <p:sp>
          <p:nvSpPr>
            <p:cNvPr id="437252" name="Rectangle 4"/>
            <p:cNvSpPr>
              <a:spLocks noChangeArrowheads="1"/>
            </p:cNvSpPr>
            <p:nvPr/>
          </p:nvSpPr>
          <p:spPr bwMode="auto">
            <a:xfrm>
              <a:off x="576" y="758"/>
              <a:ext cx="4716" cy="880"/>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grpSp>
          <p:nvGrpSpPr>
            <p:cNvPr id="437268" name="Group 20"/>
            <p:cNvGrpSpPr>
              <a:grpSpLocks/>
            </p:cNvGrpSpPr>
            <p:nvPr/>
          </p:nvGrpSpPr>
          <p:grpSpPr bwMode="auto">
            <a:xfrm>
              <a:off x="662" y="821"/>
              <a:ext cx="4264" cy="748"/>
              <a:chOff x="662" y="821"/>
              <a:chExt cx="4264" cy="748"/>
            </a:xfrm>
            <a:grpFill/>
          </p:grpSpPr>
          <p:sp>
            <p:nvSpPr>
              <p:cNvPr id="437253" name="Text Box 5"/>
              <p:cNvSpPr txBox="1">
                <a:spLocks noChangeArrowheads="1"/>
              </p:cNvSpPr>
              <p:nvPr/>
            </p:nvSpPr>
            <p:spPr bwMode="auto">
              <a:xfrm>
                <a:off x="662" y="821"/>
                <a:ext cx="4264" cy="748"/>
              </a:xfrm>
              <a:prstGeom prst="rect">
                <a:avLst/>
              </a:prstGeom>
              <a:grpFill/>
              <a:ln w="12700">
                <a:noFill/>
                <a:miter lim="800000"/>
                <a:headEnd/>
                <a:tailEnd/>
              </a:ln>
              <a:effectLst>
                <a:outerShdw blurRad="44450" dist="27940" dir="5400000" algn="ctr">
                  <a:srgbClr val="000000">
                    <a:alpha val="32000"/>
                  </a:srgbClr>
                </a:outerShdw>
              </a:effectLst>
              <a:sp3d>
                <a:bevelT w="190500" h="38100"/>
              </a:sp3d>
            </p:spPr>
            <p:txBody>
              <a:bodyPr wrap="none">
                <a:spAutoFit/>
              </a:bodyPr>
              <a:lstStyle/>
              <a:p>
                <a:pPr algn="l"/>
                <a:r>
                  <a:rPr lang="en-US" sz="2400">
                    <a:effectLst>
                      <a:outerShdw blurRad="38100" dist="38100" dir="2700000" algn="tl">
                        <a:srgbClr val="000000"/>
                      </a:outerShdw>
                    </a:effectLst>
                    <a:latin typeface="Book Antiqua" pitchFamily="18" charset="0"/>
                  </a:rPr>
                  <a:t>The sampling distribution of     can be used to</a:t>
                </a:r>
              </a:p>
              <a:p>
                <a:pPr algn="l"/>
                <a:r>
                  <a:rPr lang="en-US" sz="2400">
                    <a:effectLst>
                      <a:outerShdw blurRad="38100" dist="38100" dir="2700000" algn="tl">
                        <a:srgbClr val="000000"/>
                      </a:outerShdw>
                    </a:effectLst>
                    <a:latin typeface="Book Antiqua" pitchFamily="18" charset="0"/>
                  </a:rPr>
                  <a:t>provide probability information about how close</a:t>
                </a:r>
              </a:p>
              <a:p>
                <a:pPr algn="l"/>
                <a:r>
                  <a:rPr lang="en-US" sz="2400">
                    <a:effectLst>
                      <a:outerShdw blurRad="38100" dist="38100" dir="2700000" algn="tl">
                        <a:srgbClr val="000000"/>
                      </a:outerShdw>
                    </a:effectLst>
                    <a:latin typeface="Book Antiqua" pitchFamily="18" charset="0"/>
                  </a:rPr>
                  <a:t>the sample mean     is to the population mean </a:t>
                </a:r>
                <a:r>
                  <a:rPr lang="en-US" sz="2400" i="1">
                    <a:effectLst>
                      <a:outerShdw blurRad="38100" dist="38100" dir="2700000" algn="tl">
                        <a:srgbClr val="000000"/>
                      </a:outerShdw>
                    </a:effectLst>
                    <a:latin typeface="Symbol" pitchFamily="18" charset="2"/>
                  </a:rPr>
                  <a:t>m</a:t>
                </a:r>
                <a:r>
                  <a:rPr lang="en-US" sz="1200" i="1">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a:t>
                </a:r>
              </a:p>
            </p:txBody>
          </p:sp>
          <p:graphicFrame>
            <p:nvGraphicFramePr>
              <p:cNvPr id="437254" name="Object 6">
                <a:hlinkClick r:id="" action="ppaction://ole?verb=0"/>
              </p:cNvPr>
              <p:cNvGraphicFramePr>
                <a:graphicFrameLocks/>
              </p:cNvGraphicFramePr>
              <p:nvPr/>
            </p:nvGraphicFramePr>
            <p:xfrm>
              <a:off x="3208" y="913"/>
              <a:ext cx="132" cy="132"/>
            </p:xfrm>
            <a:graphic>
              <a:graphicData uri="http://schemas.openxmlformats.org/presentationml/2006/ole">
                <mc:AlternateContent xmlns:mc="http://schemas.openxmlformats.org/markup-compatibility/2006">
                  <mc:Choice xmlns:v="urn:schemas-microsoft-com:vml" Requires="v">
                    <p:oleObj spid="_x0000_s437338" name="Equation" r:id="rId6" imgW="163440" imgH="163440" progId="Equation">
                      <p:embed/>
                    </p:oleObj>
                  </mc:Choice>
                  <mc:Fallback>
                    <p:oleObj name="Equation" r:id="rId6" imgW="163440" imgH="163440" progId="Equation">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8" y="913"/>
                            <a:ext cx="132" cy="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aphicFrame>
            <p:nvGraphicFramePr>
              <p:cNvPr id="437267" name="Object 19">
                <a:hlinkClick r:id="" action="ppaction://ole?verb=0"/>
              </p:cNvPr>
              <p:cNvGraphicFramePr>
                <a:graphicFrameLocks/>
              </p:cNvGraphicFramePr>
              <p:nvPr/>
            </p:nvGraphicFramePr>
            <p:xfrm>
              <a:off x="2216" y="1377"/>
              <a:ext cx="132" cy="132"/>
            </p:xfrm>
            <a:graphic>
              <a:graphicData uri="http://schemas.openxmlformats.org/presentationml/2006/ole">
                <mc:AlternateContent xmlns:mc="http://schemas.openxmlformats.org/markup-compatibility/2006">
                  <mc:Choice xmlns:v="urn:schemas-microsoft-com:vml" Requires="v">
                    <p:oleObj spid="_x0000_s437339" name="Equation" r:id="rId8" imgW="163440" imgH="163440" progId="Equation">
                      <p:embed/>
                    </p:oleObj>
                  </mc:Choice>
                  <mc:Fallback>
                    <p:oleObj name="Equation" r:id="rId8" imgW="163440" imgH="163440" progId="Equation">
                      <p:embed/>
                      <p:pic>
                        <p:nvPicPr>
                          <p:cNvPr id="0" name="Picture 19"/>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16" y="1377"/>
                            <a:ext cx="132" cy="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37263"/>
                                        </p:tgtEl>
                                        <p:attrNameLst>
                                          <p:attrName>style.visibility</p:attrName>
                                        </p:attrNameLst>
                                      </p:cBhvr>
                                      <p:to>
                                        <p:strVal val="visible"/>
                                      </p:to>
                                    </p:set>
                                    <p:animEffect transition="in" filter="slide(fromLeft)">
                                      <p:cBhvr>
                                        <p:cTn id="7" dur="500"/>
                                        <p:tgtEl>
                                          <p:spTgt spid="437263"/>
                                        </p:tgtEl>
                                      </p:cBhvr>
                                    </p:animEffect>
                                  </p:childTnLst>
                                  <p:subTnLst>
                                    <p:set>
                                      <p:cBhvr override="childStyle">
                                        <p:cTn dur="1" fill="hold" display="0" masterRel="nextClick" afterEffect="1"/>
                                        <p:tgtEl>
                                          <p:spTgt spid="43726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37269"/>
                                        </p:tgtEl>
                                        <p:attrNameLst>
                                          <p:attrName>style.visibility</p:attrName>
                                        </p:attrNameLst>
                                      </p:cBhvr>
                                      <p:to>
                                        <p:strVal val="visible"/>
                                      </p:to>
                                    </p:set>
                                    <p:animEffect transition="in" filter="dissolve">
                                      <p:cBhvr>
                                        <p:cTn id="12" dur="500"/>
                                        <p:tgtEl>
                                          <p:spTgt spid="437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6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3986"/>
            <a:ext cx="7772400" cy="814387"/>
          </a:xfrm>
        </p:spPr>
        <p:txBody>
          <a:bodyPr/>
          <a:lstStyle/>
          <a:p>
            <a:r>
              <a:rPr lang="en-US" dirty="0"/>
              <a:t>Central Limit Theorem</a:t>
            </a:r>
          </a:p>
        </p:txBody>
      </p:sp>
      <p:sp>
        <p:nvSpPr>
          <p:cNvPr id="7" name="AutoShape 21"/>
          <p:cNvSpPr>
            <a:spLocks noChangeArrowheads="1"/>
          </p:cNvSpPr>
          <p:nvPr/>
        </p:nvSpPr>
        <p:spPr bwMode="auto">
          <a:xfrm rot="5400000">
            <a:off x="669925" y="3275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1" name="Group 10"/>
          <p:cNvGrpSpPr/>
          <p:nvPr/>
        </p:nvGrpSpPr>
        <p:grpSpPr>
          <a:xfrm>
            <a:off x="949325" y="1098550"/>
            <a:ext cx="7582525" cy="1791260"/>
            <a:chOff x="949325" y="1098550"/>
            <a:chExt cx="7582525" cy="1791260"/>
          </a:xfrm>
        </p:grpSpPr>
        <p:sp>
          <p:nvSpPr>
            <p:cNvPr id="4" name="Text Box 15"/>
            <p:cNvSpPr txBox="1">
              <a:spLocks noChangeArrowheads="1"/>
            </p:cNvSpPr>
            <p:nvPr/>
          </p:nvSpPr>
          <p:spPr bwMode="auto">
            <a:xfrm>
              <a:off x="949325" y="1098550"/>
              <a:ext cx="7582525" cy="1791260"/>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When the population from which we are selecting </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a random sample does not have a normal distribution,</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the </a:t>
              </a:r>
              <a:r>
                <a:rPr lang="en-US" sz="2400" u="sng" dirty="0">
                  <a:effectLst>
                    <a:outerShdw blurRad="38100" dist="38100" dir="2700000" algn="tl">
                      <a:srgbClr val="000000"/>
                    </a:outerShdw>
                  </a:effectLst>
                  <a:latin typeface="Book Antiqua" pitchFamily="18" charset="0"/>
                </a:rPr>
                <a:t>central limit theorem</a:t>
              </a:r>
              <a:r>
                <a:rPr lang="en-US" sz="2400" dirty="0">
                  <a:effectLst>
                    <a:outerShdw blurRad="38100" dist="38100" dir="2700000" algn="tl">
                      <a:srgbClr val="000000"/>
                    </a:outerShdw>
                  </a:effectLst>
                  <a:latin typeface="Book Antiqua" pitchFamily="18" charset="0"/>
                </a:rPr>
                <a:t> is helpful in identifying the</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shape of the sampling distribution of    .     </a:t>
              </a:r>
            </a:p>
          </p:txBody>
        </p:sp>
        <p:graphicFrame>
          <p:nvGraphicFramePr>
            <p:cNvPr id="477188" name="Object 4">
              <a:hlinkClick r:id="" action="ppaction://ole?verb=0"/>
            </p:cNvPr>
            <p:cNvGraphicFramePr>
              <a:graphicFrameLocks/>
            </p:cNvGraphicFramePr>
            <p:nvPr/>
          </p:nvGraphicFramePr>
          <p:xfrm>
            <a:off x="6102350" y="2541588"/>
            <a:ext cx="209550" cy="209550"/>
          </p:xfrm>
          <a:graphic>
            <a:graphicData uri="http://schemas.openxmlformats.org/presentationml/2006/ole">
              <mc:AlternateContent xmlns:mc="http://schemas.openxmlformats.org/markup-compatibility/2006">
                <mc:Choice xmlns:v="urn:schemas-microsoft-com:vml" Requires="v">
                  <p:oleObj spid="_x0000_s477238" name="Equation" r:id="rId3" imgW="163440" imgH="163440" progId="Equation">
                    <p:embed/>
                  </p:oleObj>
                </mc:Choice>
                <mc:Fallback>
                  <p:oleObj name="Equation" r:id="rId3" imgW="163440" imgH="163440" progId="Equation">
                    <p:embed/>
                    <p:pic>
                      <p:nvPicPr>
                        <p:cNvPr id="0" name="Picture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2350" y="2541588"/>
                          <a:ext cx="209550" cy="20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pSp>
      <p:grpSp>
        <p:nvGrpSpPr>
          <p:cNvPr id="18" name="Group 17"/>
          <p:cNvGrpSpPr/>
          <p:nvPr/>
        </p:nvGrpSpPr>
        <p:grpSpPr>
          <a:xfrm>
            <a:off x="1003300" y="3082924"/>
            <a:ext cx="8140700" cy="2149476"/>
            <a:chOff x="1003300" y="3082924"/>
            <a:chExt cx="8140700" cy="2149476"/>
          </a:xfrm>
          <a:scene3d>
            <a:camera prst="orthographicFront">
              <a:rot lat="0" lon="0" rev="0"/>
            </a:camera>
            <a:lightRig rig="balanced" dir="t">
              <a:rot lat="0" lon="0" rev="8700000"/>
            </a:lightRig>
          </a:scene3d>
        </p:grpSpPr>
        <p:sp>
          <p:nvSpPr>
            <p:cNvPr id="10" name="Rectangle 4"/>
            <p:cNvSpPr>
              <a:spLocks noChangeArrowheads="1"/>
            </p:cNvSpPr>
            <p:nvPr/>
          </p:nvSpPr>
          <p:spPr bwMode="auto">
            <a:xfrm>
              <a:off x="1003300" y="3082924"/>
              <a:ext cx="7327900" cy="2149476"/>
            </a:xfrm>
            <a:prstGeom prst="rect">
              <a:avLst/>
            </a:prstGeom>
            <a:gradFill flip="none" rotWithShape="1">
              <a:gsLst>
                <a:gs pos="0">
                  <a:srgbClr val="3A3A3A"/>
                </a:gs>
                <a:gs pos="50000">
                  <a:schemeClr val="tx1">
                    <a:lumMod val="50000"/>
                    <a:shade val="67500"/>
                    <a:satMod val="115000"/>
                  </a:schemeClr>
                </a:gs>
                <a:gs pos="100000">
                  <a:schemeClr val="tx1">
                    <a:lumMod val="50000"/>
                    <a:shade val="100000"/>
                    <a:satMod val="115000"/>
                  </a:schemeClr>
                </a:gs>
              </a:gsLst>
              <a:lin ang="13500000" scaled="1"/>
              <a:tileRect/>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2" name="Text Box 5"/>
            <p:cNvSpPr txBox="1">
              <a:spLocks noChangeArrowheads="1"/>
            </p:cNvSpPr>
            <p:nvPr/>
          </p:nvSpPr>
          <p:spPr bwMode="auto">
            <a:xfrm>
              <a:off x="1086825" y="3144838"/>
              <a:ext cx="8057175" cy="2015936"/>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wrap="square">
              <a:spAutoFit/>
            </a:bodyP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CENTRAL LIMIT THEOREM</a:t>
              </a:r>
            </a:p>
            <a:p>
              <a:pPr algn="l"/>
              <a:endParaRPr lang="en-US" sz="500" dirty="0">
                <a:effectLst>
                  <a:outerShdw blurRad="38100" dist="38100" dir="2700000" algn="tl">
                    <a:srgbClr val="000000"/>
                  </a:outerShdw>
                </a:effectLst>
                <a:latin typeface="Book Antiqua" pitchFamily="18" charset="0"/>
              </a:endParaRPr>
            </a:p>
            <a:p>
              <a:pPr algn="l"/>
              <a:r>
                <a:rPr lang="en-US" sz="2400" dirty="0">
                  <a:effectLst>
                    <a:outerShdw blurRad="38100" dist="38100" dir="2700000" algn="tl">
                      <a:srgbClr val="000000"/>
                    </a:outerShdw>
                  </a:effectLst>
                  <a:latin typeface="Book Antiqua" pitchFamily="18" charset="0"/>
                </a:rPr>
                <a:t>     In selecting random samples of size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from a</a:t>
              </a:r>
            </a:p>
            <a:p>
              <a:pPr algn="l"/>
              <a:r>
                <a:rPr lang="en-US" sz="2400" dirty="0">
                  <a:effectLst>
                    <a:outerShdw blurRad="38100" dist="38100" dir="2700000" algn="tl">
                      <a:srgbClr val="000000"/>
                    </a:outerShdw>
                  </a:effectLst>
                  <a:latin typeface="Book Antiqua" pitchFamily="18" charset="0"/>
                </a:rPr>
                <a:t>population, the sampling distribution of the sample</a:t>
              </a:r>
            </a:p>
            <a:p>
              <a:pPr algn="l"/>
              <a:r>
                <a:rPr lang="en-US" sz="2400" dirty="0">
                  <a:effectLst>
                    <a:outerShdw blurRad="38100" dist="38100" dir="2700000" algn="tl">
                      <a:srgbClr val="000000"/>
                    </a:outerShdw>
                  </a:effectLst>
                  <a:latin typeface="Book Antiqua" pitchFamily="18" charset="0"/>
                </a:rPr>
                <a:t>        mean     can be approximated by a normal</a:t>
              </a:r>
            </a:p>
            <a:p>
              <a:pPr algn="l"/>
              <a:r>
                <a:rPr lang="en-US" sz="2400" dirty="0">
                  <a:effectLst>
                    <a:outerShdw blurRad="38100" dist="38100" dir="2700000" algn="tl">
                      <a:srgbClr val="000000"/>
                    </a:outerShdw>
                  </a:effectLst>
                  <a:latin typeface="Book Antiqua" pitchFamily="18" charset="0"/>
                </a:rPr>
                <a:t>     distribution as the sample size becomes large.</a:t>
              </a:r>
            </a:p>
          </p:txBody>
        </p:sp>
        <p:graphicFrame>
          <p:nvGraphicFramePr>
            <p:cNvPr id="477191" name="Object 7">
              <a:hlinkClick r:id="" action="ppaction://ole?verb=0"/>
            </p:cNvPr>
            <p:cNvGraphicFramePr>
              <a:graphicFrameLocks/>
            </p:cNvGraphicFramePr>
            <p:nvPr/>
          </p:nvGraphicFramePr>
          <p:xfrm>
            <a:off x="2590800" y="4446588"/>
            <a:ext cx="209550" cy="209550"/>
          </p:xfrm>
          <a:graphic>
            <a:graphicData uri="http://schemas.openxmlformats.org/presentationml/2006/ole">
              <mc:AlternateContent xmlns:mc="http://schemas.openxmlformats.org/markup-compatibility/2006">
                <mc:Choice xmlns:v="urn:schemas-microsoft-com:vml" Requires="v">
                  <p:oleObj spid="_x0000_s477239" name="Equation" r:id="rId5" imgW="163440" imgH="163440" progId="Equation">
                    <p:embed/>
                  </p:oleObj>
                </mc:Choice>
                <mc:Fallback>
                  <p:oleObj name="Equation" r:id="rId5" imgW="163440" imgH="163440" progId="Equation">
                    <p:embed/>
                    <p:pic>
                      <p:nvPicPr>
                        <p:cNvPr id="0" name="Picture 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4446588"/>
                          <a:ext cx="209550" cy="20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000000"/>
                                </a:outerShdw>
                              </a:effectLst>
                            </a14:hiddenEffects>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500"/>
                                  </p:stCondLst>
                                  <p:childTnLst>
                                    <p:set>
                                      <p:cBhvr>
                                        <p:cTn id="6" dur="1" fill="hold">
                                          <p:stCondLst>
                                            <p:cond delay="0"/>
                                          </p:stCondLst>
                                        </p:cTn>
                                        <p:tgtEl>
                                          <p:spTgt spid="7"/>
                                        </p:tgtEl>
                                        <p:attrNameLst>
                                          <p:attrName>style.visibility</p:attrName>
                                        </p:attrNameLst>
                                      </p:cBhvr>
                                      <p:to>
                                        <p:strVal val="visible"/>
                                      </p:to>
                                    </p:set>
                                    <p:animEffect transition="in" filter="slide(fromLeft)">
                                      <p:cBhvr>
                                        <p:cTn id="7"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1000" fill="hold"/>
                                        <p:tgtEl>
                                          <p:spTgt spid="18"/>
                                        </p:tgtEl>
                                        <p:attrNameLst>
                                          <p:attrName>ppt_w</p:attrName>
                                        </p:attrNameLst>
                                      </p:cBhvr>
                                      <p:tavLst>
                                        <p:tav tm="0">
                                          <p:val>
                                            <p:fltVal val="0"/>
                                          </p:val>
                                        </p:tav>
                                        <p:tav tm="100000">
                                          <p:val>
                                            <p:strVal val="#ppt_w"/>
                                          </p:val>
                                        </p:tav>
                                      </p:tavLst>
                                    </p:anim>
                                    <p:anim calcmode="lin" valueType="num">
                                      <p:cBhvr>
                                        <p:cTn id="13" dur="1000" fill="hold"/>
                                        <p:tgtEl>
                                          <p:spTgt spid="1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51" name="Rectangle 595"/>
          <p:cNvSpPr>
            <a:spLocks noChangeArrowheads="1"/>
          </p:cNvSpPr>
          <p:nvPr/>
        </p:nvSpPr>
        <p:spPr bwMode="auto">
          <a:xfrm>
            <a:off x="1428750" y="1700213"/>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graphicFrame>
        <p:nvGraphicFramePr>
          <p:cNvPr id="19461" name="Object 5">
            <a:hlinkClick r:id="" action="ppaction://ole?verb=0"/>
          </p:cNvPr>
          <p:cNvGraphicFramePr>
            <a:graphicFrameLocks/>
          </p:cNvGraphicFramePr>
          <p:nvPr>
            <p:extLst>
              <p:ext uri="{D42A27DB-BD31-4B8C-83A1-F6EECF244321}">
                <p14:modId xmlns:p14="http://schemas.microsoft.com/office/powerpoint/2010/main" val="2707773095"/>
              </p:ext>
            </p:extLst>
          </p:nvPr>
        </p:nvGraphicFramePr>
        <p:xfrm>
          <a:off x="4989513" y="2495550"/>
          <a:ext cx="2536825" cy="731838"/>
        </p:xfrm>
        <a:graphic>
          <a:graphicData uri="http://schemas.openxmlformats.org/presentationml/2006/ole">
            <mc:AlternateContent xmlns:mc="http://schemas.openxmlformats.org/markup-compatibility/2006">
              <mc:Choice xmlns:v="urn:schemas-microsoft-com:vml" Requires="v">
                <p:oleObj spid="_x0000_s20192" name="Equation" r:id="rId4" imgW="1396800" imgH="393480" progId="Equation.DSMT4">
                  <p:embed/>
                </p:oleObj>
              </mc:Choice>
              <mc:Fallback>
                <p:oleObj name="Equation" r:id="rId4" imgW="1396800" imgH="393480" progId="Equation.DSMT4">
                  <p:embed/>
                  <p:pic>
                    <p:nvPicPr>
                      <p:cNvPr id="0" name="Picture 5"/>
                      <p:cNvPicPr>
                        <a:picLocks noChangeArrowheads="1"/>
                      </p:cNvPicPr>
                      <p:nvPr/>
                    </p:nvPicPr>
                    <p:blipFill>
                      <a:blip r:embed="rId5"/>
                      <a:srcRect/>
                      <a:stretch>
                        <a:fillRect/>
                      </a:stretch>
                    </p:blipFill>
                    <p:spPr bwMode="auto">
                      <a:xfrm>
                        <a:off x="4989513" y="2495550"/>
                        <a:ext cx="2536825" cy="7318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19460" name="Object 4">
            <a:hlinkClick r:id="" action="ppaction://ole?verb=0"/>
          </p:cNvPr>
          <p:cNvGraphicFramePr>
            <a:graphicFrameLocks/>
          </p:cNvGraphicFramePr>
          <p:nvPr>
            <p:extLst>
              <p:ext uri="{D42A27DB-BD31-4B8C-83A1-F6EECF244321}">
                <p14:modId xmlns:p14="http://schemas.microsoft.com/office/powerpoint/2010/main" val="2536748061"/>
              </p:ext>
            </p:extLst>
          </p:nvPr>
        </p:nvGraphicFramePr>
        <p:xfrm>
          <a:off x="3128963" y="5183188"/>
          <a:ext cx="1438275" cy="339725"/>
        </p:xfrm>
        <a:graphic>
          <a:graphicData uri="http://schemas.openxmlformats.org/presentationml/2006/ole">
            <mc:AlternateContent xmlns:mc="http://schemas.openxmlformats.org/markup-compatibility/2006">
              <mc:Choice xmlns:v="urn:schemas-microsoft-com:vml" Requires="v">
                <p:oleObj spid="_x0000_s20193" name="Equation" r:id="rId6" imgW="1765080" imgH="419040" progId="Equation.DSMT4">
                  <p:embed/>
                </p:oleObj>
              </mc:Choice>
              <mc:Fallback>
                <p:oleObj name="Equation" r:id="rId6" imgW="1765080" imgH="419040" progId="Equation.DSMT4">
                  <p:embed/>
                  <p:pic>
                    <p:nvPicPr>
                      <p:cNvPr id="0" name="Picture 4"/>
                      <p:cNvPicPr>
                        <a:picLocks noChangeArrowheads="1"/>
                      </p:cNvPicPr>
                      <p:nvPr/>
                    </p:nvPicPr>
                    <p:blipFill>
                      <a:blip r:embed="rId7"/>
                      <a:srcRect/>
                      <a:stretch>
                        <a:fillRect/>
                      </a:stretch>
                    </p:blipFill>
                    <p:spPr bwMode="auto">
                      <a:xfrm>
                        <a:off x="3128963" y="5183188"/>
                        <a:ext cx="1438275" cy="3397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9462" name="Freeform 6"/>
          <p:cNvSpPr>
            <a:spLocks/>
          </p:cNvSpPr>
          <p:nvPr/>
        </p:nvSpPr>
        <p:spPr bwMode="auto">
          <a:xfrm>
            <a:off x="1998663" y="1947863"/>
            <a:ext cx="4503737" cy="3057525"/>
          </a:xfrm>
          <a:custGeom>
            <a:avLst/>
            <a:gdLst/>
            <a:ahLst/>
            <a:cxnLst>
              <a:cxn ang="0">
                <a:pos x="1335" y="18"/>
              </a:cxn>
              <a:cxn ang="0">
                <a:pos x="1248" y="108"/>
              </a:cxn>
              <a:cxn ang="0">
                <a:pos x="1187" y="212"/>
              </a:cxn>
              <a:cxn ang="0">
                <a:pos x="1127" y="326"/>
              </a:cxn>
              <a:cxn ang="0">
                <a:pos x="1083" y="430"/>
              </a:cxn>
              <a:cxn ang="0">
                <a:pos x="1041" y="534"/>
              </a:cxn>
              <a:cxn ang="0">
                <a:pos x="1003" y="646"/>
              </a:cxn>
              <a:cxn ang="0">
                <a:pos x="967" y="754"/>
              </a:cxn>
              <a:cxn ang="0">
                <a:pos x="939" y="866"/>
              </a:cxn>
              <a:cxn ang="0">
                <a:pos x="911" y="976"/>
              </a:cxn>
              <a:cxn ang="0">
                <a:pos x="879" y="1078"/>
              </a:cxn>
              <a:cxn ang="0">
                <a:pos x="837" y="1196"/>
              </a:cxn>
              <a:cxn ang="0">
                <a:pos x="796" y="1292"/>
              </a:cxn>
              <a:cxn ang="0">
                <a:pos x="738" y="1410"/>
              </a:cxn>
              <a:cxn ang="0">
                <a:pos x="672" y="1523"/>
              </a:cxn>
              <a:cxn ang="0">
                <a:pos x="588" y="1620"/>
              </a:cxn>
              <a:cxn ang="0">
                <a:pos x="480" y="1694"/>
              </a:cxn>
              <a:cxn ang="0">
                <a:pos x="379" y="1746"/>
              </a:cxn>
              <a:cxn ang="0">
                <a:pos x="276" y="1788"/>
              </a:cxn>
              <a:cxn ang="0">
                <a:pos x="184" y="1824"/>
              </a:cxn>
              <a:cxn ang="0">
                <a:pos x="60" y="1864"/>
              </a:cxn>
              <a:cxn ang="0">
                <a:pos x="1" y="1900"/>
              </a:cxn>
              <a:cxn ang="0">
                <a:pos x="2837" y="1924"/>
              </a:cxn>
              <a:cxn ang="0">
                <a:pos x="2783" y="1860"/>
              </a:cxn>
              <a:cxn ang="0">
                <a:pos x="2715" y="1844"/>
              </a:cxn>
              <a:cxn ang="0">
                <a:pos x="2573" y="1798"/>
              </a:cxn>
              <a:cxn ang="0">
                <a:pos x="2449" y="1754"/>
              </a:cxn>
              <a:cxn ang="0">
                <a:pos x="2331" y="1696"/>
              </a:cxn>
              <a:cxn ang="0">
                <a:pos x="2280" y="1664"/>
              </a:cxn>
              <a:cxn ang="0">
                <a:pos x="2197" y="1590"/>
              </a:cxn>
              <a:cxn ang="0">
                <a:pos x="2131" y="1500"/>
              </a:cxn>
              <a:cxn ang="0">
                <a:pos x="2069" y="1400"/>
              </a:cxn>
              <a:cxn ang="0">
                <a:pos x="2035" y="1332"/>
              </a:cxn>
              <a:cxn ang="0">
                <a:pos x="1975" y="1202"/>
              </a:cxn>
              <a:cxn ang="0">
                <a:pos x="1941" y="1114"/>
              </a:cxn>
              <a:cxn ang="0">
                <a:pos x="1913" y="1024"/>
              </a:cxn>
              <a:cxn ang="0">
                <a:pos x="1875" y="899"/>
              </a:cxn>
              <a:cxn ang="0">
                <a:pos x="1842" y="794"/>
              </a:cxn>
              <a:cxn ang="0">
                <a:pos x="1797" y="656"/>
              </a:cxn>
              <a:cxn ang="0">
                <a:pos x="1753" y="522"/>
              </a:cxn>
              <a:cxn ang="0">
                <a:pos x="1709" y="408"/>
              </a:cxn>
              <a:cxn ang="0">
                <a:pos x="1673" y="328"/>
              </a:cxn>
              <a:cxn ang="0">
                <a:pos x="1620" y="224"/>
              </a:cxn>
              <a:cxn ang="0">
                <a:pos x="1578" y="152"/>
              </a:cxn>
              <a:cxn ang="0">
                <a:pos x="1601" y="186"/>
              </a:cxn>
              <a:cxn ang="0">
                <a:pos x="1565" y="132"/>
              </a:cxn>
              <a:cxn ang="0">
                <a:pos x="1499" y="52"/>
              </a:cxn>
              <a:cxn ang="0">
                <a:pos x="1434" y="6"/>
              </a:cxn>
            </a:cxnLst>
            <a:rect l="0" t="0" r="r" b="b"/>
            <a:pathLst>
              <a:path w="2837" h="1926">
                <a:moveTo>
                  <a:pt x="1408" y="0"/>
                </a:moveTo>
                <a:lnTo>
                  <a:pt x="1367" y="2"/>
                </a:lnTo>
                <a:lnTo>
                  <a:pt x="1335" y="18"/>
                </a:lnTo>
                <a:lnTo>
                  <a:pt x="1304" y="44"/>
                </a:lnTo>
                <a:lnTo>
                  <a:pt x="1279" y="70"/>
                </a:lnTo>
                <a:lnTo>
                  <a:pt x="1248" y="108"/>
                </a:lnTo>
                <a:lnTo>
                  <a:pt x="1224" y="144"/>
                </a:lnTo>
                <a:lnTo>
                  <a:pt x="1206" y="174"/>
                </a:lnTo>
                <a:lnTo>
                  <a:pt x="1187" y="212"/>
                </a:lnTo>
                <a:lnTo>
                  <a:pt x="1164" y="246"/>
                </a:lnTo>
                <a:lnTo>
                  <a:pt x="1149" y="286"/>
                </a:lnTo>
                <a:lnTo>
                  <a:pt x="1127" y="326"/>
                </a:lnTo>
                <a:lnTo>
                  <a:pt x="1111" y="366"/>
                </a:lnTo>
                <a:lnTo>
                  <a:pt x="1097" y="400"/>
                </a:lnTo>
                <a:lnTo>
                  <a:pt x="1083" y="430"/>
                </a:lnTo>
                <a:lnTo>
                  <a:pt x="1069" y="462"/>
                </a:lnTo>
                <a:lnTo>
                  <a:pt x="1057" y="500"/>
                </a:lnTo>
                <a:lnTo>
                  <a:pt x="1041" y="534"/>
                </a:lnTo>
                <a:lnTo>
                  <a:pt x="1027" y="576"/>
                </a:lnTo>
                <a:lnTo>
                  <a:pt x="1017" y="610"/>
                </a:lnTo>
                <a:lnTo>
                  <a:pt x="1003" y="646"/>
                </a:lnTo>
                <a:lnTo>
                  <a:pt x="989" y="682"/>
                </a:lnTo>
                <a:lnTo>
                  <a:pt x="977" y="720"/>
                </a:lnTo>
                <a:lnTo>
                  <a:pt x="967" y="754"/>
                </a:lnTo>
                <a:lnTo>
                  <a:pt x="957" y="788"/>
                </a:lnTo>
                <a:lnTo>
                  <a:pt x="949" y="826"/>
                </a:lnTo>
                <a:lnTo>
                  <a:pt x="939" y="866"/>
                </a:lnTo>
                <a:lnTo>
                  <a:pt x="931" y="900"/>
                </a:lnTo>
                <a:lnTo>
                  <a:pt x="921" y="938"/>
                </a:lnTo>
                <a:lnTo>
                  <a:pt x="911" y="976"/>
                </a:lnTo>
                <a:lnTo>
                  <a:pt x="900" y="1008"/>
                </a:lnTo>
                <a:lnTo>
                  <a:pt x="888" y="1044"/>
                </a:lnTo>
                <a:lnTo>
                  <a:pt x="879" y="1078"/>
                </a:lnTo>
                <a:lnTo>
                  <a:pt x="864" y="1127"/>
                </a:lnTo>
                <a:lnTo>
                  <a:pt x="849" y="1164"/>
                </a:lnTo>
                <a:lnTo>
                  <a:pt x="837" y="1196"/>
                </a:lnTo>
                <a:lnTo>
                  <a:pt x="822" y="1226"/>
                </a:lnTo>
                <a:lnTo>
                  <a:pt x="808" y="1268"/>
                </a:lnTo>
                <a:lnTo>
                  <a:pt x="796" y="1292"/>
                </a:lnTo>
                <a:lnTo>
                  <a:pt x="774" y="1334"/>
                </a:lnTo>
                <a:lnTo>
                  <a:pt x="761" y="1370"/>
                </a:lnTo>
                <a:lnTo>
                  <a:pt x="738" y="1410"/>
                </a:lnTo>
                <a:lnTo>
                  <a:pt x="719" y="1450"/>
                </a:lnTo>
                <a:lnTo>
                  <a:pt x="696" y="1488"/>
                </a:lnTo>
                <a:lnTo>
                  <a:pt x="672" y="1523"/>
                </a:lnTo>
                <a:lnTo>
                  <a:pt x="645" y="1553"/>
                </a:lnTo>
                <a:lnTo>
                  <a:pt x="624" y="1584"/>
                </a:lnTo>
                <a:lnTo>
                  <a:pt x="588" y="1620"/>
                </a:lnTo>
                <a:lnTo>
                  <a:pt x="567" y="1637"/>
                </a:lnTo>
                <a:lnTo>
                  <a:pt x="534" y="1662"/>
                </a:lnTo>
                <a:lnTo>
                  <a:pt x="480" y="1694"/>
                </a:lnTo>
                <a:lnTo>
                  <a:pt x="441" y="1718"/>
                </a:lnTo>
                <a:lnTo>
                  <a:pt x="411" y="1732"/>
                </a:lnTo>
                <a:lnTo>
                  <a:pt x="379" y="1746"/>
                </a:lnTo>
                <a:lnTo>
                  <a:pt x="345" y="1762"/>
                </a:lnTo>
                <a:lnTo>
                  <a:pt x="312" y="1776"/>
                </a:lnTo>
                <a:lnTo>
                  <a:pt x="276" y="1788"/>
                </a:lnTo>
                <a:lnTo>
                  <a:pt x="255" y="1793"/>
                </a:lnTo>
                <a:lnTo>
                  <a:pt x="225" y="1805"/>
                </a:lnTo>
                <a:lnTo>
                  <a:pt x="184" y="1824"/>
                </a:lnTo>
                <a:lnTo>
                  <a:pt x="144" y="1836"/>
                </a:lnTo>
                <a:lnTo>
                  <a:pt x="97" y="1852"/>
                </a:lnTo>
                <a:lnTo>
                  <a:pt x="60" y="1864"/>
                </a:lnTo>
                <a:lnTo>
                  <a:pt x="27" y="1872"/>
                </a:lnTo>
                <a:lnTo>
                  <a:pt x="3" y="1880"/>
                </a:lnTo>
                <a:lnTo>
                  <a:pt x="1" y="1900"/>
                </a:lnTo>
                <a:lnTo>
                  <a:pt x="0" y="1922"/>
                </a:lnTo>
                <a:lnTo>
                  <a:pt x="1" y="1926"/>
                </a:lnTo>
                <a:lnTo>
                  <a:pt x="2837" y="1924"/>
                </a:lnTo>
                <a:lnTo>
                  <a:pt x="2835" y="1898"/>
                </a:lnTo>
                <a:lnTo>
                  <a:pt x="2835" y="1876"/>
                </a:lnTo>
                <a:lnTo>
                  <a:pt x="2783" y="1860"/>
                </a:lnTo>
                <a:lnTo>
                  <a:pt x="2745" y="1852"/>
                </a:lnTo>
                <a:lnTo>
                  <a:pt x="2689" y="1834"/>
                </a:lnTo>
                <a:lnTo>
                  <a:pt x="2715" y="1844"/>
                </a:lnTo>
                <a:lnTo>
                  <a:pt x="2653" y="1826"/>
                </a:lnTo>
                <a:lnTo>
                  <a:pt x="2617" y="1814"/>
                </a:lnTo>
                <a:lnTo>
                  <a:pt x="2573" y="1798"/>
                </a:lnTo>
                <a:lnTo>
                  <a:pt x="2525" y="1782"/>
                </a:lnTo>
                <a:lnTo>
                  <a:pt x="2481" y="1764"/>
                </a:lnTo>
                <a:lnTo>
                  <a:pt x="2449" y="1754"/>
                </a:lnTo>
                <a:lnTo>
                  <a:pt x="2409" y="1736"/>
                </a:lnTo>
                <a:lnTo>
                  <a:pt x="2370" y="1718"/>
                </a:lnTo>
                <a:lnTo>
                  <a:pt x="2331" y="1696"/>
                </a:lnTo>
                <a:lnTo>
                  <a:pt x="2311" y="1682"/>
                </a:lnTo>
                <a:lnTo>
                  <a:pt x="2295" y="1672"/>
                </a:lnTo>
                <a:lnTo>
                  <a:pt x="2280" y="1664"/>
                </a:lnTo>
                <a:lnTo>
                  <a:pt x="2257" y="1644"/>
                </a:lnTo>
                <a:lnTo>
                  <a:pt x="2232" y="1620"/>
                </a:lnTo>
                <a:lnTo>
                  <a:pt x="2197" y="1590"/>
                </a:lnTo>
                <a:lnTo>
                  <a:pt x="2179" y="1566"/>
                </a:lnTo>
                <a:lnTo>
                  <a:pt x="2159" y="1538"/>
                </a:lnTo>
                <a:lnTo>
                  <a:pt x="2131" y="1500"/>
                </a:lnTo>
                <a:lnTo>
                  <a:pt x="2112" y="1464"/>
                </a:lnTo>
                <a:lnTo>
                  <a:pt x="2088" y="1428"/>
                </a:lnTo>
                <a:lnTo>
                  <a:pt x="2069" y="1400"/>
                </a:lnTo>
                <a:lnTo>
                  <a:pt x="2051" y="1360"/>
                </a:lnTo>
                <a:lnTo>
                  <a:pt x="2019" y="1304"/>
                </a:lnTo>
                <a:lnTo>
                  <a:pt x="2035" y="1332"/>
                </a:lnTo>
                <a:lnTo>
                  <a:pt x="2004" y="1274"/>
                </a:lnTo>
                <a:lnTo>
                  <a:pt x="1992" y="1236"/>
                </a:lnTo>
                <a:lnTo>
                  <a:pt x="1975" y="1202"/>
                </a:lnTo>
                <a:lnTo>
                  <a:pt x="1965" y="1168"/>
                </a:lnTo>
                <a:lnTo>
                  <a:pt x="1951" y="1140"/>
                </a:lnTo>
                <a:lnTo>
                  <a:pt x="1941" y="1114"/>
                </a:lnTo>
                <a:lnTo>
                  <a:pt x="1935" y="1092"/>
                </a:lnTo>
                <a:lnTo>
                  <a:pt x="1925" y="1060"/>
                </a:lnTo>
                <a:lnTo>
                  <a:pt x="1913" y="1024"/>
                </a:lnTo>
                <a:lnTo>
                  <a:pt x="1899" y="984"/>
                </a:lnTo>
                <a:lnTo>
                  <a:pt x="1887" y="936"/>
                </a:lnTo>
                <a:lnTo>
                  <a:pt x="1875" y="899"/>
                </a:lnTo>
                <a:lnTo>
                  <a:pt x="1861" y="858"/>
                </a:lnTo>
                <a:lnTo>
                  <a:pt x="1848" y="818"/>
                </a:lnTo>
                <a:lnTo>
                  <a:pt x="1842" y="794"/>
                </a:lnTo>
                <a:lnTo>
                  <a:pt x="1829" y="750"/>
                </a:lnTo>
                <a:lnTo>
                  <a:pt x="1815" y="706"/>
                </a:lnTo>
                <a:lnTo>
                  <a:pt x="1797" y="656"/>
                </a:lnTo>
                <a:lnTo>
                  <a:pt x="1779" y="599"/>
                </a:lnTo>
                <a:lnTo>
                  <a:pt x="1765" y="558"/>
                </a:lnTo>
                <a:lnTo>
                  <a:pt x="1753" y="522"/>
                </a:lnTo>
                <a:lnTo>
                  <a:pt x="1737" y="480"/>
                </a:lnTo>
                <a:lnTo>
                  <a:pt x="1722" y="449"/>
                </a:lnTo>
                <a:lnTo>
                  <a:pt x="1709" y="408"/>
                </a:lnTo>
                <a:lnTo>
                  <a:pt x="1695" y="386"/>
                </a:lnTo>
                <a:lnTo>
                  <a:pt x="1685" y="358"/>
                </a:lnTo>
                <a:lnTo>
                  <a:pt x="1673" y="328"/>
                </a:lnTo>
                <a:lnTo>
                  <a:pt x="1656" y="300"/>
                </a:lnTo>
                <a:lnTo>
                  <a:pt x="1637" y="260"/>
                </a:lnTo>
                <a:lnTo>
                  <a:pt x="1620" y="224"/>
                </a:lnTo>
                <a:lnTo>
                  <a:pt x="1609" y="204"/>
                </a:lnTo>
                <a:lnTo>
                  <a:pt x="1583" y="158"/>
                </a:lnTo>
                <a:lnTo>
                  <a:pt x="1578" y="152"/>
                </a:lnTo>
                <a:lnTo>
                  <a:pt x="1569" y="138"/>
                </a:lnTo>
                <a:lnTo>
                  <a:pt x="1569" y="136"/>
                </a:lnTo>
                <a:lnTo>
                  <a:pt x="1601" y="186"/>
                </a:lnTo>
                <a:lnTo>
                  <a:pt x="1593" y="182"/>
                </a:lnTo>
                <a:lnTo>
                  <a:pt x="1589" y="166"/>
                </a:lnTo>
                <a:lnTo>
                  <a:pt x="1565" y="132"/>
                </a:lnTo>
                <a:lnTo>
                  <a:pt x="1548" y="114"/>
                </a:lnTo>
                <a:lnTo>
                  <a:pt x="1525" y="82"/>
                </a:lnTo>
                <a:lnTo>
                  <a:pt x="1499" y="52"/>
                </a:lnTo>
                <a:lnTo>
                  <a:pt x="1477" y="32"/>
                </a:lnTo>
                <a:lnTo>
                  <a:pt x="1458" y="18"/>
                </a:lnTo>
                <a:lnTo>
                  <a:pt x="1434" y="6"/>
                </a:lnTo>
                <a:lnTo>
                  <a:pt x="1408"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19463" name="Line 7"/>
          <p:cNvSpPr>
            <a:spLocks noChangeShapeType="1"/>
          </p:cNvSpPr>
          <p:nvPr/>
        </p:nvSpPr>
        <p:spPr bwMode="auto">
          <a:xfrm>
            <a:off x="1757363" y="5006975"/>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9464" name="Freeform 8"/>
          <p:cNvSpPr>
            <a:spLocks noChangeArrowheads="1"/>
          </p:cNvSpPr>
          <p:nvPr/>
        </p:nvSpPr>
        <p:spPr bwMode="auto">
          <a:xfrm>
            <a:off x="4251325" y="4938713"/>
            <a:ext cx="1588" cy="177800"/>
          </a:xfrm>
          <a:custGeom>
            <a:avLst/>
            <a:gdLst/>
            <a:ahLst/>
            <a:cxnLst>
              <a:cxn ang="0">
                <a:pos x="0" y="0"/>
              </a:cxn>
              <a:cxn ang="0">
                <a:pos x="1" y="112"/>
              </a:cxn>
            </a:cxnLst>
            <a:rect l="0" t="0" r="r" b="b"/>
            <a:pathLst>
              <a:path w="1" h="112">
                <a:moveTo>
                  <a:pt x="0" y="0"/>
                </a:moveTo>
                <a:lnTo>
                  <a:pt x="1" y="112"/>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0053" name="Group 597"/>
          <p:cNvGrpSpPr>
            <a:grpSpLocks/>
          </p:cNvGrpSpPr>
          <p:nvPr/>
        </p:nvGrpSpPr>
        <p:grpSpPr bwMode="auto">
          <a:xfrm>
            <a:off x="1897063" y="1873250"/>
            <a:ext cx="4759325" cy="2952750"/>
            <a:chOff x="1195" y="1177"/>
            <a:chExt cx="2998" cy="1860"/>
          </a:xfrm>
        </p:grpSpPr>
        <p:sp>
          <p:nvSpPr>
            <p:cNvPr id="19465" name="Arc 9"/>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9466" name="Arc 10"/>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19467" name="Arc 11"/>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9468" name="Arc 12"/>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9469" name="Arc 13"/>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19471" name="Arc 15"/>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graphicFrame>
        <p:nvGraphicFramePr>
          <p:cNvPr id="19473" name="Object 17">
            <a:hlinkClick r:id="" action="ppaction://ole?verb=0"/>
          </p:cNvPr>
          <p:cNvGraphicFramePr>
            <a:graphicFrameLocks/>
          </p:cNvGraphicFramePr>
          <p:nvPr/>
        </p:nvGraphicFramePr>
        <p:xfrm>
          <a:off x="6899275" y="4919663"/>
          <a:ext cx="209550" cy="209550"/>
        </p:xfrm>
        <a:graphic>
          <a:graphicData uri="http://schemas.openxmlformats.org/presentationml/2006/ole">
            <mc:AlternateContent xmlns:mc="http://schemas.openxmlformats.org/markup-compatibility/2006">
              <mc:Choice xmlns:v="urn:schemas-microsoft-com:vml" Requires="v">
                <p:oleObj spid="_x0000_s20194" name="Equation" r:id="rId8" imgW="163440" imgH="163440" progId="Equation.DSMT4">
                  <p:embed/>
                </p:oleObj>
              </mc:Choice>
              <mc:Fallback>
                <p:oleObj name="Equation" r:id="rId8" imgW="163440" imgH="163440" progId="Equation.DSMT4">
                  <p:embed/>
                  <p:pic>
                    <p:nvPicPr>
                      <p:cNvPr id="0" name="Picture 17"/>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99275" y="4919663"/>
                        <a:ext cx="209550" cy="2095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0052" name="AutoShape 596"/>
          <p:cNvSpPr>
            <a:spLocks noChangeArrowheads="1"/>
          </p:cNvSpPr>
          <p:nvPr/>
        </p:nvSpPr>
        <p:spPr bwMode="auto">
          <a:xfrm rot="5400000">
            <a:off x="1171575" y="35607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0072" name="Group 616"/>
          <p:cNvGrpSpPr>
            <a:grpSpLocks/>
          </p:cNvGrpSpPr>
          <p:nvPr/>
        </p:nvGrpSpPr>
        <p:grpSpPr bwMode="auto">
          <a:xfrm>
            <a:off x="1649413" y="1876425"/>
            <a:ext cx="1833562" cy="1917700"/>
            <a:chOff x="1039" y="1206"/>
            <a:chExt cx="1155" cy="1208"/>
          </a:xfrm>
        </p:grpSpPr>
        <p:sp>
          <p:nvSpPr>
            <p:cNvPr id="20062" name="Text Box 606"/>
            <p:cNvSpPr txBox="1">
              <a:spLocks noChangeArrowheads="1"/>
            </p:cNvSpPr>
            <p:nvPr/>
          </p:nvSpPr>
          <p:spPr bwMode="auto">
            <a:xfrm>
              <a:off x="1039" y="1206"/>
              <a:ext cx="1155" cy="120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a:p>
              <a:r>
                <a:rPr lang="en-US" sz="2400">
                  <a:effectLst>
                    <a:outerShdw blurRad="38100" dist="38100" dir="2700000" algn="tl">
                      <a:srgbClr val="000000"/>
                    </a:outerShdw>
                  </a:effectLst>
                  <a:latin typeface="Book Antiqua" pitchFamily="18" charset="0"/>
                </a:rPr>
                <a:t>for SAT</a:t>
              </a:r>
            </a:p>
            <a:p>
              <a:r>
                <a:rPr lang="en-US" sz="2400">
                  <a:effectLst>
                    <a:outerShdw blurRad="38100" dist="38100" dir="2700000" algn="tl">
                      <a:srgbClr val="000000"/>
                    </a:outerShdw>
                  </a:effectLst>
                  <a:latin typeface="Book Antiqua" pitchFamily="18" charset="0"/>
                </a:rPr>
                <a:t>Scores</a:t>
              </a:r>
            </a:p>
          </p:txBody>
        </p:sp>
        <p:graphicFrame>
          <p:nvGraphicFramePr>
            <p:cNvPr id="20063" name="Object 607">
              <a:hlinkClick r:id="" action="ppaction://ole?verb=0"/>
            </p:cNvPr>
            <p:cNvGraphicFramePr>
              <a:graphicFrameLocks/>
            </p:cNvGraphicFramePr>
            <p:nvPr/>
          </p:nvGraphicFramePr>
          <p:xfrm>
            <a:off x="1664" y="1746"/>
            <a:ext cx="121" cy="138"/>
          </p:xfrm>
          <a:graphic>
            <a:graphicData uri="http://schemas.openxmlformats.org/presentationml/2006/ole">
              <mc:AlternateContent xmlns:mc="http://schemas.openxmlformats.org/markup-compatibility/2006">
                <mc:Choice xmlns:v="urn:schemas-microsoft-com:vml" Requires="v">
                  <p:oleObj spid="_x0000_s20195" name="Equation" r:id="rId10" imgW="163440" imgH="163440" progId="Equation.DSMT4">
                    <p:embed/>
                  </p:oleObj>
                </mc:Choice>
                <mc:Fallback>
                  <p:oleObj name="Equation" r:id="rId10" imgW="163440" imgH="163440" progId="Equation.DSMT4">
                    <p:embed/>
                    <p:pic>
                      <p:nvPicPr>
                        <p:cNvPr id="0" name="Picture 607"/>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64" y="1746"/>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0068" name="Rectangle 612"/>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20069" name="Group 613"/>
          <p:cNvGrpSpPr>
            <a:grpSpLocks/>
          </p:cNvGrpSpPr>
          <p:nvPr/>
        </p:nvGrpSpPr>
        <p:grpSpPr bwMode="auto">
          <a:xfrm>
            <a:off x="2365375" y="309563"/>
            <a:ext cx="4452938" cy="519112"/>
            <a:chOff x="1490" y="123"/>
            <a:chExt cx="2805" cy="327"/>
          </a:xfrm>
        </p:grpSpPr>
        <p:sp>
          <p:nvSpPr>
            <p:cNvPr id="20070" name="Text Box 614"/>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20071" name="Object 615">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20196" name="Equation" r:id="rId12" imgW="163440" imgH="163440" progId="Equation.2">
                    <p:embed/>
                  </p:oleObj>
                </mc:Choice>
                <mc:Fallback>
                  <p:oleObj name="Equation" r:id="rId12" imgW="163440" imgH="163440" progId="Equation.2">
                    <p:embed/>
                    <p:pic>
                      <p:nvPicPr>
                        <p:cNvPr id="0" name="Picture 615"/>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0052"/>
                                        </p:tgtEl>
                                        <p:attrNameLst>
                                          <p:attrName>style.visibility</p:attrName>
                                        </p:attrNameLst>
                                      </p:cBhvr>
                                      <p:to>
                                        <p:strVal val="visible"/>
                                      </p:to>
                                    </p:set>
                                    <p:animEffect transition="in" filter="slide(fromLeft)">
                                      <p:cBhvr>
                                        <p:cTn id="7" dur="500"/>
                                        <p:tgtEl>
                                          <p:spTgt spid="20052"/>
                                        </p:tgtEl>
                                      </p:cBhvr>
                                    </p:animEffect>
                                  </p:childTnLst>
                                  <p:subTnLst>
                                    <p:set>
                                      <p:cBhvr override="childStyle">
                                        <p:cTn dur="1" fill="hold" display="0" masterRel="nextClick" afterEffect="1"/>
                                        <p:tgtEl>
                                          <p:spTgt spid="2005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051"/>
                                        </p:tgtEl>
                                        <p:attrNameLst>
                                          <p:attrName>style.visibility</p:attrName>
                                        </p:attrNameLst>
                                      </p:cBhvr>
                                      <p:to>
                                        <p:strVal val="visible"/>
                                      </p:to>
                                    </p:set>
                                    <p:animEffect transition="in" filter="dissolve">
                                      <p:cBhvr>
                                        <p:cTn id="12" dur="500"/>
                                        <p:tgtEl>
                                          <p:spTgt spid="20051"/>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20072"/>
                                        </p:tgtEl>
                                        <p:attrNameLst>
                                          <p:attrName>style.visibility</p:attrName>
                                        </p:attrNameLst>
                                      </p:cBhvr>
                                      <p:to>
                                        <p:strVal val="visible"/>
                                      </p:to>
                                    </p:set>
                                    <p:animEffect transition="in" filter="blinds(horizontal)">
                                      <p:cBhvr>
                                        <p:cTn id="16" dur="500"/>
                                        <p:tgtEl>
                                          <p:spTgt spid="20072"/>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9463"/>
                                        </p:tgtEl>
                                        <p:attrNameLst>
                                          <p:attrName>style.visibility</p:attrName>
                                        </p:attrNameLst>
                                      </p:cBhvr>
                                      <p:to>
                                        <p:strVal val="visible"/>
                                      </p:to>
                                    </p:set>
                                    <p:animEffect transition="in" filter="slide(fromLeft)">
                                      <p:cBhvr>
                                        <p:cTn id="20" dur="500"/>
                                        <p:tgtEl>
                                          <p:spTgt spid="19463"/>
                                        </p:tgtEl>
                                      </p:cBhvr>
                                    </p:animEffect>
                                  </p:childTnLst>
                                </p:cTn>
                              </p:par>
                            </p:childTnLst>
                          </p:cTn>
                        </p:par>
                        <p:par>
                          <p:cTn id="21" fill="hold">
                            <p:stCondLst>
                              <p:cond delay="3500"/>
                            </p:stCondLst>
                            <p:childTnLst>
                              <p:par>
                                <p:cTn id="22" presetID="12" presetClass="entr" presetSubtype="8" fill="hold" nodeType="afterEffect">
                                  <p:stCondLst>
                                    <p:cond delay="1000"/>
                                  </p:stCondLst>
                                  <p:childTnLst>
                                    <p:set>
                                      <p:cBhvr>
                                        <p:cTn id="23" dur="1" fill="hold">
                                          <p:stCondLst>
                                            <p:cond delay="0"/>
                                          </p:stCondLst>
                                        </p:cTn>
                                        <p:tgtEl>
                                          <p:spTgt spid="19473"/>
                                        </p:tgtEl>
                                        <p:attrNameLst>
                                          <p:attrName>style.visibility</p:attrName>
                                        </p:attrNameLst>
                                      </p:cBhvr>
                                      <p:to>
                                        <p:strVal val="visible"/>
                                      </p:to>
                                    </p:set>
                                    <p:animEffect transition="in" filter="slide(fromLeft)">
                                      <p:cBhvr>
                                        <p:cTn id="24" dur="500"/>
                                        <p:tgtEl>
                                          <p:spTgt spid="19473"/>
                                        </p:tgtEl>
                                      </p:cBhvr>
                                    </p:animEffect>
                                  </p:childTnLst>
                                </p:cTn>
                              </p:par>
                            </p:childTnLst>
                          </p:cTn>
                        </p:par>
                        <p:par>
                          <p:cTn id="25" fill="hold">
                            <p:stCondLst>
                              <p:cond delay="5000"/>
                            </p:stCondLst>
                            <p:childTnLst>
                              <p:par>
                                <p:cTn id="26" presetID="12" presetClass="entr" presetSubtype="1" fill="hold" grpId="0" nodeType="afterEffect">
                                  <p:stCondLst>
                                    <p:cond delay="1000"/>
                                  </p:stCondLst>
                                  <p:childTnLst>
                                    <p:set>
                                      <p:cBhvr>
                                        <p:cTn id="27" dur="1" fill="hold">
                                          <p:stCondLst>
                                            <p:cond delay="0"/>
                                          </p:stCondLst>
                                        </p:cTn>
                                        <p:tgtEl>
                                          <p:spTgt spid="19464"/>
                                        </p:tgtEl>
                                        <p:attrNameLst>
                                          <p:attrName>style.visibility</p:attrName>
                                        </p:attrNameLst>
                                      </p:cBhvr>
                                      <p:to>
                                        <p:strVal val="visible"/>
                                      </p:to>
                                    </p:set>
                                    <p:animEffect transition="in" filter="slide(fromTop)">
                                      <p:cBhvr>
                                        <p:cTn id="28" dur="500"/>
                                        <p:tgtEl>
                                          <p:spTgt spid="19464"/>
                                        </p:tgtEl>
                                      </p:cBhvr>
                                    </p:animEffect>
                                  </p:childTnLst>
                                </p:cTn>
                              </p:par>
                            </p:childTnLst>
                          </p:cTn>
                        </p:par>
                        <p:par>
                          <p:cTn id="29" fill="hold">
                            <p:stCondLst>
                              <p:cond delay="6500"/>
                            </p:stCondLst>
                            <p:childTnLst>
                              <p:par>
                                <p:cTn id="30" presetID="12" presetClass="entr" presetSubtype="1" fill="hold" nodeType="afterEffect">
                                  <p:stCondLst>
                                    <p:cond delay="1000"/>
                                  </p:stCondLst>
                                  <p:childTnLst>
                                    <p:set>
                                      <p:cBhvr>
                                        <p:cTn id="31" dur="1" fill="hold">
                                          <p:stCondLst>
                                            <p:cond delay="0"/>
                                          </p:stCondLst>
                                        </p:cTn>
                                        <p:tgtEl>
                                          <p:spTgt spid="19460"/>
                                        </p:tgtEl>
                                        <p:attrNameLst>
                                          <p:attrName>style.visibility</p:attrName>
                                        </p:attrNameLst>
                                      </p:cBhvr>
                                      <p:to>
                                        <p:strVal val="visible"/>
                                      </p:to>
                                    </p:set>
                                    <p:animEffect transition="in" filter="slide(fromTop)">
                                      <p:cBhvr>
                                        <p:cTn id="32" dur="500"/>
                                        <p:tgtEl>
                                          <p:spTgt spid="19460"/>
                                        </p:tgtEl>
                                      </p:cBhvr>
                                    </p:animEffect>
                                  </p:childTnLst>
                                </p:cTn>
                              </p:par>
                            </p:childTnLst>
                          </p:cTn>
                        </p:par>
                        <p:par>
                          <p:cTn id="33" fill="hold">
                            <p:stCondLst>
                              <p:cond delay="8000"/>
                            </p:stCondLst>
                            <p:childTnLst>
                              <p:par>
                                <p:cTn id="34" presetID="12" presetClass="entr" presetSubtype="4" fill="hold" nodeType="afterEffect">
                                  <p:stCondLst>
                                    <p:cond delay="1000"/>
                                  </p:stCondLst>
                                  <p:childTnLst>
                                    <p:set>
                                      <p:cBhvr>
                                        <p:cTn id="35" dur="1" fill="hold">
                                          <p:stCondLst>
                                            <p:cond delay="0"/>
                                          </p:stCondLst>
                                        </p:cTn>
                                        <p:tgtEl>
                                          <p:spTgt spid="20053"/>
                                        </p:tgtEl>
                                        <p:attrNameLst>
                                          <p:attrName>style.visibility</p:attrName>
                                        </p:attrNameLst>
                                      </p:cBhvr>
                                      <p:to>
                                        <p:strVal val="visible"/>
                                      </p:to>
                                    </p:set>
                                    <p:animEffect transition="in" filter="slide(fromBottom)">
                                      <p:cBhvr>
                                        <p:cTn id="36" dur="500"/>
                                        <p:tgtEl>
                                          <p:spTgt spid="20053"/>
                                        </p:tgtEl>
                                      </p:cBhvr>
                                    </p:animEffect>
                                  </p:childTnLst>
                                </p:cTn>
                              </p:par>
                            </p:childTnLst>
                          </p:cTn>
                        </p:par>
                        <p:par>
                          <p:cTn id="37" fill="hold">
                            <p:stCondLst>
                              <p:cond delay="9500"/>
                            </p:stCondLst>
                            <p:childTnLst>
                              <p:par>
                                <p:cTn id="38" presetID="12" presetClass="entr" presetSubtype="4" fill="hold" grpId="0" nodeType="afterEffect">
                                  <p:stCondLst>
                                    <p:cond delay="1000"/>
                                  </p:stCondLst>
                                  <p:childTnLst>
                                    <p:set>
                                      <p:cBhvr>
                                        <p:cTn id="39" dur="1" fill="hold">
                                          <p:stCondLst>
                                            <p:cond delay="0"/>
                                          </p:stCondLst>
                                        </p:cTn>
                                        <p:tgtEl>
                                          <p:spTgt spid="19462"/>
                                        </p:tgtEl>
                                        <p:attrNameLst>
                                          <p:attrName>style.visibility</p:attrName>
                                        </p:attrNameLst>
                                      </p:cBhvr>
                                      <p:to>
                                        <p:strVal val="visible"/>
                                      </p:to>
                                    </p:set>
                                    <p:animEffect transition="in" filter="slide(fromBottom)">
                                      <p:cBhvr>
                                        <p:cTn id="40" dur="500"/>
                                        <p:tgtEl>
                                          <p:spTgt spid="19462"/>
                                        </p:tgtEl>
                                      </p:cBhvr>
                                    </p:animEffect>
                                  </p:childTnLst>
                                </p:cTn>
                              </p:par>
                            </p:childTnLst>
                          </p:cTn>
                        </p:par>
                        <p:par>
                          <p:cTn id="41" fill="hold">
                            <p:stCondLst>
                              <p:cond delay="11000"/>
                            </p:stCondLst>
                            <p:childTnLst>
                              <p:par>
                                <p:cTn id="42" presetID="12" presetClass="entr" presetSubtype="1" fill="hold" nodeType="afterEffect">
                                  <p:stCondLst>
                                    <p:cond delay="1000"/>
                                  </p:stCondLst>
                                  <p:childTnLst>
                                    <p:set>
                                      <p:cBhvr>
                                        <p:cTn id="43" dur="1" fill="hold">
                                          <p:stCondLst>
                                            <p:cond delay="0"/>
                                          </p:stCondLst>
                                        </p:cTn>
                                        <p:tgtEl>
                                          <p:spTgt spid="19461"/>
                                        </p:tgtEl>
                                        <p:attrNameLst>
                                          <p:attrName>style.visibility</p:attrName>
                                        </p:attrNameLst>
                                      </p:cBhvr>
                                      <p:to>
                                        <p:strVal val="visible"/>
                                      </p:to>
                                    </p:set>
                                    <p:animEffect transition="in" filter="slide(fromTop)">
                                      <p:cBhvr>
                                        <p:cTn id="44" dur="500"/>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51" grpId="0" animBg="1" autoUpdateAnimBg="0"/>
      <p:bldP spid="19462" grpId="0" animBg="1"/>
      <p:bldP spid="19463" grpId="0" animBg="1"/>
      <p:bldP spid="19464" grpId="0" animBg="1"/>
      <p:bldP spid="2005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25" name="Text Box 445"/>
          <p:cNvSpPr txBox="1">
            <a:spLocks noChangeArrowheads="1"/>
          </p:cNvSpPr>
          <p:nvPr/>
        </p:nvSpPr>
        <p:spPr bwMode="auto">
          <a:xfrm>
            <a:off x="1012825" y="1612900"/>
            <a:ext cx="7446963" cy="1771650"/>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What is the probability that a simple random</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sample of 30 applicants will provide an estimate of</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the population mean SAT score that is within +/</a:t>
            </a:r>
            <a:r>
              <a:rPr lang="en-US" sz="2400">
                <a:effectLst>
                  <a:outerShdw blurRad="38100" dist="38100" dir="2700000" algn="tl">
                    <a:srgbClr val="000000"/>
                  </a:outerShdw>
                </a:effectLst>
                <a:latin typeface="Symbol" pitchFamily="18" charset="2"/>
              </a:rPr>
              <a:t>-</a:t>
            </a:r>
            <a:r>
              <a:rPr lang="en-US" sz="2400">
                <a:effectLst>
                  <a:outerShdw blurRad="38100" dist="38100" dir="2700000" algn="tl">
                    <a:srgbClr val="000000"/>
                  </a:outerShdw>
                </a:effectLst>
                <a:latin typeface="Book Antiqua" pitchFamily="18" charset="0"/>
              </a:rPr>
              <a:t>10</a:t>
            </a:r>
          </a:p>
          <a:p>
            <a:pPr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of the actual population mean </a:t>
            </a:r>
            <a:r>
              <a:rPr lang="en-US" sz="2400" i="1">
                <a:effectLst>
                  <a:outerShdw blurRad="38100" dist="38100" dir="2700000" algn="tl">
                    <a:srgbClr val="000000"/>
                  </a:outerShdw>
                </a:effectLst>
                <a:latin typeface="Symbol" pitchFamily="18" charset="2"/>
              </a:rPr>
              <a:t> </a:t>
            </a:r>
            <a:r>
              <a:rPr lang="en-US" sz="2400">
                <a:effectLst>
                  <a:outerShdw blurRad="38100" dist="38100" dir="2700000" algn="tl">
                    <a:srgbClr val="000000"/>
                  </a:outerShdw>
                </a:effectLst>
                <a:latin typeface="Book Antiqua" pitchFamily="18" charset="0"/>
              </a:rPr>
              <a:t>? </a:t>
            </a:r>
          </a:p>
        </p:txBody>
      </p:sp>
      <p:sp>
        <p:nvSpPr>
          <p:cNvPr id="20927" name="Rectangle 447"/>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20928" name="Group 448"/>
          <p:cNvGrpSpPr>
            <a:grpSpLocks/>
          </p:cNvGrpSpPr>
          <p:nvPr/>
        </p:nvGrpSpPr>
        <p:grpSpPr bwMode="auto">
          <a:xfrm>
            <a:off x="2365375" y="309563"/>
            <a:ext cx="4452938" cy="519112"/>
            <a:chOff x="1490" y="123"/>
            <a:chExt cx="2805" cy="327"/>
          </a:xfrm>
        </p:grpSpPr>
        <p:sp>
          <p:nvSpPr>
            <p:cNvPr id="20929" name="Text Box 449"/>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20930" name="Object 450">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20984" name="Equation" r:id="rId4" imgW="163440" imgH="163440" progId="Equation.2">
                    <p:embed/>
                  </p:oleObj>
                </mc:Choice>
                <mc:Fallback>
                  <p:oleObj name="Equation" r:id="rId4" imgW="163440" imgH="163440" progId="Equation.2">
                    <p:embed/>
                    <p:pic>
                      <p:nvPicPr>
                        <p:cNvPr id="0" name="Picture 45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0932" name="AutoShape 452"/>
          <p:cNvSpPr>
            <a:spLocks noChangeArrowheads="1"/>
          </p:cNvSpPr>
          <p:nvPr/>
        </p:nvSpPr>
        <p:spPr bwMode="auto">
          <a:xfrm rot="5400000">
            <a:off x="727075" y="17446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0936" name="Group 456"/>
          <p:cNvGrpSpPr>
            <a:grpSpLocks/>
          </p:cNvGrpSpPr>
          <p:nvPr/>
        </p:nvGrpSpPr>
        <p:grpSpPr bwMode="auto">
          <a:xfrm>
            <a:off x="1012825" y="3429000"/>
            <a:ext cx="7446963" cy="904875"/>
            <a:chOff x="726" y="2480"/>
            <a:chExt cx="4691" cy="570"/>
          </a:xfrm>
        </p:grpSpPr>
        <p:sp>
          <p:nvSpPr>
            <p:cNvPr id="20934" name="Text Box 454"/>
            <p:cNvSpPr txBox="1">
              <a:spLocks noChangeArrowheads="1"/>
            </p:cNvSpPr>
            <p:nvPr/>
          </p:nvSpPr>
          <p:spPr bwMode="auto">
            <a:xfrm>
              <a:off x="726" y="2480"/>
              <a:ext cx="4691" cy="570"/>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In other words, what is the probability that     will</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be between 1687 and 1707?</a:t>
              </a:r>
            </a:p>
          </p:txBody>
        </p:sp>
        <p:graphicFrame>
          <p:nvGraphicFramePr>
            <p:cNvPr id="20935" name="Object 455">
              <a:hlinkClick r:id="" action="ppaction://ole?verb=0"/>
            </p:cNvPr>
            <p:cNvGraphicFramePr>
              <a:graphicFrameLocks/>
            </p:cNvGraphicFramePr>
            <p:nvPr/>
          </p:nvGraphicFramePr>
          <p:xfrm>
            <a:off x="4729" y="2565"/>
            <a:ext cx="150" cy="138"/>
          </p:xfrm>
          <a:graphic>
            <a:graphicData uri="http://schemas.openxmlformats.org/presentationml/2006/ole">
              <mc:AlternateContent xmlns:mc="http://schemas.openxmlformats.org/markup-compatibility/2006">
                <mc:Choice xmlns:v="urn:schemas-microsoft-com:vml" Requires="v">
                  <p:oleObj spid="_x0000_s20985" name="Equation" r:id="rId6" imgW="163440" imgH="163440" progId="Equation.2">
                    <p:embed/>
                  </p:oleObj>
                </mc:Choice>
                <mc:Fallback>
                  <p:oleObj name="Equation" r:id="rId6" imgW="163440" imgH="163440" progId="Equation.2">
                    <p:embed/>
                    <p:pic>
                      <p:nvPicPr>
                        <p:cNvPr id="0" name="Picture 45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9" y="2565"/>
                          <a:ext cx="150"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0932"/>
                                        </p:tgtEl>
                                        <p:attrNameLst>
                                          <p:attrName>style.visibility</p:attrName>
                                        </p:attrNameLst>
                                      </p:cBhvr>
                                      <p:to>
                                        <p:strVal val="visible"/>
                                      </p:to>
                                    </p:set>
                                    <p:animEffect transition="in" filter="slide(fromLeft)">
                                      <p:cBhvr>
                                        <p:cTn id="7" dur="500"/>
                                        <p:tgtEl>
                                          <p:spTgt spid="20932"/>
                                        </p:tgtEl>
                                      </p:cBhvr>
                                    </p:animEffect>
                                  </p:childTnLst>
                                  <p:subTnLst>
                                    <p:set>
                                      <p:cBhvr override="childStyle">
                                        <p:cTn dur="1" fill="hold" display="0" masterRel="nextClick" afterEffect="1"/>
                                        <p:tgtEl>
                                          <p:spTgt spid="2093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925"/>
                                        </p:tgtEl>
                                        <p:attrNameLst>
                                          <p:attrName>style.visibility</p:attrName>
                                        </p:attrNameLst>
                                      </p:cBhvr>
                                      <p:to>
                                        <p:strVal val="visible"/>
                                      </p:to>
                                    </p:set>
                                    <p:animEffect transition="in" filter="blinds(horizontal)">
                                      <p:cBhvr>
                                        <p:cTn id="12" dur="500"/>
                                        <p:tgtEl>
                                          <p:spTgt spid="20925"/>
                                        </p:tgtEl>
                                      </p:cBhvr>
                                    </p:animEffect>
                                  </p:childTnLst>
                                </p:cTn>
                              </p:par>
                            </p:childTnLst>
                          </p:cTn>
                        </p:par>
                        <p:par>
                          <p:cTn id="13" fill="hold">
                            <p:stCondLst>
                              <p:cond delay="500"/>
                            </p:stCondLst>
                            <p:childTnLst>
                              <p:par>
                                <p:cTn id="14" presetID="3" presetClass="entr" presetSubtype="10" fill="hold" nodeType="afterEffect">
                                  <p:stCondLst>
                                    <p:cond delay="5000"/>
                                  </p:stCondLst>
                                  <p:childTnLst>
                                    <p:set>
                                      <p:cBhvr>
                                        <p:cTn id="15" dur="1" fill="hold">
                                          <p:stCondLst>
                                            <p:cond delay="0"/>
                                          </p:stCondLst>
                                        </p:cTn>
                                        <p:tgtEl>
                                          <p:spTgt spid="20936"/>
                                        </p:tgtEl>
                                        <p:attrNameLst>
                                          <p:attrName>style.visibility</p:attrName>
                                        </p:attrNameLst>
                                      </p:cBhvr>
                                      <p:to>
                                        <p:strVal val="visible"/>
                                      </p:to>
                                    </p:set>
                                    <p:animEffect transition="in" filter="blinds(horizontal)">
                                      <p:cBhvr>
                                        <p:cTn id="16" dur="500"/>
                                        <p:tgtEl>
                                          <p:spTgt spid="209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25" grpId="0" autoUpdateAnimBg="0"/>
      <p:bldP spid="2093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AutoShape 2"/>
          <p:cNvSpPr>
            <a:spLocks noChangeArrowheads="1"/>
          </p:cNvSpPr>
          <p:nvPr/>
        </p:nvSpPr>
        <p:spPr bwMode="auto">
          <a:xfrm rot="5400000">
            <a:off x="733425" y="17383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1427" name="AutoShape 3"/>
          <p:cNvSpPr>
            <a:spLocks noChangeArrowheads="1"/>
          </p:cNvSpPr>
          <p:nvPr/>
        </p:nvSpPr>
        <p:spPr bwMode="auto">
          <a:xfrm rot="5400000">
            <a:off x="733425" y="29765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1428" name="AutoShape 4"/>
          <p:cNvSpPr>
            <a:spLocks noChangeArrowheads="1"/>
          </p:cNvSpPr>
          <p:nvPr/>
        </p:nvSpPr>
        <p:spPr bwMode="auto">
          <a:xfrm rot="5400000">
            <a:off x="2524125" y="25574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1429" name="AutoShape 5"/>
          <p:cNvSpPr>
            <a:spLocks noChangeArrowheads="1"/>
          </p:cNvSpPr>
          <p:nvPr/>
        </p:nvSpPr>
        <p:spPr bwMode="auto">
          <a:xfrm rot="5400000">
            <a:off x="2524125" y="37957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1430" name="Text Box 6"/>
          <p:cNvSpPr txBox="1">
            <a:spLocks noChangeArrowheads="1"/>
          </p:cNvSpPr>
          <p:nvPr/>
        </p:nvSpPr>
        <p:spPr bwMode="auto">
          <a:xfrm>
            <a:off x="1035050" y="1606550"/>
            <a:ext cx="7416800"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1:  </a:t>
            </a:r>
            <a:r>
              <a:rPr lang="en-US" sz="2400">
                <a:effectLst>
                  <a:outerShdw blurRad="38100" dist="38100" dir="2700000" algn="tl">
                    <a:srgbClr val="000000"/>
                  </a:outerShdw>
                </a:effectLst>
                <a:latin typeface="Book Antiqua" pitchFamily="18" charset="0"/>
              </a:rPr>
              <a:t>Calculate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-value at the </a:t>
            </a:r>
            <a:r>
              <a:rPr lang="en-US" sz="2400" u="sng">
                <a:effectLst>
                  <a:outerShdw blurRad="38100" dist="38100" dir="2700000" algn="tl">
                    <a:srgbClr val="000000"/>
                  </a:outerShdw>
                </a:effectLst>
                <a:latin typeface="Book Antiqua" pitchFamily="18" charset="0"/>
              </a:rPr>
              <a:t>upper</a:t>
            </a:r>
            <a:r>
              <a:rPr lang="en-US" sz="2400">
                <a:effectLst>
                  <a:outerShdw blurRad="38100" dist="38100" dir="2700000" algn="tl">
                    <a:srgbClr val="000000"/>
                  </a:outerShdw>
                </a:effectLst>
                <a:latin typeface="Book Antiqua" pitchFamily="18" charset="0"/>
              </a:rPr>
              <a:t> endpoint of</a:t>
            </a:r>
          </a:p>
          <a:p>
            <a:pPr algn="l"/>
            <a:r>
              <a:rPr lang="en-US" sz="2400">
                <a:effectLst>
                  <a:outerShdw blurRad="38100" dist="38100" dir="2700000" algn="tl">
                    <a:srgbClr val="000000"/>
                  </a:outerShdw>
                </a:effectLst>
                <a:latin typeface="Book Antiqua" pitchFamily="18" charset="0"/>
              </a:rPr>
              <a:t> 	  the interval.</a:t>
            </a:r>
          </a:p>
        </p:txBody>
      </p:sp>
      <p:sp>
        <p:nvSpPr>
          <p:cNvPr id="231431" name="Text Box 7"/>
          <p:cNvSpPr txBox="1">
            <a:spLocks noChangeArrowheads="1"/>
          </p:cNvSpPr>
          <p:nvPr/>
        </p:nvSpPr>
        <p:spPr bwMode="auto">
          <a:xfrm>
            <a:off x="2814638" y="2406650"/>
            <a:ext cx="4099199" cy="461665"/>
          </a:xfrm>
          <a:prstGeom prst="rect">
            <a:avLst/>
          </a:prstGeom>
          <a:noFill/>
          <a:ln w="12700">
            <a:noFill/>
            <a:miter lim="800000"/>
            <a:headEnd/>
            <a:tailEnd/>
          </a:ln>
          <a:effectLst/>
        </p:spPr>
        <p:txBody>
          <a:bodyPr wrap="none">
            <a:spAutoFit/>
          </a:bodyPr>
          <a:lstStyle/>
          <a:p>
            <a:pPr algn="l"/>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 (1707 </a:t>
            </a:r>
            <a:r>
              <a:rPr lang="en-US" sz="2400" dirty="0">
                <a:effectLst>
                  <a:outerShdw blurRad="38100" dist="38100" dir="2700000" algn="tl">
                    <a:srgbClr val="000000"/>
                  </a:outerShdw>
                </a:effectLst>
                <a:latin typeface="MT Symbol" pitchFamily="82" charset="2"/>
              </a:rPr>
              <a:t>-</a:t>
            </a:r>
            <a:r>
              <a:rPr lang="en-US" sz="2400" dirty="0">
                <a:effectLst>
                  <a:outerShdw blurRad="38100" dist="38100" dir="2700000" algn="tl">
                    <a:srgbClr val="000000"/>
                  </a:outerShdw>
                </a:effectLst>
                <a:latin typeface="Book Antiqua" pitchFamily="18" charset="0"/>
              </a:rPr>
              <a:t> 1697)/15.96= .63</a:t>
            </a:r>
          </a:p>
        </p:txBody>
      </p:sp>
      <p:sp>
        <p:nvSpPr>
          <p:cNvPr id="231432" name="Text Box 8"/>
          <p:cNvSpPr txBox="1">
            <a:spLocks noChangeArrowheads="1"/>
          </p:cNvSpPr>
          <p:nvPr/>
        </p:nvSpPr>
        <p:spPr bwMode="auto">
          <a:xfrm>
            <a:off x="2765227" y="3702050"/>
            <a:ext cx="2470548" cy="461665"/>
          </a:xfrm>
          <a:prstGeom prst="rect">
            <a:avLst/>
          </a:prstGeom>
          <a:noFill/>
          <a:ln w="12700">
            <a:noFill/>
            <a:miter lim="800000"/>
            <a:headEnd/>
            <a:tailEnd/>
          </a:ln>
          <a:effectLst/>
        </p:spPr>
        <p:txBody>
          <a:bodyPr wrap="none">
            <a:spAutoFit/>
          </a:bodyPr>
          <a:lstStyle/>
          <a:p>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.63) = .7357</a:t>
            </a:r>
          </a:p>
        </p:txBody>
      </p:sp>
      <p:sp>
        <p:nvSpPr>
          <p:cNvPr id="231433" name="Text Box 9"/>
          <p:cNvSpPr txBox="1">
            <a:spLocks noChangeArrowheads="1"/>
          </p:cNvSpPr>
          <p:nvPr/>
        </p:nvSpPr>
        <p:spPr bwMode="auto">
          <a:xfrm>
            <a:off x="1022350" y="2844800"/>
            <a:ext cx="7424738"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2:</a:t>
            </a:r>
            <a:r>
              <a:rPr lang="en-US" sz="2400">
                <a:effectLst>
                  <a:outerShdw blurRad="38100" dist="38100" dir="2700000" algn="tl">
                    <a:srgbClr val="000000"/>
                  </a:outerShdw>
                </a:effectLst>
                <a:latin typeface="Book Antiqua" pitchFamily="18" charset="0"/>
              </a:rPr>
              <a:t>  Find the area under the curve to the left of the</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upper</a:t>
            </a:r>
            <a:r>
              <a:rPr lang="en-US" sz="2400">
                <a:effectLst>
                  <a:outerShdw blurRad="38100" dist="38100" dir="2700000" algn="tl">
                    <a:srgbClr val="000000"/>
                  </a:outerShdw>
                </a:effectLst>
                <a:latin typeface="Book Antiqua" pitchFamily="18" charset="0"/>
              </a:rPr>
              <a:t> endpoint.</a:t>
            </a:r>
          </a:p>
        </p:txBody>
      </p:sp>
      <p:grpSp>
        <p:nvGrpSpPr>
          <p:cNvPr id="231580" name="Group 156"/>
          <p:cNvGrpSpPr>
            <a:grpSpLocks/>
          </p:cNvGrpSpPr>
          <p:nvPr/>
        </p:nvGrpSpPr>
        <p:grpSpPr bwMode="auto">
          <a:xfrm>
            <a:off x="2365375" y="309563"/>
            <a:ext cx="4452938" cy="519112"/>
            <a:chOff x="1490" y="123"/>
            <a:chExt cx="2805" cy="327"/>
          </a:xfrm>
        </p:grpSpPr>
        <p:sp>
          <p:nvSpPr>
            <p:cNvPr id="231581" name="Text Box 157"/>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231582" name="Object 158">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231607" name="Equation" r:id="rId4" imgW="163440" imgH="163440" progId="Equation.2">
                    <p:embed/>
                  </p:oleObj>
                </mc:Choice>
                <mc:Fallback>
                  <p:oleObj name="Equation" r:id="rId4" imgW="163440" imgH="163440" progId="Equation.2">
                    <p:embed/>
                    <p:pic>
                      <p:nvPicPr>
                        <p:cNvPr id="0" name="Picture 15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1583" name="Rectangle 159"/>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1426"/>
                                        </p:tgtEl>
                                        <p:attrNameLst>
                                          <p:attrName>style.visibility</p:attrName>
                                        </p:attrNameLst>
                                      </p:cBhvr>
                                      <p:to>
                                        <p:strVal val="visible"/>
                                      </p:to>
                                    </p:set>
                                    <p:animEffect transition="in" filter="slide(fromLeft)">
                                      <p:cBhvr>
                                        <p:cTn id="7" dur="500"/>
                                        <p:tgtEl>
                                          <p:spTgt spid="231426"/>
                                        </p:tgtEl>
                                      </p:cBhvr>
                                    </p:animEffect>
                                  </p:childTnLst>
                                  <p:subTnLst>
                                    <p:set>
                                      <p:cBhvr override="childStyle">
                                        <p:cTn dur="1" fill="hold" display="0" masterRel="nextClick" afterEffect="1"/>
                                        <p:tgtEl>
                                          <p:spTgt spid="23142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31430"/>
                                        </p:tgtEl>
                                        <p:attrNameLst>
                                          <p:attrName>style.visibility</p:attrName>
                                        </p:attrNameLst>
                                      </p:cBhvr>
                                      <p:to>
                                        <p:strVal val="visible"/>
                                      </p:to>
                                    </p:set>
                                    <p:animEffect transition="in" filter="slide(fromTop)">
                                      <p:cBhvr>
                                        <p:cTn id="12" dur="500"/>
                                        <p:tgtEl>
                                          <p:spTgt spid="231430"/>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31428"/>
                                        </p:tgtEl>
                                        <p:attrNameLst>
                                          <p:attrName>style.visibility</p:attrName>
                                        </p:attrNameLst>
                                      </p:cBhvr>
                                      <p:to>
                                        <p:strVal val="visible"/>
                                      </p:to>
                                    </p:set>
                                    <p:animEffect transition="in" filter="slide(fromLeft)">
                                      <p:cBhvr>
                                        <p:cTn id="16" dur="500"/>
                                        <p:tgtEl>
                                          <p:spTgt spid="231428"/>
                                        </p:tgtEl>
                                      </p:cBhvr>
                                    </p:animEffect>
                                  </p:childTnLst>
                                  <p:subTnLst>
                                    <p:set>
                                      <p:cBhvr override="childStyle">
                                        <p:cTn dur="1" fill="hold" display="0" masterRel="nextClick" afterEffect="1"/>
                                        <p:tgtEl>
                                          <p:spTgt spid="231428"/>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23" presetClass="entr" presetSubtype="272" fill="hold" grpId="0" nodeType="clickEffect">
                                  <p:stCondLst>
                                    <p:cond delay="0"/>
                                  </p:stCondLst>
                                  <p:childTnLst>
                                    <p:set>
                                      <p:cBhvr>
                                        <p:cTn id="20" dur="1" fill="hold">
                                          <p:stCondLst>
                                            <p:cond delay="0"/>
                                          </p:stCondLst>
                                        </p:cTn>
                                        <p:tgtEl>
                                          <p:spTgt spid="231431"/>
                                        </p:tgtEl>
                                        <p:attrNameLst>
                                          <p:attrName>style.visibility</p:attrName>
                                        </p:attrNameLst>
                                      </p:cBhvr>
                                      <p:to>
                                        <p:strVal val="visible"/>
                                      </p:to>
                                    </p:set>
                                    <p:anim calcmode="lin" valueType="num">
                                      <p:cBhvr>
                                        <p:cTn id="21" dur="500" fill="hold"/>
                                        <p:tgtEl>
                                          <p:spTgt spid="231431"/>
                                        </p:tgtEl>
                                        <p:attrNameLst>
                                          <p:attrName>ppt_w</p:attrName>
                                        </p:attrNameLst>
                                      </p:cBhvr>
                                      <p:tavLst>
                                        <p:tav tm="0">
                                          <p:val>
                                            <p:strVal val="2/3*#ppt_w"/>
                                          </p:val>
                                        </p:tav>
                                        <p:tav tm="100000">
                                          <p:val>
                                            <p:strVal val="#ppt_w"/>
                                          </p:val>
                                        </p:tav>
                                      </p:tavLst>
                                    </p:anim>
                                    <p:anim calcmode="lin" valueType="num">
                                      <p:cBhvr>
                                        <p:cTn id="22" dur="500" fill="hold"/>
                                        <p:tgtEl>
                                          <p:spTgt spid="231431"/>
                                        </p:tgtEl>
                                        <p:attrNameLst>
                                          <p:attrName>ppt_h</p:attrName>
                                        </p:attrNameLst>
                                      </p:cBhvr>
                                      <p:tavLst>
                                        <p:tav tm="0">
                                          <p:val>
                                            <p:strVal val="2/3*#ppt_h"/>
                                          </p:val>
                                        </p:tav>
                                        <p:tav tm="100000">
                                          <p:val>
                                            <p:strVal val="#ppt_h"/>
                                          </p:val>
                                        </p:tav>
                                      </p:tavLst>
                                    </p:anim>
                                  </p:childTnLst>
                                </p:cTn>
                              </p:par>
                            </p:childTnLst>
                          </p:cTn>
                        </p:par>
                        <p:par>
                          <p:cTn id="23" fill="hold">
                            <p:stCondLst>
                              <p:cond delay="500"/>
                            </p:stCondLst>
                            <p:childTnLst>
                              <p:par>
                                <p:cTn id="24" presetID="12" presetClass="entr" presetSubtype="8" fill="hold" grpId="0" nodeType="afterEffect">
                                  <p:stCondLst>
                                    <p:cond delay="1000"/>
                                  </p:stCondLst>
                                  <p:childTnLst>
                                    <p:set>
                                      <p:cBhvr>
                                        <p:cTn id="25" dur="1" fill="hold">
                                          <p:stCondLst>
                                            <p:cond delay="0"/>
                                          </p:stCondLst>
                                        </p:cTn>
                                        <p:tgtEl>
                                          <p:spTgt spid="231427"/>
                                        </p:tgtEl>
                                        <p:attrNameLst>
                                          <p:attrName>style.visibility</p:attrName>
                                        </p:attrNameLst>
                                      </p:cBhvr>
                                      <p:to>
                                        <p:strVal val="visible"/>
                                      </p:to>
                                    </p:set>
                                    <p:animEffect transition="in" filter="slide(fromLeft)">
                                      <p:cBhvr>
                                        <p:cTn id="26" dur="500"/>
                                        <p:tgtEl>
                                          <p:spTgt spid="231427"/>
                                        </p:tgtEl>
                                      </p:cBhvr>
                                    </p:animEffect>
                                  </p:childTnLst>
                                  <p:subTnLst>
                                    <p:set>
                                      <p:cBhvr override="childStyle">
                                        <p:cTn dur="1" fill="hold" display="0" masterRel="nextClick" afterEffect="1"/>
                                        <p:tgtEl>
                                          <p:spTgt spid="231427"/>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231433"/>
                                        </p:tgtEl>
                                        <p:attrNameLst>
                                          <p:attrName>style.visibility</p:attrName>
                                        </p:attrNameLst>
                                      </p:cBhvr>
                                      <p:to>
                                        <p:strVal val="visible"/>
                                      </p:to>
                                    </p:set>
                                    <p:animEffect transition="in" filter="slide(fromTop)">
                                      <p:cBhvr>
                                        <p:cTn id="31" dur="500"/>
                                        <p:tgtEl>
                                          <p:spTgt spid="231433"/>
                                        </p:tgtEl>
                                      </p:cBhvr>
                                    </p:animEffect>
                                  </p:childTnLst>
                                </p:cTn>
                              </p:par>
                            </p:childTnLst>
                          </p:cTn>
                        </p:par>
                        <p:par>
                          <p:cTn id="32" fill="hold">
                            <p:stCondLst>
                              <p:cond delay="500"/>
                            </p:stCondLst>
                            <p:childTnLst>
                              <p:par>
                                <p:cTn id="33" presetID="12" presetClass="entr" presetSubtype="8" fill="hold" grpId="0" nodeType="afterEffect">
                                  <p:stCondLst>
                                    <p:cond delay="2000"/>
                                  </p:stCondLst>
                                  <p:childTnLst>
                                    <p:set>
                                      <p:cBhvr>
                                        <p:cTn id="34" dur="1" fill="hold">
                                          <p:stCondLst>
                                            <p:cond delay="0"/>
                                          </p:stCondLst>
                                        </p:cTn>
                                        <p:tgtEl>
                                          <p:spTgt spid="231429"/>
                                        </p:tgtEl>
                                        <p:attrNameLst>
                                          <p:attrName>style.visibility</p:attrName>
                                        </p:attrNameLst>
                                      </p:cBhvr>
                                      <p:to>
                                        <p:strVal val="visible"/>
                                      </p:to>
                                    </p:set>
                                    <p:animEffect transition="in" filter="slide(fromLeft)">
                                      <p:cBhvr>
                                        <p:cTn id="35" dur="500"/>
                                        <p:tgtEl>
                                          <p:spTgt spid="231429"/>
                                        </p:tgtEl>
                                      </p:cBhvr>
                                    </p:animEffect>
                                  </p:childTnLst>
                                  <p:subTnLst>
                                    <p:set>
                                      <p:cBhvr override="childStyle">
                                        <p:cTn dur="1" fill="hold" display="0" masterRel="nextClick" afterEffect="1"/>
                                        <p:tgtEl>
                                          <p:spTgt spid="231429"/>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23" presetClass="entr" presetSubtype="272" fill="hold" grpId="0" nodeType="clickEffect">
                                  <p:stCondLst>
                                    <p:cond delay="0"/>
                                  </p:stCondLst>
                                  <p:childTnLst>
                                    <p:set>
                                      <p:cBhvr>
                                        <p:cTn id="39" dur="1" fill="hold">
                                          <p:stCondLst>
                                            <p:cond delay="0"/>
                                          </p:stCondLst>
                                        </p:cTn>
                                        <p:tgtEl>
                                          <p:spTgt spid="231432"/>
                                        </p:tgtEl>
                                        <p:attrNameLst>
                                          <p:attrName>style.visibility</p:attrName>
                                        </p:attrNameLst>
                                      </p:cBhvr>
                                      <p:to>
                                        <p:strVal val="visible"/>
                                      </p:to>
                                    </p:set>
                                    <p:anim calcmode="lin" valueType="num">
                                      <p:cBhvr>
                                        <p:cTn id="40" dur="500" fill="hold"/>
                                        <p:tgtEl>
                                          <p:spTgt spid="231432"/>
                                        </p:tgtEl>
                                        <p:attrNameLst>
                                          <p:attrName>ppt_w</p:attrName>
                                        </p:attrNameLst>
                                      </p:cBhvr>
                                      <p:tavLst>
                                        <p:tav tm="0">
                                          <p:val>
                                            <p:strVal val="2/3*#ppt_w"/>
                                          </p:val>
                                        </p:tav>
                                        <p:tav tm="100000">
                                          <p:val>
                                            <p:strVal val="#ppt_w"/>
                                          </p:val>
                                        </p:tav>
                                      </p:tavLst>
                                    </p:anim>
                                    <p:anim calcmode="lin" valueType="num">
                                      <p:cBhvr>
                                        <p:cTn id="41" dur="500" fill="hold"/>
                                        <p:tgtEl>
                                          <p:spTgt spid="23143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6" grpId="0" animBg="1"/>
      <p:bldP spid="231427" grpId="0" animBg="1"/>
      <p:bldP spid="231428" grpId="0" animBg="1"/>
      <p:bldP spid="231429" grpId="0" animBg="1"/>
      <p:bldP spid="231430" grpId="0" autoUpdateAnimBg="0"/>
      <p:bldP spid="231431" grpId="0" autoUpdateAnimBg="0"/>
      <p:bldP spid="231432" grpId="0" autoUpdateAnimBg="0"/>
      <p:bldP spid="231433"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5853" name="Group 445"/>
          <p:cNvGrpSpPr>
            <a:grpSpLocks/>
          </p:cNvGrpSpPr>
          <p:nvPr/>
        </p:nvGrpSpPr>
        <p:grpSpPr bwMode="auto">
          <a:xfrm>
            <a:off x="2058988" y="1643744"/>
            <a:ext cx="5008562" cy="1033463"/>
            <a:chOff x="1297" y="888"/>
            <a:chExt cx="3155" cy="651"/>
          </a:xfrm>
          <a:scene3d>
            <a:camera prst="orthographicFront">
              <a:rot lat="0" lon="0" rev="0"/>
            </a:camera>
            <a:lightRig rig="balanced" dir="t">
              <a:rot lat="0" lon="0" rev="8700000"/>
            </a:lightRig>
          </a:scene3d>
        </p:grpSpPr>
        <p:sp>
          <p:nvSpPr>
            <p:cNvPr id="145845" name="Rectangle 437"/>
            <p:cNvSpPr>
              <a:spLocks noChangeArrowheads="1"/>
            </p:cNvSpPr>
            <p:nvPr/>
          </p:nvSpPr>
          <p:spPr bwMode="auto">
            <a:xfrm>
              <a:off x="1320" y="888"/>
              <a:ext cx="3132" cy="564"/>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45846" name="Rectangle 438"/>
            <p:cNvSpPr>
              <a:spLocks noChangeArrowheads="1"/>
            </p:cNvSpPr>
            <p:nvPr/>
          </p:nvSpPr>
          <p:spPr bwMode="auto">
            <a:xfrm>
              <a:off x="1297" y="954"/>
              <a:ext cx="3120" cy="585"/>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lIns="90488" tIns="44450" rIns="90488" bIns="44450"/>
            <a:lstStyle/>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Cumulative Probabilities for</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Standard Normal Distribution</a:t>
              </a:r>
            </a:p>
          </p:txBody>
        </p:sp>
      </p:grpSp>
      <p:sp>
        <p:nvSpPr>
          <p:cNvPr id="145851" name="AutoShape 443"/>
          <p:cNvSpPr>
            <a:spLocks noChangeArrowheads="1"/>
          </p:cNvSpPr>
          <p:nvPr/>
        </p:nvSpPr>
        <p:spPr bwMode="auto">
          <a:xfrm rot="5400000">
            <a:off x="1838325" y="2057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pic>
        <p:nvPicPr>
          <p:cNvPr id="145852" name="Picture 444"/>
          <p:cNvPicPr>
            <a:picLocks noChangeAspect="1" noChangeArrowheads="1"/>
          </p:cNvPicPr>
          <p:nvPr/>
        </p:nvPicPr>
        <p:blipFill>
          <a:blip r:embed="rId4"/>
          <a:srcRect/>
          <a:stretch>
            <a:fillRect/>
          </a:stretch>
        </p:blipFill>
        <p:spPr bwMode="auto">
          <a:xfrm>
            <a:off x="400050" y="2587625"/>
            <a:ext cx="8342313" cy="3160713"/>
          </a:xfrm>
          <a:prstGeom prst="rect">
            <a:avLst/>
          </a:prstGeom>
          <a:no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45849" name="Rectangle 441"/>
          <p:cNvSpPr>
            <a:spLocks noChangeArrowheads="1"/>
          </p:cNvSpPr>
          <p:nvPr/>
        </p:nvSpPr>
        <p:spPr bwMode="auto">
          <a:xfrm>
            <a:off x="3335867" y="3735161"/>
            <a:ext cx="781050" cy="419100"/>
          </a:xfrm>
          <a:prstGeom prst="rect">
            <a:avLst/>
          </a:prstGeom>
          <a:noFill/>
          <a:ln w="38100">
            <a:solidFill>
              <a:srgbClr val="66FFFF"/>
            </a:solidFill>
            <a:miter lim="800000"/>
            <a:headEnd/>
            <a:tailEnd/>
          </a:ln>
          <a:effectLst/>
        </p:spPr>
        <p:txBody>
          <a:bodyPr wrap="none" anchor="ctr"/>
          <a:lstStyle/>
          <a:p>
            <a:endParaRPr lang="en-US"/>
          </a:p>
        </p:txBody>
      </p:sp>
      <p:sp>
        <p:nvSpPr>
          <p:cNvPr id="145850" name="Rectangle 442"/>
          <p:cNvSpPr>
            <a:spLocks noChangeArrowheads="1"/>
          </p:cNvSpPr>
          <p:nvPr/>
        </p:nvSpPr>
        <p:spPr bwMode="auto">
          <a:xfrm>
            <a:off x="3430437" y="2571297"/>
            <a:ext cx="476250" cy="400050"/>
          </a:xfrm>
          <a:prstGeom prst="rect">
            <a:avLst/>
          </a:prstGeom>
          <a:noFill/>
          <a:ln w="38100">
            <a:solidFill>
              <a:srgbClr val="66FFFF"/>
            </a:solidFill>
            <a:miter lim="800000"/>
            <a:headEnd/>
            <a:tailEnd/>
          </a:ln>
          <a:effectLst/>
        </p:spPr>
        <p:txBody>
          <a:bodyPr wrap="none" anchor="ctr"/>
          <a:lstStyle/>
          <a:p>
            <a:endParaRPr lang="en-US"/>
          </a:p>
        </p:txBody>
      </p:sp>
      <p:sp>
        <p:nvSpPr>
          <p:cNvPr id="145848" name="Rectangle 440"/>
          <p:cNvSpPr>
            <a:spLocks noChangeArrowheads="1"/>
          </p:cNvSpPr>
          <p:nvPr/>
        </p:nvSpPr>
        <p:spPr bwMode="auto">
          <a:xfrm>
            <a:off x="490538" y="3721100"/>
            <a:ext cx="381000" cy="419100"/>
          </a:xfrm>
          <a:prstGeom prst="rect">
            <a:avLst/>
          </a:prstGeom>
          <a:noFill/>
          <a:ln w="38100">
            <a:solidFill>
              <a:srgbClr val="66FFFF"/>
            </a:solidFill>
            <a:miter lim="800000"/>
            <a:headEnd/>
            <a:tailEnd/>
          </a:ln>
          <a:effectLst/>
        </p:spPr>
        <p:txBody>
          <a:bodyPr wrap="none" anchor="ctr"/>
          <a:lstStyle/>
          <a:p>
            <a:endParaRPr lang="en-US"/>
          </a:p>
        </p:txBody>
      </p:sp>
      <p:grpSp>
        <p:nvGrpSpPr>
          <p:cNvPr id="145854" name="Group 446"/>
          <p:cNvGrpSpPr>
            <a:grpSpLocks/>
          </p:cNvGrpSpPr>
          <p:nvPr/>
        </p:nvGrpSpPr>
        <p:grpSpPr bwMode="auto">
          <a:xfrm>
            <a:off x="2365375" y="309563"/>
            <a:ext cx="4452938" cy="519112"/>
            <a:chOff x="1490" y="123"/>
            <a:chExt cx="2805" cy="327"/>
          </a:xfrm>
        </p:grpSpPr>
        <p:sp>
          <p:nvSpPr>
            <p:cNvPr id="145855" name="Text Box 447"/>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145856" name="Object 448">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145881" name="Equation" r:id="rId5" imgW="163440" imgH="163440" progId="Equation.2">
                    <p:embed/>
                  </p:oleObj>
                </mc:Choice>
                <mc:Fallback>
                  <p:oleObj name="Equation" r:id="rId5" imgW="163440" imgH="163440" progId="Equation.2">
                    <p:embed/>
                    <p:pic>
                      <p:nvPicPr>
                        <p:cNvPr id="0" name="Picture 44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45857" name="Rectangle 449"/>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45851"/>
                                        </p:tgtEl>
                                        <p:attrNameLst>
                                          <p:attrName>style.visibility</p:attrName>
                                        </p:attrNameLst>
                                      </p:cBhvr>
                                      <p:to>
                                        <p:strVal val="visible"/>
                                      </p:to>
                                    </p:set>
                                    <p:animEffect transition="in" filter="slide(fromLeft)">
                                      <p:cBhvr>
                                        <p:cTn id="7" dur="500"/>
                                        <p:tgtEl>
                                          <p:spTgt spid="145851"/>
                                        </p:tgtEl>
                                      </p:cBhvr>
                                    </p:animEffect>
                                  </p:childTnLst>
                                  <p:subTnLst>
                                    <p:set>
                                      <p:cBhvr override="childStyle">
                                        <p:cTn dur="1" fill="hold" display="0" masterRel="nextClick" afterEffect="1"/>
                                        <p:tgtEl>
                                          <p:spTgt spid="14585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45853"/>
                                        </p:tgtEl>
                                        <p:attrNameLst>
                                          <p:attrName>style.visibility</p:attrName>
                                        </p:attrNameLst>
                                      </p:cBhvr>
                                      <p:to>
                                        <p:strVal val="visible"/>
                                      </p:to>
                                    </p:set>
                                    <p:animEffect transition="in" filter="dissolve">
                                      <p:cBhvr>
                                        <p:cTn id="12" dur="500"/>
                                        <p:tgtEl>
                                          <p:spTgt spid="145853"/>
                                        </p:tgtEl>
                                      </p:cBhvr>
                                    </p:animEffect>
                                  </p:childTnLst>
                                </p:cTn>
                              </p:par>
                            </p:childTnLst>
                          </p:cTn>
                        </p:par>
                        <p:par>
                          <p:cTn id="13" fill="hold">
                            <p:stCondLst>
                              <p:cond delay="500"/>
                            </p:stCondLst>
                            <p:childTnLst>
                              <p:par>
                                <p:cTn id="14" presetID="9" presetClass="entr" presetSubtype="0" fill="hold" nodeType="afterEffect">
                                  <p:stCondLst>
                                    <p:cond delay="2000"/>
                                  </p:stCondLst>
                                  <p:childTnLst>
                                    <p:set>
                                      <p:cBhvr>
                                        <p:cTn id="15" dur="1" fill="hold">
                                          <p:stCondLst>
                                            <p:cond delay="0"/>
                                          </p:stCondLst>
                                        </p:cTn>
                                        <p:tgtEl>
                                          <p:spTgt spid="145852"/>
                                        </p:tgtEl>
                                        <p:attrNameLst>
                                          <p:attrName>style.visibility</p:attrName>
                                        </p:attrNameLst>
                                      </p:cBhvr>
                                      <p:to>
                                        <p:strVal val="visible"/>
                                      </p:to>
                                    </p:set>
                                    <p:animEffect transition="in" filter="dissolve">
                                      <p:cBhvr>
                                        <p:cTn id="16" dur="500"/>
                                        <p:tgtEl>
                                          <p:spTgt spid="145852"/>
                                        </p:tgtEl>
                                      </p:cBhvr>
                                    </p:animEffect>
                                  </p:childTnLst>
                                </p:cTn>
                              </p:par>
                            </p:childTnLst>
                          </p:cTn>
                        </p:par>
                        <p:par>
                          <p:cTn id="17" fill="hold">
                            <p:stCondLst>
                              <p:cond delay="3000"/>
                            </p:stCondLst>
                            <p:childTnLst>
                              <p:par>
                                <p:cTn id="18" presetID="16" presetClass="entr" presetSubtype="21" fill="hold" grpId="0" nodeType="afterEffect">
                                  <p:stCondLst>
                                    <p:cond delay="2000"/>
                                  </p:stCondLst>
                                  <p:childTnLst>
                                    <p:set>
                                      <p:cBhvr>
                                        <p:cTn id="19" dur="1" fill="hold">
                                          <p:stCondLst>
                                            <p:cond delay="0"/>
                                          </p:stCondLst>
                                        </p:cTn>
                                        <p:tgtEl>
                                          <p:spTgt spid="145848"/>
                                        </p:tgtEl>
                                        <p:attrNameLst>
                                          <p:attrName>style.visibility</p:attrName>
                                        </p:attrNameLst>
                                      </p:cBhvr>
                                      <p:to>
                                        <p:strVal val="visible"/>
                                      </p:to>
                                    </p:set>
                                    <p:animEffect transition="in" filter="barn(inVertical)">
                                      <p:cBhvr>
                                        <p:cTn id="20" dur="500"/>
                                        <p:tgtEl>
                                          <p:spTgt spid="145848"/>
                                        </p:tgtEl>
                                      </p:cBhvr>
                                    </p:animEffect>
                                  </p:childTnLst>
                                </p:cTn>
                              </p:par>
                            </p:childTnLst>
                          </p:cTn>
                        </p:par>
                        <p:par>
                          <p:cTn id="21" fill="hold">
                            <p:stCondLst>
                              <p:cond delay="5500"/>
                            </p:stCondLst>
                            <p:childTnLst>
                              <p:par>
                                <p:cTn id="22" presetID="16" presetClass="entr" presetSubtype="21" fill="hold" grpId="0" nodeType="afterEffect">
                                  <p:stCondLst>
                                    <p:cond delay="1000"/>
                                  </p:stCondLst>
                                  <p:childTnLst>
                                    <p:set>
                                      <p:cBhvr>
                                        <p:cTn id="23" dur="1" fill="hold">
                                          <p:stCondLst>
                                            <p:cond delay="0"/>
                                          </p:stCondLst>
                                        </p:cTn>
                                        <p:tgtEl>
                                          <p:spTgt spid="145850"/>
                                        </p:tgtEl>
                                        <p:attrNameLst>
                                          <p:attrName>style.visibility</p:attrName>
                                        </p:attrNameLst>
                                      </p:cBhvr>
                                      <p:to>
                                        <p:strVal val="visible"/>
                                      </p:to>
                                    </p:set>
                                    <p:animEffect transition="in" filter="barn(inVertical)">
                                      <p:cBhvr>
                                        <p:cTn id="24" dur="500"/>
                                        <p:tgtEl>
                                          <p:spTgt spid="145850"/>
                                        </p:tgtEl>
                                      </p:cBhvr>
                                    </p:animEffect>
                                  </p:childTnLst>
                                </p:cTn>
                              </p:par>
                            </p:childTnLst>
                          </p:cTn>
                        </p:par>
                        <p:par>
                          <p:cTn id="25" fill="hold">
                            <p:stCondLst>
                              <p:cond delay="7000"/>
                            </p:stCondLst>
                            <p:childTnLst>
                              <p:par>
                                <p:cTn id="26" presetID="16" presetClass="entr" presetSubtype="21" fill="hold" grpId="0" nodeType="afterEffect">
                                  <p:stCondLst>
                                    <p:cond delay="1000"/>
                                  </p:stCondLst>
                                  <p:childTnLst>
                                    <p:set>
                                      <p:cBhvr>
                                        <p:cTn id="27" dur="1" fill="hold">
                                          <p:stCondLst>
                                            <p:cond delay="0"/>
                                          </p:stCondLst>
                                        </p:cTn>
                                        <p:tgtEl>
                                          <p:spTgt spid="145849"/>
                                        </p:tgtEl>
                                        <p:attrNameLst>
                                          <p:attrName>style.visibility</p:attrName>
                                        </p:attrNameLst>
                                      </p:cBhvr>
                                      <p:to>
                                        <p:strVal val="visible"/>
                                      </p:to>
                                    </p:set>
                                    <p:animEffect transition="in" filter="barn(inVertical)">
                                      <p:cBhvr>
                                        <p:cTn id="28" dur="500"/>
                                        <p:tgtEl>
                                          <p:spTgt spid="145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851" grpId="0" animBg="1"/>
      <p:bldP spid="145849" grpId="0" animBg="1"/>
      <p:bldP spid="145850" grpId="0" animBg="1"/>
      <p:bldP spid="14584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p:cNvSpPr>
          <p:nvPr/>
        </p:nvSpPr>
        <p:spPr bwMode="auto">
          <a:xfrm>
            <a:off x="768350" y="235426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sample results provide only </a:t>
            </a:r>
            <a:r>
              <a:rPr lang="en-US" sz="2400" u="sng" dirty="0">
                <a:effectLst>
                  <a:outerShdw blurRad="38100" dist="38100" dir="2700000" algn="tl">
                    <a:srgbClr val="000000"/>
                  </a:outerShdw>
                </a:effectLst>
                <a:latin typeface="Book Antiqua" pitchFamily="18" charset="0"/>
              </a:rPr>
              <a:t>estimates</a:t>
            </a:r>
            <a:r>
              <a:rPr lang="en-US" sz="2400" dirty="0">
                <a:effectLst>
                  <a:outerShdw blurRad="38100" dist="38100" dir="2700000" algn="tl">
                    <a:srgbClr val="000000"/>
                  </a:outerShdw>
                </a:effectLst>
                <a:latin typeface="Book Antiqua" pitchFamily="18" charset="0"/>
              </a:rPr>
              <a:t> of the</a:t>
            </a:r>
          </a:p>
          <a:p>
            <a:pPr algn="l"/>
            <a:r>
              <a:rPr lang="en-US" sz="2400" dirty="0">
                <a:effectLst>
                  <a:outerShdw blurRad="38100" dist="38100" dir="2700000" algn="tl">
                    <a:srgbClr val="000000"/>
                  </a:outerShdw>
                </a:effectLst>
                <a:latin typeface="Book Antiqua" pitchFamily="18" charset="0"/>
              </a:rPr>
              <a:t>  values of the population characteristics.</a:t>
            </a:r>
          </a:p>
        </p:txBody>
      </p:sp>
      <p:sp>
        <p:nvSpPr>
          <p:cNvPr id="180228" name="Rectangle 4"/>
          <p:cNvSpPr>
            <a:spLocks noChangeArrowheads="1"/>
          </p:cNvSpPr>
          <p:nvPr/>
        </p:nvSpPr>
        <p:spPr bwMode="auto">
          <a:xfrm>
            <a:off x="768350" y="4602163"/>
            <a:ext cx="7467600" cy="13541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With </a:t>
            </a:r>
            <a:r>
              <a:rPr lang="en-US" sz="2400" u="sng" dirty="0">
                <a:effectLst>
                  <a:outerShdw blurRad="38100" dist="38100" dir="2700000" algn="tl">
                    <a:srgbClr val="000000"/>
                  </a:outerShdw>
                </a:effectLst>
                <a:latin typeface="Book Antiqua" pitchFamily="18" charset="0"/>
              </a:rPr>
              <a:t>proper sampling methods</a:t>
            </a:r>
            <a:r>
              <a:rPr lang="en-US" sz="2400" dirty="0">
                <a:effectLst>
                  <a:outerShdw blurRad="38100" dist="38100" dir="2700000" algn="tl">
                    <a:srgbClr val="000000"/>
                  </a:outerShdw>
                </a:effectLst>
                <a:latin typeface="Book Antiqua" pitchFamily="18" charset="0"/>
              </a:rPr>
              <a:t>, the sample results</a:t>
            </a:r>
          </a:p>
          <a:p>
            <a:pPr algn="l"/>
            <a:r>
              <a:rPr lang="en-US" sz="2400" dirty="0">
                <a:effectLst>
                  <a:outerShdw blurRad="38100" dist="38100" dir="2700000" algn="tl">
                    <a:srgbClr val="000000"/>
                  </a:outerShdw>
                </a:effectLst>
                <a:latin typeface="Book Antiqua" pitchFamily="18" charset="0"/>
              </a:rPr>
              <a:t>  can provide “good” estimates of the population</a:t>
            </a:r>
          </a:p>
          <a:p>
            <a:pPr algn="l"/>
            <a:r>
              <a:rPr lang="en-US" sz="2400" dirty="0">
                <a:effectLst>
                  <a:outerShdw blurRad="38100" dist="38100" dir="2700000" algn="tl">
                    <a:srgbClr val="000000"/>
                  </a:outerShdw>
                </a:effectLst>
                <a:latin typeface="Book Antiqua" pitchFamily="18" charset="0"/>
              </a:rPr>
              <a:t>  characteristics.</a:t>
            </a:r>
          </a:p>
        </p:txBody>
      </p:sp>
      <p:sp>
        <p:nvSpPr>
          <p:cNvPr id="180229" name="Rectangle 5"/>
          <p:cNvSpPr>
            <a:spLocks noChangeArrowheads="1"/>
          </p:cNvSpPr>
          <p:nvPr/>
        </p:nvSpPr>
        <p:spPr bwMode="auto">
          <a:xfrm>
            <a:off x="685800" y="314325"/>
            <a:ext cx="7772400" cy="52863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Introduction</a:t>
            </a:r>
          </a:p>
        </p:txBody>
      </p:sp>
      <p:sp>
        <p:nvSpPr>
          <p:cNvPr id="180232" name="AutoShape 8"/>
          <p:cNvSpPr>
            <a:spLocks noChangeArrowheads="1"/>
          </p:cNvSpPr>
          <p:nvPr/>
        </p:nvSpPr>
        <p:spPr bwMode="auto">
          <a:xfrm rot="5400000">
            <a:off x="504825" y="5226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235" name="AutoShape 11"/>
          <p:cNvSpPr>
            <a:spLocks noChangeArrowheads="1"/>
          </p:cNvSpPr>
          <p:nvPr/>
        </p:nvSpPr>
        <p:spPr bwMode="auto">
          <a:xfrm rot="5400000">
            <a:off x="500063" y="2787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80236" name="Rectangle 12"/>
          <p:cNvSpPr>
            <a:spLocks noChangeArrowheads="1"/>
          </p:cNvSpPr>
          <p:nvPr/>
        </p:nvSpPr>
        <p:spPr bwMode="auto">
          <a:xfrm>
            <a:off x="763588" y="347821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reason is simply that the sample contains only</a:t>
            </a:r>
          </a:p>
          <a:p>
            <a:pPr algn="l"/>
            <a:r>
              <a:rPr lang="en-US" sz="2400" dirty="0">
                <a:effectLst>
                  <a:outerShdw blurRad="38100" dist="38100" dir="2700000" algn="tl">
                    <a:srgbClr val="000000"/>
                  </a:outerShdw>
                </a:effectLst>
                <a:latin typeface="Book Antiqua" pitchFamily="18" charset="0"/>
              </a:rPr>
              <a:t>  a portion of the population.</a:t>
            </a:r>
          </a:p>
        </p:txBody>
      </p:sp>
      <p:sp>
        <p:nvSpPr>
          <p:cNvPr id="180237" name="AutoShape 13"/>
          <p:cNvSpPr>
            <a:spLocks noChangeArrowheads="1"/>
          </p:cNvSpPr>
          <p:nvPr/>
        </p:nvSpPr>
        <p:spPr bwMode="auto">
          <a:xfrm rot="5400000">
            <a:off x="500063" y="3892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 name="Rectangle 9"/>
          <p:cNvSpPr>
            <a:spLocks noChangeArrowheads="1"/>
          </p:cNvSpPr>
          <p:nvPr/>
        </p:nvSpPr>
        <p:spPr bwMode="auto">
          <a:xfrm>
            <a:off x="763588" y="1203324"/>
            <a:ext cx="7467600" cy="1044576"/>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reason we select a sample is to collect data to</a:t>
            </a:r>
          </a:p>
          <a:p>
            <a:pPr algn="l"/>
            <a:r>
              <a:rPr lang="en-US" sz="2400" dirty="0">
                <a:effectLst>
                  <a:outerShdw blurRad="38100" dist="38100" dir="2700000" algn="tl">
                    <a:srgbClr val="000000"/>
                  </a:outerShdw>
                </a:effectLst>
                <a:latin typeface="Book Antiqua" pitchFamily="18" charset="0"/>
              </a:rPr>
              <a:t>  answer a research question about a population.</a:t>
            </a:r>
          </a:p>
        </p:txBody>
      </p:sp>
      <p:sp>
        <p:nvSpPr>
          <p:cNvPr id="12" name="AutoShape 13"/>
          <p:cNvSpPr>
            <a:spLocks noChangeArrowheads="1"/>
          </p:cNvSpPr>
          <p:nvPr/>
        </p:nvSpPr>
        <p:spPr bwMode="auto">
          <a:xfrm rot="5400000">
            <a:off x="504825" y="14081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lide(fromLeft)">
                                      <p:cBhvr>
                                        <p:cTn id="7" dur="500"/>
                                        <p:tgtEl>
                                          <p:spTgt spid="12"/>
                                        </p:tgtEl>
                                      </p:cBhvr>
                                    </p:animEffec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ppt_w</p:attrName>
                                        </p:attrNameLst>
                                      </p:cBhvr>
                                      <p:tavLst>
                                        <p:tav tm="0">
                                          <p:val>
                                            <p:strVal val="2/3*#ppt_w"/>
                                          </p:val>
                                        </p:tav>
                                        <p:tav tm="100000">
                                          <p:val>
                                            <p:strVal val="#ppt_w"/>
                                          </p:val>
                                        </p:tav>
                                      </p:tavLst>
                                    </p:anim>
                                    <p:anim calcmode="lin" valueType="num">
                                      <p:cBhvr>
                                        <p:cTn id="13" dur="500" fill="hold"/>
                                        <p:tgtEl>
                                          <p:spTgt spid="1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500"/>
                                  </p:stCondLst>
                                  <p:childTnLst>
                                    <p:set>
                                      <p:cBhvr>
                                        <p:cTn id="16" dur="1" fill="hold">
                                          <p:stCondLst>
                                            <p:cond delay="0"/>
                                          </p:stCondLst>
                                        </p:cTn>
                                        <p:tgtEl>
                                          <p:spTgt spid="180235"/>
                                        </p:tgtEl>
                                        <p:attrNameLst>
                                          <p:attrName>style.visibility</p:attrName>
                                        </p:attrNameLst>
                                      </p:cBhvr>
                                      <p:to>
                                        <p:strVal val="visible"/>
                                      </p:to>
                                    </p:set>
                                    <p:animEffect transition="in" filter="slide(fromLeft)">
                                      <p:cBhvr>
                                        <p:cTn id="17" dur="500"/>
                                        <p:tgtEl>
                                          <p:spTgt spid="180235"/>
                                        </p:tgtEl>
                                      </p:cBhvr>
                                    </p:animEffect>
                                  </p:childTnLst>
                                  <p:subTnLst>
                                    <p:set>
                                      <p:cBhvr override="childStyle">
                                        <p:cTn dur="1" fill="hold" display="0" masterRel="nextClick" afterEffect="1"/>
                                        <p:tgtEl>
                                          <p:spTgt spid="180235"/>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180226"/>
                                        </p:tgtEl>
                                        <p:attrNameLst>
                                          <p:attrName>style.visibility</p:attrName>
                                        </p:attrNameLst>
                                      </p:cBhvr>
                                      <p:to>
                                        <p:strVal val="visible"/>
                                      </p:to>
                                    </p:set>
                                    <p:anim calcmode="lin" valueType="num">
                                      <p:cBhvr>
                                        <p:cTn id="22" dur="500" fill="hold"/>
                                        <p:tgtEl>
                                          <p:spTgt spid="180226"/>
                                        </p:tgtEl>
                                        <p:attrNameLst>
                                          <p:attrName>ppt_w</p:attrName>
                                        </p:attrNameLst>
                                      </p:cBhvr>
                                      <p:tavLst>
                                        <p:tav tm="0">
                                          <p:val>
                                            <p:strVal val="2/3*#ppt_w"/>
                                          </p:val>
                                        </p:tav>
                                        <p:tav tm="100000">
                                          <p:val>
                                            <p:strVal val="#ppt_w"/>
                                          </p:val>
                                        </p:tav>
                                      </p:tavLst>
                                    </p:anim>
                                    <p:anim calcmode="lin" valueType="num">
                                      <p:cBhvr>
                                        <p:cTn id="23" dur="500" fill="hold"/>
                                        <p:tgtEl>
                                          <p:spTgt spid="180226"/>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180237"/>
                                        </p:tgtEl>
                                        <p:attrNameLst>
                                          <p:attrName>style.visibility</p:attrName>
                                        </p:attrNameLst>
                                      </p:cBhvr>
                                      <p:to>
                                        <p:strVal val="visible"/>
                                      </p:to>
                                    </p:set>
                                    <p:animEffect transition="in" filter="slide(fromLeft)">
                                      <p:cBhvr>
                                        <p:cTn id="27" dur="500"/>
                                        <p:tgtEl>
                                          <p:spTgt spid="180237"/>
                                        </p:tgtEl>
                                      </p:cBhvr>
                                    </p:animEffect>
                                  </p:childTnLst>
                                  <p:subTnLst>
                                    <p:set>
                                      <p:cBhvr override="childStyle">
                                        <p:cTn dur="1" fill="hold" display="0" masterRel="nextClick" afterEffect="1"/>
                                        <p:tgtEl>
                                          <p:spTgt spid="180237"/>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180236"/>
                                        </p:tgtEl>
                                        <p:attrNameLst>
                                          <p:attrName>style.visibility</p:attrName>
                                        </p:attrNameLst>
                                      </p:cBhvr>
                                      <p:to>
                                        <p:strVal val="visible"/>
                                      </p:to>
                                    </p:set>
                                    <p:anim calcmode="lin" valueType="num">
                                      <p:cBhvr>
                                        <p:cTn id="32" dur="500" fill="hold"/>
                                        <p:tgtEl>
                                          <p:spTgt spid="180236"/>
                                        </p:tgtEl>
                                        <p:attrNameLst>
                                          <p:attrName>ppt_w</p:attrName>
                                        </p:attrNameLst>
                                      </p:cBhvr>
                                      <p:tavLst>
                                        <p:tav tm="0">
                                          <p:val>
                                            <p:strVal val="2/3*#ppt_w"/>
                                          </p:val>
                                        </p:tav>
                                        <p:tav tm="100000">
                                          <p:val>
                                            <p:strVal val="#ppt_w"/>
                                          </p:val>
                                        </p:tav>
                                      </p:tavLst>
                                    </p:anim>
                                    <p:anim calcmode="lin" valueType="num">
                                      <p:cBhvr>
                                        <p:cTn id="33" dur="500" fill="hold"/>
                                        <p:tgtEl>
                                          <p:spTgt spid="180236"/>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2000"/>
                                  </p:stCondLst>
                                  <p:childTnLst>
                                    <p:set>
                                      <p:cBhvr>
                                        <p:cTn id="36" dur="1" fill="hold">
                                          <p:stCondLst>
                                            <p:cond delay="0"/>
                                          </p:stCondLst>
                                        </p:cTn>
                                        <p:tgtEl>
                                          <p:spTgt spid="180232"/>
                                        </p:tgtEl>
                                        <p:attrNameLst>
                                          <p:attrName>style.visibility</p:attrName>
                                        </p:attrNameLst>
                                      </p:cBhvr>
                                      <p:to>
                                        <p:strVal val="visible"/>
                                      </p:to>
                                    </p:set>
                                    <p:animEffect transition="in" filter="slide(fromLeft)">
                                      <p:cBhvr>
                                        <p:cTn id="37" dur="500"/>
                                        <p:tgtEl>
                                          <p:spTgt spid="180232"/>
                                        </p:tgtEl>
                                      </p:cBhvr>
                                    </p:animEffect>
                                  </p:childTnLst>
                                  <p:subTnLst>
                                    <p:set>
                                      <p:cBhvr override="childStyle">
                                        <p:cTn dur="1" fill="hold" display="0" masterRel="nextClick" afterEffect="1"/>
                                        <p:tgtEl>
                                          <p:spTgt spid="180232"/>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80228"/>
                                        </p:tgtEl>
                                        <p:attrNameLst>
                                          <p:attrName>style.visibility</p:attrName>
                                        </p:attrNameLst>
                                      </p:cBhvr>
                                      <p:to>
                                        <p:strVal val="visible"/>
                                      </p:to>
                                    </p:set>
                                    <p:anim calcmode="lin" valueType="num">
                                      <p:cBhvr>
                                        <p:cTn id="42" dur="500" fill="hold"/>
                                        <p:tgtEl>
                                          <p:spTgt spid="180228"/>
                                        </p:tgtEl>
                                        <p:attrNameLst>
                                          <p:attrName>ppt_w</p:attrName>
                                        </p:attrNameLst>
                                      </p:cBhvr>
                                      <p:tavLst>
                                        <p:tav tm="0">
                                          <p:val>
                                            <p:strVal val="2/3*#ppt_w"/>
                                          </p:val>
                                        </p:tav>
                                        <p:tav tm="100000">
                                          <p:val>
                                            <p:strVal val="#ppt_w"/>
                                          </p:val>
                                        </p:tav>
                                      </p:tavLst>
                                    </p:anim>
                                    <p:anim calcmode="lin" valueType="num">
                                      <p:cBhvr>
                                        <p:cTn id="43" dur="500" fill="hold"/>
                                        <p:tgtEl>
                                          <p:spTgt spid="180228"/>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animBg="1" autoUpdateAnimBg="0"/>
      <p:bldP spid="180228" grpId="0" animBg="1" autoUpdateAnimBg="0"/>
      <p:bldP spid="180232" grpId="0" animBg="1"/>
      <p:bldP spid="180235" grpId="0" animBg="1"/>
      <p:bldP spid="180236" grpId="0" animBg="1" autoUpdateAnimBg="0"/>
      <p:bldP spid="180237" grpId="0" animBg="1"/>
      <p:bldP spid="11" grpId="0" animBg="1" autoUpdateAnimBg="0"/>
      <p:bldP spid="1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450" name="AutoShape 498"/>
          <p:cNvSpPr>
            <a:spLocks noChangeArrowheads="1"/>
          </p:cNvSpPr>
          <p:nvPr/>
        </p:nvSpPr>
        <p:spPr bwMode="auto">
          <a:xfrm rot="5400000">
            <a:off x="1082675" y="3981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6449" name="Rectangle 497"/>
          <p:cNvSpPr>
            <a:spLocks noChangeArrowheads="1"/>
          </p:cNvSpPr>
          <p:nvPr/>
        </p:nvSpPr>
        <p:spPr bwMode="auto">
          <a:xfrm>
            <a:off x="1428750" y="17018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graphicFrame>
        <p:nvGraphicFramePr>
          <p:cNvPr id="125990" name="Object 38">
            <a:hlinkClick r:id="" action="ppaction://ole?verb=0"/>
          </p:cNvPr>
          <p:cNvGraphicFramePr>
            <a:graphicFrameLocks/>
          </p:cNvGraphicFramePr>
          <p:nvPr/>
        </p:nvGraphicFramePr>
        <p:xfrm>
          <a:off x="7172325" y="4903788"/>
          <a:ext cx="249238" cy="207962"/>
        </p:xfrm>
        <a:graphic>
          <a:graphicData uri="http://schemas.openxmlformats.org/presentationml/2006/ole">
            <mc:AlternateContent xmlns:mc="http://schemas.openxmlformats.org/markup-compatibility/2006">
              <mc:Choice xmlns:v="urn:schemas-microsoft-com:vml" Requires="v">
                <p:oleObj spid="_x0000_s126557" name="Equation" r:id="rId4" imgW="201600" imgH="188640" progId="Equation.DSMT4">
                  <p:embed/>
                </p:oleObj>
              </mc:Choice>
              <mc:Fallback>
                <p:oleObj name="Equation" r:id="rId4" imgW="201600" imgH="188640" progId="Equation.DSMT4">
                  <p:embed/>
                  <p:pic>
                    <p:nvPicPr>
                      <p:cNvPr id="0" name="Picture 3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72325" y="4903788"/>
                        <a:ext cx="249238" cy="2079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25993" name="Rectangle 41"/>
          <p:cNvSpPr>
            <a:spLocks noChangeArrowheads="1"/>
          </p:cNvSpPr>
          <p:nvPr/>
        </p:nvSpPr>
        <p:spPr bwMode="auto">
          <a:xfrm>
            <a:off x="4119563" y="515461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1697</a:t>
            </a:r>
          </a:p>
        </p:txBody>
      </p:sp>
      <p:sp>
        <p:nvSpPr>
          <p:cNvPr id="125994" name="Line 42"/>
          <p:cNvSpPr>
            <a:spLocks noChangeShapeType="1"/>
          </p:cNvSpPr>
          <p:nvPr/>
        </p:nvSpPr>
        <p:spPr bwMode="auto">
          <a:xfrm>
            <a:off x="2087563" y="503396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26448" name="Freeform 496"/>
          <p:cNvSpPr>
            <a:spLocks/>
          </p:cNvSpPr>
          <p:nvPr/>
        </p:nvSpPr>
        <p:spPr bwMode="auto">
          <a:xfrm>
            <a:off x="2341563" y="1965325"/>
            <a:ext cx="4505325" cy="3063875"/>
          </a:xfrm>
          <a:custGeom>
            <a:avLst/>
            <a:gdLst/>
            <a:ahLst/>
            <a:cxnLst>
              <a:cxn ang="0">
                <a:pos x="1335" y="22"/>
              </a:cxn>
              <a:cxn ang="0">
                <a:pos x="1248" y="112"/>
              </a:cxn>
              <a:cxn ang="0">
                <a:pos x="1187" y="216"/>
              </a:cxn>
              <a:cxn ang="0">
                <a:pos x="1127" y="330"/>
              </a:cxn>
              <a:cxn ang="0">
                <a:pos x="1083" y="434"/>
              </a:cxn>
              <a:cxn ang="0">
                <a:pos x="1041" y="538"/>
              </a:cxn>
              <a:cxn ang="0">
                <a:pos x="1003" y="650"/>
              </a:cxn>
              <a:cxn ang="0">
                <a:pos x="967" y="758"/>
              </a:cxn>
              <a:cxn ang="0">
                <a:pos x="939" y="870"/>
              </a:cxn>
              <a:cxn ang="0">
                <a:pos x="911" y="980"/>
              </a:cxn>
              <a:cxn ang="0">
                <a:pos x="879" y="1082"/>
              </a:cxn>
              <a:cxn ang="0">
                <a:pos x="837" y="1200"/>
              </a:cxn>
              <a:cxn ang="0">
                <a:pos x="796" y="1296"/>
              </a:cxn>
              <a:cxn ang="0">
                <a:pos x="738" y="1414"/>
              </a:cxn>
              <a:cxn ang="0">
                <a:pos x="672" y="1527"/>
              </a:cxn>
              <a:cxn ang="0">
                <a:pos x="588" y="1624"/>
              </a:cxn>
              <a:cxn ang="0">
                <a:pos x="480" y="1698"/>
              </a:cxn>
              <a:cxn ang="0">
                <a:pos x="379" y="1750"/>
              </a:cxn>
              <a:cxn ang="0">
                <a:pos x="276" y="1792"/>
              </a:cxn>
              <a:cxn ang="0">
                <a:pos x="184" y="1828"/>
              </a:cxn>
              <a:cxn ang="0">
                <a:pos x="60" y="1868"/>
              </a:cxn>
              <a:cxn ang="0">
                <a:pos x="1" y="1904"/>
              </a:cxn>
              <a:cxn ang="0">
                <a:pos x="2837" y="1928"/>
              </a:cxn>
              <a:cxn ang="0">
                <a:pos x="2797" y="1862"/>
              </a:cxn>
              <a:cxn ang="0">
                <a:pos x="2719" y="1846"/>
              </a:cxn>
              <a:cxn ang="0">
                <a:pos x="2573" y="1802"/>
              </a:cxn>
              <a:cxn ang="0">
                <a:pos x="2451" y="1753"/>
              </a:cxn>
              <a:cxn ang="0">
                <a:pos x="2331" y="1700"/>
              </a:cxn>
              <a:cxn ang="0">
                <a:pos x="2278" y="1661"/>
              </a:cxn>
              <a:cxn ang="0">
                <a:pos x="2197" y="1594"/>
              </a:cxn>
              <a:cxn ang="0">
                <a:pos x="2131" y="1504"/>
              </a:cxn>
              <a:cxn ang="0">
                <a:pos x="2069" y="1404"/>
              </a:cxn>
              <a:cxn ang="0">
                <a:pos x="2035" y="1336"/>
              </a:cxn>
              <a:cxn ang="0">
                <a:pos x="1975" y="1206"/>
              </a:cxn>
              <a:cxn ang="0">
                <a:pos x="1941" y="1118"/>
              </a:cxn>
              <a:cxn ang="0">
                <a:pos x="1913" y="1028"/>
              </a:cxn>
              <a:cxn ang="0">
                <a:pos x="1875" y="903"/>
              </a:cxn>
              <a:cxn ang="0">
                <a:pos x="1842" y="798"/>
              </a:cxn>
              <a:cxn ang="0">
                <a:pos x="1797" y="660"/>
              </a:cxn>
              <a:cxn ang="0">
                <a:pos x="1753" y="526"/>
              </a:cxn>
              <a:cxn ang="0">
                <a:pos x="1709" y="412"/>
              </a:cxn>
              <a:cxn ang="0">
                <a:pos x="1673" y="332"/>
              </a:cxn>
              <a:cxn ang="0">
                <a:pos x="1620" y="228"/>
              </a:cxn>
              <a:cxn ang="0">
                <a:pos x="1601" y="190"/>
              </a:cxn>
              <a:cxn ang="0">
                <a:pos x="1549" y="109"/>
              </a:cxn>
              <a:cxn ang="0">
                <a:pos x="1479" y="31"/>
              </a:cxn>
              <a:cxn ang="0">
                <a:pos x="1408" y="4"/>
              </a:cxn>
            </a:cxnLst>
            <a:rect l="0" t="0" r="r" b="b"/>
            <a:pathLst>
              <a:path w="2838" h="1930">
                <a:moveTo>
                  <a:pt x="1407" y="0"/>
                </a:moveTo>
                <a:lnTo>
                  <a:pt x="1371" y="2"/>
                </a:lnTo>
                <a:lnTo>
                  <a:pt x="1335" y="22"/>
                </a:lnTo>
                <a:lnTo>
                  <a:pt x="1304" y="48"/>
                </a:lnTo>
                <a:lnTo>
                  <a:pt x="1279" y="74"/>
                </a:lnTo>
                <a:lnTo>
                  <a:pt x="1248" y="112"/>
                </a:lnTo>
                <a:lnTo>
                  <a:pt x="1224" y="148"/>
                </a:lnTo>
                <a:lnTo>
                  <a:pt x="1206" y="178"/>
                </a:lnTo>
                <a:lnTo>
                  <a:pt x="1187" y="216"/>
                </a:lnTo>
                <a:lnTo>
                  <a:pt x="1164" y="250"/>
                </a:lnTo>
                <a:lnTo>
                  <a:pt x="1149" y="290"/>
                </a:lnTo>
                <a:lnTo>
                  <a:pt x="1127" y="330"/>
                </a:lnTo>
                <a:lnTo>
                  <a:pt x="1111" y="370"/>
                </a:lnTo>
                <a:lnTo>
                  <a:pt x="1097" y="404"/>
                </a:lnTo>
                <a:lnTo>
                  <a:pt x="1083" y="434"/>
                </a:lnTo>
                <a:lnTo>
                  <a:pt x="1069" y="466"/>
                </a:lnTo>
                <a:lnTo>
                  <a:pt x="1055" y="502"/>
                </a:lnTo>
                <a:lnTo>
                  <a:pt x="1041" y="538"/>
                </a:lnTo>
                <a:lnTo>
                  <a:pt x="1027" y="580"/>
                </a:lnTo>
                <a:lnTo>
                  <a:pt x="1013" y="614"/>
                </a:lnTo>
                <a:lnTo>
                  <a:pt x="1003" y="650"/>
                </a:lnTo>
                <a:lnTo>
                  <a:pt x="989" y="686"/>
                </a:lnTo>
                <a:lnTo>
                  <a:pt x="977" y="724"/>
                </a:lnTo>
                <a:lnTo>
                  <a:pt x="967" y="758"/>
                </a:lnTo>
                <a:lnTo>
                  <a:pt x="957" y="792"/>
                </a:lnTo>
                <a:lnTo>
                  <a:pt x="949" y="830"/>
                </a:lnTo>
                <a:lnTo>
                  <a:pt x="939" y="870"/>
                </a:lnTo>
                <a:lnTo>
                  <a:pt x="931" y="904"/>
                </a:lnTo>
                <a:lnTo>
                  <a:pt x="921" y="942"/>
                </a:lnTo>
                <a:lnTo>
                  <a:pt x="911" y="980"/>
                </a:lnTo>
                <a:lnTo>
                  <a:pt x="903" y="1012"/>
                </a:lnTo>
                <a:lnTo>
                  <a:pt x="891" y="1050"/>
                </a:lnTo>
                <a:lnTo>
                  <a:pt x="879" y="1082"/>
                </a:lnTo>
                <a:lnTo>
                  <a:pt x="864" y="1131"/>
                </a:lnTo>
                <a:lnTo>
                  <a:pt x="849" y="1168"/>
                </a:lnTo>
                <a:lnTo>
                  <a:pt x="837" y="1200"/>
                </a:lnTo>
                <a:lnTo>
                  <a:pt x="821" y="1236"/>
                </a:lnTo>
                <a:lnTo>
                  <a:pt x="808" y="1272"/>
                </a:lnTo>
                <a:lnTo>
                  <a:pt x="796" y="1296"/>
                </a:lnTo>
                <a:lnTo>
                  <a:pt x="777" y="1336"/>
                </a:lnTo>
                <a:lnTo>
                  <a:pt x="761" y="1374"/>
                </a:lnTo>
                <a:lnTo>
                  <a:pt x="738" y="1414"/>
                </a:lnTo>
                <a:lnTo>
                  <a:pt x="719" y="1454"/>
                </a:lnTo>
                <a:lnTo>
                  <a:pt x="696" y="1492"/>
                </a:lnTo>
                <a:lnTo>
                  <a:pt x="672" y="1527"/>
                </a:lnTo>
                <a:lnTo>
                  <a:pt x="645" y="1557"/>
                </a:lnTo>
                <a:lnTo>
                  <a:pt x="624" y="1588"/>
                </a:lnTo>
                <a:lnTo>
                  <a:pt x="588" y="1624"/>
                </a:lnTo>
                <a:lnTo>
                  <a:pt x="567" y="1641"/>
                </a:lnTo>
                <a:lnTo>
                  <a:pt x="534" y="1666"/>
                </a:lnTo>
                <a:lnTo>
                  <a:pt x="480" y="1698"/>
                </a:lnTo>
                <a:lnTo>
                  <a:pt x="441" y="1722"/>
                </a:lnTo>
                <a:lnTo>
                  <a:pt x="411" y="1736"/>
                </a:lnTo>
                <a:lnTo>
                  <a:pt x="379" y="1750"/>
                </a:lnTo>
                <a:lnTo>
                  <a:pt x="345" y="1766"/>
                </a:lnTo>
                <a:lnTo>
                  <a:pt x="312" y="1780"/>
                </a:lnTo>
                <a:lnTo>
                  <a:pt x="276" y="1792"/>
                </a:lnTo>
                <a:lnTo>
                  <a:pt x="255" y="1797"/>
                </a:lnTo>
                <a:lnTo>
                  <a:pt x="225" y="1809"/>
                </a:lnTo>
                <a:lnTo>
                  <a:pt x="184" y="1828"/>
                </a:lnTo>
                <a:lnTo>
                  <a:pt x="144" y="1840"/>
                </a:lnTo>
                <a:lnTo>
                  <a:pt x="97" y="1856"/>
                </a:lnTo>
                <a:lnTo>
                  <a:pt x="60" y="1868"/>
                </a:lnTo>
                <a:lnTo>
                  <a:pt x="27" y="1876"/>
                </a:lnTo>
                <a:lnTo>
                  <a:pt x="3" y="1884"/>
                </a:lnTo>
                <a:lnTo>
                  <a:pt x="1" y="1904"/>
                </a:lnTo>
                <a:lnTo>
                  <a:pt x="0" y="1926"/>
                </a:lnTo>
                <a:lnTo>
                  <a:pt x="1" y="1930"/>
                </a:lnTo>
                <a:lnTo>
                  <a:pt x="2837" y="1928"/>
                </a:lnTo>
                <a:lnTo>
                  <a:pt x="2838" y="1901"/>
                </a:lnTo>
                <a:lnTo>
                  <a:pt x="2838" y="1877"/>
                </a:lnTo>
                <a:lnTo>
                  <a:pt x="2797" y="1862"/>
                </a:lnTo>
                <a:lnTo>
                  <a:pt x="2757" y="1855"/>
                </a:lnTo>
                <a:lnTo>
                  <a:pt x="2692" y="1835"/>
                </a:lnTo>
                <a:lnTo>
                  <a:pt x="2719" y="1846"/>
                </a:lnTo>
                <a:lnTo>
                  <a:pt x="2661" y="1828"/>
                </a:lnTo>
                <a:lnTo>
                  <a:pt x="2614" y="1814"/>
                </a:lnTo>
                <a:lnTo>
                  <a:pt x="2573" y="1802"/>
                </a:lnTo>
                <a:lnTo>
                  <a:pt x="2525" y="1786"/>
                </a:lnTo>
                <a:lnTo>
                  <a:pt x="2481" y="1768"/>
                </a:lnTo>
                <a:lnTo>
                  <a:pt x="2451" y="1753"/>
                </a:lnTo>
                <a:lnTo>
                  <a:pt x="2409" y="1736"/>
                </a:lnTo>
                <a:lnTo>
                  <a:pt x="2364" y="1715"/>
                </a:lnTo>
                <a:lnTo>
                  <a:pt x="2331" y="1700"/>
                </a:lnTo>
                <a:lnTo>
                  <a:pt x="2311" y="1686"/>
                </a:lnTo>
                <a:lnTo>
                  <a:pt x="2295" y="1676"/>
                </a:lnTo>
                <a:lnTo>
                  <a:pt x="2278" y="1661"/>
                </a:lnTo>
                <a:lnTo>
                  <a:pt x="2257" y="1648"/>
                </a:lnTo>
                <a:lnTo>
                  <a:pt x="2232" y="1624"/>
                </a:lnTo>
                <a:lnTo>
                  <a:pt x="2197" y="1594"/>
                </a:lnTo>
                <a:lnTo>
                  <a:pt x="2179" y="1570"/>
                </a:lnTo>
                <a:lnTo>
                  <a:pt x="2159" y="1542"/>
                </a:lnTo>
                <a:lnTo>
                  <a:pt x="2131" y="1504"/>
                </a:lnTo>
                <a:lnTo>
                  <a:pt x="2112" y="1468"/>
                </a:lnTo>
                <a:lnTo>
                  <a:pt x="2088" y="1432"/>
                </a:lnTo>
                <a:lnTo>
                  <a:pt x="2069" y="1404"/>
                </a:lnTo>
                <a:lnTo>
                  <a:pt x="2051" y="1364"/>
                </a:lnTo>
                <a:lnTo>
                  <a:pt x="2019" y="1308"/>
                </a:lnTo>
                <a:lnTo>
                  <a:pt x="2035" y="1336"/>
                </a:lnTo>
                <a:lnTo>
                  <a:pt x="2008" y="1279"/>
                </a:lnTo>
                <a:lnTo>
                  <a:pt x="1992" y="1240"/>
                </a:lnTo>
                <a:lnTo>
                  <a:pt x="1975" y="1206"/>
                </a:lnTo>
                <a:lnTo>
                  <a:pt x="1965" y="1172"/>
                </a:lnTo>
                <a:lnTo>
                  <a:pt x="1951" y="1144"/>
                </a:lnTo>
                <a:lnTo>
                  <a:pt x="1941" y="1118"/>
                </a:lnTo>
                <a:lnTo>
                  <a:pt x="1935" y="1096"/>
                </a:lnTo>
                <a:lnTo>
                  <a:pt x="1925" y="1064"/>
                </a:lnTo>
                <a:lnTo>
                  <a:pt x="1913" y="1028"/>
                </a:lnTo>
                <a:lnTo>
                  <a:pt x="1899" y="986"/>
                </a:lnTo>
                <a:lnTo>
                  <a:pt x="1887" y="940"/>
                </a:lnTo>
                <a:lnTo>
                  <a:pt x="1875" y="903"/>
                </a:lnTo>
                <a:lnTo>
                  <a:pt x="1861" y="862"/>
                </a:lnTo>
                <a:lnTo>
                  <a:pt x="1849" y="824"/>
                </a:lnTo>
                <a:lnTo>
                  <a:pt x="1842" y="798"/>
                </a:lnTo>
                <a:lnTo>
                  <a:pt x="1829" y="754"/>
                </a:lnTo>
                <a:lnTo>
                  <a:pt x="1815" y="710"/>
                </a:lnTo>
                <a:lnTo>
                  <a:pt x="1797" y="660"/>
                </a:lnTo>
                <a:lnTo>
                  <a:pt x="1779" y="603"/>
                </a:lnTo>
                <a:lnTo>
                  <a:pt x="1765" y="562"/>
                </a:lnTo>
                <a:lnTo>
                  <a:pt x="1753" y="526"/>
                </a:lnTo>
                <a:lnTo>
                  <a:pt x="1737" y="484"/>
                </a:lnTo>
                <a:lnTo>
                  <a:pt x="1722" y="453"/>
                </a:lnTo>
                <a:lnTo>
                  <a:pt x="1709" y="412"/>
                </a:lnTo>
                <a:lnTo>
                  <a:pt x="1695" y="390"/>
                </a:lnTo>
                <a:lnTo>
                  <a:pt x="1685" y="362"/>
                </a:lnTo>
                <a:lnTo>
                  <a:pt x="1673" y="332"/>
                </a:lnTo>
                <a:lnTo>
                  <a:pt x="1656" y="304"/>
                </a:lnTo>
                <a:lnTo>
                  <a:pt x="1637" y="264"/>
                </a:lnTo>
                <a:lnTo>
                  <a:pt x="1620" y="228"/>
                </a:lnTo>
                <a:lnTo>
                  <a:pt x="1609" y="208"/>
                </a:lnTo>
                <a:lnTo>
                  <a:pt x="1578" y="152"/>
                </a:lnTo>
                <a:lnTo>
                  <a:pt x="1601" y="190"/>
                </a:lnTo>
                <a:lnTo>
                  <a:pt x="1589" y="170"/>
                </a:lnTo>
                <a:lnTo>
                  <a:pt x="1565" y="136"/>
                </a:lnTo>
                <a:lnTo>
                  <a:pt x="1549" y="109"/>
                </a:lnTo>
                <a:lnTo>
                  <a:pt x="1528" y="80"/>
                </a:lnTo>
                <a:lnTo>
                  <a:pt x="1504" y="50"/>
                </a:lnTo>
                <a:lnTo>
                  <a:pt x="1479" y="31"/>
                </a:lnTo>
                <a:lnTo>
                  <a:pt x="1458" y="13"/>
                </a:lnTo>
                <a:lnTo>
                  <a:pt x="1433" y="6"/>
                </a:lnTo>
                <a:lnTo>
                  <a:pt x="1408" y="4"/>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0" scaled="1"/>
            <a:tileRect/>
          </a:gradFill>
          <a:ln w="12700" cap="rnd" cmpd="sng">
            <a:noFill/>
            <a:prstDash val="solid"/>
            <a:round/>
            <a:headEnd type="none" w="med" len="med"/>
            <a:tailEnd type="none" w="med" len="med"/>
          </a:ln>
          <a:effectLst/>
        </p:spPr>
        <p:txBody>
          <a:bodyPr/>
          <a:lstStyle/>
          <a:p>
            <a:endParaRPr lang="en-US"/>
          </a:p>
        </p:txBody>
      </p:sp>
      <p:sp>
        <p:nvSpPr>
          <p:cNvPr id="125996" name="Freeform 44"/>
          <p:cNvSpPr>
            <a:spLocks noChangeArrowheads="1"/>
          </p:cNvSpPr>
          <p:nvPr/>
        </p:nvSpPr>
        <p:spPr bwMode="auto">
          <a:xfrm flipH="1">
            <a:off x="4551363" y="496093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aphicFrame>
        <p:nvGraphicFramePr>
          <p:cNvPr id="126451" name="Object 499">
            <a:hlinkClick r:id="" action="ppaction://ole?verb=0"/>
          </p:cNvPr>
          <p:cNvGraphicFramePr>
            <a:graphicFrameLocks/>
          </p:cNvGraphicFramePr>
          <p:nvPr>
            <p:extLst>
              <p:ext uri="{D42A27DB-BD31-4B8C-83A1-F6EECF244321}">
                <p14:modId xmlns:p14="http://schemas.microsoft.com/office/powerpoint/2010/main" val="654720522"/>
              </p:ext>
            </p:extLst>
          </p:nvPr>
        </p:nvGraphicFramePr>
        <p:xfrm>
          <a:off x="5400675" y="2273300"/>
          <a:ext cx="1292225" cy="454025"/>
        </p:xfrm>
        <a:graphic>
          <a:graphicData uri="http://schemas.openxmlformats.org/presentationml/2006/ole">
            <mc:AlternateContent xmlns:mc="http://schemas.openxmlformats.org/markup-compatibility/2006">
              <mc:Choice xmlns:v="urn:schemas-microsoft-com:vml" Requires="v">
                <p:oleObj spid="_x0000_s126558" name="Equation" r:id="rId6" imgW="647640" imgH="203040" progId="Equation.DSMT4">
                  <p:embed/>
                </p:oleObj>
              </mc:Choice>
              <mc:Fallback>
                <p:oleObj name="Equation" r:id="rId6" imgW="647640" imgH="203040" progId="Equation.DSMT4">
                  <p:embed/>
                  <p:pic>
                    <p:nvPicPr>
                      <p:cNvPr id="0" name="Picture 499"/>
                      <p:cNvPicPr>
                        <a:picLocks noChangeArrowheads="1"/>
                      </p:cNvPicPr>
                      <p:nvPr/>
                    </p:nvPicPr>
                    <p:blipFill>
                      <a:blip r:embed="rId7"/>
                      <a:srcRect/>
                      <a:stretch>
                        <a:fillRect/>
                      </a:stretch>
                    </p:blipFill>
                    <p:spPr bwMode="auto">
                      <a:xfrm>
                        <a:off x="5400675" y="2273300"/>
                        <a:ext cx="129222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25984" name="Freeform 32"/>
          <p:cNvSpPr>
            <a:spLocks/>
          </p:cNvSpPr>
          <p:nvPr/>
        </p:nvSpPr>
        <p:spPr bwMode="auto">
          <a:xfrm>
            <a:off x="2338388" y="1954213"/>
            <a:ext cx="2928937" cy="3074987"/>
          </a:xfrm>
          <a:custGeom>
            <a:avLst/>
            <a:gdLst/>
            <a:ahLst/>
            <a:cxnLst>
              <a:cxn ang="0">
                <a:pos x="1373" y="5"/>
              </a:cxn>
              <a:cxn ang="0">
                <a:pos x="1309" y="45"/>
              </a:cxn>
              <a:cxn ang="0">
                <a:pos x="1254" y="109"/>
              </a:cxn>
              <a:cxn ang="0">
                <a:pos x="1212" y="175"/>
              </a:cxn>
              <a:cxn ang="0">
                <a:pos x="1173" y="249"/>
              </a:cxn>
              <a:cxn ang="0">
                <a:pos x="1134" y="332"/>
              </a:cxn>
              <a:cxn ang="0">
                <a:pos x="1104" y="396"/>
              </a:cxn>
              <a:cxn ang="0">
                <a:pos x="1076" y="465"/>
              </a:cxn>
              <a:cxn ang="0">
                <a:pos x="1047" y="534"/>
              </a:cxn>
              <a:cxn ang="0">
                <a:pos x="1020" y="612"/>
              </a:cxn>
              <a:cxn ang="0">
                <a:pos x="999" y="684"/>
              </a:cxn>
              <a:cxn ang="0">
                <a:pos x="971" y="762"/>
              </a:cxn>
              <a:cxn ang="0">
                <a:pos x="957" y="822"/>
              </a:cxn>
              <a:cxn ang="0">
                <a:pos x="937" y="898"/>
              </a:cxn>
              <a:cxn ang="0">
                <a:pos x="917" y="976"/>
              </a:cxn>
              <a:cxn ang="0">
                <a:pos x="899" y="1045"/>
              </a:cxn>
              <a:cxn ang="0">
                <a:pos x="872" y="1128"/>
              </a:cxn>
              <a:cxn ang="0">
                <a:pos x="844" y="1203"/>
              </a:cxn>
              <a:cxn ang="0">
                <a:pos x="816" y="1270"/>
              </a:cxn>
              <a:cxn ang="0">
                <a:pos x="788" y="1333"/>
              </a:cxn>
              <a:cxn ang="0">
                <a:pos x="750" y="1416"/>
              </a:cxn>
              <a:cxn ang="0">
                <a:pos x="705" y="1491"/>
              </a:cxn>
              <a:cxn ang="0">
                <a:pos x="660" y="1553"/>
              </a:cxn>
              <a:cxn ang="0">
                <a:pos x="597" y="1623"/>
              </a:cxn>
              <a:cxn ang="0">
                <a:pos x="544" y="1665"/>
              </a:cxn>
              <a:cxn ang="0">
                <a:pos x="462" y="1717"/>
              </a:cxn>
              <a:cxn ang="0">
                <a:pos x="387" y="1751"/>
              </a:cxn>
              <a:cxn ang="0">
                <a:pos x="323" y="1779"/>
              </a:cxn>
              <a:cxn ang="0">
                <a:pos x="265" y="1801"/>
              </a:cxn>
              <a:cxn ang="0">
                <a:pos x="196" y="1827"/>
              </a:cxn>
              <a:cxn ang="0">
                <a:pos x="114" y="1853"/>
              </a:cxn>
              <a:cxn ang="0">
                <a:pos x="43" y="1875"/>
              </a:cxn>
              <a:cxn ang="0">
                <a:pos x="0" y="1907"/>
              </a:cxn>
              <a:cxn ang="0">
                <a:pos x="1845" y="1937"/>
              </a:cxn>
              <a:cxn ang="0">
                <a:pos x="1844" y="796"/>
              </a:cxn>
              <a:cxn ang="0">
                <a:pos x="1816" y="705"/>
              </a:cxn>
              <a:cxn ang="0">
                <a:pos x="1781" y="603"/>
              </a:cxn>
              <a:cxn ang="0">
                <a:pos x="1755" y="528"/>
              </a:cxn>
              <a:cxn ang="0">
                <a:pos x="1724" y="447"/>
              </a:cxn>
              <a:cxn ang="0">
                <a:pos x="1688" y="365"/>
              </a:cxn>
              <a:cxn ang="0">
                <a:pos x="1676" y="335"/>
              </a:cxn>
              <a:cxn ang="0">
                <a:pos x="1638" y="258"/>
              </a:cxn>
              <a:cxn ang="0">
                <a:pos x="1611" y="207"/>
              </a:cxn>
              <a:cxn ang="0">
                <a:pos x="1575" y="152"/>
              </a:cxn>
              <a:cxn ang="0">
                <a:pos x="1568" y="143"/>
              </a:cxn>
              <a:cxn ang="0">
                <a:pos x="1605" y="198"/>
              </a:cxn>
              <a:cxn ang="0">
                <a:pos x="1581" y="158"/>
              </a:cxn>
              <a:cxn ang="0">
                <a:pos x="1528" y="85"/>
              </a:cxn>
              <a:cxn ang="0">
                <a:pos x="1483" y="36"/>
              </a:cxn>
              <a:cxn ang="0">
                <a:pos x="1438" y="7"/>
              </a:cxn>
            </a:cxnLst>
            <a:rect l="0" t="0" r="r" b="b"/>
            <a:pathLst>
              <a:path w="1845" h="1937">
                <a:moveTo>
                  <a:pt x="1406" y="0"/>
                </a:moveTo>
                <a:lnTo>
                  <a:pt x="1373" y="5"/>
                </a:lnTo>
                <a:lnTo>
                  <a:pt x="1343" y="15"/>
                </a:lnTo>
                <a:lnTo>
                  <a:pt x="1309" y="45"/>
                </a:lnTo>
                <a:lnTo>
                  <a:pt x="1283" y="75"/>
                </a:lnTo>
                <a:lnTo>
                  <a:pt x="1254" y="109"/>
                </a:lnTo>
                <a:lnTo>
                  <a:pt x="1230" y="145"/>
                </a:lnTo>
                <a:lnTo>
                  <a:pt x="1212" y="175"/>
                </a:lnTo>
                <a:lnTo>
                  <a:pt x="1191" y="218"/>
                </a:lnTo>
                <a:lnTo>
                  <a:pt x="1173" y="249"/>
                </a:lnTo>
                <a:lnTo>
                  <a:pt x="1154" y="291"/>
                </a:lnTo>
                <a:lnTo>
                  <a:pt x="1134" y="332"/>
                </a:lnTo>
                <a:lnTo>
                  <a:pt x="1118" y="365"/>
                </a:lnTo>
                <a:lnTo>
                  <a:pt x="1104" y="396"/>
                </a:lnTo>
                <a:lnTo>
                  <a:pt x="1088" y="428"/>
                </a:lnTo>
                <a:lnTo>
                  <a:pt x="1076" y="465"/>
                </a:lnTo>
                <a:lnTo>
                  <a:pt x="1059" y="500"/>
                </a:lnTo>
                <a:lnTo>
                  <a:pt x="1047" y="534"/>
                </a:lnTo>
                <a:lnTo>
                  <a:pt x="1034" y="573"/>
                </a:lnTo>
                <a:lnTo>
                  <a:pt x="1020" y="612"/>
                </a:lnTo>
                <a:lnTo>
                  <a:pt x="1012" y="646"/>
                </a:lnTo>
                <a:lnTo>
                  <a:pt x="999" y="684"/>
                </a:lnTo>
                <a:lnTo>
                  <a:pt x="984" y="725"/>
                </a:lnTo>
                <a:lnTo>
                  <a:pt x="971" y="762"/>
                </a:lnTo>
                <a:lnTo>
                  <a:pt x="962" y="794"/>
                </a:lnTo>
                <a:lnTo>
                  <a:pt x="957" y="822"/>
                </a:lnTo>
                <a:lnTo>
                  <a:pt x="945" y="867"/>
                </a:lnTo>
                <a:lnTo>
                  <a:pt x="937" y="898"/>
                </a:lnTo>
                <a:lnTo>
                  <a:pt x="928" y="940"/>
                </a:lnTo>
                <a:lnTo>
                  <a:pt x="917" y="976"/>
                </a:lnTo>
                <a:lnTo>
                  <a:pt x="908" y="1010"/>
                </a:lnTo>
                <a:lnTo>
                  <a:pt x="899" y="1045"/>
                </a:lnTo>
                <a:lnTo>
                  <a:pt x="887" y="1084"/>
                </a:lnTo>
                <a:lnTo>
                  <a:pt x="872" y="1128"/>
                </a:lnTo>
                <a:lnTo>
                  <a:pt x="857" y="1170"/>
                </a:lnTo>
                <a:lnTo>
                  <a:pt x="844" y="1203"/>
                </a:lnTo>
                <a:lnTo>
                  <a:pt x="832" y="1237"/>
                </a:lnTo>
                <a:lnTo>
                  <a:pt x="816" y="1270"/>
                </a:lnTo>
                <a:lnTo>
                  <a:pt x="805" y="1300"/>
                </a:lnTo>
                <a:lnTo>
                  <a:pt x="788" y="1333"/>
                </a:lnTo>
                <a:lnTo>
                  <a:pt x="767" y="1375"/>
                </a:lnTo>
                <a:cubicBezTo>
                  <a:pt x="762" y="1389"/>
                  <a:pt x="756" y="1404"/>
                  <a:pt x="750" y="1416"/>
                </a:cubicBezTo>
                <a:cubicBezTo>
                  <a:pt x="744" y="1428"/>
                  <a:pt x="739" y="1435"/>
                  <a:pt x="732" y="1448"/>
                </a:cubicBezTo>
                <a:cubicBezTo>
                  <a:pt x="725" y="1460"/>
                  <a:pt x="713" y="1479"/>
                  <a:pt x="705" y="1491"/>
                </a:cubicBezTo>
                <a:cubicBezTo>
                  <a:pt x="697" y="1503"/>
                  <a:pt x="691" y="1510"/>
                  <a:pt x="684" y="1520"/>
                </a:cubicBezTo>
                <a:cubicBezTo>
                  <a:pt x="677" y="1530"/>
                  <a:pt x="668" y="1542"/>
                  <a:pt x="660" y="1553"/>
                </a:cubicBezTo>
                <a:lnTo>
                  <a:pt x="633" y="1587"/>
                </a:lnTo>
                <a:lnTo>
                  <a:pt x="597" y="1623"/>
                </a:lnTo>
                <a:lnTo>
                  <a:pt x="576" y="1645"/>
                </a:lnTo>
                <a:lnTo>
                  <a:pt x="544" y="1665"/>
                </a:lnTo>
                <a:lnTo>
                  <a:pt x="502" y="1694"/>
                </a:lnTo>
                <a:lnTo>
                  <a:pt x="462" y="1717"/>
                </a:lnTo>
                <a:lnTo>
                  <a:pt x="425" y="1736"/>
                </a:lnTo>
                <a:lnTo>
                  <a:pt x="387" y="1751"/>
                </a:lnTo>
                <a:lnTo>
                  <a:pt x="358" y="1766"/>
                </a:lnTo>
                <a:lnTo>
                  <a:pt x="323" y="1779"/>
                </a:lnTo>
                <a:lnTo>
                  <a:pt x="287" y="1791"/>
                </a:lnTo>
                <a:lnTo>
                  <a:pt x="265" y="1801"/>
                </a:lnTo>
                <a:lnTo>
                  <a:pt x="233" y="1814"/>
                </a:lnTo>
                <a:lnTo>
                  <a:pt x="196" y="1827"/>
                </a:lnTo>
                <a:lnTo>
                  <a:pt x="156" y="1839"/>
                </a:lnTo>
                <a:lnTo>
                  <a:pt x="114" y="1853"/>
                </a:lnTo>
                <a:lnTo>
                  <a:pt x="73" y="1867"/>
                </a:lnTo>
                <a:lnTo>
                  <a:pt x="43" y="1875"/>
                </a:lnTo>
                <a:lnTo>
                  <a:pt x="0" y="1889"/>
                </a:lnTo>
                <a:lnTo>
                  <a:pt x="0" y="1907"/>
                </a:lnTo>
                <a:lnTo>
                  <a:pt x="0" y="1937"/>
                </a:lnTo>
                <a:lnTo>
                  <a:pt x="1845" y="1937"/>
                </a:lnTo>
                <a:lnTo>
                  <a:pt x="1845" y="825"/>
                </a:lnTo>
                <a:lnTo>
                  <a:pt x="1844" y="796"/>
                </a:lnTo>
                <a:lnTo>
                  <a:pt x="1828" y="744"/>
                </a:lnTo>
                <a:lnTo>
                  <a:pt x="1816" y="705"/>
                </a:lnTo>
                <a:lnTo>
                  <a:pt x="1799" y="655"/>
                </a:lnTo>
                <a:lnTo>
                  <a:pt x="1781" y="603"/>
                </a:lnTo>
                <a:lnTo>
                  <a:pt x="1768" y="562"/>
                </a:lnTo>
                <a:lnTo>
                  <a:pt x="1755" y="528"/>
                </a:lnTo>
                <a:lnTo>
                  <a:pt x="1740" y="489"/>
                </a:lnTo>
                <a:lnTo>
                  <a:pt x="1724" y="447"/>
                </a:lnTo>
                <a:lnTo>
                  <a:pt x="1707" y="410"/>
                </a:lnTo>
                <a:lnTo>
                  <a:pt x="1688" y="365"/>
                </a:lnTo>
                <a:lnTo>
                  <a:pt x="1698" y="386"/>
                </a:lnTo>
                <a:lnTo>
                  <a:pt x="1676" y="335"/>
                </a:lnTo>
                <a:lnTo>
                  <a:pt x="1659" y="301"/>
                </a:lnTo>
                <a:lnTo>
                  <a:pt x="1638" y="258"/>
                </a:lnTo>
                <a:lnTo>
                  <a:pt x="1623" y="225"/>
                </a:lnTo>
                <a:lnTo>
                  <a:pt x="1611" y="207"/>
                </a:lnTo>
                <a:lnTo>
                  <a:pt x="1584" y="163"/>
                </a:lnTo>
                <a:lnTo>
                  <a:pt x="1575" y="152"/>
                </a:lnTo>
                <a:lnTo>
                  <a:pt x="1564" y="137"/>
                </a:lnTo>
                <a:lnTo>
                  <a:pt x="1568" y="143"/>
                </a:lnTo>
                <a:lnTo>
                  <a:pt x="1597" y="185"/>
                </a:lnTo>
                <a:lnTo>
                  <a:pt x="1605" y="198"/>
                </a:lnTo>
                <a:lnTo>
                  <a:pt x="1588" y="173"/>
                </a:lnTo>
                <a:lnTo>
                  <a:pt x="1581" y="158"/>
                </a:lnTo>
                <a:lnTo>
                  <a:pt x="1552" y="115"/>
                </a:lnTo>
                <a:lnTo>
                  <a:pt x="1528" y="85"/>
                </a:lnTo>
                <a:lnTo>
                  <a:pt x="1504" y="57"/>
                </a:lnTo>
                <a:lnTo>
                  <a:pt x="1483" y="36"/>
                </a:lnTo>
                <a:lnTo>
                  <a:pt x="1462" y="19"/>
                </a:lnTo>
                <a:lnTo>
                  <a:pt x="1438" y="7"/>
                </a:lnTo>
                <a:lnTo>
                  <a:pt x="1406" y="2"/>
                </a:lnTo>
              </a:path>
            </a:pathLst>
          </a:custGeom>
          <a:gradFill rotWithShape="0">
            <a:gsLst>
              <a:gs pos="0">
                <a:srgbClr val="00A2DC"/>
              </a:gs>
              <a:gs pos="100000">
                <a:srgbClr val="00A2DC">
                  <a:gamma/>
                  <a:shade val="46275"/>
                  <a:invGamma/>
                </a:srgbClr>
              </a:gs>
            </a:gsLst>
            <a:lin ang="0" scaled="1"/>
          </a:gradFill>
          <a:ln w="12700" cap="rnd" cmpd="sng">
            <a:noFill/>
            <a:prstDash val="solid"/>
            <a:round/>
            <a:headEnd type="none" w="med" len="med"/>
            <a:tailEnd type="none" w="med" len="med"/>
          </a:ln>
          <a:effectLst/>
        </p:spPr>
        <p:txBody>
          <a:bodyPr/>
          <a:lstStyle/>
          <a:p>
            <a:endParaRPr lang="en-US"/>
          </a:p>
        </p:txBody>
      </p:sp>
      <p:sp>
        <p:nvSpPr>
          <p:cNvPr id="125995" name="Freeform 43"/>
          <p:cNvSpPr>
            <a:spLocks noChangeArrowheads="1"/>
          </p:cNvSpPr>
          <p:nvPr/>
        </p:nvSpPr>
        <p:spPr bwMode="auto">
          <a:xfrm>
            <a:off x="5254625" y="3197225"/>
            <a:ext cx="1588" cy="1946275"/>
          </a:xfrm>
          <a:custGeom>
            <a:avLst/>
            <a:gdLst/>
            <a:ahLst/>
            <a:cxnLst>
              <a:cxn ang="0">
                <a:pos x="0" y="1226"/>
              </a:cxn>
              <a:cxn ang="0">
                <a:pos x="0" y="0"/>
              </a:cxn>
            </a:cxnLst>
            <a:rect l="0" t="0" r="r" b="b"/>
            <a:pathLst>
              <a:path w="1" h="1226">
                <a:moveTo>
                  <a:pt x="0" y="1226"/>
                </a:moveTo>
                <a:lnTo>
                  <a:pt x="0" y="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25991" name="Rectangle 39"/>
          <p:cNvSpPr>
            <a:spLocks noChangeArrowheads="1"/>
          </p:cNvSpPr>
          <p:nvPr/>
        </p:nvSpPr>
        <p:spPr bwMode="auto">
          <a:xfrm>
            <a:off x="4945063" y="515461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1707</a:t>
            </a:r>
          </a:p>
        </p:txBody>
      </p:sp>
      <p:grpSp>
        <p:nvGrpSpPr>
          <p:cNvPr id="126441" name="Group 489"/>
          <p:cNvGrpSpPr>
            <a:grpSpLocks/>
          </p:cNvGrpSpPr>
          <p:nvPr/>
        </p:nvGrpSpPr>
        <p:grpSpPr bwMode="auto">
          <a:xfrm>
            <a:off x="2239963" y="1893888"/>
            <a:ext cx="4759325" cy="2952750"/>
            <a:chOff x="1195" y="1177"/>
            <a:chExt cx="2998" cy="1860"/>
          </a:xfrm>
        </p:grpSpPr>
        <p:sp>
          <p:nvSpPr>
            <p:cNvPr id="126442" name="Arc 490"/>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26443" name="Arc 491"/>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126444" name="Arc 492"/>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26445" name="Arc 493"/>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26446" name="Arc 494"/>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126447" name="Arc 495"/>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125997" name="Line 45"/>
          <p:cNvSpPr>
            <a:spLocks noChangeShapeType="1"/>
          </p:cNvSpPr>
          <p:nvPr/>
        </p:nvSpPr>
        <p:spPr bwMode="auto">
          <a:xfrm>
            <a:off x="3390900" y="4178300"/>
            <a:ext cx="1035050" cy="56832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25998" name="Rectangle 46"/>
          <p:cNvSpPr>
            <a:spLocks noChangeArrowheads="1"/>
          </p:cNvSpPr>
          <p:nvPr/>
        </p:nvSpPr>
        <p:spPr bwMode="auto">
          <a:xfrm>
            <a:off x="1535113" y="3935413"/>
            <a:ext cx="1877118"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Area = .7357</a:t>
            </a:r>
          </a:p>
        </p:txBody>
      </p:sp>
      <p:sp>
        <p:nvSpPr>
          <p:cNvPr id="126453" name="AutoShape 501"/>
          <p:cNvSpPr>
            <a:spLocks noChangeArrowheads="1"/>
          </p:cNvSpPr>
          <p:nvPr/>
        </p:nvSpPr>
        <p:spPr bwMode="auto">
          <a:xfrm rot="5400000">
            <a:off x="1171575" y="2190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126454" name="Group 502"/>
          <p:cNvGrpSpPr>
            <a:grpSpLocks/>
          </p:cNvGrpSpPr>
          <p:nvPr/>
        </p:nvGrpSpPr>
        <p:grpSpPr bwMode="auto">
          <a:xfrm>
            <a:off x="2365375" y="309563"/>
            <a:ext cx="4452938" cy="519112"/>
            <a:chOff x="1490" y="123"/>
            <a:chExt cx="2805" cy="327"/>
          </a:xfrm>
        </p:grpSpPr>
        <p:sp>
          <p:nvSpPr>
            <p:cNvPr id="126455" name="Text Box 503"/>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126456" name="Object 504">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126559" name="Equation" r:id="rId8" imgW="163440" imgH="163440" progId="Equation.2">
                    <p:embed/>
                  </p:oleObj>
                </mc:Choice>
                <mc:Fallback>
                  <p:oleObj name="Equation" r:id="rId8" imgW="163440" imgH="163440" progId="Equation.2">
                    <p:embed/>
                    <p:pic>
                      <p:nvPicPr>
                        <p:cNvPr id="0" name="Picture 504"/>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26457" name="Rectangle 505"/>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126458" name="Group 506"/>
          <p:cNvGrpSpPr>
            <a:grpSpLocks/>
          </p:cNvGrpSpPr>
          <p:nvPr/>
        </p:nvGrpSpPr>
        <p:grpSpPr bwMode="auto">
          <a:xfrm>
            <a:off x="1649413" y="1838325"/>
            <a:ext cx="1833562" cy="1917700"/>
            <a:chOff x="1039" y="1206"/>
            <a:chExt cx="1155" cy="1208"/>
          </a:xfrm>
        </p:grpSpPr>
        <p:sp>
          <p:nvSpPr>
            <p:cNvPr id="126459" name="Text Box 507"/>
            <p:cNvSpPr txBox="1">
              <a:spLocks noChangeArrowheads="1"/>
            </p:cNvSpPr>
            <p:nvPr/>
          </p:nvSpPr>
          <p:spPr bwMode="auto">
            <a:xfrm>
              <a:off x="1039" y="1206"/>
              <a:ext cx="1155" cy="120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a:p>
              <a:r>
                <a:rPr lang="en-US" sz="2400">
                  <a:effectLst>
                    <a:outerShdw blurRad="38100" dist="38100" dir="2700000" algn="tl">
                      <a:srgbClr val="000000"/>
                    </a:outerShdw>
                  </a:effectLst>
                  <a:latin typeface="Book Antiqua" pitchFamily="18" charset="0"/>
                </a:rPr>
                <a:t>for SAT</a:t>
              </a:r>
            </a:p>
            <a:p>
              <a:r>
                <a:rPr lang="en-US" sz="2400">
                  <a:effectLst>
                    <a:outerShdw blurRad="38100" dist="38100" dir="2700000" algn="tl">
                      <a:srgbClr val="000000"/>
                    </a:outerShdw>
                  </a:effectLst>
                  <a:latin typeface="Book Antiqua" pitchFamily="18" charset="0"/>
                </a:rPr>
                <a:t>Scores</a:t>
              </a:r>
            </a:p>
          </p:txBody>
        </p:sp>
        <p:graphicFrame>
          <p:nvGraphicFramePr>
            <p:cNvPr id="126460" name="Object 508">
              <a:hlinkClick r:id="" action="ppaction://ole?verb=0"/>
            </p:cNvPr>
            <p:cNvGraphicFramePr>
              <a:graphicFrameLocks/>
            </p:cNvGraphicFramePr>
            <p:nvPr/>
          </p:nvGraphicFramePr>
          <p:xfrm>
            <a:off x="1664" y="1746"/>
            <a:ext cx="121" cy="138"/>
          </p:xfrm>
          <a:graphic>
            <a:graphicData uri="http://schemas.openxmlformats.org/presentationml/2006/ole">
              <mc:AlternateContent xmlns:mc="http://schemas.openxmlformats.org/markup-compatibility/2006">
                <mc:Choice xmlns:v="urn:schemas-microsoft-com:vml" Requires="v">
                  <p:oleObj spid="_x0000_s126560" name="Equation" r:id="rId10" imgW="163440" imgH="163440" progId="Equation.DSMT4">
                    <p:embed/>
                  </p:oleObj>
                </mc:Choice>
                <mc:Fallback>
                  <p:oleObj name="Equation" r:id="rId10" imgW="163440" imgH="163440" progId="Equation.DSMT4">
                    <p:embed/>
                    <p:pic>
                      <p:nvPicPr>
                        <p:cNvPr id="0" name="Picture 508"/>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64" y="1746"/>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26453"/>
                                        </p:tgtEl>
                                        <p:attrNameLst>
                                          <p:attrName>style.visibility</p:attrName>
                                        </p:attrNameLst>
                                      </p:cBhvr>
                                      <p:to>
                                        <p:strVal val="visible"/>
                                      </p:to>
                                    </p:set>
                                    <p:animEffect transition="in" filter="slide(fromLeft)">
                                      <p:cBhvr>
                                        <p:cTn id="7" dur="500"/>
                                        <p:tgtEl>
                                          <p:spTgt spid="126453"/>
                                        </p:tgtEl>
                                      </p:cBhvr>
                                    </p:animEffect>
                                  </p:childTnLst>
                                  <p:subTnLst>
                                    <p:set>
                                      <p:cBhvr override="childStyle">
                                        <p:cTn dur="1" fill="hold" display="0" masterRel="nextClick" afterEffect="1"/>
                                        <p:tgtEl>
                                          <p:spTgt spid="12645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6449"/>
                                        </p:tgtEl>
                                        <p:attrNameLst>
                                          <p:attrName>style.visibility</p:attrName>
                                        </p:attrNameLst>
                                      </p:cBhvr>
                                      <p:to>
                                        <p:strVal val="visible"/>
                                      </p:to>
                                    </p:set>
                                    <p:animEffect transition="in" filter="dissolve">
                                      <p:cBhvr>
                                        <p:cTn id="12" dur="500"/>
                                        <p:tgtEl>
                                          <p:spTgt spid="126449"/>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126458"/>
                                        </p:tgtEl>
                                        <p:attrNameLst>
                                          <p:attrName>style.visibility</p:attrName>
                                        </p:attrNameLst>
                                      </p:cBhvr>
                                      <p:to>
                                        <p:strVal val="visible"/>
                                      </p:to>
                                    </p:set>
                                    <p:animEffect transition="in" filter="blinds(horizontal)">
                                      <p:cBhvr>
                                        <p:cTn id="16" dur="500"/>
                                        <p:tgtEl>
                                          <p:spTgt spid="126458"/>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25994"/>
                                        </p:tgtEl>
                                        <p:attrNameLst>
                                          <p:attrName>style.visibility</p:attrName>
                                        </p:attrNameLst>
                                      </p:cBhvr>
                                      <p:to>
                                        <p:strVal val="visible"/>
                                      </p:to>
                                    </p:set>
                                    <p:animEffect transition="in" filter="slide(fromLeft)">
                                      <p:cBhvr>
                                        <p:cTn id="20" dur="500"/>
                                        <p:tgtEl>
                                          <p:spTgt spid="125994"/>
                                        </p:tgtEl>
                                      </p:cBhvr>
                                    </p:animEffect>
                                  </p:childTnLst>
                                </p:cTn>
                              </p:par>
                            </p:childTnLst>
                          </p:cTn>
                        </p:par>
                        <p:par>
                          <p:cTn id="21" fill="hold">
                            <p:stCondLst>
                              <p:cond delay="3500"/>
                            </p:stCondLst>
                            <p:childTnLst>
                              <p:par>
                                <p:cTn id="22" presetID="12" presetClass="entr" presetSubtype="8" fill="hold" nodeType="afterEffect">
                                  <p:stCondLst>
                                    <p:cond delay="0"/>
                                  </p:stCondLst>
                                  <p:childTnLst>
                                    <p:set>
                                      <p:cBhvr>
                                        <p:cTn id="23" dur="1" fill="hold">
                                          <p:stCondLst>
                                            <p:cond delay="0"/>
                                          </p:stCondLst>
                                        </p:cTn>
                                        <p:tgtEl>
                                          <p:spTgt spid="125990"/>
                                        </p:tgtEl>
                                        <p:attrNameLst>
                                          <p:attrName>style.visibility</p:attrName>
                                        </p:attrNameLst>
                                      </p:cBhvr>
                                      <p:to>
                                        <p:strVal val="visible"/>
                                      </p:to>
                                    </p:set>
                                    <p:animEffect transition="in" filter="slide(fromLeft)">
                                      <p:cBhvr>
                                        <p:cTn id="24" dur="500"/>
                                        <p:tgtEl>
                                          <p:spTgt spid="125990"/>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125996"/>
                                        </p:tgtEl>
                                        <p:attrNameLst>
                                          <p:attrName>style.visibility</p:attrName>
                                        </p:attrNameLst>
                                      </p:cBhvr>
                                      <p:to>
                                        <p:strVal val="visible"/>
                                      </p:to>
                                    </p:set>
                                    <p:animEffect transition="in" filter="slide(fromTop)">
                                      <p:cBhvr>
                                        <p:cTn id="28" dur="500"/>
                                        <p:tgtEl>
                                          <p:spTgt spid="125996"/>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125993"/>
                                        </p:tgtEl>
                                        <p:attrNameLst>
                                          <p:attrName>style.visibility</p:attrName>
                                        </p:attrNameLst>
                                      </p:cBhvr>
                                      <p:to>
                                        <p:strVal val="visible"/>
                                      </p:to>
                                    </p:set>
                                    <p:animEffect transition="in" filter="slide(fromTop)">
                                      <p:cBhvr>
                                        <p:cTn id="32" dur="500"/>
                                        <p:tgtEl>
                                          <p:spTgt spid="125993"/>
                                        </p:tgtEl>
                                      </p:cBhvr>
                                    </p:animEffect>
                                  </p:childTnLst>
                                </p:cTn>
                              </p:par>
                            </p:childTnLst>
                          </p:cTn>
                        </p:par>
                        <p:par>
                          <p:cTn id="33" fill="hold">
                            <p:stCondLst>
                              <p:cond delay="5000"/>
                            </p:stCondLst>
                            <p:childTnLst>
                              <p:par>
                                <p:cTn id="34" presetID="12" presetClass="entr" presetSubtype="4" fill="hold" nodeType="afterEffect">
                                  <p:stCondLst>
                                    <p:cond delay="0"/>
                                  </p:stCondLst>
                                  <p:childTnLst>
                                    <p:set>
                                      <p:cBhvr>
                                        <p:cTn id="35" dur="1" fill="hold">
                                          <p:stCondLst>
                                            <p:cond delay="0"/>
                                          </p:stCondLst>
                                        </p:cTn>
                                        <p:tgtEl>
                                          <p:spTgt spid="126441"/>
                                        </p:tgtEl>
                                        <p:attrNameLst>
                                          <p:attrName>style.visibility</p:attrName>
                                        </p:attrNameLst>
                                      </p:cBhvr>
                                      <p:to>
                                        <p:strVal val="visible"/>
                                      </p:to>
                                    </p:set>
                                    <p:animEffect transition="in" filter="slide(fromBottom)">
                                      <p:cBhvr>
                                        <p:cTn id="36" dur="500"/>
                                        <p:tgtEl>
                                          <p:spTgt spid="126441"/>
                                        </p:tgtEl>
                                      </p:cBhvr>
                                    </p:animEffect>
                                  </p:childTnLst>
                                </p:cTn>
                              </p:par>
                            </p:childTnLst>
                          </p:cTn>
                        </p:par>
                        <p:par>
                          <p:cTn id="37" fill="hold">
                            <p:stCondLst>
                              <p:cond delay="5500"/>
                            </p:stCondLst>
                            <p:childTnLst>
                              <p:par>
                                <p:cTn id="38" presetID="12" presetClass="entr" presetSubtype="4" fill="hold" grpId="0" nodeType="afterEffect">
                                  <p:stCondLst>
                                    <p:cond delay="0"/>
                                  </p:stCondLst>
                                  <p:childTnLst>
                                    <p:set>
                                      <p:cBhvr>
                                        <p:cTn id="39" dur="1" fill="hold">
                                          <p:stCondLst>
                                            <p:cond delay="0"/>
                                          </p:stCondLst>
                                        </p:cTn>
                                        <p:tgtEl>
                                          <p:spTgt spid="126448"/>
                                        </p:tgtEl>
                                        <p:attrNameLst>
                                          <p:attrName>style.visibility</p:attrName>
                                        </p:attrNameLst>
                                      </p:cBhvr>
                                      <p:to>
                                        <p:strVal val="visible"/>
                                      </p:to>
                                    </p:set>
                                    <p:animEffect transition="in" filter="slide(fromBottom)">
                                      <p:cBhvr>
                                        <p:cTn id="40" dur="500"/>
                                        <p:tgtEl>
                                          <p:spTgt spid="126448"/>
                                        </p:tgtEl>
                                      </p:cBhvr>
                                    </p:animEffect>
                                  </p:childTnLst>
                                </p:cTn>
                              </p:par>
                            </p:childTnLst>
                          </p:cTn>
                        </p:par>
                        <p:par>
                          <p:cTn id="41" fill="hold">
                            <p:stCondLst>
                              <p:cond delay="6000"/>
                            </p:stCondLst>
                            <p:childTnLst>
                              <p:par>
                                <p:cTn id="42" presetID="12" presetClass="entr" presetSubtype="1" fill="hold" nodeType="afterEffect">
                                  <p:stCondLst>
                                    <p:cond delay="0"/>
                                  </p:stCondLst>
                                  <p:childTnLst>
                                    <p:set>
                                      <p:cBhvr>
                                        <p:cTn id="43" dur="1" fill="hold">
                                          <p:stCondLst>
                                            <p:cond delay="0"/>
                                          </p:stCondLst>
                                        </p:cTn>
                                        <p:tgtEl>
                                          <p:spTgt spid="126451"/>
                                        </p:tgtEl>
                                        <p:attrNameLst>
                                          <p:attrName>style.visibility</p:attrName>
                                        </p:attrNameLst>
                                      </p:cBhvr>
                                      <p:to>
                                        <p:strVal val="visible"/>
                                      </p:to>
                                    </p:set>
                                    <p:animEffect transition="in" filter="slide(fromTop)">
                                      <p:cBhvr>
                                        <p:cTn id="44" dur="500"/>
                                        <p:tgtEl>
                                          <p:spTgt spid="126451"/>
                                        </p:tgtEl>
                                      </p:cBhvr>
                                    </p:animEffect>
                                  </p:childTnLst>
                                </p:cTn>
                              </p:par>
                            </p:childTnLst>
                          </p:cTn>
                        </p:par>
                        <p:par>
                          <p:cTn id="45" fill="hold">
                            <p:stCondLst>
                              <p:cond delay="6500"/>
                            </p:stCondLst>
                            <p:childTnLst>
                              <p:par>
                                <p:cTn id="46" presetID="12" presetClass="entr" presetSubtype="8" fill="hold" grpId="0" nodeType="afterEffect">
                                  <p:stCondLst>
                                    <p:cond delay="1000"/>
                                  </p:stCondLst>
                                  <p:childTnLst>
                                    <p:set>
                                      <p:cBhvr>
                                        <p:cTn id="47" dur="1" fill="hold">
                                          <p:stCondLst>
                                            <p:cond delay="0"/>
                                          </p:stCondLst>
                                        </p:cTn>
                                        <p:tgtEl>
                                          <p:spTgt spid="126450"/>
                                        </p:tgtEl>
                                        <p:attrNameLst>
                                          <p:attrName>style.visibility</p:attrName>
                                        </p:attrNameLst>
                                      </p:cBhvr>
                                      <p:to>
                                        <p:strVal val="visible"/>
                                      </p:to>
                                    </p:set>
                                    <p:animEffect transition="in" filter="slide(fromLeft)">
                                      <p:cBhvr>
                                        <p:cTn id="48" dur="500"/>
                                        <p:tgtEl>
                                          <p:spTgt spid="126450"/>
                                        </p:tgtEl>
                                      </p:cBhvr>
                                    </p:animEffect>
                                  </p:childTnLst>
                                  <p:subTnLst>
                                    <p:set>
                                      <p:cBhvr override="childStyle">
                                        <p:cTn dur="1" fill="hold" display="0" masterRel="nextClick" afterEffect="1"/>
                                        <p:tgtEl>
                                          <p:spTgt spid="126450"/>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125995"/>
                                        </p:tgtEl>
                                        <p:attrNameLst>
                                          <p:attrName>style.visibility</p:attrName>
                                        </p:attrNameLst>
                                      </p:cBhvr>
                                      <p:to>
                                        <p:strVal val="visible"/>
                                      </p:to>
                                    </p:set>
                                    <p:animEffect transition="in" filter="slide(fromTop)">
                                      <p:cBhvr>
                                        <p:cTn id="53" dur="500"/>
                                        <p:tgtEl>
                                          <p:spTgt spid="125995"/>
                                        </p:tgtEl>
                                      </p:cBhvr>
                                    </p:animEffect>
                                  </p:childTnLst>
                                </p:cTn>
                              </p:par>
                            </p:childTnLst>
                          </p:cTn>
                        </p:par>
                        <p:par>
                          <p:cTn id="54" fill="hold">
                            <p:stCondLst>
                              <p:cond delay="500"/>
                            </p:stCondLst>
                            <p:childTnLst>
                              <p:par>
                                <p:cTn id="55" presetID="12" presetClass="entr" presetSubtype="1" fill="hold" grpId="0" nodeType="afterEffect">
                                  <p:stCondLst>
                                    <p:cond delay="1000"/>
                                  </p:stCondLst>
                                  <p:childTnLst>
                                    <p:set>
                                      <p:cBhvr>
                                        <p:cTn id="56" dur="1" fill="hold">
                                          <p:stCondLst>
                                            <p:cond delay="0"/>
                                          </p:stCondLst>
                                        </p:cTn>
                                        <p:tgtEl>
                                          <p:spTgt spid="125991"/>
                                        </p:tgtEl>
                                        <p:attrNameLst>
                                          <p:attrName>style.visibility</p:attrName>
                                        </p:attrNameLst>
                                      </p:cBhvr>
                                      <p:to>
                                        <p:strVal val="visible"/>
                                      </p:to>
                                    </p:set>
                                    <p:animEffect transition="in" filter="slide(fromTop)">
                                      <p:cBhvr>
                                        <p:cTn id="57" dur="500"/>
                                        <p:tgtEl>
                                          <p:spTgt spid="125991"/>
                                        </p:tgtEl>
                                      </p:cBhvr>
                                    </p:animEffect>
                                  </p:childTnLst>
                                </p:cTn>
                              </p:par>
                            </p:childTnLst>
                          </p:cTn>
                        </p:par>
                        <p:par>
                          <p:cTn id="58" fill="hold">
                            <p:stCondLst>
                              <p:cond delay="2000"/>
                            </p:stCondLst>
                            <p:childTnLst>
                              <p:par>
                                <p:cTn id="59" presetID="12" presetClass="entr" presetSubtype="4" fill="hold" grpId="0" nodeType="afterEffect">
                                  <p:stCondLst>
                                    <p:cond delay="1000"/>
                                  </p:stCondLst>
                                  <p:childTnLst>
                                    <p:set>
                                      <p:cBhvr>
                                        <p:cTn id="60" dur="1" fill="hold">
                                          <p:stCondLst>
                                            <p:cond delay="0"/>
                                          </p:stCondLst>
                                        </p:cTn>
                                        <p:tgtEl>
                                          <p:spTgt spid="125984"/>
                                        </p:tgtEl>
                                        <p:attrNameLst>
                                          <p:attrName>style.visibility</p:attrName>
                                        </p:attrNameLst>
                                      </p:cBhvr>
                                      <p:to>
                                        <p:strVal val="visible"/>
                                      </p:to>
                                    </p:set>
                                    <p:animEffect transition="in" filter="slide(fromBottom)">
                                      <p:cBhvr>
                                        <p:cTn id="61" dur="500"/>
                                        <p:tgtEl>
                                          <p:spTgt spid="125984"/>
                                        </p:tgtEl>
                                      </p:cBhvr>
                                    </p:animEffect>
                                  </p:childTnLst>
                                </p:cTn>
                              </p:par>
                            </p:childTnLst>
                          </p:cTn>
                        </p:par>
                        <p:par>
                          <p:cTn id="62" fill="hold">
                            <p:stCondLst>
                              <p:cond delay="3500"/>
                            </p:stCondLst>
                            <p:childTnLst>
                              <p:par>
                                <p:cTn id="63" presetID="12" presetClass="entr" presetSubtype="1" fill="hold" grpId="0" nodeType="afterEffect">
                                  <p:stCondLst>
                                    <p:cond delay="1000"/>
                                  </p:stCondLst>
                                  <p:childTnLst>
                                    <p:set>
                                      <p:cBhvr>
                                        <p:cTn id="64" dur="1" fill="hold">
                                          <p:stCondLst>
                                            <p:cond delay="0"/>
                                          </p:stCondLst>
                                        </p:cTn>
                                        <p:tgtEl>
                                          <p:spTgt spid="125998"/>
                                        </p:tgtEl>
                                        <p:attrNameLst>
                                          <p:attrName>style.visibility</p:attrName>
                                        </p:attrNameLst>
                                      </p:cBhvr>
                                      <p:to>
                                        <p:strVal val="visible"/>
                                      </p:to>
                                    </p:set>
                                    <p:animEffect transition="in" filter="slide(fromTop)">
                                      <p:cBhvr>
                                        <p:cTn id="65" dur="500"/>
                                        <p:tgtEl>
                                          <p:spTgt spid="125998"/>
                                        </p:tgtEl>
                                      </p:cBhvr>
                                    </p:animEffect>
                                  </p:childTnLst>
                                </p:cTn>
                              </p:par>
                            </p:childTnLst>
                          </p:cTn>
                        </p:par>
                        <p:par>
                          <p:cTn id="66" fill="hold">
                            <p:stCondLst>
                              <p:cond delay="5000"/>
                            </p:stCondLst>
                            <p:childTnLst>
                              <p:par>
                                <p:cTn id="67" presetID="17" presetClass="entr" presetSubtype="8" fill="hold" grpId="0" nodeType="afterEffect">
                                  <p:stCondLst>
                                    <p:cond delay="1000"/>
                                  </p:stCondLst>
                                  <p:childTnLst>
                                    <p:set>
                                      <p:cBhvr>
                                        <p:cTn id="68" dur="1" fill="hold">
                                          <p:stCondLst>
                                            <p:cond delay="0"/>
                                          </p:stCondLst>
                                        </p:cTn>
                                        <p:tgtEl>
                                          <p:spTgt spid="125997"/>
                                        </p:tgtEl>
                                        <p:attrNameLst>
                                          <p:attrName>style.visibility</p:attrName>
                                        </p:attrNameLst>
                                      </p:cBhvr>
                                      <p:to>
                                        <p:strVal val="visible"/>
                                      </p:to>
                                    </p:set>
                                    <p:anim calcmode="lin" valueType="num">
                                      <p:cBhvr>
                                        <p:cTn id="69" dur="500" fill="hold"/>
                                        <p:tgtEl>
                                          <p:spTgt spid="125997"/>
                                        </p:tgtEl>
                                        <p:attrNameLst>
                                          <p:attrName>ppt_x</p:attrName>
                                        </p:attrNameLst>
                                      </p:cBhvr>
                                      <p:tavLst>
                                        <p:tav tm="0">
                                          <p:val>
                                            <p:strVal val="#ppt_x-#ppt_w/2"/>
                                          </p:val>
                                        </p:tav>
                                        <p:tav tm="100000">
                                          <p:val>
                                            <p:strVal val="#ppt_x"/>
                                          </p:val>
                                        </p:tav>
                                      </p:tavLst>
                                    </p:anim>
                                    <p:anim calcmode="lin" valueType="num">
                                      <p:cBhvr>
                                        <p:cTn id="70" dur="500" fill="hold"/>
                                        <p:tgtEl>
                                          <p:spTgt spid="125997"/>
                                        </p:tgtEl>
                                        <p:attrNameLst>
                                          <p:attrName>ppt_y</p:attrName>
                                        </p:attrNameLst>
                                      </p:cBhvr>
                                      <p:tavLst>
                                        <p:tav tm="0">
                                          <p:val>
                                            <p:strVal val="#ppt_y"/>
                                          </p:val>
                                        </p:tav>
                                        <p:tav tm="100000">
                                          <p:val>
                                            <p:strVal val="#ppt_y"/>
                                          </p:val>
                                        </p:tav>
                                      </p:tavLst>
                                    </p:anim>
                                    <p:anim calcmode="lin" valueType="num">
                                      <p:cBhvr>
                                        <p:cTn id="71" dur="500" fill="hold"/>
                                        <p:tgtEl>
                                          <p:spTgt spid="125997"/>
                                        </p:tgtEl>
                                        <p:attrNameLst>
                                          <p:attrName>ppt_w</p:attrName>
                                        </p:attrNameLst>
                                      </p:cBhvr>
                                      <p:tavLst>
                                        <p:tav tm="0">
                                          <p:val>
                                            <p:fltVal val="0"/>
                                          </p:val>
                                        </p:tav>
                                        <p:tav tm="100000">
                                          <p:val>
                                            <p:strVal val="#ppt_w"/>
                                          </p:val>
                                        </p:tav>
                                      </p:tavLst>
                                    </p:anim>
                                    <p:anim calcmode="lin" valueType="num">
                                      <p:cBhvr>
                                        <p:cTn id="72" dur="500" fill="hold"/>
                                        <p:tgtEl>
                                          <p:spTgt spid="12599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450" grpId="0" animBg="1"/>
      <p:bldP spid="126449" grpId="0" animBg="1" autoUpdateAnimBg="0"/>
      <p:bldP spid="125993" grpId="0" autoUpdateAnimBg="0"/>
      <p:bldP spid="125994" grpId="0" animBg="1"/>
      <p:bldP spid="126448" grpId="0" animBg="1"/>
      <p:bldP spid="125996" grpId="0" animBg="1"/>
      <p:bldP spid="125984" grpId="0" animBg="1"/>
      <p:bldP spid="125995" grpId="0" animBg="1"/>
      <p:bldP spid="125991" grpId="0" autoUpdateAnimBg="0"/>
      <p:bldP spid="125997" grpId="0" animBg="1"/>
      <p:bldP spid="125998" grpId="0" autoUpdateAnimBg="0"/>
      <p:bldP spid="12645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ext Box 2"/>
          <p:cNvSpPr txBox="1">
            <a:spLocks noChangeArrowheads="1"/>
          </p:cNvSpPr>
          <p:nvPr/>
        </p:nvSpPr>
        <p:spPr bwMode="auto">
          <a:xfrm>
            <a:off x="1035050" y="1593850"/>
            <a:ext cx="7377113"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3:  </a:t>
            </a:r>
            <a:r>
              <a:rPr lang="en-US" sz="2400">
                <a:effectLst>
                  <a:outerShdw blurRad="38100" dist="38100" dir="2700000" algn="tl">
                    <a:srgbClr val="000000"/>
                  </a:outerShdw>
                </a:effectLst>
                <a:latin typeface="Book Antiqua" pitchFamily="18" charset="0"/>
              </a:rPr>
              <a:t>Calculate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-value at the </a:t>
            </a:r>
            <a:r>
              <a:rPr lang="en-US" sz="2400" u="sng">
                <a:effectLst>
                  <a:outerShdw blurRad="38100" dist="38100" dir="2700000" algn="tl">
                    <a:srgbClr val="000000"/>
                  </a:outerShdw>
                </a:effectLst>
                <a:latin typeface="Book Antiqua" pitchFamily="18" charset="0"/>
              </a:rPr>
              <a:t>lower</a:t>
            </a:r>
            <a:r>
              <a:rPr lang="en-US" sz="2400">
                <a:effectLst>
                  <a:outerShdw blurRad="38100" dist="38100" dir="2700000" algn="tl">
                    <a:srgbClr val="000000"/>
                  </a:outerShdw>
                </a:effectLst>
                <a:latin typeface="Book Antiqua" pitchFamily="18" charset="0"/>
              </a:rPr>
              <a:t> endpoint of</a:t>
            </a:r>
          </a:p>
          <a:p>
            <a:pPr algn="l"/>
            <a:r>
              <a:rPr lang="en-US" sz="2400">
                <a:effectLst>
                  <a:outerShdw blurRad="38100" dist="38100" dir="2700000" algn="tl">
                    <a:srgbClr val="000000"/>
                  </a:outerShdw>
                </a:effectLst>
                <a:latin typeface="Book Antiqua" pitchFamily="18" charset="0"/>
              </a:rPr>
              <a:t> 	  the interval.</a:t>
            </a:r>
          </a:p>
        </p:txBody>
      </p:sp>
      <p:sp>
        <p:nvSpPr>
          <p:cNvPr id="232451" name="Text Box 3"/>
          <p:cNvSpPr txBox="1">
            <a:spLocks noChangeArrowheads="1"/>
          </p:cNvSpPr>
          <p:nvPr/>
        </p:nvSpPr>
        <p:spPr bwMode="auto">
          <a:xfrm>
            <a:off x="1022350" y="2832100"/>
            <a:ext cx="7424738"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4:</a:t>
            </a:r>
            <a:r>
              <a:rPr lang="en-US" sz="2400">
                <a:effectLst>
                  <a:outerShdw blurRad="38100" dist="38100" dir="2700000" algn="tl">
                    <a:srgbClr val="000000"/>
                  </a:outerShdw>
                </a:effectLst>
                <a:latin typeface="Book Antiqua" pitchFamily="18" charset="0"/>
              </a:rPr>
              <a:t>  Find the area under the curve to the left of the</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lower</a:t>
            </a:r>
            <a:r>
              <a:rPr lang="en-US" sz="2400">
                <a:effectLst>
                  <a:outerShdw blurRad="38100" dist="38100" dir="2700000" algn="tl">
                    <a:srgbClr val="000000"/>
                  </a:outerShdw>
                </a:effectLst>
                <a:latin typeface="Book Antiqua" pitchFamily="18" charset="0"/>
              </a:rPr>
              <a:t> endpoint.</a:t>
            </a:r>
          </a:p>
        </p:txBody>
      </p:sp>
      <p:sp>
        <p:nvSpPr>
          <p:cNvPr id="232452" name="Text Box 4"/>
          <p:cNvSpPr txBox="1">
            <a:spLocks noChangeArrowheads="1"/>
          </p:cNvSpPr>
          <p:nvPr/>
        </p:nvSpPr>
        <p:spPr bwMode="auto">
          <a:xfrm>
            <a:off x="2814638" y="2393950"/>
            <a:ext cx="4278735" cy="461665"/>
          </a:xfrm>
          <a:prstGeom prst="rect">
            <a:avLst/>
          </a:prstGeom>
          <a:noFill/>
          <a:ln w="12700">
            <a:noFill/>
            <a:miter lim="800000"/>
            <a:headEnd/>
            <a:tailEnd/>
          </a:ln>
          <a:effectLst/>
        </p:spPr>
        <p:txBody>
          <a:bodyPr wrap="none">
            <a:spAutoFit/>
          </a:bodyPr>
          <a:lstStyle/>
          <a:p>
            <a:pPr algn="l"/>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 (1687 </a:t>
            </a:r>
            <a:r>
              <a:rPr lang="en-US" sz="2400" dirty="0">
                <a:effectLst>
                  <a:outerShdw blurRad="38100" dist="38100" dir="2700000" algn="tl">
                    <a:srgbClr val="000000"/>
                  </a:outerShdw>
                </a:effectLst>
                <a:latin typeface="MT Symbol" pitchFamily="82" charset="2"/>
              </a:rPr>
              <a:t>-</a:t>
            </a:r>
            <a:r>
              <a:rPr lang="en-US" sz="2400" dirty="0">
                <a:effectLst>
                  <a:outerShdw blurRad="38100" dist="38100" dir="2700000" algn="tl">
                    <a:srgbClr val="000000"/>
                  </a:outerShdw>
                </a:effectLst>
                <a:latin typeface="Book Antiqua" pitchFamily="18" charset="0"/>
              </a:rPr>
              <a:t> 1697)/15.96= - .63</a:t>
            </a:r>
          </a:p>
        </p:txBody>
      </p:sp>
      <p:sp>
        <p:nvSpPr>
          <p:cNvPr id="232453" name="Text Box 5"/>
          <p:cNvSpPr txBox="1">
            <a:spLocks noChangeArrowheads="1"/>
          </p:cNvSpPr>
          <p:nvPr/>
        </p:nvSpPr>
        <p:spPr bwMode="auto">
          <a:xfrm>
            <a:off x="2789238" y="3651250"/>
            <a:ext cx="2573140" cy="461665"/>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pP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-.63) = .2643</a:t>
            </a:r>
          </a:p>
        </p:txBody>
      </p:sp>
      <p:sp>
        <p:nvSpPr>
          <p:cNvPr id="232454" name="AutoShape 6"/>
          <p:cNvSpPr>
            <a:spLocks noChangeArrowheads="1"/>
          </p:cNvSpPr>
          <p:nvPr/>
        </p:nvSpPr>
        <p:spPr bwMode="auto">
          <a:xfrm rot="5400000">
            <a:off x="733425" y="17256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2455" name="AutoShape 7"/>
          <p:cNvSpPr>
            <a:spLocks noChangeArrowheads="1"/>
          </p:cNvSpPr>
          <p:nvPr/>
        </p:nvSpPr>
        <p:spPr bwMode="auto">
          <a:xfrm rot="5400000">
            <a:off x="733425" y="29638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2456" name="AutoShape 8"/>
          <p:cNvSpPr>
            <a:spLocks noChangeArrowheads="1"/>
          </p:cNvSpPr>
          <p:nvPr/>
        </p:nvSpPr>
        <p:spPr bwMode="auto">
          <a:xfrm rot="5400000">
            <a:off x="2524125" y="25447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2457" name="AutoShape 9"/>
          <p:cNvSpPr>
            <a:spLocks noChangeArrowheads="1"/>
          </p:cNvSpPr>
          <p:nvPr/>
        </p:nvSpPr>
        <p:spPr bwMode="auto">
          <a:xfrm rot="5400000">
            <a:off x="2524125" y="3783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32607" name="Group 159"/>
          <p:cNvGrpSpPr>
            <a:grpSpLocks/>
          </p:cNvGrpSpPr>
          <p:nvPr/>
        </p:nvGrpSpPr>
        <p:grpSpPr bwMode="auto">
          <a:xfrm>
            <a:off x="2365375" y="309563"/>
            <a:ext cx="4452938" cy="519112"/>
            <a:chOff x="1490" y="123"/>
            <a:chExt cx="2805" cy="327"/>
          </a:xfrm>
        </p:grpSpPr>
        <p:sp>
          <p:nvSpPr>
            <p:cNvPr id="232608" name="Text Box 160"/>
            <p:cNvSpPr txBox="1">
              <a:spLocks noChangeArrowheads="1"/>
            </p:cNvSpPr>
            <p:nvPr/>
          </p:nvSpPr>
          <p:spPr bwMode="auto">
            <a:xfrm>
              <a:off x="1490" y="123"/>
              <a:ext cx="2805" cy="327"/>
            </a:xfrm>
            <a:prstGeom prst="rect">
              <a:avLst/>
            </a:prstGeom>
            <a:noFill/>
            <a:ln w="12700">
              <a:noFill/>
              <a:miter lim="800000"/>
              <a:headEnd/>
              <a:tailEnd/>
            </a:ln>
            <a:effectLst/>
          </p:spPr>
          <p:txBody>
            <a:bodyPr wrap="none">
              <a:spAutoFit/>
            </a:bodyPr>
            <a:lstStyle/>
            <a:p>
              <a:r>
                <a:rPr lang="en-US" sz="2800">
                  <a:solidFill>
                    <a:srgbClr val="66FFFF"/>
                  </a:solidFill>
                  <a:effectLst>
                    <a:outerShdw blurRad="38100" dist="38100" dir="2700000" algn="tl">
                      <a:srgbClr val="000000"/>
                    </a:outerShdw>
                  </a:effectLst>
                  <a:latin typeface="Book Antiqua" pitchFamily="18" charset="0"/>
                </a:rPr>
                <a:t>Sampling Distribution of    </a:t>
              </a:r>
            </a:p>
          </p:txBody>
        </p:sp>
        <p:graphicFrame>
          <p:nvGraphicFramePr>
            <p:cNvPr id="232609" name="Object 161">
              <a:hlinkClick r:id="" action="ppaction://ole?verb=0"/>
            </p:cNvPr>
            <p:cNvGraphicFramePr>
              <a:graphicFrameLocks/>
            </p:cNvGraphicFramePr>
            <p:nvPr/>
          </p:nvGraphicFramePr>
          <p:xfrm>
            <a:off x="4061" y="219"/>
            <a:ext cx="133" cy="156"/>
          </p:xfrm>
          <a:graphic>
            <a:graphicData uri="http://schemas.openxmlformats.org/presentationml/2006/ole">
              <mc:AlternateContent xmlns:mc="http://schemas.openxmlformats.org/markup-compatibility/2006">
                <mc:Choice xmlns:v="urn:schemas-microsoft-com:vml" Requires="v">
                  <p:oleObj spid="_x0000_s232634" name="Equation" r:id="rId4" imgW="163440" imgH="163440" progId="Equation.2">
                    <p:embed/>
                  </p:oleObj>
                </mc:Choice>
                <mc:Fallback>
                  <p:oleObj name="Equation" r:id="rId4" imgW="163440" imgH="163440" progId="Equation.2">
                    <p:embed/>
                    <p:pic>
                      <p:nvPicPr>
                        <p:cNvPr id="0" name="Picture 16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1" y="219"/>
                          <a:ext cx="133" cy="156"/>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2610" name="Rectangle 162"/>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2454"/>
                                        </p:tgtEl>
                                        <p:attrNameLst>
                                          <p:attrName>style.visibility</p:attrName>
                                        </p:attrNameLst>
                                      </p:cBhvr>
                                      <p:to>
                                        <p:strVal val="visible"/>
                                      </p:to>
                                    </p:set>
                                    <p:animEffect transition="in" filter="slide(fromLeft)">
                                      <p:cBhvr>
                                        <p:cTn id="7" dur="500"/>
                                        <p:tgtEl>
                                          <p:spTgt spid="232454"/>
                                        </p:tgtEl>
                                      </p:cBhvr>
                                    </p:animEffect>
                                  </p:childTnLst>
                                  <p:subTnLst>
                                    <p:set>
                                      <p:cBhvr override="childStyle">
                                        <p:cTn dur="1" fill="hold" display="0" masterRel="nextClick" afterEffect="1"/>
                                        <p:tgtEl>
                                          <p:spTgt spid="23245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32450"/>
                                        </p:tgtEl>
                                        <p:attrNameLst>
                                          <p:attrName>style.visibility</p:attrName>
                                        </p:attrNameLst>
                                      </p:cBhvr>
                                      <p:to>
                                        <p:strVal val="visible"/>
                                      </p:to>
                                    </p:set>
                                    <p:animEffect transition="in" filter="slide(fromTop)">
                                      <p:cBhvr>
                                        <p:cTn id="12" dur="500"/>
                                        <p:tgtEl>
                                          <p:spTgt spid="23245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32456"/>
                                        </p:tgtEl>
                                        <p:attrNameLst>
                                          <p:attrName>style.visibility</p:attrName>
                                        </p:attrNameLst>
                                      </p:cBhvr>
                                      <p:to>
                                        <p:strVal val="visible"/>
                                      </p:to>
                                    </p:set>
                                    <p:animEffect transition="in" filter="slide(fromLeft)">
                                      <p:cBhvr>
                                        <p:cTn id="16" dur="500"/>
                                        <p:tgtEl>
                                          <p:spTgt spid="232456"/>
                                        </p:tgtEl>
                                      </p:cBhvr>
                                    </p:animEffect>
                                  </p:childTnLst>
                                  <p:subTnLst>
                                    <p:set>
                                      <p:cBhvr override="childStyle">
                                        <p:cTn dur="1" fill="hold" display="0" masterRel="nextClick" afterEffect="1"/>
                                        <p:tgtEl>
                                          <p:spTgt spid="232456"/>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32452"/>
                                        </p:tgtEl>
                                        <p:attrNameLst>
                                          <p:attrName>style.visibility</p:attrName>
                                        </p:attrNameLst>
                                      </p:cBhvr>
                                      <p:to>
                                        <p:strVal val="visible"/>
                                      </p:to>
                                    </p:set>
                                    <p:anim calcmode="lin" valueType="num">
                                      <p:cBhvr>
                                        <p:cTn id="21" dur="500" fill="hold"/>
                                        <p:tgtEl>
                                          <p:spTgt spid="232452"/>
                                        </p:tgtEl>
                                        <p:attrNameLst>
                                          <p:attrName>ppt_w</p:attrName>
                                        </p:attrNameLst>
                                      </p:cBhvr>
                                      <p:tavLst>
                                        <p:tav tm="0">
                                          <p:val>
                                            <p:fltVal val="0"/>
                                          </p:val>
                                        </p:tav>
                                        <p:tav tm="100000">
                                          <p:val>
                                            <p:strVal val="#ppt_w"/>
                                          </p:val>
                                        </p:tav>
                                      </p:tavLst>
                                    </p:anim>
                                    <p:anim calcmode="lin" valueType="num">
                                      <p:cBhvr>
                                        <p:cTn id="22" dur="500" fill="hold"/>
                                        <p:tgtEl>
                                          <p:spTgt spid="232452"/>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2" presetClass="entr" presetSubtype="8" fill="hold" grpId="0" nodeType="afterEffect">
                                  <p:stCondLst>
                                    <p:cond delay="1000"/>
                                  </p:stCondLst>
                                  <p:childTnLst>
                                    <p:set>
                                      <p:cBhvr>
                                        <p:cTn id="25" dur="1" fill="hold">
                                          <p:stCondLst>
                                            <p:cond delay="0"/>
                                          </p:stCondLst>
                                        </p:cTn>
                                        <p:tgtEl>
                                          <p:spTgt spid="232455"/>
                                        </p:tgtEl>
                                        <p:attrNameLst>
                                          <p:attrName>style.visibility</p:attrName>
                                        </p:attrNameLst>
                                      </p:cBhvr>
                                      <p:to>
                                        <p:strVal val="visible"/>
                                      </p:to>
                                    </p:set>
                                    <p:animEffect transition="in" filter="slide(fromLeft)">
                                      <p:cBhvr>
                                        <p:cTn id="26" dur="500"/>
                                        <p:tgtEl>
                                          <p:spTgt spid="232455"/>
                                        </p:tgtEl>
                                      </p:cBhvr>
                                    </p:animEffect>
                                  </p:childTnLst>
                                  <p:subTnLst>
                                    <p:set>
                                      <p:cBhvr override="childStyle">
                                        <p:cTn dur="1" fill="hold" display="0" masterRel="nextClick" afterEffect="1"/>
                                        <p:tgtEl>
                                          <p:spTgt spid="232455"/>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232451"/>
                                        </p:tgtEl>
                                        <p:attrNameLst>
                                          <p:attrName>style.visibility</p:attrName>
                                        </p:attrNameLst>
                                      </p:cBhvr>
                                      <p:to>
                                        <p:strVal val="visible"/>
                                      </p:to>
                                    </p:set>
                                    <p:animEffect transition="in" filter="slide(fromTop)">
                                      <p:cBhvr>
                                        <p:cTn id="31" dur="500"/>
                                        <p:tgtEl>
                                          <p:spTgt spid="232451"/>
                                        </p:tgtEl>
                                      </p:cBhvr>
                                    </p:animEffect>
                                  </p:childTnLst>
                                </p:cTn>
                              </p:par>
                            </p:childTnLst>
                          </p:cTn>
                        </p:par>
                        <p:par>
                          <p:cTn id="32" fill="hold">
                            <p:stCondLst>
                              <p:cond delay="500"/>
                            </p:stCondLst>
                            <p:childTnLst>
                              <p:par>
                                <p:cTn id="33" presetID="12" presetClass="entr" presetSubtype="8" fill="hold" grpId="0" nodeType="afterEffect">
                                  <p:stCondLst>
                                    <p:cond delay="1000"/>
                                  </p:stCondLst>
                                  <p:childTnLst>
                                    <p:set>
                                      <p:cBhvr>
                                        <p:cTn id="34" dur="1" fill="hold">
                                          <p:stCondLst>
                                            <p:cond delay="0"/>
                                          </p:stCondLst>
                                        </p:cTn>
                                        <p:tgtEl>
                                          <p:spTgt spid="232457"/>
                                        </p:tgtEl>
                                        <p:attrNameLst>
                                          <p:attrName>style.visibility</p:attrName>
                                        </p:attrNameLst>
                                      </p:cBhvr>
                                      <p:to>
                                        <p:strVal val="visible"/>
                                      </p:to>
                                    </p:set>
                                    <p:animEffect transition="in" filter="slide(fromLeft)">
                                      <p:cBhvr>
                                        <p:cTn id="35" dur="500"/>
                                        <p:tgtEl>
                                          <p:spTgt spid="232457"/>
                                        </p:tgtEl>
                                      </p:cBhvr>
                                    </p:animEffect>
                                  </p:childTnLst>
                                  <p:subTnLst>
                                    <p:set>
                                      <p:cBhvr override="childStyle">
                                        <p:cTn dur="1" fill="hold" display="0" masterRel="nextClick" afterEffect="1"/>
                                        <p:tgtEl>
                                          <p:spTgt spid="232457"/>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7" presetClass="entr" presetSubtype="10" fill="hold" grpId="0" nodeType="clickEffect">
                                  <p:stCondLst>
                                    <p:cond delay="0"/>
                                  </p:stCondLst>
                                  <p:childTnLst>
                                    <p:set>
                                      <p:cBhvr>
                                        <p:cTn id="39" dur="1" fill="hold">
                                          <p:stCondLst>
                                            <p:cond delay="0"/>
                                          </p:stCondLst>
                                        </p:cTn>
                                        <p:tgtEl>
                                          <p:spTgt spid="232453"/>
                                        </p:tgtEl>
                                        <p:attrNameLst>
                                          <p:attrName>style.visibility</p:attrName>
                                        </p:attrNameLst>
                                      </p:cBhvr>
                                      <p:to>
                                        <p:strVal val="visible"/>
                                      </p:to>
                                    </p:set>
                                    <p:anim calcmode="lin" valueType="num">
                                      <p:cBhvr>
                                        <p:cTn id="40" dur="500" fill="hold"/>
                                        <p:tgtEl>
                                          <p:spTgt spid="232453"/>
                                        </p:tgtEl>
                                        <p:attrNameLst>
                                          <p:attrName>ppt_w</p:attrName>
                                        </p:attrNameLst>
                                      </p:cBhvr>
                                      <p:tavLst>
                                        <p:tav tm="0">
                                          <p:val>
                                            <p:fltVal val="0"/>
                                          </p:val>
                                        </p:tav>
                                        <p:tav tm="100000">
                                          <p:val>
                                            <p:strVal val="#ppt_w"/>
                                          </p:val>
                                        </p:tav>
                                      </p:tavLst>
                                    </p:anim>
                                    <p:anim calcmode="lin" valueType="num">
                                      <p:cBhvr>
                                        <p:cTn id="41" dur="500" fill="hold"/>
                                        <p:tgtEl>
                                          <p:spTgt spid="2324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0" grpId="0" autoUpdateAnimBg="0"/>
      <p:bldP spid="232451" grpId="0" autoUpdateAnimBg="0"/>
      <p:bldP spid="232452" grpId="0" autoUpdateAnimBg="0"/>
      <p:bldP spid="232453" grpId="0" autoUpdateAnimBg="0"/>
      <p:bldP spid="232454" grpId="0" animBg="1"/>
      <p:bldP spid="232455" grpId="0" animBg="1"/>
      <p:bldP spid="232456" grpId="0" animBg="1"/>
      <p:bldP spid="23245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7909" name="Group 453"/>
          <p:cNvGrpSpPr>
            <a:grpSpLocks/>
          </p:cNvGrpSpPr>
          <p:nvPr/>
        </p:nvGrpSpPr>
        <p:grpSpPr bwMode="auto">
          <a:xfrm>
            <a:off x="550863" y="166688"/>
            <a:ext cx="7772400" cy="814387"/>
            <a:chOff x="431" y="33"/>
            <a:chExt cx="4896" cy="513"/>
          </a:xfrm>
        </p:grpSpPr>
        <p:sp>
          <p:nvSpPr>
            <p:cNvPr id="147910" name="Rectangle 454"/>
            <p:cNvSpPr>
              <a:spLocks noChangeArrowheads="1"/>
            </p:cNvSpPr>
            <p:nvPr/>
          </p:nvSpPr>
          <p:spPr bwMode="auto">
            <a:xfrm>
              <a:off x="431"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    </a:t>
              </a:r>
              <a:r>
                <a:rPr lang="en-US" sz="1800">
                  <a:solidFill>
                    <a:srgbClr val="66FFFF"/>
                  </a:solidFill>
                  <a:effectLst>
                    <a:outerShdw blurRad="38100" dist="38100" dir="2700000" algn="tl">
                      <a:srgbClr val="000000"/>
                    </a:outerShdw>
                  </a:effectLst>
                  <a:latin typeface="Book Antiqua" pitchFamily="18" charset="0"/>
                </a:rPr>
                <a:t> </a:t>
              </a:r>
              <a:r>
                <a:rPr lang="en-US" sz="2800">
                  <a:solidFill>
                    <a:srgbClr val="66FFFF"/>
                  </a:solidFill>
                  <a:effectLst>
                    <a:outerShdw blurRad="38100" dist="38100" dir="2700000" algn="tl">
                      <a:srgbClr val="000000"/>
                    </a:outerShdw>
                  </a:effectLst>
                  <a:latin typeface="Book Antiqua" pitchFamily="18" charset="0"/>
                </a:rPr>
                <a:t>for SAT Scores</a:t>
              </a:r>
            </a:p>
          </p:txBody>
        </p:sp>
        <p:graphicFrame>
          <p:nvGraphicFramePr>
            <p:cNvPr id="147911" name="Object 455">
              <a:hlinkClick r:id="" action="ppaction://ole?verb=0"/>
            </p:cNvPr>
            <p:cNvGraphicFramePr>
              <a:graphicFrameLocks/>
            </p:cNvGraphicFramePr>
            <p:nvPr/>
          </p:nvGraphicFramePr>
          <p:xfrm>
            <a:off x="3310" y="243"/>
            <a:ext cx="157" cy="144"/>
          </p:xfrm>
          <a:graphic>
            <a:graphicData uri="http://schemas.openxmlformats.org/presentationml/2006/ole">
              <mc:AlternateContent xmlns:mc="http://schemas.openxmlformats.org/markup-compatibility/2006">
                <mc:Choice xmlns:v="urn:schemas-microsoft-com:vml" Requires="v">
                  <p:oleObj spid="_x0000_s148040" name="Equation" r:id="rId4" imgW="163440" imgH="163440" progId="Equation.2">
                    <p:embed/>
                  </p:oleObj>
                </mc:Choice>
                <mc:Fallback>
                  <p:oleObj name="Equation" r:id="rId4" imgW="163440" imgH="163440" progId="Equation.2">
                    <p:embed/>
                    <p:pic>
                      <p:nvPicPr>
                        <p:cNvPr id="0" name="Picture 45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0" y="243"/>
                          <a:ext cx="157"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47912" name="Rectangle 456"/>
          <p:cNvSpPr>
            <a:spLocks noChangeArrowheads="1"/>
          </p:cNvSpPr>
          <p:nvPr/>
        </p:nvSpPr>
        <p:spPr bwMode="auto">
          <a:xfrm>
            <a:off x="1428750" y="17018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graphicFrame>
        <p:nvGraphicFramePr>
          <p:cNvPr id="147913" name="Object 457">
            <a:hlinkClick r:id="" action="ppaction://ole?verb=0"/>
          </p:cNvPr>
          <p:cNvGraphicFramePr>
            <a:graphicFrameLocks/>
          </p:cNvGraphicFramePr>
          <p:nvPr/>
        </p:nvGraphicFramePr>
        <p:xfrm>
          <a:off x="7172325" y="4903788"/>
          <a:ext cx="249238" cy="207962"/>
        </p:xfrm>
        <a:graphic>
          <a:graphicData uri="http://schemas.openxmlformats.org/presentationml/2006/ole">
            <mc:AlternateContent xmlns:mc="http://schemas.openxmlformats.org/markup-compatibility/2006">
              <mc:Choice xmlns:v="urn:schemas-microsoft-com:vml" Requires="v">
                <p:oleObj spid="_x0000_s148041" name="Equation" r:id="rId6" imgW="201600" imgH="188640" progId="Equation.DSMT4">
                  <p:embed/>
                </p:oleObj>
              </mc:Choice>
              <mc:Fallback>
                <p:oleObj name="Equation" r:id="rId6" imgW="201600" imgH="188640" progId="Equation.DSMT4">
                  <p:embed/>
                  <p:pic>
                    <p:nvPicPr>
                      <p:cNvPr id="0" name="Picture 45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72325" y="4903788"/>
                        <a:ext cx="249238" cy="2079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7915" name="Rectangle 459"/>
          <p:cNvSpPr>
            <a:spLocks noChangeArrowheads="1"/>
          </p:cNvSpPr>
          <p:nvPr/>
        </p:nvSpPr>
        <p:spPr bwMode="auto">
          <a:xfrm>
            <a:off x="3421063" y="515461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1687</a:t>
            </a:r>
          </a:p>
        </p:txBody>
      </p:sp>
      <p:sp>
        <p:nvSpPr>
          <p:cNvPr id="147916" name="Rectangle 460"/>
          <p:cNvSpPr>
            <a:spLocks noChangeArrowheads="1"/>
          </p:cNvSpPr>
          <p:nvPr/>
        </p:nvSpPr>
        <p:spPr bwMode="auto">
          <a:xfrm>
            <a:off x="4297363" y="515461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1697</a:t>
            </a:r>
          </a:p>
        </p:txBody>
      </p:sp>
      <p:sp>
        <p:nvSpPr>
          <p:cNvPr id="147917" name="Line 461"/>
          <p:cNvSpPr>
            <a:spLocks noChangeShapeType="1"/>
          </p:cNvSpPr>
          <p:nvPr/>
        </p:nvSpPr>
        <p:spPr bwMode="auto">
          <a:xfrm>
            <a:off x="2087563" y="503396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7918" name="Rectangle 462"/>
          <p:cNvSpPr>
            <a:spLocks noChangeArrowheads="1"/>
          </p:cNvSpPr>
          <p:nvPr/>
        </p:nvSpPr>
        <p:spPr bwMode="auto">
          <a:xfrm>
            <a:off x="1585913" y="3922713"/>
            <a:ext cx="1877118"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Area = .2643</a:t>
            </a:r>
          </a:p>
        </p:txBody>
      </p:sp>
      <p:sp>
        <p:nvSpPr>
          <p:cNvPr id="147923" name="Freeform 467"/>
          <p:cNvSpPr>
            <a:spLocks/>
          </p:cNvSpPr>
          <p:nvPr/>
        </p:nvSpPr>
        <p:spPr bwMode="auto">
          <a:xfrm>
            <a:off x="2341563" y="1965325"/>
            <a:ext cx="4513262" cy="3063875"/>
          </a:xfrm>
          <a:custGeom>
            <a:avLst/>
            <a:gdLst/>
            <a:ahLst/>
            <a:cxnLst>
              <a:cxn ang="0">
                <a:pos x="1335" y="22"/>
              </a:cxn>
              <a:cxn ang="0">
                <a:pos x="1248" y="112"/>
              </a:cxn>
              <a:cxn ang="0">
                <a:pos x="1187" y="216"/>
              </a:cxn>
              <a:cxn ang="0">
                <a:pos x="1127" y="330"/>
              </a:cxn>
              <a:cxn ang="0">
                <a:pos x="1083" y="434"/>
              </a:cxn>
              <a:cxn ang="0">
                <a:pos x="1041" y="538"/>
              </a:cxn>
              <a:cxn ang="0">
                <a:pos x="1003" y="650"/>
              </a:cxn>
              <a:cxn ang="0">
                <a:pos x="967" y="758"/>
              </a:cxn>
              <a:cxn ang="0">
                <a:pos x="939" y="870"/>
              </a:cxn>
              <a:cxn ang="0">
                <a:pos x="911" y="980"/>
              </a:cxn>
              <a:cxn ang="0">
                <a:pos x="879" y="1082"/>
              </a:cxn>
              <a:cxn ang="0">
                <a:pos x="837" y="1200"/>
              </a:cxn>
              <a:cxn ang="0">
                <a:pos x="796" y="1296"/>
              </a:cxn>
              <a:cxn ang="0">
                <a:pos x="738" y="1414"/>
              </a:cxn>
              <a:cxn ang="0">
                <a:pos x="672" y="1527"/>
              </a:cxn>
              <a:cxn ang="0">
                <a:pos x="588" y="1624"/>
              </a:cxn>
              <a:cxn ang="0">
                <a:pos x="480" y="1698"/>
              </a:cxn>
              <a:cxn ang="0">
                <a:pos x="379" y="1750"/>
              </a:cxn>
              <a:cxn ang="0">
                <a:pos x="276" y="1792"/>
              </a:cxn>
              <a:cxn ang="0">
                <a:pos x="184" y="1828"/>
              </a:cxn>
              <a:cxn ang="0">
                <a:pos x="60" y="1868"/>
              </a:cxn>
              <a:cxn ang="0">
                <a:pos x="1" y="1904"/>
              </a:cxn>
              <a:cxn ang="0">
                <a:pos x="2843" y="1930"/>
              </a:cxn>
              <a:cxn ang="0">
                <a:pos x="2796" y="1864"/>
              </a:cxn>
              <a:cxn ang="0">
                <a:pos x="2715" y="1844"/>
              </a:cxn>
              <a:cxn ang="0">
                <a:pos x="2566" y="1795"/>
              </a:cxn>
              <a:cxn ang="0">
                <a:pos x="2445" y="1751"/>
              </a:cxn>
              <a:cxn ang="0">
                <a:pos x="2331" y="1700"/>
              </a:cxn>
              <a:cxn ang="0">
                <a:pos x="2283" y="1666"/>
              </a:cxn>
              <a:cxn ang="0">
                <a:pos x="2200" y="1591"/>
              </a:cxn>
              <a:cxn ang="0">
                <a:pos x="2131" y="1504"/>
              </a:cxn>
              <a:cxn ang="0">
                <a:pos x="2069" y="1404"/>
              </a:cxn>
              <a:cxn ang="0">
                <a:pos x="2035" y="1336"/>
              </a:cxn>
              <a:cxn ang="0">
                <a:pos x="1975" y="1206"/>
              </a:cxn>
              <a:cxn ang="0">
                <a:pos x="1941" y="1118"/>
              </a:cxn>
              <a:cxn ang="0">
                <a:pos x="1913" y="1028"/>
              </a:cxn>
              <a:cxn ang="0">
                <a:pos x="1875" y="903"/>
              </a:cxn>
              <a:cxn ang="0">
                <a:pos x="1842" y="798"/>
              </a:cxn>
              <a:cxn ang="0">
                <a:pos x="1797" y="660"/>
              </a:cxn>
              <a:cxn ang="0">
                <a:pos x="1753" y="526"/>
              </a:cxn>
              <a:cxn ang="0">
                <a:pos x="1709" y="412"/>
              </a:cxn>
              <a:cxn ang="0">
                <a:pos x="1673" y="332"/>
              </a:cxn>
              <a:cxn ang="0">
                <a:pos x="1620" y="228"/>
              </a:cxn>
              <a:cxn ang="0">
                <a:pos x="1594" y="179"/>
              </a:cxn>
              <a:cxn ang="0">
                <a:pos x="1525" y="86"/>
              </a:cxn>
              <a:cxn ang="0">
                <a:pos x="1458" y="22"/>
              </a:cxn>
            </a:cxnLst>
            <a:rect l="0" t="0" r="r" b="b"/>
            <a:pathLst>
              <a:path w="2843" h="1930">
                <a:moveTo>
                  <a:pt x="1407" y="0"/>
                </a:moveTo>
                <a:lnTo>
                  <a:pt x="1371" y="2"/>
                </a:lnTo>
                <a:lnTo>
                  <a:pt x="1335" y="22"/>
                </a:lnTo>
                <a:lnTo>
                  <a:pt x="1304" y="48"/>
                </a:lnTo>
                <a:lnTo>
                  <a:pt x="1279" y="74"/>
                </a:lnTo>
                <a:lnTo>
                  <a:pt x="1248" y="112"/>
                </a:lnTo>
                <a:lnTo>
                  <a:pt x="1224" y="148"/>
                </a:lnTo>
                <a:lnTo>
                  <a:pt x="1206" y="178"/>
                </a:lnTo>
                <a:lnTo>
                  <a:pt x="1187" y="216"/>
                </a:lnTo>
                <a:lnTo>
                  <a:pt x="1164" y="250"/>
                </a:lnTo>
                <a:lnTo>
                  <a:pt x="1149" y="290"/>
                </a:lnTo>
                <a:lnTo>
                  <a:pt x="1127" y="330"/>
                </a:lnTo>
                <a:lnTo>
                  <a:pt x="1111" y="370"/>
                </a:lnTo>
                <a:lnTo>
                  <a:pt x="1097" y="404"/>
                </a:lnTo>
                <a:lnTo>
                  <a:pt x="1083" y="434"/>
                </a:lnTo>
                <a:lnTo>
                  <a:pt x="1069" y="466"/>
                </a:lnTo>
                <a:lnTo>
                  <a:pt x="1055" y="502"/>
                </a:lnTo>
                <a:lnTo>
                  <a:pt x="1041" y="538"/>
                </a:lnTo>
                <a:lnTo>
                  <a:pt x="1027" y="580"/>
                </a:lnTo>
                <a:lnTo>
                  <a:pt x="1013" y="614"/>
                </a:lnTo>
                <a:lnTo>
                  <a:pt x="1003" y="650"/>
                </a:lnTo>
                <a:lnTo>
                  <a:pt x="989" y="686"/>
                </a:lnTo>
                <a:lnTo>
                  <a:pt x="977" y="724"/>
                </a:lnTo>
                <a:lnTo>
                  <a:pt x="967" y="758"/>
                </a:lnTo>
                <a:lnTo>
                  <a:pt x="957" y="792"/>
                </a:lnTo>
                <a:lnTo>
                  <a:pt x="949" y="830"/>
                </a:lnTo>
                <a:lnTo>
                  <a:pt x="939" y="870"/>
                </a:lnTo>
                <a:lnTo>
                  <a:pt x="931" y="904"/>
                </a:lnTo>
                <a:lnTo>
                  <a:pt x="921" y="942"/>
                </a:lnTo>
                <a:lnTo>
                  <a:pt x="911" y="980"/>
                </a:lnTo>
                <a:lnTo>
                  <a:pt x="903" y="1012"/>
                </a:lnTo>
                <a:lnTo>
                  <a:pt x="891" y="1050"/>
                </a:lnTo>
                <a:lnTo>
                  <a:pt x="879" y="1082"/>
                </a:lnTo>
                <a:lnTo>
                  <a:pt x="864" y="1131"/>
                </a:lnTo>
                <a:lnTo>
                  <a:pt x="849" y="1168"/>
                </a:lnTo>
                <a:lnTo>
                  <a:pt x="837" y="1200"/>
                </a:lnTo>
                <a:lnTo>
                  <a:pt x="821" y="1236"/>
                </a:lnTo>
                <a:lnTo>
                  <a:pt x="808" y="1272"/>
                </a:lnTo>
                <a:lnTo>
                  <a:pt x="796" y="1296"/>
                </a:lnTo>
                <a:lnTo>
                  <a:pt x="777" y="1336"/>
                </a:lnTo>
                <a:lnTo>
                  <a:pt x="761" y="1374"/>
                </a:lnTo>
                <a:lnTo>
                  <a:pt x="738" y="1414"/>
                </a:lnTo>
                <a:lnTo>
                  <a:pt x="719" y="1454"/>
                </a:lnTo>
                <a:lnTo>
                  <a:pt x="696" y="1492"/>
                </a:lnTo>
                <a:lnTo>
                  <a:pt x="672" y="1527"/>
                </a:lnTo>
                <a:lnTo>
                  <a:pt x="645" y="1557"/>
                </a:lnTo>
                <a:lnTo>
                  <a:pt x="624" y="1588"/>
                </a:lnTo>
                <a:lnTo>
                  <a:pt x="588" y="1624"/>
                </a:lnTo>
                <a:lnTo>
                  <a:pt x="567" y="1641"/>
                </a:lnTo>
                <a:lnTo>
                  <a:pt x="534" y="1666"/>
                </a:lnTo>
                <a:lnTo>
                  <a:pt x="480" y="1698"/>
                </a:lnTo>
                <a:lnTo>
                  <a:pt x="441" y="1722"/>
                </a:lnTo>
                <a:lnTo>
                  <a:pt x="411" y="1736"/>
                </a:lnTo>
                <a:lnTo>
                  <a:pt x="379" y="1750"/>
                </a:lnTo>
                <a:lnTo>
                  <a:pt x="345" y="1766"/>
                </a:lnTo>
                <a:lnTo>
                  <a:pt x="312" y="1780"/>
                </a:lnTo>
                <a:lnTo>
                  <a:pt x="276" y="1792"/>
                </a:lnTo>
                <a:lnTo>
                  <a:pt x="255" y="1797"/>
                </a:lnTo>
                <a:lnTo>
                  <a:pt x="225" y="1809"/>
                </a:lnTo>
                <a:lnTo>
                  <a:pt x="184" y="1828"/>
                </a:lnTo>
                <a:lnTo>
                  <a:pt x="144" y="1840"/>
                </a:lnTo>
                <a:lnTo>
                  <a:pt x="97" y="1856"/>
                </a:lnTo>
                <a:lnTo>
                  <a:pt x="60" y="1868"/>
                </a:lnTo>
                <a:lnTo>
                  <a:pt x="27" y="1876"/>
                </a:lnTo>
                <a:lnTo>
                  <a:pt x="3" y="1884"/>
                </a:lnTo>
                <a:lnTo>
                  <a:pt x="1" y="1904"/>
                </a:lnTo>
                <a:lnTo>
                  <a:pt x="0" y="1926"/>
                </a:lnTo>
                <a:lnTo>
                  <a:pt x="1" y="1930"/>
                </a:lnTo>
                <a:lnTo>
                  <a:pt x="2843" y="1930"/>
                </a:lnTo>
                <a:lnTo>
                  <a:pt x="2841" y="1902"/>
                </a:lnTo>
                <a:lnTo>
                  <a:pt x="2841" y="1874"/>
                </a:lnTo>
                <a:lnTo>
                  <a:pt x="2796" y="1864"/>
                </a:lnTo>
                <a:lnTo>
                  <a:pt x="2746" y="1852"/>
                </a:lnTo>
                <a:lnTo>
                  <a:pt x="2689" y="1838"/>
                </a:lnTo>
                <a:lnTo>
                  <a:pt x="2715" y="1844"/>
                </a:lnTo>
                <a:lnTo>
                  <a:pt x="2656" y="1825"/>
                </a:lnTo>
                <a:lnTo>
                  <a:pt x="2613" y="1813"/>
                </a:lnTo>
                <a:lnTo>
                  <a:pt x="2566" y="1795"/>
                </a:lnTo>
                <a:lnTo>
                  <a:pt x="2515" y="1778"/>
                </a:lnTo>
                <a:lnTo>
                  <a:pt x="2481" y="1768"/>
                </a:lnTo>
                <a:lnTo>
                  <a:pt x="2445" y="1751"/>
                </a:lnTo>
                <a:lnTo>
                  <a:pt x="2409" y="1736"/>
                </a:lnTo>
                <a:lnTo>
                  <a:pt x="2367" y="1714"/>
                </a:lnTo>
                <a:lnTo>
                  <a:pt x="2331" y="1700"/>
                </a:lnTo>
                <a:lnTo>
                  <a:pt x="2311" y="1686"/>
                </a:lnTo>
                <a:lnTo>
                  <a:pt x="2295" y="1676"/>
                </a:lnTo>
                <a:lnTo>
                  <a:pt x="2283" y="1666"/>
                </a:lnTo>
                <a:lnTo>
                  <a:pt x="2257" y="1648"/>
                </a:lnTo>
                <a:lnTo>
                  <a:pt x="2232" y="1624"/>
                </a:lnTo>
                <a:lnTo>
                  <a:pt x="2200" y="1591"/>
                </a:lnTo>
                <a:lnTo>
                  <a:pt x="2179" y="1570"/>
                </a:lnTo>
                <a:lnTo>
                  <a:pt x="2159" y="1542"/>
                </a:lnTo>
                <a:lnTo>
                  <a:pt x="2131" y="1504"/>
                </a:lnTo>
                <a:lnTo>
                  <a:pt x="2112" y="1468"/>
                </a:lnTo>
                <a:lnTo>
                  <a:pt x="2088" y="1432"/>
                </a:lnTo>
                <a:lnTo>
                  <a:pt x="2069" y="1404"/>
                </a:lnTo>
                <a:lnTo>
                  <a:pt x="2051" y="1364"/>
                </a:lnTo>
                <a:lnTo>
                  <a:pt x="2019" y="1308"/>
                </a:lnTo>
                <a:lnTo>
                  <a:pt x="2035" y="1336"/>
                </a:lnTo>
                <a:lnTo>
                  <a:pt x="2004" y="1278"/>
                </a:lnTo>
                <a:lnTo>
                  <a:pt x="1992" y="1240"/>
                </a:lnTo>
                <a:lnTo>
                  <a:pt x="1975" y="1206"/>
                </a:lnTo>
                <a:lnTo>
                  <a:pt x="1965" y="1172"/>
                </a:lnTo>
                <a:lnTo>
                  <a:pt x="1951" y="1144"/>
                </a:lnTo>
                <a:lnTo>
                  <a:pt x="1941" y="1118"/>
                </a:lnTo>
                <a:lnTo>
                  <a:pt x="1935" y="1096"/>
                </a:lnTo>
                <a:lnTo>
                  <a:pt x="1925" y="1064"/>
                </a:lnTo>
                <a:lnTo>
                  <a:pt x="1913" y="1028"/>
                </a:lnTo>
                <a:lnTo>
                  <a:pt x="1899" y="986"/>
                </a:lnTo>
                <a:lnTo>
                  <a:pt x="1887" y="940"/>
                </a:lnTo>
                <a:lnTo>
                  <a:pt x="1875" y="903"/>
                </a:lnTo>
                <a:lnTo>
                  <a:pt x="1861" y="862"/>
                </a:lnTo>
                <a:lnTo>
                  <a:pt x="1849" y="824"/>
                </a:lnTo>
                <a:lnTo>
                  <a:pt x="1842" y="798"/>
                </a:lnTo>
                <a:lnTo>
                  <a:pt x="1829" y="754"/>
                </a:lnTo>
                <a:lnTo>
                  <a:pt x="1815" y="710"/>
                </a:lnTo>
                <a:lnTo>
                  <a:pt x="1797" y="660"/>
                </a:lnTo>
                <a:lnTo>
                  <a:pt x="1779" y="603"/>
                </a:lnTo>
                <a:lnTo>
                  <a:pt x="1765" y="562"/>
                </a:lnTo>
                <a:lnTo>
                  <a:pt x="1753" y="526"/>
                </a:lnTo>
                <a:lnTo>
                  <a:pt x="1737" y="484"/>
                </a:lnTo>
                <a:lnTo>
                  <a:pt x="1722" y="453"/>
                </a:lnTo>
                <a:lnTo>
                  <a:pt x="1709" y="412"/>
                </a:lnTo>
                <a:lnTo>
                  <a:pt x="1695" y="390"/>
                </a:lnTo>
                <a:lnTo>
                  <a:pt x="1685" y="362"/>
                </a:lnTo>
                <a:lnTo>
                  <a:pt x="1673" y="332"/>
                </a:lnTo>
                <a:lnTo>
                  <a:pt x="1656" y="304"/>
                </a:lnTo>
                <a:lnTo>
                  <a:pt x="1637" y="264"/>
                </a:lnTo>
                <a:lnTo>
                  <a:pt x="1620" y="228"/>
                </a:lnTo>
                <a:lnTo>
                  <a:pt x="1609" y="208"/>
                </a:lnTo>
                <a:lnTo>
                  <a:pt x="1578" y="156"/>
                </a:lnTo>
                <a:lnTo>
                  <a:pt x="1594" y="179"/>
                </a:lnTo>
                <a:lnTo>
                  <a:pt x="1565" y="136"/>
                </a:lnTo>
                <a:lnTo>
                  <a:pt x="1554" y="113"/>
                </a:lnTo>
                <a:lnTo>
                  <a:pt x="1525" y="86"/>
                </a:lnTo>
                <a:lnTo>
                  <a:pt x="1499" y="56"/>
                </a:lnTo>
                <a:lnTo>
                  <a:pt x="1477" y="36"/>
                </a:lnTo>
                <a:lnTo>
                  <a:pt x="1458" y="22"/>
                </a:lnTo>
                <a:lnTo>
                  <a:pt x="1433" y="6"/>
                </a:lnTo>
                <a:lnTo>
                  <a:pt x="1408" y="4"/>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0" scaled="1"/>
            <a:tileRect/>
          </a:gradFill>
          <a:ln w="12700" cap="rnd" cmpd="sng">
            <a:noFill/>
            <a:prstDash val="solid"/>
            <a:round/>
            <a:headEnd type="none" w="med" len="med"/>
            <a:tailEnd type="none" w="med" len="med"/>
          </a:ln>
          <a:effectLst/>
        </p:spPr>
        <p:txBody>
          <a:bodyPr/>
          <a:lstStyle/>
          <a:p>
            <a:endParaRPr lang="en-US"/>
          </a:p>
        </p:txBody>
      </p:sp>
      <p:sp>
        <p:nvSpPr>
          <p:cNvPr id="147932" name="Freeform 476"/>
          <p:cNvSpPr>
            <a:spLocks noChangeArrowheads="1"/>
          </p:cNvSpPr>
          <p:nvPr/>
        </p:nvSpPr>
        <p:spPr bwMode="auto">
          <a:xfrm flipH="1">
            <a:off x="4551363" y="496093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7936" name="Freeform 480"/>
          <p:cNvSpPr>
            <a:spLocks/>
          </p:cNvSpPr>
          <p:nvPr/>
        </p:nvSpPr>
        <p:spPr bwMode="auto">
          <a:xfrm>
            <a:off x="2339975" y="3111500"/>
            <a:ext cx="1560513" cy="1919288"/>
          </a:xfrm>
          <a:custGeom>
            <a:avLst/>
            <a:gdLst/>
            <a:ahLst/>
            <a:cxnLst>
              <a:cxn ang="0">
                <a:pos x="983" y="1209"/>
              </a:cxn>
              <a:cxn ang="0">
                <a:pos x="2" y="1209"/>
              </a:cxn>
              <a:cxn ang="0">
                <a:pos x="2" y="1188"/>
              </a:cxn>
              <a:cxn ang="0">
                <a:pos x="0" y="1158"/>
              </a:cxn>
              <a:cxn ang="0">
                <a:pos x="23" y="1155"/>
              </a:cxn>
              <a:cxn ang="0">
                <a:pos x="44" y="1148"/>
              </a:cxn>
              <a:cxn ang="0">
                <a:pos x="118" y="1124"/>
              </a:cxn>
              <a:cxn ang="0">
                <a:pos x="185" y="1104"/>
              </a:cxn>
              <a:cxn ang="0">
                <a:pos x="274" y="1071"/>
              </a:cxn>
              <a:cxn ang="0">
                <a:pos x="383" y="1026"/>
              </a:cxn>
              <a:cxn ang="0">
                <a:pos x="491" y="972"/>
              </a:cxn>
              <a:cxn ang="0">
                <a:pos x="593" y="900"/>
              </a:cxn>
              <a:cxn ang="0">
                <a:pos x="674" y="813"/>
              </a:cxn>
              <a:cxn ang="0">
                <a:pos x="743" y="693"/>
              </a:cxn>
              <a:cxn ang="0">
                <a:pos x="812" y="555"/>
              </a:cxn>
              <a:cxn ang="0">
                <a:pos x="866" y="417"/>
              </a:cxn>
              <a:cxn ang="0">
                <a:pos x="896" y="321"/>
              </a:cxn>
              <a:cxn ang="0">
                <a:pos x="923" y="215"/>
              </a:cxn>
              <a:cxn ang="0">
                <a:pos x="950" y="114"/>
              </a:cxn>
              <a:cxn ang="0">
                <a:pos x="983" y="0"/>
              </a:cxn>
            </a:cxnLst>
            <a:rect l="0" t="0" r="r" b="b"/>
            <a:pathLst>
              <a:path w="983" h="1209">
                <a:moveTo>
                  <a:pt x="983" y="1209"/>
                </a:moveTo>
                <a:lnTo>
                  <a:pt x="2" y="1209"/>
                </a:lnTo>
                <a:lnTo>
                  <a:pt x="2" y="1188"/>
                </a:lnTo>
                <a:lnTo>
                  <a:pt x="0" y="1158"/>
                </a:lnTo>
                <a:lnTo>
                  <a:pt x="23" y="1155"/>
                </a:lnTo>
                <a:lnTo>
                  <a:pt x="44" y="1148"/>
                </a:lnTo>
                <a:lnTo>
                  <a:pt x="118" y="1124"/>
                </a:lnTo>
                <a:lnTo>
                  <a:pt x="185" y="1104"/>
                </a:lnTo>
                <a:lnTo>
                  <a:pt x="274" y="1071"/>
                </a:lnTo>
                <a:lnTo>
                  <a:pt x="383" y="1026"/>
                </a:lnTo>
                <a:lnTo>
                  <a:pt x="491" y="972"/>
                </a:lnTo>
                <a:lnTo>
                  <a:pt x="593" y="900"/>
                </a:lnTo>
                <a:lnTo>
                  <a:pt x="674" y="813"/>
                </a:lnTo>
                <a:lnTo>
                  <a:pt x="743" y="693"/>
                </a:lnTo>
                <a:lnTo>
                  <a:pt x="812" y="555"/>
                </a:lnTo>
                <a:lnTo>
                  <a:pt x="866" y="417"/>
                </a:lnTo>
                <a:lnTo>
                  <a:pt x="896" y="321"/>
                </a:lnTo>
                <a:lnTo>
                  <a:pt x="923" y="215"/>
                </a:lnTo>
                <a:lnTo>
                  <a:pt x="950" y="114"/>
                </a:lnTo>
                <a:lnTo>
                  <a:pt x="983" y="0"/>
                </a:lnTo>
              </a:path>
            </a:pathLst>
          </a:custGeom>
          <a:gradFill rotWithShape="0">
            <a:gsLst>
              <a:gs pos="0">
                <a:srgbClr val="00A2DC"/>
              </a:gs>
              <a:gs pos="100000">
                <a:srgbClr val="00A2DC">
                  <a:gamma/>
                  <a:shade val="46275"/>
                  <a:invGamma/>
                </a:srgbClr>
              </a:gs>
            </a:gsLst>
            <a:lin ang="0" scaled="1"/>
          </a:gradFill>
          <a:ln w="12700" cap="rnd" cmpd="sng">
            <a:noFill/>
            <a:prstDash val="solid"/>
            <a:round/>
            <a:headEnd type="none" w="med" len="med"/>
            <a:tailEnd type="none" w="med" len="med"/>
          </a:ln>
          <a:effectLst/>
        </p:spPr>
        <p:txBody>
          <a:bodyPr/>
          <a:lstStyle/>
          <a:p>
            <a:endParaRPr lang="en-US"/>
          </a:p>
        </p:txBody>
      </p:sp>
      <p:grpSp>
        <p:nvGrpSpPr>
          <p:cNvPr id="147925" name="Group 469"/>
          <p:cNvGrpSpPr>
            <a:grpSpLocks/>
          </p:cNvGrpSpPr>
          <p:nvPr/>
        </p:nvGrpSpPr>
        <p:grpSpPr bwMode="auto">
          <a:xfrm>
            <a:off x="2239963" y="1893888"/>
            <a:ext cx="4759325" cy="2952750"/>
            <a:chOff x="1195" y="1177"/>
            <a:chExt cx="2998" cy="1860"/>
          </a:xfrm>
        </p:grpSpPr>
        <p:sp>
          <p:nvSpPr>
            <p:cNvPr id="147926" name="Arc 470"/>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47927" name="Arc 471"/>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147928" name="Arc 472"/>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47929" name="Arc 473"/>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47930" name="Arc 474"/>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147931" name="Arc 475"/>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147934" name="Freeform 478"/>
          <p:cNvSpPr>
            <a:spLocks noChangeArrowheads="1"/>
          </p:cNvSpPr>
          <p:nvPr/>
        </p:nvSpPr>
        <p:spPr bwMode="auto">
          <a:xfrm>
            <a:off x="3902075" y="3101975"/>
            <a:ext cx="42863" cy="2003425"/>
          </a:xfrm>
          <a:custGeom>
            <a:avLst/>
            <a:gdLst/>
            <a:ahLst/>
            <a:cxnLst>
              <a:cxn ang="0">
                <a:pos x="0" y="1226"/>
              </a:cxn>
              <a:cxn ang="0">
                <a:pos x="0" y="0"/>
              </a:cxn>
            </a:cxnLst>
            <a:rect l="0" t="0" r="r" b="b"/>
            <a:pathLst>
              <a:path w="1" h="1226">
                <a:moveTo>
                  <a:pt x="0" y="1226"/>
                </a:moveTo>
                <a:lnTo>
                  <a:pt x="0" y="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7935" name="Line 479"/>
          <p:cNvSpPr>
            <a:spLocks noChangeShapeType="1"/>
          </p:cNvSpPr>
          <p:nvPr/>
        </p:nvSpPr>
        <p:spPr bwMode="auto">
          <a:xfrm>
            <a:off x="3295650" y="4330700"/>
            <a:ext cx="241300" cy="42227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graphicFrame>
        <p:nvGraphicFramePr>
          <p:cNvPr id="147937" name="Object 481">
            <a:hlinkClick r:id="" action="ppaction://ole?verb=0"/>
          </p:cNvPr>
          <p:cNvGraphicFramePr>
            <a:graphicFrameLocks/>
          </p:cNvGraphicFramePr>
          <p:nvPr>
            <p:extLst>
              <p:ext uri="{D42A27DB-BD31-4B8C-83A1-F6EECF244321}">
                <p14:modId xmlns:p14="http://schemas.microsoft.com/office/powerpoint/2010/main" val="71073904"/>
              </p:ext>
            </p:extLst>
          </p:nvPr>
        </p:nvGraphicFramePr>
        <p:xfrm>
          <a:off x="5400675" y="2273300"/>
          <a:ext cx="1292225" cy="454025"/>
        </p:xfrm>
        <a:graphic>
          <a:graphicData uri="http://schemas.openxmlformats.org/presentationml/2006/ole">
            <mc:AlternateContent xmlns:mc="http://schemas.openxmlformats.org/markup-compatibility/2006">
              <mc:Choice xmlns:v="urn:schemas-microsoft-com:vml" Requires="v">
                <p:oleObj spid="_x0000_s148042" name="Equation" r:id="rId8" imgW="647640" imgH="203040" progId="Equation.DSMT4">
                  <p:embed/>
                </p:oleObj>
              </mc:Choice>
              <mc:Fallback>
                <p:oleObj name="Equation" r:id="rId8" imgW="647640" imgH="203040" progId="Equation.DSMT4">
                  <p:embed/>
                  <p:pic>
                    <p:nvPicPr>
                      <p:cNvPr id="0" name="Picture 481"/>
                      <p:cNvPicPr>
                        <a:picLocks noChangeArrowheads="1"/>
                      </p:cNvPicPr>
                      <p:nvPr/>
                    </p:nvPicPr>
                    <p:blipFill>
                      <a:blip r:embed="rId9"/>
                      <a:srcRect/>
                      <a:stretch>
                        <a:fillRect/>
                      </a:stretch>
                    </p:blipFill>
                    <p:spPr bwMode="auto">
                      <a:xfrm>
                        <a:off x="5400675" y="2273300"/>
                        <a:ext cx="129222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7938" name="AutoShape 482"/>
          <p:cNvSpPr>
            <a:spLocks noChangeArrowheads="1"/>
          </p:cNvSpPr>
          <p:nvPr/>
        </p:nvSpPr>
        <p:spPr bwMode="auto">
          <a:xfrm rot="5400000">
            <a:off x="1171575" y="4133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939" name="AutoShape 483"/>
          <p:cNvSpPr>
            <a:spLocks noChangeArrowheads="1"/>
          </p:cNvSpPr>
          <p:nvPr/>
        </p:nvSpPr>
        <p:spPr bwMode="auto">
          <a:xfrm rot="5400000">
            <a:off x="1171575" y="220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7940" name="Rectangle 484"/>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147941" name="Group 485"/>
          <p:cNvGrpSpPr>
            <a:grpSpLocks/>
          </p:cNvGrpSpPr>
          <p:nvPr/>
        </p:nvGrpSpPr>
        <p:grpSpPr bwMode="auto">
          <a:xfrm>
            <a:off x="1649413" y="1787525"/>
            <a:ext cx="1833562" cy="1917700"/>
            <a:chOff x="1039" y="1206"/>
            <a:chExt cx="1155" cy="1208"/>
          </a:xfrm>
        </p:grpSpPr>
        <p:sp>
          <p:nvSpPr>
            <p:cNvPr id="147942" name="Text Box 486"/>
            <p:cNvSpPr txBox="1">
              <a:spLocks noChangeArrowheads="1"/>
            </p:cNvSpPr>
            <p:nvPr/>
          </p:nvSpPr>
          <p:spPr bwMode="auto">
            <a:xfrm>
              <a:off x="1039" y="1206"/>
              <a:ext cx="1155" cy="120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a:p>
              <a:r>
                <a:rPr lang="en-US" sz="2400">
                  <a:effectLst>
                    <a:outerShdw blurRad="38100" dist="38100" dir="2700000" algn="tl">
                      <a:srgbClr val="000000"/>
                    </a:outerShdw>
                  </a:effectLst>
                  <a:latin typeface="Book Antiqua" pitchFamily="18" charset="0"/>
                </a:rPr>
                <a:t>for SAT</a:t>
              </a:r>
            </a:p>
            <a:p>
              <a:r>
                <a:rPr lang="en-US" sz="2400">
                  <a:effectLst>
                    <a:outerShdw blurRad="38100" dist="38100" dir="2700000" algn="tl">
                      <a:srgbClr val="000000"/>
                    </a:outerShdw>
                  </a:effectLst>
                  <a:latin typeface="Book Antiqua" pitchFamily="18" charset="0"/>
                </a:rPr>
                <a:t>Scores</a:t>
              </a:r>
            </a:p>
          </p:txBody>
        </p:sp>
        <p:graphicFrame>
          <p:nvGraphicFramePr>
            <p:cNvPr id="147943" name="Object 487">
              <a:hlinkClick r:id="" action="ppaction://ole?verb=0"/>
            </p:cNvPr>
            <p:cNvGraphicFramePr>
              <a:graphicFrameLocks/>
            </p:cNvGraphicFramePr>
            <p:nvPr/>
          </p:nvGraphicFramePr>
          <p:xfrm>
            <a:off x="1664" y="1746"/>
            <a:ext cx="121" cy="138"/>
          </p:xfrm>
          <a:graphic>
            <a:graphicData uri="http://schemas.openxmlformats.org/presentationml/2006/ole">
              <mc:AlternateContent xmlns:mc="http://schemas.openxmlformats.org/markup-compatibility/2006">
                <mc:Choice xmlns:v="urn:schemas-microsoft-com:vml" Requires="v">
                  <p:oleObj spid="_x0000_s148043" name="Equation" r:id="rId10" imgW="163440" imgH="163440" progId="Equation.DSMT4">
                    <p:embed/>
                  </p:oleObj>
                </mc:Choice>
                <mc:Fallback>
                  <p:oleObj name="Equation" r:id="rId10" imgW="163440" imgH="163440" progId="Equation.DSMT4">
                    <p:embed/>
                    <p:pic>
                      <p:nvPicPr>
                        <p:cNvPr id="0" name="Picture 487"/>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64" y="1746"/>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147939"/>
                                        </p:tgtEl>
                                        <p:attrNameLst>
                                          <p:attrName>style.visibility</p:attrName>
                                        </p:attrNameLst>
                                      </p:cBhvr>
                                      <p:to>
                                        <p:strVal val="visible"/>
                                      </p:to>
                                    </p:set>
                                    <p:animEffect transition="in" filter="slide(fromLeft)">
                                      <p:cBhvr>
                                        <p:cTn id="7" dur="500"/>
                                        <p:tgtEl>
                                          <p:spTgt spid="147939"/>
                                        </p:tgtEl>
                                      </p:cBhvr>
                                    </p:animEffect>
                                  </p:childTnLst>
                                  <p:subTnLst>
                                    <p:set>
                                      <p:cBhvr override="childStyle">
                                        <p:cTn dur="1" fill="hold" display="0" masterRel="nextClick" afterEffect="1"/>
                                        <p:tgtEl>
                                          <p:spTgt spid="14793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7912"/>
                                        </p:tgtEl>
                                        <p:attrNameLst>
                                          <p:attrName>style.visibility</p:attrName>
                                        </p:attrNameLst>
                                      </p:cBhvr>
                                      <p:to>
                                        <p:strVal val="visible"/>
                                      </p:to>
                                    </p:set>
                                    <p:animEffect transition="in" filter="dissolve">
                                      <p:cBhvr>
                                        <p:cTn id="12" dur="500"/>
                                        <p:tgtEl>
                                          <p:spTgt spid="147912"/>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147941"/>
                                        </p:tgtEl>
                                        <p:attrNameLst>
                                          <p:attrName>style.visibility</p:attrName>
                                        </p:attrNameLst>
                                      </p:cBhvr>
                                      <p:to>
                                        <p:strVal val="visible"/>
                                      </p:to>
                                    </p:set>
                                    <p:animEffect transition="in" filter="blinds(horizontal)">
                                      <p:cBhvr>
                                        <p:cTn id="16" dur="500"/>
                                        <p:tgtEl>
                                          <p:spTgt spid="147941"/>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47917"/>
                                        </p:tgtEl>
                                        <p:attrNameLst>
                                          <p:attrName>style.visibility</p:attrName>
                                        </p:attrNameLst>
                                      </p:cBhvr>
                                      <p:to>
                                        <p:strVal val="visible"/>
                                      </p:to>
                                    </p:set>
                                    <p:animEffect transition="in" filter="slide(fromLeft)">
                                      <p:cBhvr>
                                        <p:cTn id="20" dur="500"/>
                                        <p:tgtEl>
                                          <p:spTgt spid="147917"/>
                                        </p:tgtEl>
                                      </p:cBhvr>
                                    </p:animEffect>
                                  </p:childTnLst>
                                </p:cTn>
                              </p:par>
                            </p:childTnLst>
                          </p:cTn>
                        </p:par>
                        <p:par>
                          <p:cTn id="21" fill="hold">
                            <p:stCondLst>
                              <p:cond delay="3500"/>
                            </p:stCondLst>
                            <p:childTnLst>
                              <p:par>
                                <p:cTn id="22" presetID="12" presetClass="entr" presetSubtype="1" fill="hold" nodeType="afterEffect">
                                  <p:stCondLst>
                                    <p:cond delay="0"/>
                                  </p:stCondLst>
                                  <p:childTnLst>
                                    <p:set>
                                      <p:cBhvr>
                                        <p:cTn id="23" dur="1" fill="hold">
                                          <p:stCondLst>
                                            <p:cond delay="0"/>
                                          </p:stCondLst>
                                        </p:cTn>
                                        <p:tgtEl>
                                          <p:spTgt spid="147913"/>
                                        </p:tgtEl>
                                        <p:attrNameLst>
                                          <p:attrName>style.visibility</p:attrName>
                                        </p:attrNameLst>
                                      </p:cBhvr>
                                      <p:to>
                                        <p:strVal val="visible"/>
                                      </p:to>
                                    </p:set>
                                    <p:animEffect transition="in" filter="slide(fromTop)">
                                      <p:cBhvr>
                                        <p:cTn id="24" dur="500"/>
                                        <p:tgtEl>
                                          <p:spTgt spid="147913"/>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147932"/>
                                        </p:tgtEl>
                                        <p:attrNameLst>
                                          <p:attrName>style.visibility</p:attrName>
                                        </p:attrNameLst>
                                      </p:cBhvr>
                                      <p:to>
                                        <p:strVal val="visible"/>
                                      </p:to>
                                    </p:set>
                                    <p:animEffect transition="in" filter="slide(fromTop)">
                                      <p:cBhvr>
                                        <p:cTn id="28" dur="500"/>
                                        <p:tgtEl>
                                          <p:spTgt spid="147932"/>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147916"/>
                                        </p:tgtEl>
                                        <p:attrNameLst>
                                          <p:attrName>style.visibility</p:attrName>
                                        </p:attrNameLst>
                                      </p:cBhvr>
                                      <p:to>
                                        <p:strVal val="visible"/>
                                      </p:to>
                                    </p:set>
                                    <p:animEffect transition="in" filter="slide(fromTop)">
                                      <p:cBhvr>
                                        <p:cTn id="32" dur="500"/>
                                        <p:tgtEl>
                                          <p:spTgt spid="147916"/>
                                        </p:tgtEl>
                                      </p:cBhvr>
                                    </p:animEffect>
                                  </p:childTnLst>
                                </p:cTn>
                              </p:par>
                            </p:childTnLst>
                          </p:cTn>
                        </p:par>
                        <p:par>
                          <p:cTn id="33" fill="hold">
                            <p:stCondLst>
                              <p:cond delay="5000"/>
                            </p:stCondLst>
                            <p:childTnLst>
                              <p:par>
                                <p:cTn id="34" presetID="12" presetClass="entr" presetSubtype="4" fill="hold" nodeType="afterEffect">
                                  <p:stCondLst>
                                    <p:cond delay="0"/>
                                  </p:stCondLst>
                                  <p:childTnLst>
                                    <p:set>
                                      <p:cBhvr>
                                        <p:cTn id="35" dur="1" fill="hold">
                                          <p:stCondLst>
                                            <p:cond delay="0"/>
                                          </p:stCondLst>
                                        </p:cTn>
                                        <p:tgtEl>
                                          <p:spTgt spid="147925"/>
                                        </p:tgtEl>
                                        <p:attrNameLst>
                                          <p:attrName>style.visibility</p:attrName>
                                        </p:attrNameLst>
                                      </p:cBhvr>
                                      <p:to>
                                        <p:strVal val="visible"/>
                                      </p:to>
                                    </p:set>
                                    <p:animEffect transition="in" filter="slide(fromBottom)">
                                      <p:cBhvr>
                                        <p:cTn id="36" dur="500"/>
                                        <p:tgtEl>
                                          <p:spTgt spid="147925"/>
                                        </p:tgtEl>
                                      </p:cBhvr>
                                    </p:animEffect>
                                  </p:childTnLst>
                                </p:cTn>
                              </p:par>
                            </p:childTnLst>
                          </p:cTn>
                        </p:par>
                        <p:par>
                          <p:cTn id="37" fill="hold">
                            <p:stCondLst>
                              <p:cond delay="5500"/>
                            </p:stCondLst>
                            <p:childTnLst>
                              <p:par>
                                <p:cTn id="38" presetID="12" presetClass="entr" presetSubtype="4" fill="hold" grpId="0" nodeType="afterEffect">
                                  <p:stCondLst>
                                    <p:cond delay="0"/>
                                  </p:stCondLst>
                                  <p:childTnLst>
                                    <p:set>
                                      <p:cBhvr>
                                        <p:cTn id="39" dur="1" fill="hold">
                                          <p:stCondLst>
                                            <p:cond delay="0"/>
                                          </p:stCondLst>
                                        </p:cTn>
                                        <p:tgtEl>
                                          <p:spTgt spid="147923"/>
                                        </p:tgtEl>
                                        <p:attrNameLst>
                                          <p:attrName>style.visibility</p:attrName>
                                        </p:attrNameLst>
                                      </p:cBhvr>
                                      <p:to>
                                        <p:strVal val="visible"/>
                                      </p:to>
                                    </p:set>
                                    <p:animEffect transition="in" filter="slide(fromBottom)">
                                      <p:cBhvr>
                                        <p:cTn id="40" dur="500"/>
                                        <p:tgtEl>
                                          <p:spTgt spid="147923"/>
                                        </p:tgtEl>
                                      </p:cBhvr>
                                    </p:animEffect>
                                  </p:childTnLst>
                                </p:cTn>
                              </p:par>
                            </p:childTnLst>
                          </p:cTn>
                        </p:par>
                        <p:par>
                          <p:cTn id="41" fill="hold">
                            <p:stCondLst>
                              <p:cond delay="6000"/>
                            </p:stCondLst>
                            <p:childTnLst>
                              <p:par>
                                <p:cTn id="42" presetID="12" presetClass="entr" presetSubtype="1" fill="hold" nodeType="afterEffect">
                                  <p:stCondLst>
                                    <p:cond delay="1000"/>
                                  </p:stCondLst>
                                  <p:childTnLst>
                                    <p:set>
                                      <p:cBhvr>
                                        <p:cTn id="43" dur="1" fill="hold">
                                          <p:stCondLst>
                                            <p:cond delay="0"/>
                                          </p:stCondLst>
                                        </p:cTn>
                                        <p:tgtEl>
                                          <p:spTgt spid="147937"/>
                                        </p:tgtEl>
                                        <p:attrNameLst>
                                          <p:attrName>style.visibility</p:attrName>
                                        </p:attrNameLst>
                                      </p:cBhvr>
                                      <p:to>
                                        <p:strVal val="visible"/>
                                      </p:to>
                                    </p:set>
                                    <p:animEffect transition="in" filter="slide(fromTop)">
                                      <p:cBhvr>
                                        <p:cTn id="44" dur="500"/>
                                        <p:tgtEl>
                                          <p:spTgt spid="147937"/>
                                        </p:tgtEl>
                                      </p:cBhvr>
                                    </p:animEffect>
                                  </p:childTnLst>
                                </p:cTn>
                              </p:par>
                            </p:childTnLst>
                          </p:cTn>
                        </p:par>
                        <p:par>
                          <p:cTn id="45" fill="hold">
                            <p:stCondLst>
                              <p:cond delay="7500"/>
                            </p:stCondLst>
                            <p:childTnLst>
                              <p:par>
                                <p:cTn id="46" presetID="12" presetClass="entr" presetSubtype="8" fill="hold" grpId="0" nodeType="afterEffect">
                                  <p:stCondLst>
                                    <p:cond delay="1000"/>
                                  </p:stCondLst>
                                  <p:childTnLst>
                                    <p:set>
                                      <p:cBhvr>
                                        <p:cTn id="47" dur="1" fill="hold">
                                          <p:stCondLst>
                                            <p:cond delay="0"/>
                                          </p:stCondLst>
                                        </p:cTn>
                                        <p:tgtEl>
                                          <p:spTgt spid="147938"/>
                                        </p:tgtEl>
                                        <p:attrNameLst>
                                          <p:attrName>style.visibility</p:attrName>
                                        </p:attrNameLst>
                                      </p:cBhvr>
                                      <p:to>
                                        <p:strVal val="visible"/>
                                      </p:to>
                                    </p:set>
                                    <p:animEffect transition="in" filter="slide(fromLeft)">
                                      <p:cBhvr>
                                        <p:cTn id="48" dur="500"/>
                                        <p:tgtEl>
                                          <p:spTgt spid="147938"/>
                                        </p:tgtEl>
                                      </p:cBhvr>
                                    </p:animEffect>
                                  </p:childTnLst>
                                  <p:subTnLst>
                                    <p:set>
                                      <p:cBhvr override="childStyle">
                                        <p:cTn dur="1" fill="hold" display="0" masterRel="nextClick" afterEffect="1"/>
                                        <p:tgtEl>
                                          <p:spTgt spid="147938"/>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147934"/>
                                        </p:tgtEl>
                                        <p:attrNameLst>
                                          <p:attrName>style.visibility</p:attrName>
                                        </p:attrNameLst>
                                      </p:cBhvr>
                                      <p:to>
                                        <p:strVal val="visible"/>
                                      </p:to>
                                    </p:set>
                                    <p:animEffect transition="in" filter="slide(fromTop)">
                                      <p:cBhvr>
                                        <p:cTn id="53" dur="500"/>
                                        <p:tgtEl>
                                          <p:spTgt spid="147934"/>
                                        </p:tgtEl>
                                      </p:cBhvr>
                                    </p:animEffect>
                                  </p:childTnLst>
                                </p:cTn>
                              </p:par>
                            </p:childTnLst>
                          </p:cTn>
                        </p:par>
                        <p:par>
                          <p:cTn id="54" fill="hold">
                            <p:stCondLst>
                              <p:cond delay="500"/>
                            </p:stCondLst>
                            <p:childTnLst>
                              <p:par>
                                <p:cTn id="55" presetID="12" presetClass="entr" presetSubtype="1" fill="hold" grpId="0" nodeType="afterEffect">
                                  <p:stCondLst>
                                    <p:cond delay="1000"/>
                                  </p:stCondLst>
                                  <p:childTnLst>
                                    <p:set>
                                      <p:cBhvr>
                                        <p:cTn id="56" dur="1" fill="hold">
                                          <p:stCondLst>
                                            <p:cond delay="0"/>
                                          </p:stCondLst>
                                        </p:cTn>
                                        <p:tgtEl>
                                          <p:spTgt spid="147915"/>
                                        </p:tgtEl>
                                        <p:attrNameLst>
                                          <p:attrName>style.visibility</p:attrName>
                                        </p:attrNameLst>
                                      </p:cBhvr>
                                      <p:to>
                                        <p:strVal val="visible"/>
                                      </p:to>
                                    </p:set>
                                    <p:animEffect transition="in" filter="slide(fromTop)">
                                      <p:cBhvr>
                                        <p:cTn id="57" dur="500"/>
                                        <p:tgtEl>
                                          <p:spTgt spid="147915"/>
                                        </p:tgtEl>
                                      </p:cBhvr>
                                    </p:animEffect>
                                  </p:childTnLst>
                                </p:cTn>
                              </p:par>
                            </p:childTnLst>
                          </p:cTn>
                        </p:par>
                        <p:par>
                          <p:cTn id="58" fill="hold">
                            <p:stCondLst>
                              <p:cond delay="2000"/>
                            </p:stCondLst>
                            <p:childTnLst>
                              <p:par>
                                <p:cTn id="59" presetID="12" presetClass="entr" presetSubtype="2" fill="hold" grpId="0" nodeType="afterEffect">
                                  <p:stCondLst>
                                    <p:cond delay="1000"/>
                                  </p:stCondLst>
                                  <p:childTnLst>
                                    <p:set>
                                      <p:cBhvr>
                                        <p:cTn id="60" dur="1" fill="hold">
                                          <p:stCondLst>
                                            <p:cond delay="0"/>
                                          </p:stCondLst>
                                        </p:cTn>
                                        <p:tgtEl>
                                          <p:spTgt spid="147936"/>
                                        </p:tgtEl>
                                        <p:attrNameLst>
                                          <p:attrName>style.visibility</p:attrName>
                                        </p:attrNameLst>
                                      </p:cBhvr>
                                      <p:to>
                                        <p:strVal val="visible"/>
                                      </p:to>
                                    </p:set>
                                    <p:animEffect transition="in" filter="slide(fromRight)">
                                      <p:cBhvr>
                                        <p:cTn id="61" dur="500"/>
                                        <p:tgtEl>
                                          <p:spTgt spid="147936"/>
                                        </p:tgtEl>
                                      </p:cBhvr>
                                    </p:animEffect>
                                  </p:childTnLst>
                                </p:cTn>
                              </p:par>
                            </p:childTnLst>
                          </p:cTn>
                        </p:par>
                        <p:par>
                          <p:cTn id="62" fill="hold">
                            <p:stCondLst>
                              <p:cond delay="3500"/>
                            </p:stCondLst>
                            <p:childTnLst>
                              <p:par>
                                <p:cTn id="63" presetID="12" presetClass="entr" presetSubtype="1" fill="hold" grpId="0" nodeType="afterEffect">
                                  <p:stCondLst>
                                    <p:cond delay="1000"/>
                                  </p:stCondLst>
                                  <p:childTnLst>
                                    <p:set>
                                      <p:cBhvr>
                                        <p:cTn id="64" dur="1" fill="hold">
                                          <p:stCondLst>
                                            <p:cond delay="0"/>
                                          </p:stCondLst>
                                        </p:cTn>
                                        <p:tgtEl>
                                          <p:spTgt spid="147918"/>
                                        </p:tgtEl>
                                        <p:attrNameLst>
                                          <p:attrName>style.visibility</p:attrName>
                                        </p:attrNameLst>
                                      </p:cBhvr>
                                      <p:to>
                                        <p:strVal val="visible"/>
                                      </p:to>
                                    </p:set>
                                    <p:animEffect transition="in" filter="slide(fromTop)">
                                      <p:cBhvr>
                                        <p:cTn id="65" dur="500"/>
                                        <p:tgtEl>
                                          <p:spTgt spid="147918"/>
                                        </p:tgtEl>
                                      </p:cBhvr>
                                    </p:animEffect>
                                  </p:childTnLst>
                                </p:cTn>
                              </p:par>
                            </p:childTnLst>
                          </p:cTn>
                        </p:par>
                        <p:par>
                          <p:cTn id="66" fill="hold">
                            <p:stCondLst>
                              <p:cond delay="5000"/>
                            </p:stCondLst>
                            <p:childTnLst>
                              <p:par>
                                <p:cTn id="67" presetID="17" presetClass="entr" presetSubtype="8" fill="hold" grpId="0" nodeType="afterEffect">
                                  <p:stCondLst>
                                    <p:cond delay="1000"/>
                                  </p:stCondLst>
                                  <p:childTnLst>
                                    <p:set>
                                      <p:cBhvr>
                                        <p:cTn id="68" dur="1" fill="hold">
                                          <p:stCondLst>
                                            <p:cond delay="0"/>
                                          </p:stCondLst>
                                        </p:cTn>
                                        <p:tgtEl>
                                          <p:spTgt spid="147935"/>
                                        </p:tgtEl>
                                        <p:attrNameLst>
                                          <p:attrName>style.visibility</p:attrName>
                                        </p:attrNameLst>
                                      </p:cBhvr>
                                      <p:to>
                                        <p:strVal val="visible"/>
                                      </p:to>
                                    </p:set>
                                    <p:anim calcmode="lin" valueType="num">
                                      <p:cBhvr>
                                        <p:cTn id="69" dur="500" fill="hold"/>
                                        <p:tgtEl>
                                          <p:spTgt spid="147935"/>
                                        </p:tgtEl>
                                        <p:attrNameLst>
                                          <p:attrName>ppt_x</p:attrName>
                                        </p:attrNameLst>
                                      </p:cBhvr>
                                      <p:tavLst>
                                        <p:tav tm="0">
                                          <p:val>
                                            <p:strVal val="#ppt_x-#ppt_w/2"/>
                                          </p:val>
                                        </p:tav>
                                        <p:tav tm="100000">
                                          <p:val>
                                            <p:strVal val="#ppt_x"/>
                                          </p:val>
                                        </p:tav>
                                      </p:tavLst>
                                    </p:anim>
                                    <p:anim calcmode="lin" valueType="num">
                                      <p:cBhvr>
                                        <p:cTn id="70" dur="500" fill="hold"/>
                                        <p:tgtEl>
                                          <p:spTgt spid="147935"/>
                                        </p:tgtEl>
                                        <p:attrNameLst>
                                          <p:attrName>ppt_y</p:attrName>
                                        </p:attrNameLst>
                                      </p:cBhvr>
                                      <p:tavLst>
                                        <p:tav tm="0">
                                          <p:val>
                                            <p:strVal val="#ppt_y"/>
                                          </p:val>
                                        </p:tav>
                                        <p:tav tm="100000">
                                          <p:val>
                                            <p:strVal val="#ppt_y"/>
                                          </p:val>
                                        </p:tav>
                                      </p:tavLst>
                                    </p:anim>
                                    <p:anim calcmode="lin" valueType="num">
                                      <p:cBhvr>
                                        <p:cTn id="71" dur="500" fill="hold"/>
                                        <p:tgtEl>
                                          <p:spTgt spid="147935"/>
                                        </p:tgtEl>
                                        <p:attrNameLst>
                                          <p:attrName>ppt_w</p:attrName>
                                        </p:attrNameLst>
                                      </p:cBhvr>
                                      <p:tavLst>
                                        <p:tav tm="0">
                                          <p:val>
                                            <p:fltVal val="0"/>
                                          </p:val>
                                        </p:tav>
                                        <p:tav tm="100000">
                                          <p:val>
                                            <p:strVal val="#ppt_w"/>
                                          </p:val>
                                        </p:tav>
                                      </p:tavLst>
                                    </p:anim>
                                    <p:anim calcmode="lin" valueType="num">
                                      <p:cBhvr>
                                        <p:cTn id="72" dur="500" fill="hold"/>
                                        <p:tgtEl>
                                          <p:spTgt spid="14793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912" grpId="0" animBg="1" autoUpdateAnimBg="0"/>
      <p:bldP spid="147915" grpId="0" autoUpdateAnimBg="0"/>
      <p:bldP spid="147916" grpId="0" autoUpdateAnimBg="0"/>
      <p:bldP spid="147917" grpId="0" animBg="1"/>
      <p:bldP spid="147918" grpId="0" autoUpdateAnimBg="0"/>
      <p:bldP spid="147923" grpId="0" animBg="1"/>
      <p:bldP spid="147932" grpId="0" animBg="1"/>
      <p:bldP spid="147936" grpId="0" animBg="1"/>
      <p:bldP spid="147934" grpId="0" animBg="1"/>
      <p:bldP spid="147935" grpId="0" animBg="1"/>
      <p:bldP spid="147938" grpId="0" animBg="1"/>
      <p:bldP spid="14793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3617" name="Group 145"/>
          <p:cNvGrpSpPr>
            <a:grpSpLocks/>
          </p:cNvGrpSpPr>
          <p:nvPr/>
        </p:nvGrpSpPr>
        <p:grpSpPr bwMode="auto">
          <a:xfrm>
            <a:off x="550863" y="166688"/>
            <a:ext cx="7772400" cy="814387"/>
            <a:chOff x="431" y="33"/>
            <a:chExt cx="4896" cy="513"/>
          </a:xfrm>
        </p:grpSpPr>
        <p:sp>
          <p:nvSpPr>
            <p:cNvPr id="233618" name="Rectangle 146"/>
            <p:cNvSpPr>
              <a:spLocks noChangeArrowheads="1"/>
            </p:cNvSpPr>
            <p:nvPr/>
          </p:nvSpPr>
          <p:spPr bwMode="auto">
            <a:xfrm>
              <a:off x="431"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    </a:t>
              </a:r>
              <a:r>
                <a:rPr lang="en-US" sz="1800">
                  <a:solidFill>
                    <a:srgbClr val="66FFFF"/>
                  </a:solidFill>
                  <a:effectLst>
                    <a:outerShdw blurRad="38100" dist="38100" dir="2700000" algn="tl">
                      <a:srgbClr val="000000"/>
                    </a:outerShdw>
                  </a:effectLst>
                  <a:latin typeface="Book Antiqua" pitchFamily="18" charset="0"/>
                </a:rPr>
                <a:t> </a:t>
              </a:r>
              <a:r>
                <a:rPr lang="en-US" sz="2800">
                  <a:solidFill>
                    <a:srgbClr val="66FFFF"/>
                  </a:solidFill>
                  <a:effectLst>
                    <a:outerShdw blurRad="38100" dist="38100" dir="2700000" algn="tl">
                      <a:srgbClr val="000000"/>
                    </a:outerShdw>
                  </a:effectLst>
                  <a:latin typeface="Book Antiqua" pitchFamily="18" charset="0"/>
                </a:rPr>
                <a:t>for SAT Scores</a:t>
              </a:r>
            </a:p>
          </p:txBody>
        </p:sp>
        <p:graphicFrame>
          <p:nvGraphicFramePr>
            <p:cNvPr id="233619" name="Object 147">
              <a:hlinkClick r:id="" action="ppaction://ole?verb=0"/>
            </p:cNvPr>
            <p:cNvGraphicFramePr>
              <a:graphicFrameLocks/>
            </p:cNvGraphicFramePr>
            <p:nvPr/>
          </p:nvGraphicFramePr>
          <p:xfrm>
            <a:off x="3310" y="243"/>
            <a:ext cx="157" cy="144"/>
          </p:xfrm>
          <a:graphic>
            <a:graphicData uri="http://schemas.openxmlformats.org/presentationml/2006/ole">
              <mc:AlternateContent xmlns:mc="http://schemas.openxmlformats.org/markup-compatibility/2006">
                <mc:Choice xmlns:v="urn:schemas-microsoft-com:vml" Requires="v">
                  <p:oleObj spid="_x0000_s233683" name="Equation" r:id="rId4" imgW="163440" imgH="163440" progId="Equation.2">
                    <p:embed/>
                  </p:oleObj>
                </mc:Choice>
                <mc:Fallback>
                  <p:oleObj name="Equation" r:id="rId4" imgW="163440" imgH="163440" progId="Equation.2">
                    <p:embed/>
                    <p:pic>
                      <p:nvPicPr>
                        <p:cNvPr id="0" name="Picture 14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0" y="243"/>
                          <a:ext cx="157"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3620" name="Rectangle 148"/>
          <p:cNvSpPr>
            <a:spLocks noChangeArrowheads="1"/>
          </p:cNvSpPr>
          <p:nvPr/>
        </p:nvSpPr>
        <p:spPr bwMode="auto">
          <a:xfrm>
            <a:off x="2819400" y="4840288"/>
            <a:ext cx="3752850" cy="649287"/>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33624" name="Text Box 152"/>
          <p:cNvSpPr txBox="1">
            <a:spLocks noChangeArrowheads="1"/>
          </p:cNvSpPr>
          <p:nvPr/>
        </p:nvSpPr>
        <p:spPr bwMode="auto">
          <a:xfrm>
            <a:off x="1039813" y="1598613"/>
            <a:ext cx="7485062"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5:  </a:t>
            </a:r>
            <a:r>
              <a:rPr lang="en-US" sz="2400">
                <a:effectLst>
                  <a:outerShdw blurRad="38100" dist="38100" dir="2700000" algn="tl">
                    <a:srgbClr val="000000"/>
                  </a:outerShdw>
                </a:effectLst>
                <a:latin typeface="Book Antiqua" pitchFamily="18" charset="0"/>
              </a:rPr>
              <a:t>Calculate the area under the curve between</a:t>
            </a:r>
          </a:p>
          <a:p>
            <a:pPr algn="l"/>
            <a:r>
              <a:rPr lang="en-US" sz="2400">
                <a:effectLst>
                  <a:outerShdw blurRad="38100" dist="38100" dir="2700000" algn="tl">
                    <a:srgbClr val="000000"/>
                  </a:outerShdw>
                </a:effectLst>
                <a:latin typeface="Book Antiqua" pitchFamily="18" charset="0"/>
              </a:rPr>
              <a:t> 	  the lower and upper endpoints of the interval.</a:t>
            </a:r>
          </a:p>
        </p:txBody>
      </p:sp>
      <p:sp>
        <p:nvSpPr>
          <p:cNvPr id="233625" name="Text Box 153"/>
          <p:cNvSpPr txBox="1">
            <a:spLocks noChangeArrowheads="1"/>
          </p:cNvSpPr>
          <p:nvPr/>
        </p:nvSpPr>
        <p:spPr bwMode="auto">
          <a:xfrm>
            <a:off x="2325688" y="2455863"/>
            <a:ext cx="5484812" cy="457200"/>
          </a:xfrm>
          <a:prstGeom prst="rect">
            <a:avLst/>
          </a:prstGeom>
          <a:noFill/>
          <a:ln w="12700">
            <a:noFill/>
            <a:miter lim="800000"/>
            <a:headEnd/>
            <a:tailEnd/>
          </a:ln>
          <a:effectLst/>
        </p:spPr>
        <p:txBody>
          <a:bodyPr wrap="none">
            <a:spAutoFit/>
          </a:bodyPr>
          <a:lstStyle/>
          <a:p>
            <a:pPr algn="l"/>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(-.63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.63) =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.63) </a:t>
            </a:r>
            <a:r>
              <a:rPr lang="en-US" sz="2400" dirty="0">
                <a:effectLst>
                  <a:outerShdw blurRad="38100" dist="38100" dir="2700000" algn="tl">
                    <a:srgbClr val="000000"/>
                  </a:outerShdw>
                </a:effectLst>
                <a:latin typeface="MT Symbol" pitchFamily="82" charset="2"/>
              </a:rPr>
              <a:t>-</a:t>
            </a: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-.63)</a:t>
            </a:r>
          </a:p>
        </p:txBody>
      </p:sp>
      <p:sp>
        <p:nvSpPr>
          <p:cNvPr id="233626" name="Text Box 154"/>
          <p:cNvSpPr txBox="1">
            <a:spLocks noChangeArrowheads="1"/>
          </p:cNvSpPr>
          <p:nvPr/>
        </p:nvSpPr>
        <p:spPr bwMode="auto">
          <a:xfrm>
            <a:off x="4476750" y="2894013"/>
            <a:ext cx="2154757" cy="461665"/>
          </a:xfrm>
          <a:prstGeom prst="rect">
            <a:avLst/>
          </a:prstGeom>
          <a:noFill/>
          <a:ln w="12700">
            <a:noFill/>
            <a:miter lim="800000"/>
            <a:headEnd/>
            <a:tailEnd/>
          </a:ln>
          <a:effectLst/>
        </p:spPr>
        <p:txBody>
          <a:bodyPr wrap="none">
            <a:spAutoFit/>
          </a:bodyPr>
          <a:lstStyle/>
          <a:p>
            <a:pPr algn="l"/>
            <a:r>
              <a:rPr lang="en-US" sz="2400" dirty="0">
                <a:effectLst>
                  <a:outerShdw blurRad="38100" dist="38100" dir="2700000" algn="tl">
                    <a:srgbClr val="000000"/>
                  </a:outerShdw>
                </a:effectLst>
                <a:latin typeface="Book Antiqua" pitchFamily="18" charset="0"/>
              </a:rPr>
              <a:t>= .7357 </a:t>
            </a:r>
            <a:r>
              <a:rPr lang="en-US" sz="2400" dirty="0">
                <a:effectLst>
                  <a:outerShdw blurRad="38100" dist="38100" dir="2700000" algn="tl">
                    <a:srgbClr val="000000"/>
                  </a:outerShdw>
                </a:effectLst>
                <a:latin typeface="MT Symbol" pitchFamily="82" charset="2"/>
              </a:rPr>
              <a:t>-</a:t>
            </a:r>
            <a:r>
              <a:rPr lang="en-US" sz="2400" dirty="0">
                <a:effectLst>
                  <a:outerShdw blurRad="38100" dist="38100" dir="2700000" algn="tl">
                    <a:srgbClr val="000000"/>
                  </a:outerShdw>
                </a:effectLst>
                <a:latin typeface="Book Antiqua" pitchFamily="18" charset="0"/>
              </a:rPr>
              <a:t> .2643</a:t>
            </a:r>
          </a:p>
        </p:txBody>
      </p:sp>
      <p:sp>
        <p:nvSpPr>
          <p:cNvPr id="233627" name="Text Box 155"/>
          <p:cNvSpPr txBox="1">
            <a:spLocks noChangeArrowheads="1"/>
          </p:cNvSpPr>
          <p:nvPr/>
        </p:nvSpPr>
        <p:spPr bwMode="auto">
          <a:xfrm>
            <a:off x="4483100" y="3294063"/>
            <a:ext cx="1217000" cy="461665"/>
          </a:xfrm>
          <a:prstGeom prst="rect">
            <a:avLst/>
          </a:prstGeom>
          <a:noFill/>
          <a:ln w="12700">
            <a:noFill/>
            <a:miter lim="800000"/>
            <a:headEnd/>
            <a:tailEnd/>
          </a:ln>
          <a:effectLst/>
        </p:spPr>
        <p:txBody>
          <a:bodyPr wrap="none">
            <a:spAutoFit/>
          </a:bodyPr>
          <a:lstStyle/>
          <a:p>
            <a:pPr algn="l"/>
            <a:r>
              <a:rPr lang="en-US" sz="2400" dirty="0">
                <a:effectLst>
                  <a:outerShdw blurRad="38100" dist="38100" dir="2700000" algn="tl">
                    <a:srgbClr val="000000"/>
                  </a:outerShdw>
                </a:effectLst>
                <a:latin typeface="Book Antiqua" pitchFamily="18" charset="0"/>
              </a:rPr>
              <a:t>=  .4714</a:t>
            </a:r>
          </a:p>
        </p:txBody>
      </p:sp>
      <p:sp>
        <p:nvSpPr>
          <p:cNvPr id="233628" name="Text Box 156"/>
          <p:cNvSpPr txBox="1">
            <a:spLocks noChangeArrowheads="1"/>
          </p:cNvSpPr>
          <p:nvPr/>
        </p:nvSpPr>
        <p:spPr bwMode="auto">
          <a:xfrm>
            <a:off x="1066800" y="3884613"/>
            <a:ext cx="7340600" cy="830997"/>
          </a:xfrm>
          <a:prstGeom prst="rect">
            <a:avLst/>
          </a:prstGeom>
          <a:noFill/>
          <a:ln w="12700">
            <a:noFill/>
            <a:miter lim="800000"/>
            <a:headEnd/>
            <a:tailEnd/>
          </a:ln>
          <a:effectLst/>
        </p:spPr>
        <p:txBody>
          <a:bodyPr>
            <a:spAutoFit/>
          </a:bodyPr>
          <a:lstStyle/>
          <a:p>
            <a:pPr algn="l"/>
            <a:r>
              <a:rPr lang="en-US" sz="2400" dirty="0">
                <a:effectLst>
                  <a:outerShdw blurRad="38100" dist="38100" dir="2700000" algn="tl">
                    <a:srgbClr val="000000"/>
                  </a:outerShdw>
                </a:effectLst>
                <a:latin typeface="Book Antiqua" pitchFamily="18" charset="0"/>
              </a:rPr>
              <a:t>The probability that the sample mean SAT score will</a:t>
            </a:r>
          </a:p>
          <a:p>
            <a:pPr algn="l"/>
            <a:r>
              <a:rPr lang="en-US" sz="2400" dirty="0">
                <a:effectLst>
                  <a:outerShdw blurRad="38100" dist="38100" dir="2700000" algn="tl">
                    <a:srgbClr val="000000"/>
                  </a:outerShdw>
                </a:effectLst>
                <a:latin typeface="Book Antiqua" pitchFamily="18" charset="0"/>
              </a:rPr>
              <a:t>be between 1687 and 1707 is:</a:t>
            </a:r>
          </a:p>
        </p:txBody>
      </p:sp>
      <p:sp>
        <p:nvSpPr>
          <p:cNvPr id="233629" name="AutoShape 157"/>
          <p:cNvSpPr>
            <a:spLocks noChangeArrowheads="1"/>
          </p:cNvSpPr>
          <p:nvPr/>
        </p:nvSpPr>
        <p:spPr bwMode="auto">
          <a:xfrm rot="5400000">
            <a:off x="733425" y="1711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33630" name="AutoShape 158"/>
          <p:cNvSpPr>
            <a:spLocks noChangeArrowheads="1"/>
          </p:cNvSpPr>
          <p:nvPr/>
        </p:nvSpPr>
        <p:spPr bwMode="auto">
          <a:xfrm rot="5400000">
            <a:off x="1952625" y="25685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33635" name="Group 163"/>
          <p:cNvGrpSpPr>
            <a:grpSpLocks/>
          </p:cNvGrpSpPr>
          <p:nvPr/>
        </p:nvGrpSpPr>
        <p:grpSpPr bwMode="auto">
          <a:xfrm>
            <a:off x="2817815" y="4918080"/>
            <a:ext cx="3751267" cy="461963"/>
            <a:chOff x="1775" y="3098"/>
            <a:chExt cx="2363" cy="291"/>
          </a:xfrm>
        </p:grpSpPr>
        <p:sp>
          <p:nvSpPr>
            <p:cNvPr id="233631" name="Rectangle 159"/>
            <p:cNvSpPr>
              <a:spLocks noChangeArrowheads="1"/>
            </p:cNvSpPr>
            <p:nvPr/>
          </p:nvSpPr>
          <p:spPr bwMode="auto">
            <a:xfrm>
              <a:off x="1775" y="3098"/>
              <a:ext cx="2363" cy="291"/>
            </a:xfrm>
            <a:prstGeom prst="rect">
              <a:avLst/>
            </a:prstGeom>
            <a:noFill/>
            <a:ln w="12700">
              <a:noFill/>
              <a:miter lim="800000"/>
              <a:headEnd/>
              <a:tailEnd/>
            </a:ln>
            <a:effectLst/>
          </p:spPr>
          <p:txBody>
            <a:bodyPr wrap="none">
              <a:spAutoFit/>
            </a:bodyPr>
            <a:lstStyle/>
            <a:p>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(1687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1707) = .4714</a:t>
              </a:r>
            </a:p>
          </p:txBody>
        </p:sp>
        <p:graphicFrame>
          <p:nvGraphicFramePr>
            <p:cNvPr id="233632" name="Object 160">
              <a:hlinkClick r:id="" action="ppaction://ole?verb=0"/>
            </p:cNvPr>
            <p:cNvGraphicFramePr>
              <a:graphicFrameLocks/>
            </p:cNvGraphicFramePr>
            <p:nvPr/>
          </p:nvGraphicFramePr>
          <p:xfrm>
            <a:off x="2638" y="3169"/>
            <a:ext cx="132" cy="144"/>
          </p:xfrm>
          <a:graphic>
            <a:graphicData uri="http://schemas.openxmlformats.org/presentationml/2006/ole">
              <mc:AlternateContent xmlns:mc="http://schemas.openxmlformats.org/markup-compatibility/2006">
                <mc:Choice xmlns:v="urn:schemas-microsoft-com:vml" Requires="v">
                  <p:oleObj spid="_x0000_s233684" name="Equation" r:id="rId6" imgW="163440" imgH="163440" progId="Equation.2">
                    <p:embed/>
                  </p:oleObj>
                </mc:Choice>
                <mc:Fallback>
                  <p:oleObj name="Equation" r:id="rId6" imgW="163440" imgH="163440" progId="Equation.2">
                    <p:embed/>
                    <p:pic>
                      <p:nvPicPr>
                        <p:cNvPr id="0" name="Picture 16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38" y="3169"/>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33634" name="Rectangle 162"/>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33629"/>
                                        </p:tgtEl>
                                        <p:attrNameLst>
                                          <p:attrName>style.visibility</p:attrName>
                                        </p:attrNameLst>
                                      </p:cBhvr>
                                      <p:to>
                                        <p:strVal val="visible"/>
                                      </p:to>
                                    </p:set>
                                    <p:animEffect transition="in" filter="slide(fromLeft)">
                                      <p:cBhvr>
                                        <p:cTn id="7" dur="500"/>
                                        <p:tgtEl>
                                          <p:spTgt spid="233629"/>
                                        </p:tgtEl>
                                      </p:cBhvr>
                                    </p:animEffect>
                                  </p:childTnLst>
                                  <p:subTnLst>
                                    <p:set>
                                      <p:cBhvr override="childStyle">
                                        <p:cTn dur="1" fill="hold" display="0" masterRel="nextClick" afterEffect="1"/>
                                        <p:tgtEl>
                                          <p:spTgt spid="23362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33624"/>
                                        </p:tgtEl>
                                        <p:attrNameLst>
                                          <p:attrName>style.visibility</p:attrName>
                                        </p:attrNameLst>
                                      </p:cBhvr>
                                      <p:to>
                                        <p:strVal val="visible"/>
                                      </p:to>
                                    </p:set>
                                    <p:animEffect transition="in" filter="slide(fromTop)">
                                      <p:cBhvr>
                                        <p:cTn id="12" dur="500"/>
                                        <p:tgtEl>
                                          <p:spTgt spid="233624"/>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33630"/>
                                        </p:tgtEl>
                                        <p:attrNameLst>
                                          <p:attrName>style.visibility</p:attrName>
                                        </p:attrNameLst>
                                      </p:cBhvr>
                                      <p:to>
                                        <p:strVal val="visible"/>
                                      </p:to>
                                    </p:set>
                                    <p:animEffect transition="in" filter="slide(fromLeft)">
                                      <p:cBhvr>
                                        <p:cTn id="16" dur="500"/>
                                        <p:tgtEl>
                                          <p:spTgt spid="233630"/>
                                        </p:tgtEl>
                                      </p:cBhvr>
                                    </p:animEffect>
                                  </p:childTnLst>
                                  <p:subTnLst>
                                    <p:set>
                                      <p:cBhvr override="childStyle">
                                        <p:cTn dur="1" fill="hold" display="0" masterRel="nextClick" afterEffect="1"/>
                                        <p:tgtEl>
                                          <p:spTgt spid="233630"/>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33625"/>
                                        </p:tgtEl>
                                        <p:attrNameLst>
                                          <p:attrName>style.visibility</p:attrName>
                                        </p:attrNameLst>
                                      </p:cBhvr>
                                      <p:to>
                                        <p:strVal val="visible"/>
                                      </p:to>
                                    </p:set>
                                    <p:anim calcmode="lin" valueType="num">
                                      <p:cBhvr>
                                        <p:cTn id="21" dur="500" fill="hold"/>
                                        <p:tgtEl>
                                          <p:spTgt spid="233625"/>
                                        </p:tgtEl>
                                        <p:attrNameLst>
                                          <p:attrName>ppt_w</p:attrName>
                                        </p:attrNameLst>
                                      </p:cBhvr>
                                      <p:tavLst>
                                        <p:tav tm="0">
                                          <p:val>
                                            <p:fltVal val="0"/>
                                          </p:val>
                                        </p:tav>
                                        <p:tav tm="100000">
                                          <p:val>
                                            <p:strVal val="#ppt_w"/>
                                          </p:val>
                                        </p:tav>
                                      </p:tavLst>
                                    </p:anim>
                                    <p:anim calcmode="lin" valueType="num">
                                      <p:cBhvr>
                                        <p:cTn id="22" dur="500" fill="hold"/>
                                        <p:tgtEl>
                                          <p:spTgt spid="233625"/>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7" presetClass="entr" presetSubtype="10" fill="hold" grpId="0" nodeType="afterEffect">
                                  <p:stCondLst>
                                    <p:cond delay="2000"/>
                                  </p:stCondLst>
                                  <p:childTnLst>
                                    <p:set>
                                      <p:cBhvr>
                                        <p:cTn id="25" dur="1" fill="hold">
                                          <p:stCondLst>
                                            <p:cond delay="0"/>
                                          </p:stCondLst>
                                        </p:cTn>
                                        <p:tgtEl>
                                          <p:spTgt spid="233626"/>
                                        </p:tgtEl>
                                        <p:attrNameLst>
                                          <p:attrName>style.visibility</p:attrName>
                                        </p:attrNameLst>
                                      </p:cBhvr>
                                      <p:to>
                                        <p:strVal val="visible"/>
                                      </p:to>
                                    </p:set>
                                    <p:anim calcmode="lin" valueType="num">
                                      <p:cBhvr>
                                        <p:cTn id="26" dur="500" fill="hold"/>
                                        <p:tgtEl>
                                          <p:spTgt spid="233626"/>
                                        </p:tgtEl>
                                        <p:attrNameLst>
                                          <p:attrName>ppt_w</p:attrName>
                                        </p:attrNameLst>
                                      </p:cBhvr>
                                      <p:tavLst>
                                        <p:tav tm="0">
                                          <p:val>
                                            <p:fltVal val="0"/>
                                          </p:val>
                                        </p:tav>
                                        <p:tav tm="100000">
                                          <p:val>
                                            <p:strVal val="#ppt_w"/>
                                          </p:val>
                                        </p:tav>
                                      </p:tavLst>
                                    </p:anim>
                                    <p:anim calcmode="lin" valueType="num">
                                      <p:cBhvr>
                                        <p:cTn id="27" dur="500" fill="hold"/>
                                        <p:tgtEl>
                                          <p:spTgt spid="233626"/>
                                        </p:tgtEl>
                                        <p:attrNameLst>
                                          <p:attrName>ppt_h</p:attrName>
                                        </p:attrNameLst>
                                      </p:cBhvr>
                                      <p:tavLst>
                                        <p:tav tm="0">
                                          <p:val>
                                            <p:strVal val="#ppt_h"/>
                                          </p:val>
                                        </p:tav>
                                        <p:tav tm="100000">
                                          <p:val>
                                            <p:strVal val="#ppt_h"/>
                                          </p:val>
                                        </p:tav>
                                      </p:tavLst>
                                    </p:anim>
                                  </p:childTnLst>
                                </p:cTn>
                              </p:par>
                            </p:childTnLst>
                          </p:cTn>
                        </p:par>
                        <p:par>
                          <p:cTn id="28" fill="hold">
                            <p:stCondLst>
                              <p:cond delay="3000"/>
                            </p:stCondLst>
                            <p:childTnLst>
                              <p:par>
                                <p:cTn id="29" presetID="17" presetClass="entr" presetSubtype="10" fill="hold" grpId="0" nodeType="afterEffect">
                                  <p:stCondLst>
                                    <p:cond delay="1000"/>
                                  </p:stCondLst>
                                  <p:childTnLst>
                                    <p:set>
                                      <p:cBhvr>
                                        <p:cTn id="30" dur="1" fill="hold">
                                          <p:stCondLst>
                                            <p:cond delay="0"/>
                                          </p:stCondLst>
                                        </p:cTn>
                                        <p:tgtEl>
                                          <p:spTgt spid="233627"/>
                                        </p:tgtEl>
                                        <p:attrNameLst>
                                          <p:attrName>style.visibility</p:attrName>
                                        </p:attrNameLst>
                                      </p:cBhvr>
                                      <p:to>
                                        <p:strVal val="visible"/>
                                      </p:to>
                                    </p:set>
                                    <p:anim calcmode="lin" valueType="num">
                                      <p:cBhvr>
                                        <p:cTn id="31" dur="500" fill="hold"/>
                                        <p:tgtEl>
                                          <p:spTgt spid="233627"/>
                                        </p:tgtEl>
                                        <p:attrNameLst>
                                          <p:attrName>ppt_w</p:attrName>
                                        </p:attrNameLst>
                                      </p:cBhvr>
                                      <p:tavLst>
                                        <p:tav tm="0">
                                          <p:val>
                                            <p:fltVal val="0"/>
                                          </p:val>
                                        </p:tav>
                                        <p:tav tm="100000">
                                          <p:val>
                                            <p:strVal val="#ppt_w"/>
                                          </p:val>
                                        </p:tav>
                                      </p:tavLst>
                                    </p:anim>
                                    <p:anim calcmode="lin" valueType="num">
                                      <p:cBhvr>
                                        <p:cTn id="32" dur="500" fill="hold"/>
                                        <p:tgtEl>
                                          <p:spTgt spid="233627"/>
                                        </p:tgtEl>
                                        <p:attrNameLst>
                                          <p:attrName>ppt_h</p:attrName>
                                        </p:attrNameLst>
                                      </p:cBhvr>
                                      <p:tavLst>
                                        <p:tav tm="0">
                                          <p:val>
                                            <p:strVal val="#ppt_h"/>
                                          </p:val>
                                        </p:tav>
                                        <p:tav tm="100000">
                                          <p:val>
                                            <p:strVal val="#ppt_h"/>
                                          </p:val>
                                        </p:tav>
                                      </p:tavLst>
                                    </p:anim>
                                  </p:childTnLst>
                                </p:cTn>
                              </p:par>
                            </p:childTnLst>
                          </p:cTn>
                        </p:par>
                        <p:par>
                          <p:cTn id="33" fill="hold">
                            <p:stCondLst>
                              <p:cond delay="4500"/>
                            </p:stCondLst>
                            <p:childTnLst>
                              <p:par>
                                <p:cTn id="34" presetID="12" presetClass="entr" presetSubtype="1" fill="hold" grpId="0" nodeType="afterEffect">
                                  <p:stCondLst>
                                    <p:cond delay="2000"/>
                                  </p:stCondLst>
                                  <p:childTnLst>
                                    <p:set>
                                      <p:cBhvr>
                                        <p:cTn id="35" dur="1" fill="hold">
                                          <p:stCondLst>
                                            <p:cond delay="0"/>
                                          </p:stCondLst>
                                        </p:cTn>
                                        <p:tgtEl>
                                          <p:spTgt spid="233628"/>
                                        </p:tgtEl>
                                        <p:attrNameLst>
                                          <p:attrName>style.visibility</p:attrName>
                                        </p:attrNameLst>
                                      </p:cBhvr>
                                      <p:to>
                                        <p:strVal val="visible"/>
                                      </p:to>
                                    </p:set>
                                    <p:animEffect transition="in" filter="slide(fromTop)">
                                      <p:cBhvr>
                                        <p:cTn id="36" dur="500"/>
                                        <p:tgtEl>
                                          <p:spTgt spid="233628"/>
                                        </p:tgtEl>
                                      </p:cBhvr>
                                    </p:animEffect>
                                  </p:childTnLst>
                                </p:cTn>
                              </p:par>
                            </p:childTnLst>
                          </p:cTn>
                        </p:par>
                        <p:par>
                          <p:cTn id="37" fill="hold">
                            <p:stCondLst>
                              <p:cond delay="7000"/>
                            </p:stCondLst>
                            <p:childTnLst>
                              <p:par>
                                <p:cTn id="38" presetID="9" presetClass="entr" presetSubtype="0" fill="hold" grpId="0" nodeType="afterEffect">
                                  <p:stCondLst>
                                    <p:cond delay="2000"/>
                                  </p:stCondLst>
                                  <p:childTnLst>
                                    <p:set>
                                      <p:cBhvr>
                                        <p:cTn id="39" dur="1" fill="hold">
                                          <p:stCondLst>
                                            <p:cond delay="0"/>
                                          </p:stCondLst>
                                        </p:cTn>
                                        <p:tgtEl>
                                          <p:spTgt spid="233620"/>
                                        </p:tgtEl>
                                        <p:attrNameLst>
                                          <p:attrName>style.visibility</p:attrName>
                                        </p:attrNameLst>
                                      </p:cBhvr>
                                      <p:to>
                                        <p:strVal val="visible"/>
                                      </p:to>
                                    </p:set>
                                    <p:animEffect transition="in" filter="dissolve">
                                      <p:cBhvr>
                                        <p:cTn id="40" dur="500"/>
                                        <p:tgtEl>
                                          <p:spTgt spid="233620"/>
                                        </p:tgtEl>
                                      </p:cBhvr>
                                    </p:animEffect>
                                  </p:childTnLst>
                                </p:cTn>
                              </p:par>
                            </p:childTnLst>
                          </p:cTn>
                        </p:par>
                        <p:par>
                          <p:cTn id="41" fill="hold">
                            <p:stCondLst>
                              <p:cond delay="9500"/>
                            </p:stCondLst>
                            <p:childTnLst>
                              <p:par>
                                <p:cTn id="42" presetID="17" presetClass="entr" presetSubtype="10" fill="hold" nodeType="afterEffect">
                                  <p:stCondLst>
                                    <p:cond delay="1000"/>
                                  </p:stCondLst>
                                  <p:childTnLst>
                                    <p:set>
                                      <p:cBhvr>
                                        <p:cTn id="43" dur="1" fill="hold">
                                          <p:stCondLst>
                                            <p:cond delay="0"/>
                                          </p:stCondLst>
                                        </p:cTn>
                                        <p:tgtEl>
                                          <p:spTgt spid="233635"/>
                                        </p:tgtEl>
                                        <p:attrNameLst>
                                          <p:attrName>style.visibility</p:attrName>
                                        </p:attrNameLst>
                                      </p:cBhvr>
                                      <p:to>
                                        <p:strVal val="visible"/>
                                      </p:to>
                                    </p:set>
                                    <p:anim calcmode="lin" valueType="num">
                                      <p:cBhvr>
                                        <p:cTn id="44" dur="500" fill="hold"/>
                                        <p:tgtEl>
                                          <p:spTgt spid="233635"/>
                                        </p:tgtEl>
                                        <p:attrNameLst>
                                          <p:attrName>ppt_w</p:attrName>
                                        </p:attrNameLst>
                                      </p:cBhvr>
                                      <p:tavLst>
                                        <p:tav tm="0">
                                          <p:val>
                                            <p:fltVal val="0"/>
                                          </p:val>
                                        </p:tav>
                                        <p:tav tm="100000">
                                          <p:val>
                                            <p:strVal val="#ppt_w"/>
                                          </p:val>
                                        </p:tav>
                                      </p:tavLst>
                                    </p:anim>
                                    <p:anim calcmode="lin" valueType="num">
                                      <p:cBhvr>
                                        <p:cTn id="45" dur="500" fill="hold"/>
                                        <p:tgtEl>
                                          <p:spTgt spid="23363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620" grpId="0" animBg="1"/>
      <p:bldP spid="233624" grpId="0" autoUpdateAnimBg="0"/>
      <p:bldP spid="233625" grpId="0" autoUpdateAnimBg="0"/>
      <p:bldP spid="233626" grpId="0" autoUpdateAnimBg="0"/>
      <p:bldP spid="233627" grpId="0" autoUpdateAnimBg="0"/>
      <p:bldP spid="233628" grpId="0" autoUpdateAnimBg="0"/>
      <p:bldP spid="233629" grpId="0" animBg="1"/>
      <p:bldP spid="23363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969" name="Rectangle 465"/>
          <p:cNvSpPr>
            <a:spLocks noChangeArrowheads="1"/>
          </p:cNvSpPr>
          <p:nvPr/>
        </p:nvSpPr>
        <p:spPr bwMode="auto">
          <a:xfrm>
            <a:off x="1428750" y="17018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149509" name="Freeform 5"/>
          <p:cNvSpPr>
            <a:spLocks/>
          </p:cNvSpPr>
          <p:nvPr/>
        </p:nvSpPr>
        <p:spPr bwMode="auto">
          <a:xfrm>
            <a:off x="2317750" y="1965325"/>
            <a:ext cx="4514850" cy="3048000"/>
          </a:xfrm>
          <a:custGeom>
            <a:avLst/>
            <a:gdLst/>
            <a:ahLst/>
            <a:cxnLst>
              <a:cxn ang="0">
                <a:pos x="1356" y="20"/>
              </a:cxn>
              <a:cxn ang="0">
                <a:pos x="1264" y="108"/>
              </a:cxn>
              <a:cxn ang="0">
                <a:pos x="1204" y="216"/>
              </a:cxn>
              <a:cxn ang="0">
                <a:pos x="1150" y="324"/>
              </a:cxn>
              <a:cxn ang="0">
                <a:pos x="1108" y="432"/>
              </a:cxn>
              <a:cxn ang="0">
                <a:pos x="1072" y="530"/>
              </a:cxn>
              <a:cxn ang="0">
                <a:pos x="1030" y="650"/>
              </a:cxn>
              <a:cxn ang="0">
                <a:pos x="982" y="750"/>
              </a:cxn>
              <a:cxn ang="0">
                <a:pos x="950" y="866"/>
              </a:cxn>
              <a:cxn ang="0">
                <a:pos x="924" y="982"/>
              </a:cxn>
              <a:cxn ang="0">
                <a:pos x="896" y="1074"/>
              </a:cxn>
              <a:cxn ang="0">
                <a:pos x="856" y="1194"/>
              </a:cxn>
              <a:cxn ang="0">
                <a:pos x="812" y="1292"/>
              </a:cxn>
              <a:cxn ang="0">
                <a:pos x="756" y="1414"/>
              </a:cxn>
              <a:cxn ang="0">
                <a:pos x="686" y="1524"/>
              </a:cxn>
              <a:cxn ang="0">
                <a:pos x="604" y="1620"/>
              </a:cxn>
              <a:cxn ang="0">
                <a:pos x="508" y="1686"/>
              </a:cxn>
              <a:cxn ang="0">
                <a:pos x="392" y="1748"/>
              </a:cxn>
              <a:cxn ang="0">
                <a:pos x="292" y="1788"/>
              </a:cxn>
              <a:cxn ang="0">
                <a:pos x="200" y="1824"/>
              </a:cxn>
              <a:cxn ang="0">
                <a:pos x="76" y="1864"/>
              </a:cxn>
              <a:cxn ang="0">
                <a:pos x="0" y="1886"/>
              </a:cxn>
              <a:cxn ang="0">
                <a:pos x="2844" y="1918"/>
              </a:cxn>
              <a:cxn ang="0">
                <a:pos x="2794" y="1862"/>
              </a:cxn>
              <a:cxn ang="0">
                <a:pos x="2698" y="1834"/>
              </a:cxn>
              <a:cxn ang="0">
                <a:pos x="2578" y="1796"/>
              </a:cxn>
              <a:cxn ang="0">
                <a:pos x="2444" y="1742"/>
              </a:cxn>
              <a:cxn ang="0">
                <a:pos x="2338" y="1694"/>
              </a:cxn>
              <a:cxn ang="0">
                <a:pos x="2280" y="1656"/>
              </a:cxn>
              <a:cxn ang="0">
                <a:pos x="2212" y="1596"/>
              </a:cxn>
              <a:cxn ang="0">
                <a:pos x="2134" y="1494"/>
              </a:cxn>
              <a:cxn ang="0">
                <a:pos x="2078" y="1390"/>
              </a:cxn>
              <a:cxn ang="0">
                <a:pos x="2034" y="1308"/>
              </a:cxn>
              <a:cxn ang="0">
                <a:pos x="1994" y="1218"/>
              </a:cxn>
              <a:cxn ang="0">
                <a:pos x="1952" y="1108"/>
              </a:cxn>
              <a:cxn ang="0">
                <a:pos x="1922" y="1016"/>
              </a:cxn>
              <a:cxn ang="0">
                <a:pos x="1886" y="896"/>
              </a:cxn>
              <a:cxn ang="0">
                <a:pos x="1858" y="794"/>
              </a:cxn>
              <a:cxn ang="0">
                <a:pos x="1808" y="654"/>
              </a:cxn>
              <a:cxn ang="0">
                <a:pos x="1762" y="530"/>
              </a:cxn>
              <a:cxn ang="0">
                <a:pos x="1716" y="408"/>
              </a:cxn>
              <a:cxn ang="0">
                <a:pos x="1684" y="336"/>
              </a:cxn>
              <a:cxn ang="0">
                <a:pos x="1636" y="224"/>
              </a:cxn>
              <a:cxn ang="0">
                <a:pos x="1594" y="152"/>
              </a:cxn>
              <a:cxn ang="0">
                <a:pos x="1610" y="188"/>
              </a:cxn>
              <a:cxn ang="0">
                <a:pos x="1588" y="156"/>
              </a:cxn>
              <a:cxn ang="0">
                <a:pos x="1516" y="56"/>
              </a:cxn>
              <a:cxn ang="0">
                <a:pos x="1450" y="6"/>
              </a:cxn>
            </a:cxnLst>
            <a:rect l="0" t="0" r="r" b="b"/>
            <a:pathLst>
              <a:path w="2844" h="1920">
                <a:moveTo>
                  <a:pt x="1424" y="0"/>
                </a:moveTo>
                <a:lnTo>
                  <a:pt x="1388" y="8"/>
                </a:lnTo>
                <a:lnTo>
                  <a:pt x="1356" y="20"/>
                </a:lnTo>
                <a:lnTo>
                  <a:pt x="1320" y="44"/>
                </a:lnTo>
                <a:lnTo>
                  <a:pt x="1300" y="76"/>
                </a:lnTo>
                <a:lnTo>
                  <a:pt x="1264" y="108"/>
                </a:lnTo>
                <a:lnTo>
                  <a:pt x="1240" y="144"/>
                </a:lnTo>
                <a:lnTo>
                  <a:pt x="1222" y="174"/>
                </a:lnTo>
                <a:lnTo>
                  <a:pt x="1204" y="216"/>
                </a:lnTo>
                <a:lnTo>
                  <a:pt x="1180" y="246"/>
                </a:lnTo>
                <a:lnTo>
                  <a:pt x="1168" y="288"/>
                </a:lnTo>
                <a:lnTo>
                  <a:pt x="1150" y="324"/>
                </a:lnTo>
                <a:lnTo>
                  <a:pt x="1132" y="368"/>
                </a:lnTo>
                <a:lnTo>
                  <a:pt x="1120" y="396"/>
                </a:lnTo>
                <a:lnTo>
                  <a:pt x="1108" y="432"/>
                </a:lnTo>
                <a:lnTo>
                  <a:pt x="1096" y="468"/>
                </a:lnTo>
                <a:lnTo>
                  <a:pt x="1084" y="504"/>
                </a:lnTo>
                <a:lnTo>
                  <a:pt x="1072" y="530"/>
                </a:lnTo>
                <a:lnTo>
                  <a:pt x="1060" y="568"/>
                </a:lnTo>
                <a:lnTo>
                  <a:pt x="1042" y="614"/>
                </a:lnTo>
                <a:lnTo>
                  <a:pt x="1030" y="650"/>
                </a:lnTo>
                <a:lnTo>
                  <a:pt x="1018" y="680"/>
                </a:lnTo>
                <a:lnTo>
                  <a:pt x="994" y="728"/>
                </a:lnTo>
                <a:lnTo>
                  <a:pt x="982" y="750"/>
                </a:lnTo>
                <a:lnTo>
                  <a:pt x="972" y="778"/>
                </a:lnTo>
                <a:lnTo>
                  <a:pt x="962" y="822"/>
                </a:lnTo>
                <a:lnTo>
                  <a:pt x="950" y="866"/>
                </a:lnTo>
                <a:lnTo>
                  <a:pt x="946" y="902"/>
                </a:lnTo>
                <a:lnTo>
                  <a:pt x="934" y="942"/>
                </a:lnTo>
                <a:lnTo>
                  <a:pt x="924" y="982"/>
                </a:lnTo>
                <a:lnTo>
                  <a:pt x="912" y="1014"/>
                </a:lnTo>
                <a:lnTo>
                  <a:pt x="904" y="1044"/>
                </a:lnTo>
                <a:lnTo>
                  <a:pt x="896" y="1074"/>
                </a:lnTo>
                <a:lnTo>
                  <a:pt x="884" y="1112"/>
                </a:lnTo>
                <a:lnTo>
                  <a:pt x="870" y="1154"/>
                </a:lnTo>
                <a:lnTo>
                  <a:pt x="856" y="1194"/>
                </a:lnTo>
                <a:lnTo>
                  <a:pt x="844" y="1226"/>
                </a:lnTo>
                <a:lnTo>
                  <a:pt x="824" y="1268"/>
                </a:lnTo>
                <a:lnTo>
                  <a:pt x="812" y="1292"/>
                </a:lnTo>
                <a:lnTo>
                  <a:pt x="796" y="1334"/>
                </a:lnTo>
                <a:lnTo>
                  <a:pt x="774" y="1376"/>
                </a:lnTo>
                <a:lnTo>
                  <a:pt x="756" y="1414"/>
                </a:lnTo>
                <a:lnTo>
                  <a:pt x="734" y="1454"/>
                </a:lnTo>
                <a:lnTo>
                  <a:pt x="712" y="1488"/>
                </a:lnTo>
                <a:lnTo>
                  <a:pt x="686" y="1524"/>
                </a:lnTo>
                <a:lnTo>
                  <a:pt x="660" y="1558"/>
                </a:lnTo>
                <a:lnTo>
                  <a:pt x="640" y="1584"/>
                </a:lnTo>
                <a:lnTo>
                  <a:pt x="604" y="1620"/>
                </a:lnTo>
                <a:lnTo>
                  <a:pt x="578" y="1638"/>
                </a:lnTo>
                <a:lnTo>
                  <a:pt x="550" y="1662"/>
                </a:lnTo>
                <a:lnTo>
                  <a:pt x="508" y="1686"/>
                </a:lnTo>
                <a:lnTo>
                  <a:pt x="462" y="1714"/>
                </a:lnTo>
                <a:lnTo>
                  <a:pt x="422" y="1732"/>
                </a:lnTo>
                <a:lnTo>
                  <a:pt x="392" y="1748"/>
                </a:lnTo>
                <a:lnTo>
                  <a:pt x="364" y="1764"/>
                </a:lnTo>
                <a:lnTo>
                  <a:pt x="328" y="1776"/>
                </a:lnTo>
                <a:lnTo>
                  <a:pt x="292" y="1788"/>
                </a:lnTo>
                <a:lnTo>
                  <a:pt x="270" y="1798"/>
                </a:lnTo>
                <a:lnTo>
                  <a:pt x="238" y="1806"/>
                </a:lnTo>
                <a:lnTo>
                  <a:pt x="200" y="1824"/>
                </a:lnTo>
                <a:lnTo>
                  <a:pt x="160" y="1836"/>
                </a:lnTo>
                <a:lnTo>
                  <a:pt x="112" y="1852"/>
                </a:lnTo>
                <a:lnTo>
                  <a:pt x="76" y="1864"/>
                </a:lnTo>
                <a:lnTo>
                  <a:pt x="46" y="1872"/>
                </a:lnTo>
                <a:lnTo>
                  <a:pt x="20" y="1878"/>
                </a:lnTo>
                <a:lnTo>
                  <a:pt x="0" y="1886"/>
                </a:lnTo>
                <a:lnTo>
                  <a:pt x="0" y="1904"/>
                </a:lnTo>
                <a:lnTo>
                  <a:pt x="2" y="1920"/>
                </a:lnTo>
                <a:lnTo>
                  <a:pt x="2844" y="1918"/>
                </a:lnTo>
                <a:lnTo>
                  <a:pt x="2844" y="1890"/>
                </a:lnTo>
                <a:lnTo>
                  <a:pt x="2842" y="1874"/>
                </a:lnTo>
                <a:lnTo>
                  <a:pt x="2794" y="1862"/>
                </a:lnTo>
                <a:lnTo>
                  <a:pt x="2764" y="1852"/>
                </a:lnTo>
                <a:lnTo>
                  <a:pt x="2734" y="1846"/>
                </a:lnTo>
                <a:lnTo>
                  <a:pt x="2698" y="1834"/>
                </a:lnTo>
                <a:lnTo>
                  <a:pt x="2668" y="1824"/>
                </a:lnTo>
                <a:lnTo>
                  <a:pt x="2630" y="1814"/>
                </a:lnTo>
                <a:lnTo>
                  <a:pt x="2578" y="1796"/>
                </a:lnTo>
                <a:lnTo>
                  <a:pt x="2536" y="1778"/>
                </a:lnTo>
                <a:lnTo>
                  <a:pt x="2492" y="1764"/>
                </a:lnTo>
                <a:lnTo>
                  <a:pt x="2444" y="1742"/>
                </a:lnTo>
                <a:lnTo>
                  <a:pt x="2408" y="1726"/>
                </a:lnTo>
                <a:lnTo>
                  <a:pt x="2368" y="1708"/>
                </a:lnTo>
                <a:lnTo>
                  <a:pt x="2338" y="1694"/>
                </a:lnTo>
                <a:lnTo>
                  <a:pt x="2316" y="1678"/>
                </a:lnTo>
                <a:lnTo>
                  <a:pt x="2300" y="1670"/>
                </a:lnTo>
                <a:lnTo>
                  <a:pt x="2280" y="1656"/>
                </a:lnTo>
                <a:lnTo>
                  <a:pt x="2264" y="1638"/>
                </a:lnTo>
                <a:lnTo>
                  <a:pt x="2244" y="1620"/>
                </a:lnTo>
                <a:lnTo>
                  <a:pt x="2212" y="1596"/>
                </a:lnTo>
                <a:lnTo>
                  <a:pt x="2194" y="1572"/>
                </a:lnTo>
                <a:lnTo>
                  <a:pt x="2164" y="1536"/>
                </a:lnTo>
                <a:lnTo>
                  <a:pt x="2134" y="1494"/>
                </a:lnTo>
                <a:lnTo>
                  <a:pt x="2116" y="1462"/>
                </a:lnTo>
                <a:lnTo>
                  <a:pt x="2096" y="1424"/>
                </a:lnTo>
                <a:lnTo>
                  <a:pt x="2078" y="1390"/>
                </a:lnTo>
                <a:lnTo>
                  <a:pt x="2064" y="1362"/>
                </a:lnTo>
                <a:lnTo>
                  <a:pt x="2052" y="1338"/>
                </a:lnTo>
                <a:lnTo>
                  <a:pt x="2034" y="1308"/>
                </a:lnTo>
                <a:lnTo>
                  <a:pt x="2022" y="1276"/>
                </a:lnTo>
                <a:lnTo>
                  <a:pt x="2008" y="1248"/>
                </a:lnTo>
                <a:lnTo>
                  <a:pt x="1994" y="1218"/>
                </a:lnTo>
                <a:lnTo>
                  <a:pt x="1980" y="1180"/>
                </a:lnTo>
                <a:lnTo>
                  <a:pt x="1966" y="1136"/>
                </a:lnTo>
                <a:lnTo>
                  <a:pt x="1952" y="1108"/>
                </a:lnTo>
                <a:lnTo>
                  <a:pt x="1944" y="1078"/>
                </a:lnTo>
                <a:lnTo>
                  <a:pt x="1934" y="1048"/>
                </a:lnTo>
                <a:lnTo>
                  <a:pt x="1922" y="1016"/>
                </a:lnTo>
                <a:lnTo>
                  <a:pt x="1910" y="982"/>
                </a:lnTo>
                <a:lnTo>
                  <a:pt x="1898" y="936"/>
                </a:lnTo>
                <a:lnTo>
                  <a:pt x="1886" y="896"/>
                </a:lnTo>
                <a:lnTo>
                  <a:pt x="1874" y="854"/>
                </a:lnTo>
                <a:lnTo>
                  <a:pt x="1864" y="818"/>
                </a:lnTo>
                <a:lnTo>
                  <a:pt x="1858" y="794"/>
                </a:lnTo>
                <a:lnTo>
                  <a:pt x="1840" y="744"/>
                </a:lnTo>
                <a:lnTo>
                  <a:pt x="1828" y="708"/>
                </a:lnTo>
                <a:lnTo>
                  <a:pt x="1808" y="654"/>
                </a:lnTo>
                <a:lnTo>
                  <a:pt x="1790" y="602"/>
                </a:lnTo>
                <a:lnTo>
                  <a:pt x="1774" y="560"/>
                </a:lnTo>
                <a:lnTo>
                  <a:pt x="1762" y="530"/>
                </a:lnTo>
                <a:lnTo>
                  <a:pt x="1750" y="494"/>
                </a:lnTo>
                <a:lnTo>
                  <a:pt x="1732" y="446"/>
                </a:lnTo>
                <a:lnTo>
                  <a:pt x="1716" y="408"/>
                </a:lnTo>
                <a:lnTo>
                  <a:pt x="1696" y="362"/>
                </a:lnTo>
                <a:lnTo>
                  <a:pt x="1706" y="384"/>
                </a:lnTo>
                <a:lnTo>
                  <a:pt x="1684" y="336"/>
                </a:lnTo>
                <a:lnTo>
                  <a:pt x="1672" y="300"/>
                </a:lnTo>
                <a:lnTo>
                  <a:pt x="1648" y="264"/>
                </a:lnTo>
                <a:lnTo>
                  <a:pt x="1636" y="224"/>
                </a:lnTo>
                <a:lnTo>
                  <a:pt x="1618" y="206"/>
                </a:lnTo>
                <a:lnTo>
                  <a:pt x="1596" y="162"/>
                </a:lnTo>
                <a:lnTo>
                  <a:pt x="1594" y="152"/>
                </a:lnTo>
                <a:lnTo>
                  <a:pt x="1576" y="136"/>
                </a:lnTo>
                <a:lnTo>
                  <a:pt x="1580" y="142"/>
                </a:lnTo>
                <a:lnTo>
                  <a:pt x="1610" y="188"/>
                </a:lnTo>
                <a:lnTo>
                  <a:pt x="1612" y="198"/>
                </a:lnTo>
                <a:lnTo>
                  <a:pt x="1600" y="172"/>
                </a:lnTo>
                <a:lnTo>
                  <a:pt x="1588" y="156"/>
                </a:lnTo>
                <a:lnTo>
                  <a:pt x="1564" y="114"/>
                </a:lnTo>
                <a:lnTo>
                  <a:pt x="1540" y="84"/>
                </a:lnTo>
                <a:lnTo>
                  <a:pt x="1516" y="56"/>
                </a:lnTo>
                <a:lnTo>
                  <a:pt x="1492" y="36"/>
                </a:lnTo>
                <a:lnTo>
                  <a:pt x="1474" y="18"/>
                </a:lnTo>
                <a:lnTo>
                  <a:pt x="1450" y="6"/>
                </a:lnTo>
                <a:lnTo>
                  <a:pt x="1424" y="0"/>
                </a:lnTo>
              </a:path>
            </a:pathLst>
          </a:custGeom>
          <a:gradFill flip="none" rotWithShape="1">
            <a:gsLst>
              <a:gs pos="2000">
                <a:srgbClr val="72AF2F">
                  <a:shade val="30000"/>
                  <a:satMod val="115000"/>
                </a:srgbClr>
              </a:gs>
              <a:gs pos="50000">
                <a:srgbClr val="72AF2F">
                  <a:shade val="67500"/>
                  <a:satMod val="115000"/>
                </a:srgbClr>
              </a:gs>
              <a:gs pos="100000">
                <a:srgbClr val="72AF2F">
                  <a:shade val="100000"/>
                  <a:satMod val="115000"/>
                </a:srgbClr>
              </a:gs>
            </a:gsLst>
            <a:path path="circle">
              <a:fillToRect l="50000" t="50000" r="50000" b="50000"/>
            </a:path>
            <a:tileRect/>
          </a:gradFill>
          <a:ln w="12700" cap="rnd" cmpd="sng">
            <a:noFill/>
            <a:prstDash val="solid"/>
            <a:round/>
            <a:headEnd type="none" w="med" len="med"/>
            <a:tailEnd type="none" w="med" len="med"/>
          </a:ln>
          <a:effectLst/>
        </p:spPr>
        <p:txBody>
          <a:bodyPr/>
          <a:lstStyle/>
          <a:p>
            <a:endParaRPr lang="en-US"/>
          </a:p>
        </p:txBody>
      </p:sp>
      <p:sp>
        <p:nvSpPr>
          <p:cNvPr id="149510" name="Freeform 6"/>
          <p:cNvSpPr>
            <a:spLocks/>
          </p:cNvSpPr>
          <p:nvPr/>
        </p:nvSpPr>
        <p:spPr bwMode="auto">
          <a:xfrm>
            <a:off x="3835400" y="1963738"/>
            <a:ext cx="1484313" cy="3057525"/>
          </a:xfrm>
          <a:custGeom>
            <a:avLst/>
            <a:gdLst/>
            <a:ahLst/>
            <a:cxnLst>
              <a:cxn ang="0">
                <a:pos x="451" y="0"/>
              </a:cxn>
              <a:cxn ang="0">
                <a:pos x="485" y="5"/>
              </a:cxn>
              <a:cxn ang="0">
                <a:pos x="515" y="15"/>
              </a:cxn>
              <a:cxn ang="0">
                <a:pos x="549" y="45"/>
              </a:cxn>
              <a:cxn ang="0">
                <a:pos x="580" y="75"/>
              </a:cxn>
              <a:cxn ang="0">
                <a:pos x="606" y="109"/>
              </a:cxn>
              <a:cxn ang="0">
                <a:pos x="630" y="145"/>
              </a:cxn>
              <a:cxn ang="0">
                <a:pos x="648" y="175"/>
              </a:cxn>
              <a:cxn ang="0">
                <a:pos x="671" y="212"/>
              </a:cxn>
              <a:cxn ang="0">
                <a:pos x="692" y="249"/>
              </a:cxn>
              <a:cxn ang="0">
                <a:pos x="712" y="288"/>
              </a:cxn>
              <a:cxn ang="0">
                <a:pos x="730" y="329"/>
              </a:cxn>
              <a:cxn ang="0">
                <a:pos x="746" y="363"/>
              </a:cxn>
              <a:cxn ang="0">
                <a:pos x="760" y="396"/>
              </a:cxn>
              <a:cxn ang="0">
                <a:pos x="775" y="434"/>
              </a:cxn>
              <a:cxn ang="0">
                <a:pos x="787" y="465"/>
              </a:cxn>
              <a:cxn ang="0">
                <a:pos x="800" y="497"/>
              </a:cxn>
              <a:cxn ang="0">
                <a:pos x="812" y="530"/>
              </a:cxn>
              <a:cxn ang="0">
                <a:pos x="827" y="567"/>
              </a:cxn>
              <a:cxn ang="0">
                <a:pos x="841" y="606"/>
              </a:cxn>
              <a:cxn ang="0">
                <a:pos x="853" y="645"/>
              </a:cxn>
              <a:cxn ang="0">
                <a:pos x="866" y="681"/>
              </a:cxn>
              <a:cxn ang="0">
                <a:pos x="880" y="726"/>
              </a:cxn>
              <a:cxn ang="0">
                <a:pos x="889" y="756"/>
              </a:cxn>
              <a:cxn ang="0">
                <a:pos x="897" y="783"/>
              </a:cxn>
              <a:cxn ang="0">
                <a:pos x="910" y="822"/>
              </a:cxn>
              <a:cxn ang="0">
                <a:pos x="922" y="866"/>
              </a:cxn>
              <a:cxn ang="0">
                <a:pos x="931" y="899"/>
              </a:cxn>
              <a:cxn ang="0">
                <a:pos x="935" y="1926"/>
              </a:cxn>
              <a:cxn ang="0">
                <a:pos x="0" y="1923"/>
              </a:cxn>
              <a:cxn ang="0">
                <a:pos x="2" y="849"/>
              </a:cxn>
              <a:cxn ang="0">
                <a:pos x="19" y="797"/>
              </a:cxn>
              <a:cxn ang="0">
                <a:pos x="31" y="750"/>
              </a:cxn>
              <a:cxn ang="0">
                <a:pos x="43" y="713"/>
              </a:cxn>
              <a:cxn ang="0">
                <a:pos x="61" y="659"/>
              </a:cxn>
              <a:cxn ang="0">
                <a:pos x="76" y="609"/>
              </a:cxn>
              <a:cxn ang="0">
                <a:pos x="91" y="570"/>
              </a:cxn>
              <a:cxn ang="0">
                <a:pos x="101" y="536"/>
              </a:cxn>
              <a:cxn ang="0">
                <a:pos x="116" y="495"/>
              </a:cxn>
              <a:cxn ang="0">
                <a:pos x="130" y="461"/>
              </a:cxn>
              <a:cxn ang="0">
                <a:pos x="145" y="420"/>
              </a:cxn>
              <a:cxn ang="0">
                <a:pos x="170" y="365"/>
              </a:cxn>
              <a:cxn ang="0">
                <a:pos x="160" y="389"/>
              </a:cxn>
              <a:cxn ang="0">
                <a:pos x="182" y="336"/>
              </a:cxn>
              <a:cxn ang="0">
                <a:pos x="199" y="302"/>
              </a:cxn>
              <a:cxn ang="0">
                <a:pos x="212" y="275"/>
              </a:cxn>
              <a:cxn ang="0">
                <a:pos x="233" y="236"/>
              </a:cxn>
              <a:cxn ang="0">
                <a:pos x="244" y="213"/>
              </a:cxn>
              <a:cxn ang="0">
                <a:pos x="271" y="163"/>
              </a:cxn>
              <a:cxn ang="0">
                <a:pos x="280" y="152"/>
              </a:cxn>
              <a:cxn ang="0">
                <a:pos x="291" y="137"/>
              </a:cxn>
              <a:cxn ang="0">
                <a:pos x="287" y="143"/>
              </a:cxn>
              <a:cxn ang="0">
                <a:pos x="259" y="183"/>
              </a:cxn>
              <a:cxn ang="0">
                <a:pos x="251" y="200"/>
              </a:cxn>
              <a:cxn ang="0">
                <a:pos x="267" y="173"/>
              </a:cxn>
              <a:cxn ang="0">
                <a:pos x="274" y="158"/>
              </a:cxn>
              <a:cxn ang="0">
                <a:pos x="303" y="115"/>
              </a:cxn>
              <a:cxn ang="0">
                <a:pos x="327" y="85"/>
              </a:cxn>
              <a:cxn ang="0">
                <a:pos x="351" y="57"/>
              </a:cxn>
              <a:cxn ang="0">
                <a:pos x="373" y="36"/>
              </a:cxn>
              <a:cxn ang="0">
                <a:pos x="394" y="19"/>
              </a:cxn>
              <a:cxn ang="0">
                <a:pos x="418" y="7"/>
              </a:cxn>
              <a:cxn ang="0">
                <a:pos x="451" y="2"/>
              </a:cxn>
            </a:cxnLst>
            <a:rect l="0" t="0" r="r" b="b"/>
            <a:pathLst>
              <a:path w="935" h="1926">
                <a:moveTo>
                  <a:pt x="451" y="0"/>
                </a:moveTo>
                <a:lnTo>
                  <a:pt x="485" y="5"/>
                </a:lnTo>
                <a:lnTo>
                  <a:pt x="515" y="15"/>
                </a:lnTo>
                <a:lnTo>
                  <a:pt x="549" y="45"/>
                </a:lnTo>
                <a:lnTo>
                  <a:pt x="580" y="75"/>
                </a:lnTo>
                <a:lnTo>
                  <a:pt x="606" y="109"/>
                </a:lnTo>
                <a:lnTo>
                  <a:pt x="630" y="145"/>
                </a:lnTo>
                <a:lnTo>
                  <a:pt x="648" y="175"/>
                </a:lnTo>
                <a:lnTo>
                  <a:pt x="671" y="212"/>
                </a:lnTo>
                <a:lnTo>
                  <a:pt x="692" y="249"/>
                </a:lnTo>
                <a:lnTo>
                  <a:pt x="712" y="288"/>
                </a:lnTo>
                <a:lnTo>
                  <a:pt x="730" y="329"/>
                </a:lnTo>
                <a:lnTo>
                  <a:pt x="746" y="363"/>
                </a:lnTo>
                <a:lnTo>
                  <a:pt x="760" y="396"/>
                </a:lnTo>
                <a:lnTo>
                  <a:pt x="775" y="434"/>
                </a:lnTo>
                <a:lnTo>
                  <a:pt x="787" y="465"/>
                </a:lnTo>
                <a:lnTo>
                  <a:pt x="800" y="497"/>
                </a:lnTo>
                <a:lnTo>
                  <a:pt x="812" y="530"/>
                </a:lnTo>
                <a:lnTo>
                  <a:pt x="827" y="567"/>
                </a:lnTo>
                <a:lnTo>
                  <a:pt x="841" y="606"/>
                </a:lnTo>
                <a:lnTo>
                  <a:pt x="853" y="645"/>
                </a:lnTo>
                <a:lnTo>
                  <a:pt x="866" y="681"/>
                </a:lnTo>
                <a:lnTo>
                  <a:pt x="880" y="726"/>
                </a:lnTo>
                <a:lnTo>
                  <a:pt x="889" y="756"/>
                </a:lnTo>
                <a:lnTo>
                  <a:pt x="897" y="783"/>
                </a:lnTo>
                <a:lnTo>
                  <a:pt x="910" y="822"/>
                </a:lnTo>
                <a:lnTo>
                  <a:pt x="922" y="866"/>
                </a:lnTo>
                <a:lnTo>
                  <a:pt x="931" y="899"/>
                </a:lnTo>
                <a:lnTo>
                  <a:pt x="935" y="1926"/>
                </a:lnTo>
                <a:lnTo>
                  <a:pt x="0" y="1923"/>
                </a:lnTo>
                <a:lnTo>
                  <a:pt x="2" y="849"/>
                </a:lnTo>
                <a:lnTo>
                  <a:pt x="19" y="797"/>
                </a:lnTo>
                <a:lnTo>
                  <a:pt x="31" y="750"/>
                </a:lnTo>
                <a:lnTo>
                  <a:pt x="43" y="713"/>
                </a:lnTo>
                <a:lnTo>
                  <a:pt x="61" y="659"/>
                </a:lnTo>
                <a:lnTo>
                  <a:pt x="76" y="609"/>
                </a:lnTo>
                <a:lnTo>
                  <a:pt x="91" y="570"/>
                </a:lnTo>
                <a:lnTo>
                  <a:pt x="101" y="536"/>
                </a:lnTo>
                <a:lnTo>
                  <a:pt x="116" y="495"/>
                </a:lnTo>
                <a:lnTo>
                  <a:pt x="130" y="461"/>
                </a:lnTo>
                <a:lnTo>
                  <a:pt x="145" y="420"/>
                </a:lnTo>
                <a:lnTo>
                  <a:pt x="170" y="365"/>
                </a:lnTo>
                <a:lnTo>
                  <a:pt x="160" y="389"/>
                </a:lnTo>
                <a:lnTo>
                  <a:pt x="182" y="336"/>
                </a:lnTo>
                <a:lnTo>
                  <a:pt x="199" y="302"/>
                </a:lnTo>
                <a:lnTo>
                  <a:pt x="212" y="275"/>
                </a:lnTo>
                <a:lnTo>
                  <a:pt x="233" y="236"/>
                </a:lnTo>
                <a:lnTo>
                  <a:pt x="244" y="213"/>
                </a:lnTo>
                <a:lnTo>
                  <a:pt x="271" y="163"/>
                </a:lnTo>
                <a:lnTo>
                  <a:pt x="280" y="152"/>
                </a:lnTo>
                <a:lnTo>
                  <a:pt x="291" y="137"/>
                </a:lnTo>
                <a:lnTo>
                  <a:pt x="287" y="143"/>
                </a:lnTo>
                <a:lnTo>
                  <a:pt x="259" y="183"/>
                </a:lnTo>
                <a:lnTo>
                  <a:pt x="251" y="200"/>
                </a:lnTo>
                <a:lnTo>
                  <a:pt x="267" y="173"/>
                </a:lnTo>
                <a:lnTo>
                  <a:pt x="274" y="158"/>
                </a:lnTo>
                <a:lnTo>
                  <a:pt x="303" y="115"/>
                </a:lnTo>
                <a:lnTo>
                  <a:pt x="327" y="85"/>
                </a:lnTo>
                <a:lnTo>
                  <a:pt x="351" y="57"/>
                </a:lnTo>
                <a:lnTo>
                  <a:pt x="373" y="36"/>
                </a:lnTo>
                <a:lnTo>
                  <a:pt x="394" y="19"/>
                </a:lnTo>
                <a:lnTo>
                  <a:pt x="418" y="7"/>
                </a:lnTo>
                <a:lnTo>
                  <a:pt x="451" y="2"/>
                </a:lnTo>
              </a:path>
            </a:pathLst>
          </a:custGeom>
          <a:gradFill rotWithShape="0">
            <a:gsLst>
              <a:gs pos="0">
                <a:srgbClr val="00A2DC"/>
              </a:gs>
              <a:gs pos="50000">
                <a:srgbClr val="00A2DC">
                  <a:gamma/>
                  <a:shade val="46275"/>
                  <a:invGamma/>
                </a:srgbClr>
              </a:gs>
              <a:gs pos="100000">
                <a:srgbClr val="00A2DC"/>
              </a:gs>
            </a:gsLst>
            <a:lin ang="0" scaled="1"/>
          </a:gradFill>
          <a:ln w="12700" cap="rnd" cmpd="sng">
            <a:noFill/>
            <a:prstDash val="solid"/>
            <a:round/>
            <a:headEnd type="none" w="med" len="med"/>
            <a:tailEnd type="none" w="med" len="med"/>
          </a:ln>
          <a:effectLst/>
        </p:spPr>
        <p:txBody>
          <a:bodyPr/>
          <a:lstStyle/>
          <a:p>
            <a:endParaRPr lang="en-US"/>
          </a:p>
        </p:txBody>
      </p:sp>
      <p:graphicFrame>
        <p:nvGraphicFramePr>
          <p:cNvPr id="149513" name="Object 9">
            <a:hlinkClick r:id="" action="ppaction://ole?verb=0"/>
          </p:cNvPr>
          <p:cNvGraphicFramePr>
            <a:graphicFrameLocks/>
          </p:cNvGraphicFramePr>
          <p:nvPr/>
        </p:nvGraphicFramePr>
        <p:xfrm>
          <a:off x="7172325" y="4875213"/>
          <a:ext cx="268288" cy="236537"/>
        </p:xfrm>
        <a:graphic>
          <a:graphicData uri="http://schemas.openxmlformats.org/presentationml/2006/ole">
            <mc:AlternateContent xmlns:mc="http://schemas.openxmlformats.org/markup-compatibility/2006">
              <mc:Choice xmlns:v="urn:schemas-microsoft-com:vml" Requires="v">
                <p:oleObj spid="_x0000_s150083" name="Equation" r:id="rId4" imgW="201600" imgH="188640" progId="Equation.DSMT4">
                  <p:embed/>
                </p:oleObj>
              </mc:Choice>
              <mc:Fallback>
                <p:oleObj name="Equation" r:id="rId4" imgW="201600" imgH="188640" progId="Equation.DSMT4">
                  <p:embed/>
                  <p:pic>
                    <p:nvPicPr>
                      <p:cNvPr id="0" name="Picture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72325" y="4875213"/>
                        <a:ext cx="268288" cy="23653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149514" name="Rectangle 10"/>
          <p:cNvSpPr>
            <a:spLocks noChangeArrowheads="1"/>
          </p:cNvSpPr>
          <p:nvPr/>
        </p:nvSpPr>
        <p:spPr bwMode="auto">
          <a:xfrm>
            <a:off x="5005388" y="513556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1707</a:t>
            </a:r>
          </a:p>
        </p:txBody>
      </p:sp>
      <p:sp>
        <p:nvSpPr>
          <p:cNvPr id="149515" name="Rectangle 11"/>
          <p:cNvSpPr>
            <a:spLocks noChangeArrowheads="1"/>
          </p:cNvSpPr>
          <p:nvPr/>
        </p:nvSpPr>
        <p:spPr bwMode="auto">
          <a:xfrm>
            <a:off x="3367088" y="513556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1687</a:t>
            </a:r>
          </a:p>
        </p:txBody>
      </p:sp>
      <p:sp>
        <p:nvSpPr>
          <p:cNvPr id="149516" name="Rectangle 12"/>
          <p:cNvSpPr>
            <a:spLocks noChangeArrowheads="1"/>
          </p:cNvSpPr>
          <p:nvPr/>
        </p:nvSpPr>
        <p:spPr bwMode="auto">
          <a:xfrm>
            <a:off x="4173538" y="5135563"/>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1697</a:t>
            </a:r>
          </a:p>
        </p:txBody>
      </p:sp>
      <p:sp>
        <p:nvSpPr>
          <p:cNvPr id="149517" name="Line 13"/>
          <p:cNvSpPr>
            <a:spLocks noChangeShapeType="1"/>
          </p:cNvSpPr>
          <p:nvPr/>
        </p:nvSpPr>
        <p:spPr bwMode="auto">
          <a:xfrm>
            <a:off x="2087563" y="501491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9522" name="Line 18"/>
          <p:cNvSpPr>
            <a:spLocks noChangeShapeType="1"/>
          </p:cNvSpPr>
          <p:nvPr/>
        </p:nvSpPr>
        <p:spPr bwMode="auto">
          <a:xfrm flipH="1">
            <a:off x="4887913" y="3954463"/>
            <a:ext cx="920750" cy="68262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149524" name="Freeform 20"/>
          <p:cNvSpPr>
            <a:spLocks noChangeArrowheads="1"/>
          </p:cNvSpPr>
          <p:nvPr/>
        </p:nvSpPr>
        <p:spPr bwMode="auto">
          <a:xfrm flipH="1">
            <a:off x="4532313" y="492918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49525" name="Line 21"/>
          <p:cNvSpPr>
            <a:spLocks noChangeShapeType="1"/>
          </p:cNvSpPr>
          <p:nvPr/>
        </p:nvSpPr>
        <p:spPr bwMode="auto">
          <a:xfrm>
            <a:off x="5305425" y="3368675"/>
            <a:ext cx="0" cy="1755775"/>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149526" name="Line 22"/>
          <p:cNvSpPr>
            <a:spLocks noChangeShapeType="1"/>
          </p:cNvSpPr>
          <p:nvPr/>
        </p:nvSpPr>
        <p:spPr bwMode="auto">
          <a:xfrm>
            <a:off x="3832225" y="3321050"/>
            <a:ext cx="0" cy="1798638"/>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grpSp>
        <p:nvGrpSpPr>
          <p:cNvPr id="149960" name="Group 456"/>
          <p:cNvGrpSpPr>
            <a:grpSpLocks/>
          </p:cNvGrpSpPr>
          <p:nvPr/>
        </p:nvGrpSpPr>
        <p:grpSpPr bwMode="auto">
          <a:xfrm>
            <a:off x="550863" y="166688"/>
            <a:ext cx="7772400" cy="814387"/>
            <a:chOff x="431" y="33"/>
            <a:chExt cx="4896" cy="513"/>
          </a:xfrm>
        </p:grpSpPr>
        <p:sp>
          <p:nvSpPr>
            <p:cNvPr id="149961" name="Rectangle 457"/>
            <p:cNvSpPr>
              <a:spLocks noChangeArrowheads="1"/>
            </p:cNvSpPr>
            <p:nvPr/>
          </p:nvSpPr>
          <p:spPr bwMode="auto">
            <a:xfrm>
              <a:off x="431"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    </a:t>
              </a:r>
              <a:r>
                <a:rPr lang="en-US" sz="1800">
                  <a:solidFill>
                    <a:srgbClr val="66FFFF"/>
                  </a:solidFill>
                  <a:effectLst>
                    <a:outerShdw blurRad="38100" dist="38100" dir="2700000" algn="tl">
                      <a:srgbClr val="000000"/>
                    </a:outerShdw>
                  </a:effectLst>
                  <a:latin typeface="Book Antiqua" pitchFamily="18" charset="0"/>
                </a:rPr>
                <a:t> </a:t>
              </a:r>
              <a:r>
                <a:rPr lang="en-US" sz="2800">
                  <a:solidFill>
                    <a:srgbClr val="66FFFF"/>
                  </a:solidFill>
                  <a:effectLst>
                    <a:outerShdw blurRad="38100" dist="38100" dir="2700000" algn="tl">
                      <a:srgbClr val="000000"/>
                    </a:outerShdw>
                  </a:effectLst>
                  <a:latin typeface="Book Antiqua" pitchFamily="18" charset="0"/>
                </a:rPr>
                <a:t>for SAT Scores</a:t>
              </a:r>
            </a:p>
          </p:txBody>
        </p:sp>
        <p:graphicFrame>
          <p:nvGraphicFramePr>
            <p:cNvPr id="149962" name="Object 458">
              <a:hlinkClick r:id="" action="ppaction://ole?verb=0"/>
            </p:cNvPr>
            <p:cNvGraphicFramePr>
              <a:graphicFrameLocks/>
            </p:cNvGraphicFramePr>
            <p:nvPr/>
          </p:nvGraphicFramePr>
          <p:xfrm>
            <a:off x="3310" y="243"/>
            <a:ext cx="157" cy="144"/>
          </p:xfrm>
          <a:graphic>
            <a:graphicData uri="http://schemas.openxmlformats.org/presentationml/2006/ole">
              <mc:AlternateContent xmlns:mc="http://schemas.openxmlformats.org/markup-compatibility/2006">
                <mc:Choice xmlns:v="urn:schemas-microsoft-com:vml" Requires="v">
                  <p:oleObj spid="_x0000_s150084" name="Equation" r:id="rId6" imgW="163440" imgH="163440" progId="Equation.2">
                    <p:embed/>
                  </p:oleObj>
                </mc:Choice>
                <mc:Fallback>
                  <p:oleObj name="Equation" r:id="rId6" imgW="163440" imgH="163440" progId="Equation.2">
                    <p:embed/>
                    <p:pic>
                      <p:nvPicPr>
                        <p:cNvPr id="0" name="Picture 45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0" y="243"/>
                          <a:ext cx="157"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149523" name="Rectangle 19"/>
          <p:cNvSpPr>
            <a:spLocks noChangeArrowheads="1"/>
          </p:cNvSpPr>
          <p:nvPr/>
        </p:nvSpPr>
        <p:spPr bwMode="auto">
          <a:xfrm>
            <a:off x="5591175" y="3482975"/>
            <a:ext cx="1877118"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Area = .4714</a:t>
            </a:r>
          </a:p>
        </p:txBody>
      </p:sp>
      <p:graphicFrame>
        <p:nvGraphicFramePr>
          <p:cNvPr id="149973" name="Object 469">
            <a:hlinkClick r:id="" action="ppaction://ole?verb=0"/>
          </p:cNvPr>
          <p:cNvGraphicFramePr>
            <a:graphicFrameLocks/>
          </p:cNvGraphicFramePr>
          <p:nvPr>
            <p:extLst>
              <p:ext uri="{D42A27DB-BD31-4B8C-83A1-F6EECF244321}">
                <p14:modId xmlns:p14="http://schemas.microsoft.com/office/powerpoint/2010/main" val="556725304"/>
              </p:ext>
            </p:extLst>
          </p:nvPr>
        </p:nvGraphicFramePr>
        <p:xfrm>
          <a:off x="5400675" y="2273300"/>
          <a:ext cx="1292225" cy="454025"/>
        </p:xfrm>
        <a:graphic>
          <a:graphicData uri="http://schemas.openxmlformats.org/presentationml/2006/ole">
            <mc:AlternateContent xmlns:mc="http://schemas.openxmlformats.org/markup-compatibility/2006">
              <mc:Choice xmlns:v="urn:schemas-microsoft-com:vml" Requires="v">
                <p:oleObj spid="_x0000_s150085" name="Equation" r:id="rId8" imgW="647640" imgH="203040" progId="Equation.DSMT4">
                  <p:embed/>
                </p:oleObj>
              </mc:Choice>
              <mc:Fallback>
                <p:oleObj name="Equation" r:id="rId8" imgW="647640" imgH="203040" progId="Equation.DSMT4">
                  <p:embed/>
                  <p:pic>
                    <p:nvPicPr>
                      <p:cNvPr id="0" name="Picture 469"/>
                      <p:cNvPicPr>
                        <a:picLocks noChangeArrowheads="1"/>
                      </p:cNvPicPr>
                      <p:nvPr/>
                    </p:nvPicPr>
                    <p:blipFill>
                      <a:blip r:embed="rId9"/>
                      <a:srcRect/>
                      <a:stretch>
                        <a:fillRect/>
                      </a:stretch>
                    </p:blipFill>
                    <p:spPr bwMode="auto">
                      <a:xfrm>
                        <a:off x="5400675" y="2273300"/>
                        <a:ext cx="129222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149974" name="Group 470"/>
          <p:cNvGrpSpPr>
            <a:grpSpLocks/>
          </p:cNvGrpSpPr>
          <p:nvPr/>
        </p:nvGrpSpPr>
        <p:grpSpPr bwMode="auto">
          <a:xfrm>
            <a:off x="2239963" y="1893888"/>
            <a:ext cx="4759325" cy="2952750"/>
            <a:chOff x="1195" y="1177"/>
            <a:chExt cx="2998" cy="1860"/>
          </a:xfrm>
        </p:grpSpPr>
        <p:sp>
          <p:nvSpPr>
            <p:cNvPr id="149975" name="Arc 471"/>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149976" name="Arc 472"/>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149977" name="Arc 473"/>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149978" name="Arc 474"/>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149979" name="Arc 475"/>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149980" name="Arc 476"/>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149981" name="AutoShape 477"/>
          <p:cNvSpPr>
            <a:spLocks noChangeArrowheads="1"/>
          </p:cNvSpPr>
          <p:nvPr/>
        </p:nvSpPr>
        <p:spPr bwMode="auto">
          <a:xfrm rot="5400000">
            <a:off x="1171575" y="4083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9982" name="AutoShape 478"/>
          <p:cNvSpPr>
            <a:spLocks noChangeArrowheads="1"/>
          </p:cNvSpPr>
          <p:nvPr/>
        </p:nvSpPr>
        <p:spPr bwMode="auto">
          <a:xfrm rot="5400000">
            <a:off x="1171575" y="2209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49983" name="Rectangle 479"/>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149984" name="Group 480"/>
          <p:cNvGrpSpPr>
            <a:grpSpLocks/>
          </p:cNvGrpSpPr>
          <p:nvPr/>
        </p:nvGrpSpPr>
        <p:grpSpPr bwMode="auto">
          <a:xfrm>
            <a:off x="1649413" y="1838325"/>
            <a:ext cx="1833562" cy="1917700"/>
            <a:chOff x="1039" y="1206"/>
            <a:chExt cx="1155" cy="1208"/>
          </a:xfrm>
        </p:grpSpPr>
        <p:sp>
          <p:nvSpPr>
            <p:cNvPr id="149985" name="Text Box 481"/>
            <p:cNvSpPr txBox="1">
              <a:spLocks noChangeArrowheads="1"/>
            </p:cNvSpPr>
            <p:nvPr/>
          </p:nvSpPr>
          <p:spPr bwMode="auto">
            <a:xfrm>
              <a:off x="1039" y="1206"/>
              <a:ext cx="1155" cy="120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a:p>
              <a:r>
                <a:rPr lang="en-US" sz="2400">
                  <a:effectLst>
                    <a:outerShdw blurRad="38100" dist="38100" dir="2700000" algn="tl">
                      <a:srgbClr val="000000"/>
                    </a:outerShdw>
                  </a:effectLst>
                  <a:latin typeface="Book Antiqua" pitchFamily="18" charset="0"/>
                </a:rPr>
                <a:t>for SAT</a:t>
              </a:r>
            </a:p>
            <a:p>
              <a:r>
                <a:rPr lang="en-US" sz="2400">
                  <a:effectLst>
                    <a:outerShdw blurRad="38100" dist="38100" dir="2700000" algn="tl">
                      <a:srgbClr val="000000"/>
                    </a:outerShdw>
                  </a:effectLst>
                  <a:latin typeface="Book Antiqua" pitchFamily="18" charset="0"/>
                </a:rPr>
                <a:t>Scores</a:t>
              </a:r>
            </a:p>
          </p:txBody>
        </p:sp>
        <p:graphicFrame>
          <p:nvGraphicFramePr>
            <p:cNvPr id="149986" name="Object 482">
              <a:hlinkClick r:id="" action="ppaction://ole?verb=0"/>
            </p:cNvPr>
            <p:cNvGraphicFramePr>
              <a:graphicFrameLocks/>
            </p:cNvGraphicFramePr>
            <p:nvPr/>
          </p:nvGraphicFramePr>
          <p:xfrm>
            <a:off x="1664" y="1746"/>
            <a:ext cx="121" cy="138"/>
          </p:xfrm>
          <a:graphic>
            <a:graphicData uri="http://schemas.openxmlformats.org/presentationml/2006/ole">
              <mc:AlternateContent xmlns:mc="http://schemas.openxmlformats.org/markup-compatibility/2006">
                <mc:Choice xmlns:v="urn:schemas-microsoft-com:vml" Requires="v">
                  <p:oleObj spid="_x0000_s150086" name="Equation" r:id="rId10" imgW="163440" imgH="163440" progId="Equation.DSMT4">
                    <p:embed/>
                  </p:oleObj>
                </mc:Choice>
                <mc:Fallback>
                  <p:oleObj name="Equation" r:id="rId10" imgW="163440" imgH="163440" progId="Equation.DSMT4">
                    <p:embed/>
                    <p:pic>
                      <p:nvPicPr>
                        <p:cNvPr id="0" name="Picture 482"/>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64" y="1746"/>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49982"/>
                                        </p:tgtEl>
                                        <p:attrNameLst>
                                          <p:attrName>style.visibility</p:attrName>
                                        </p:attrNameLst>
                                      </p:cBhvr>
                                      <p:to>
                                        <p:strVal val="visible"/>
                                      </p:to>
                                    </p:set>
                                    <p:animEffect transition="in" filter="slide(fromLeft)">
                                      <p:cBhvr>
                                        <p:cTn id="7" dur="500"/>
                                        <p:tgtEl>
                                          <p:spTgt spid="149982"/>
                                        </p:tgtEl>
                                      </p:cBhvr>
                                    </p:animEffect>
                                  </p:childTnLst>
                                  <p:subTnLst>
                                    <p:set>
                                      <p:cBhvr override="childStyle">
                                        <p:cTn dur="1" fill="hold" display="0" masterRel="nextClick" afterEffect="1"/>
                                        <p:tgtEl>
                                          <p:spTgt spid="14998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9969"/>
                                        </p:tgtEl>
                                        <p:attrNameLst>
                                          <p:attrName>style.visibility</p:attrName>
                                        </p:attrNameLst>
                                      </p:cBhvr>
                                      <p:to>
                                        <p:strVal val="visible"/>
                                      </p:to>
                                    </p:set>
                                    <p:animEffect transition="in" filter="dissolve">
                                      <p:cBhvr>
                                        <p:cTn id="12" dur="500"/>
                                        <p:tgtEl>
                                          <p:spTgt spid="149969"/>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149984"/>
                                        </p:tgtEl>
                                        <p:attrNameLst>
                                          <p:attrName>style.visibility</p:attrName>
                                        </p:attrNameLst>
                                      </p:cBhvr>
                                      <p:to>
                                        <p:strVal val="visible"/>
                                      </p:to>
                                    </p:set>
                                    <p:animEffect transition="in" filter="blinds(horizontal)">
                                      <p:cBhvr>
                                        <p:cTn id="16" dur="500"/>
                                        <p:tgtEl>
                                          <p:spTgt spid="149984"/>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149517"/>
                                        </p:tgtEl>
                                        <p:attrNameLst>
                                          <p:attrName>style.visibility</p:attrName>
                                        </p:attrNameLst>
                                      </p:cBhvr>
                                      <p:to>
                                        <p:strVal val="visible"/>
                                      </p:to>
                                    </p:set>
                                    <p:animEffect transition="in" filter="slide(fromLeft)">
                                      <p:cBhvr>
                                        <p:cTn id="20" dur="500"/>
                                        <p:tgtEl>
                                          <p:spTgt spid="149517"/>
                                        </p:tgtEl>
                                      </p:cBhvr>
                                    </p:animEffect>
                                  </p:childTnLst>
                                </p:cTn>
                              </p:par>
                            </p:childTnLst>
                          </p:cTn>
                        </p:par>
                        <p:par>
                          <p:cTn id="21" fill="hold">
                            <p:stCondLst>
                              <p:cond delay="3500"/>
                            </p:stCondLst>
                            <p:childTnLst>
                              <p:par>
                                <p:cTn id="22" presetID="12" presetClass="entr" presetSubtype="1" fill="hold" nodeType="afterEffect">
                                  <p:stCondLst>
                                    <p:cond delay="0"/>
                                  </p:stCondLst>
                                  <p:childTnLst>
                                    <p:set>
                                      <p:cBhvr>
                                        <p:cTn id="23" dur="1" fill="hold">
                                          <p:stCondLst>
                                            <p:cond delay="0"/>
                                          </p:stCondLst>
                                        </p:cTn>
                                        <p:tgtEl>
                                          <p:spTgt spid="149513"/>
                                        </p:tgtEl>
                                        <p:attrNameLst>
                                          <p:attrName>style.visibility</p:attrName>
                                        </p:attrNameLst>
                                      </p:cBhvr>
                                      <p:to>
                                        <p:strVal val="visible"/>
                                      </p:to>
                                    </p:set>
                                    <p:animEffect transition="in" filter="slide(fromTop)">
                                      <p:cBhvr>
                                        <p:cTn id="24" dur="500"/>
                                        <p:tgtEl>
                                          <p:spTgt spid="149513"/>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149524"/>
                                        </p:tgtEl>
                                        <p:attrNameLst>
                                          <p:attrName>style.visibility</p:attrName>
                                        </p:attrNameLst>
                                      </p:cBhvr>
                                      <p:to>
                                        <p:strVal val="visible"/>
                                      </p:to>
                                    </p:set>
                                    <p:animEffect transition="in" filter="slide(fromTop)">
                                      <p:cBhvr>
                                        <p:cTn id="28" dur="500"/>
                                        <p:tgtEl>
                                          <p:spTgt spid="149524"/>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149516"/>
                                        </p:tgtEl>
                                        <p:attrNameLst>
                                          <p:attrName>style.visibility</p:attrName>
                                        </p:attrNameLst>
                                      </p:cBhvr>
                                      <p:to>
                                        <p:strVal val="visible"/>
                                      </p:to>
                                    </p:set>
                                    <p:animEffect transition="in" filter="slide(fromTop)">
                                      <p:cBhvr>
                                        <p:cTn id="32" dur="500"/>
                                        <p:tgtEl>
                                          <p:spTgt spid="149516"/>
                                        </p:tgtEl>
                                      </p:cBhvr>
                                    </p:animEffect>
                                  </p:childTnLst>
                                </p:cTn>
                              </p:par>
                            </p:childTnLst>
                          </p:cTn>
                        </p:par>
                        <p:par>
                          <p:cTn id="33" fill="hold">
                            <p:stCondLst>
                              <p:cond delay="5000"/>
                            </p:stCondLst>
                            <p:childTnLst>
                              <p:par>
                                <p:cTn id="34" presetID="12" presetClass="entr" presetSubtype="4" fill="hold" nodeType="afterEffect">
                                  <p:stCondLst>
                                    <p:cond delay="1000"/>
                                  </p:stCondLst>
                                  <p:childTnLst>
                                    <p:set>
                                      <p:cBhvr>
                                        <p:cTn id="35" dur="1" fill="hold">
                                          <p:stCondLst>
                                            <p:cond delay="0"/>
                                          </p:stCondLst>
                                        </p:cTn>
                                        <p:tgtEl>
                                          <p:spTgt spid="149974"/>
                                        </p:tgtEl>
                                        <p:attrNameLst>
                                          <p:attrName>style.visibility</p:attrName>
                                        </p:attrNameLst>
                                      </p:cBhvr>
                                      <p:to>
                                        <p:strVal val="visible"/>
                                      </p:to>
                                    </p:set>
                                    <p:animEffect transition="in" filter="slide(fromBottom)">
                                      <p:cBhvr>
                                        <p:cTn id="36" dur="500"/>
                                        <p:tgtEl>
                                          <p:spTgt spid="149974"/>
                                        </p:tgtEl>
                                      </p:cBhvr>
                                    </p:animEffect>
                                  </p:childTnLst>
                                </p:cTn>
                              </p:par>
                            </p:childTnLst>
                          </p:cTn>
                        </p:par>
                        <p:par>
                          <p:cTn id="37" fill="hold">
                            <p:stCondLst>
                              <p:cond delay="6500"/>
                            </p:stCondLst>
                            <p:childTnLst>
                              <p:par>
                                <p:cTn id="38" presetID="12" presetClass="entr" presetSubtype="4" fill="hold" grpId="0" nodeType="afterEffect">
                                  <p:stCondLst>
                                    <p:cond delay="0"/>
                                  </p:stCondLst>
                                  <p:childTnLst>
                                    <p:set>
                                      <p:cBhvr>
                                        <p:cTn id="39" dur="1" fill="hold">
                                          <p:stCondLst>
                                            <p:cond delay="0"/>
                                          </p:stCondLst>
                                        </p:cTn>
                                        <p:tgtEl>
                                          <p:spTgt spid="149509"/>
                                        </p:tgtEl>
                                        <p:attrNameLst>
                                          <p:attrName>style.visibility</p:attrName>
                                        </p:attrNameLst>
                                      </p:cBhvr>
                                      <p:to>
                                        <p:strVal val="visible"/>
                                      </p:to>
                                    </p:set>
                                    <p:animEffect transition="in" filter="slide(fromBottom)">
                                      <p:cBhvr>
                                        <p:cTn id="40" dur="500"/>
                                        <p:tgtEl>
                                          <p:spTgt spid="149509"/>
                                        </p:tgtEl>
                                      </p:cBhvr>
                                    </p:animEffect>
                                  </p:childTnLst>
                                </p:cTn>
                              </p:par>
                            </p:childTnLst>
                          </p:cTn>
                        </p:par>
                        <p:par>
                          <p:cTn id="41" fill="hold">
                            <p:stCondLst>
                              <p:cond delay="7000"/>
                            </p:stCondLst>
                            <p:childTnLst>
                              <p:par>
                                <p:cTn id="42" presetID="12" presetClass="entr" presetSubtype="1" fill="hold" nodeType="afterEffect">
                                  <p:stCondLst>
                                    <p:cond delay="1000"/>
                                  </p:stCondLst>
                                  <p:childTnLst>
                                    <p:set>
                                      <p:cBhvr>
                                        <p:cTn id="43" dur="1" fill="hold">
                                          <p:stCondLst>
                                            <p:cond delay="0"/>
                                          </p:stCondLst>
                                        </p:cTn>
                                        <p:tgtEl>
                                          <p:spTgt spid="149973"/>
                                        </p:tgtEl>
                                        <p:attrNameLst>
                                          <p:attrName>style.visibility</p:attrName>
                                        </p:attrNameLst>
                                      </p:cBhvr>
                                      <p:to>
                                        <p:strVal val="visible"/>
                                      </p:to>
                                    </p:set>
                                    <p:animEffect transition="in" filter="slide(fromTop)">
                                      <p:cBhvr>
                                        <p:cTn id="44" dur="500"/>
                                        <p:tgtEl>
                                          <p:spTgt spid="149973"/>
                                        </p:tgtEl>
                                      </p:cBhvr>
                                    </p:animEffect>
                                  </p:childTnLst>
                                </p:cTn>
                              </p:par>
                            </p:childTnLst>
                          </p:cTn>
                        </p:par>
                        <p:par>
                          <p:cTn id="45" fill="hold">
                            <p:stCondLst>
                              <p:cond delay="8500"/>
                            </p:stCondLst>
                            <p:childTnLst>
                              <p:par>
                                <p:cTn id="46" presetID="12" presetClass="entr" presetSubtype="8" fill="hold" grpId="0" nodeType="afterEffect">
                                  <p:stCondLst>
                                    <p:cond delay="1000"/>
                                  </p:stCondLst>
                                  <p:childTnLst>
                                    <p:set>
                                      <p:cBhvr>
                                        <p:cTn id="47" dur="1" fill="hold">
                                          <p:stCondLst>
                                            <p:cond delay="0"/>
                                          </p:stCondLst>
                                        </p:cTn>
                                        <p:tgtEl>
                                          <p:spTgt spid="149981"/>
                                        </p:tgtEl>
                                        <p:attrNameLst>
                                          <p:attrName>style.visibility</p:attrName>
                                        </p:attrNameLst>
                                      </p:cBhvr>
                                      <p:to>
                                        <p:strVal val="visible"/>
                                      </p:to>
                                    </p:set>
                                    <p:animEffect transition="in" filter="slide(fromLeft)">
                                      <p:cBhvr>
                                        <p:cTn id="48" dur="500"/>
                                        <p:tgtEl>
                                          <p:spTgt spid="149981"/>
                                        </p:tgtEl>
                                      </p:cBhvr>
                                    </p:animEffect>
                                  </p:childTnLst>
                                  <p:subTnLst>
                                    <p:set>
                                      <p:cBhvr override="childStyle">
                                        <p:cTn dur="1" fill="hold" display="0" masterRel="nextClick" afterEffect="1"/>
                                        <p:tgtEl>
                                          <p:spTgt spid="149981"/>
                                        </p:tgtEl>
                                        <p:attrNameLst>
                                          <p:attrName>style.visibility</p:attrName>
                                        </p:attrNameLst>
                                      </p:cBhvr>
                                      <p:to>
                                        <p:strVal val="hidden"/>
                                      </p:to>
                                    </p:set>
                                  </p:subTnLst>
                                </p:cTn>
                              </p:par>
                            </p:childTnLst>
                          </p:cTn>
                        </p:par>
                      </p:childTnLst>
                    </p:cTn>
                  </p:par>
                  <p:par>
                    <p:cTn id="49" fill="hold">
                      <p:stCondLst>
                        <p:cond delay="indefinite"/>
                      </p:stCondLst>
                      <p:childTnLst>
                        <p:par>
                          <p:cTn id="50" fill="hold">
                            <p:stCondLst>
                              <p:cond delay="0"/>
                            </p:stCondLst>
                            <p:childTnLst>
                              <p:par>
                                <p:cTn id="51" presetID="12" presetClass="entr" presetSubtype="1" fill="hold" grpId="0" nodeType="clickEffect">
                                  <p:stCondLst>
                                    <p:cond delay="0"/>
                                  </p:stCondLst>
                                  <p:childTnLst>
                                    <p:set>
                                      <p:cBhvr>
                                        <p:cTn id="52" dur="1" fill="hold">
                                          <p:stCondLst>
                                            <p:cond delay="0"/>
                                          </p:stCondLst>
                                        </p:cTn>
                                        <p:tgtEl>
                                          <p:spTgt spid="149526"/>
                                        </p:tgtEl>
                                        <p:attrNameLst>
                                          <p:attrName>style.visibility</p:attrName>
                                        </p:attrNameLst>
                                      </p:cBhvr>
                                      <p:to>
                                        <p:strVal val="visible"/>
                                      </p:to>
                                    </p:set>
                                    <p:animEffect transition="in" filter="slide(fromTop)">
                                      <p:cBhvr>
                                        <p:cTn id="53" dur="500"/>
                                        <p:tgtEl>
                                          <p:spTgt spid="149526"/>
                                        </p:tgtEl>
                                      </p:cBhvr>
                                    </p:animEffect>
                                  </p:childTnLst>
                                </p:cTn>
                              </p:par>
                            </p:childTnLst>
                          </p:cTn>
                        </p:par>
                        <p:par>
                          <p:cTn id="54" fill="hold">
                            <p:stCondLst>
                              <p:cond delay="500"/>
                            </p:stCondLst>
                            <p:childTnLst>
                              <p:par>
                                <p:cTn id="55" presetID="12" presetClass="entr" presetSubtype="1" fill="hold" grpId="0" nodeType="afterEffect">
                                  <p:stCondLst>
                                    <p:cond delay="1000"/>
                                  </p:stCondLst>
                                  <p:childTnLst>
                                    <p:set>
                                      <p:cBhvr>
                                        <p:cTn id="56" dur="1" fill="hold">
                                          <p:stCondLst>
                                            <p:cond delay="0"/>
                                          </p:stCondLst>
                                        </p:cTn>
                                        <p:tgtEl>
                                          <p:spTgt spid="149515"/>
                                        </p:tgtEl>
                                        <p:attrNameLst>
                                          <p:attrName>style.visibility</p:attrName>
                                        </p:attrNameLst>
                                      </p:cBhvr>
                                      <p:to>
                                        <p:strVal val="visible"/>
                                      </p:to>
                                    </p:set>
                                    <p:animEffect transition="in" filter="slide(fromTop)">
                                      <p:cBhvr>
                                        <p:cTn id="57" dur="500"/>
                                        <p:tgtEl>
                                          <p:spTgt spid="149515"/>
                                        </p:tgtEl>
                                      </p:cBhvr>
                                    </p:animEffect>
                                  </p:childTnLst>
                                </p:cTn>
                              </p:par>
                            </p:childTnLst>
                          </p:cTn>
                        </p:par>
                        <p:par>
                          <p:cTn id="58" fill="hold">
                            <p:stCondLst>
                              <p:cond delay="2000"/>
                            </p:stCondLst>
                            <p:childTnLst>
                              <p:par>
                                <p:cTn id="59" presetID="12" presetClass="entr" presetSubtype="1" fill="hold" grpId="0" nodeType="afterEffect">
                                  <p:stCondLst>
                                    <p:cond delay="1000"/>
                                  </p:stCondLst>
                                  <p:childTnLst>
                                    <p:set>
                                      <p:cBhvr>
                                        <p:cTn id="60" dur="1" fill="hold">
                                          <p:stCondLst>
                                            <p:cond delay="0"/>
                                          </p:stCondLst>
                                        </p:cTn>
                                        <p:tgtEl>
                                          <p:spTgt spid="149525"/>
                                        </p:tgtEl>
                                        <p:attrNameLst>
                                          <p:attrName>style.visibility</p:attrName>
                                        </p:attrNameLst>
                                      </p:cBhvr>
                                      <p:to>
                                        <p:strVal val="visible"/>
                                      </p:to>
                                    </p:set>
                                    <p:animEffect transition="in" filter="slide(fromTop)">
                                      <p:cBhvr>
                                        <p:cTn id="61" dur="500"/>
                                        <p:tgtEl>
                                          <p:spTgt spid="149525"/>
                                        </p:tgtEl>
                                      </p:cBhvr>
                                    </p:animEffect>
                                  </p:childTnLst>
                                </p:cTn>
                              </p:par>
                            </p:childTnLst>
                          </p:cTn>
                        </p:par>
                        <p:par>
                          <p:cTn id="62" fill="hold">
                            <p:stCondLst>
                              <p:cond delay="3500"/>
                            </p:stCondLst>
                            <p:childTnLst>
                              <p:par>
                                <p:cTn id="63" presetID="12" presetClass="entr" presetSubtype="1" fill="hold" grpId="0" nodeType="afterEffect">
                                  <p:stCondLst>
                                    <p:cond delay="1000"/>
                                  </p:stCondLst>
                                  <p:childTnLst>
                                    <p:set>
                                      <p:cBhvr>
                                        <p:cTn id="64" dur="1" fill="hold">
                                          <p:stCondLst>
                                            <p:cond delay="0"/>
                                          </p:stCondLst>
                                        </p:cTn>
                                        <p:tgtEl>
                                          <p:spTgt spid="149514"/>
                                        </p:tgtEl>
                                        <p:attrNameLst>
                                          <p:attrName>style.visibility</p:attrName>
                                        </p:attrNameLst>
                                      </p:cBhvr>
                                      <p:to>
                                        <p:strVal val="visible"/>
                                      </p:to>
                                    </p:set>
                                    <p:animEffect transition="in" filter="slide(fromTop)">
                                      <p:cBhvr>
                                        <p:cTn id="65" dur="500"/>
                                        <p:tgtEl>
                                          <p:spTgt spid="149514"/>
                                        </p:tgtEl>
                                      </p:cBhvr>
                                    </p:animEffect>
                                  </p:childTnLst>
                                </p:cTn>
                              </p:par>
                            </p:childTnLst>
                          </p:cTn>
                        </p:par>
                        <p:par>
                          <p:cTn id="66" fill="hold">
                            <p:stCondLst>
                              <p:cond delay="5000"/>
                            </p:stCondLst>
                            <p:childTnLst>
                              <p:par>
                                <p:cTn id="67" presetID="12" presetClass="entr" presetSubtype="4" fill="hold" grpId="0" nodeType="afterEffect">
                                  <p:stCondLst>
                                    <p:cond delay="1000"/>
                                  </p:stCondLst>
                                  <p:childTnLst>
                                    <p:set>
                                      <p:cBhvr>
                                        <p:cTn id="68" dur="1" fill="hold">
                                          <p:stCondLst>
                                            <p:cond delay="0"/>
                                          </p:stCondLst>
                                        </p:cTn>
                                        <p:tgtEl>
                                          <p:spTgt spid="149510"/>
                                        </p:tgtEl>
                                        <p:attrNameLst>
                                          <p:attrName>style.visibility</p:attrName>
                                        </p:attrNameLst>
                                      </p:cBhvr>
                                      <p:to>
                                        <p:strVal val="visible"/>
                                      </p:to>
                                    </p:set>
                                    <p:animEffect transition="in" filter="slide(fromBottom)">
                                      <p:cBhvr>
                                        <p:cTn id="69" dur="500"/>
                                        <p:tgtEl>
                                          <p:spTgt spid="149510"/>
                                        </p:tgtEl>
                                      </p:cBhvr>
                                    </p:animEffect>
                                  </p:childTnLst>
                                </p:cTn>
                              </p:par>
                            </p:childTnLst>
                          </p:cTn>
                        </p:par>
                        <p:par>
                          <p:cTn id="70" fill="hold">
                            <p:stCondLst>
                              <p:cond delay="6500"/>
                            </p:stCondLst>
                            <p:childTnLst>
                              <p:par>
                                <p:cTn id="71" presetID="12" presetClass="entr" presetSubtype="1" fill="hold" grpId="0" nodeType="afterEffect">
                                  <p:stCondLst>
                                    <p:cond delay="1000"/>
                                  </p:stCondLst>
                                  <p:childTnLst>
                                    <p:set>
                                      <p:cBhvr>
                                        <p:cTn id="72" dur="1" fill="hold">
                                          <p:stCondLst>
                                            <p:cond delay="0"/>
                                          </p:stCondLst>
                                        </p:cTn>
                                        <p:tgtEl>
                                          <p:spTgt spid="149523"/>
                                        </p:tgtEl>
                                        <p:attrNameLst>
                                          <p:attrName>style.visibility</p:attrName>
                                        </p:attrNameLst>
                                      </p:cBhvr>
                                      <p:to>
                                        <p:strVal val="visible"/>
                                      </p:to>
                                    </p:set>
                                    <p:animEffect transition="in" filter="slide(fromTop)">
                                      <p:cBhvr>
                                        <p:cTn id="73" dur="500"/>
                                        <p:tgtEl>
                                          <p:spTgt spid="149523"/>
                                        </p:tgtEl>
                                      </p:cBhvr>
                                    </p:animEffect>
                                  </p:childTnLst>
                                </p:cTn>
                              </p:par>
                            </p:childTnLst>
                          </p:cTn>
                        </p:par>
                        <p:par>
                          <p:cTn id="74" fill="hold">
                            <p:stCondLst>
                              <p:cond delay="8000"/>
                            </p:stCondLst>
                            <p:childTnLst>
                              <p:par>
                                <p:cTn id="75" presetID="17" presetClass="entr" presetSubtype="2" fill="hold" grpId="0" nodeType="afterEffect">
                                  <p:stCondLst>
                                    <p:cond delay="1000"/>
                                  </p:stCondLst>
                                  <p:childTnLst>
                                    <p:set>
                                      <p:cBhvr>
                                        <p:cTn id="76" dur="1" fill="hold">
                                          <p:stCondLst>
                                            <p:cond delay="0"/>
                                          </p:stCondLst>
                                        </p:cTn>
                                        <p:tgtEl>
                                          <p:spTgt spid="149522"/>
                                        </p:tgtEl>
                                        <p:attrNameLst>
                                          <p:attrName>style.visibility</p:attrName>
                                        </p:attrNameLst>
                                      </p:cBhvr>
                                      <p:to>
                                        <p:strVal val="visible"/>
                                      </p:to>
                                    </p:set>
                                    <p:anim calcmode="lin" valueType="num">
                                      <p:cBhvr>
                                        <p:cTn id="77" dur="500" fill="hold"/>
                                        <p:tgtEl>
                                          <p:spTgt spid="149522"/>
                                        </p:tgtEl>
                                        <p:attrNameLst>
                                          <p:attrName>ppt_x</p:attrName>
                                        </p:attrNameLst>
                                      </p:cBhvr>
                                      <p:tavLst>
                                        <p:tav tm="0">
                                          <p:val>
                                            <p:strVal val="#ppt_x+#ppt_w/2"/>
                                          </p:val>
                                        </p:tav>
                                        <p:tav tm="100000">
                                          <p:val>
                                            <p:strVal val="#ppt_x"/>
                                          </p:val>
                                        </p:tav>
                                      </p:tavLst>
                                    </p:anim>
                                    <p:anim calcmode="lin" valueType="num">
                                      <p:cBhvr>
                                        <p:cTn id="78" dur="500" fill="hold"/>
                                        <p:tgtEl>
                                          <p:spTgt spid="149522"/>
                                        </p:tgtEl>
                                        <p:attrNameLst>
                                          <p:attrName>ppt_y</p:attrName>
                                        </p:attrNameLst>
                                      </p:cBhvr>
                                      <p:tavLst>
                                        <p:tav tm="0">
                                          <p:val>
                                            <p:strVal val="#ppt_y"/>
                                          </p:val>
                                        </p:tav>
                                        <p:tav tm="100000">
                                          <p:val>
                                            <p:strVal val="#ppt_y"/>
                                          </p:val>
                                        </p:tav>
                                      </p:tavLst>
                                    </p:anim>
                                    <p:anim calcmode="lin" valueType="num">
                                      <p:cBhvr>
                                        <p:cTn id="79" dur="500" fill="hold"/>
                                        <p:tgtEl>
                                          <p:spTgt spid="149522"/>
                                        </p:tgtEl>
                                        <p:attrNameLst>
                                          <p:attrName>ppt_w</p:attrName>
                                        </p:attrNameLst>
                                      </p:cBhvr>
                                      <p:tavLst>
                                        <p:tav tm="0">
                                          <p:val>
                                            <p:fltVal val="0"/>
                                          </p:val>
                                        </p:tav>
                                        <p:tav tm="100000">
                                          <p:val>
                                            <p:strVal val="#ppt_w"/>
                                          </p:val>
                                        </p:tav>
                                      </p:tavLst>
                                    </p:anim>
                                    <p:anim calcmode="lin" valueType="num">
                                      <p:cBhvr>
                                        <p:cTn id="80" dur="500" fill="hold"/>
                                        <p:tgtEl>
                                          <p:spTgt spid="14952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969" grpId="0" animBg="1" autoUpdateAnimBg="0"/>
      <p:bldP spid="149509" grpId="0" animBg="1"/>
      <p:bldP spid="149510" grpId="0" animBg="1"/>
      <p:bldP spid="149514" grpId="0" autoUpdateAnimBg="0"/>
      <p:bldP spid="149515" grpId="0" autoUpdateAnimBg="0"/>
      <p:bldP spid="149516" grpId="0" autoUpdateAnimBg="0"/>
      <p:bldP spid="149517" grpId="0" animBg="1"/>
      <p:bldP spid="149522" grpId="0" animBg="1"/>
      <p:bldP spid="149524" grpId="0" animBg="1"/>
      <p:bldP spid="149525" grpId="0" animBg="1"/>
      <p:bldP spid="149526" grpId="0" animBg="1"/>
      <p:bldP spid="149523" grpId="0" autoUpdateAnimBg="0"/>
      <p:bldP spid="149981" grpId="0" animBg="1"/>
      <p:bldP spid="14998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8834" name="Group 2"/>
          <p:cNvGrpSpPr>
            <a:grpSpLocks/>
          </p:cNvGrpSpPr>
          <p:nvPr/>
        </p:nvGrpSpPr>
        <p:grpSpPr bwMode="auto">
          <a:xfrm>
            <a:off x="685800" y="147638"/>
            <a:ext cx="7772400" cy="814387"/>
            <a:chOff x="432" y="93"/>
            <a:chExt cx="4896" cy="513"/>
          </a:xfrm>
        </p:grpSpPr>
        <p:sp>
          <p:nvSpPr>
            <p:cNvPr id="248835" name="Rectangle 3"/>
            <p:cNvSpPr>
              <a:spLocks noChangeArrowheads="1"/>
            </p:cNvSpPr>
            <p:nvPr/>
          </p:nvSpPr>
          <p:spPr bwMode="auto">
            <a:xfrm>
              <a:off x="432" y="9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Relationship Between the Sample Size</a:t>
              </a:r>
            </a:p>
            <a:p>
              <a:pPr algn="l"/>
              <a:r>
                <a:rPr lang="en-US" sz="2800">
                  <a:solidFill>
                    <a:srgbClr val="66FFFF"/>
                  </a:solidFill>
                  <a:effectLst>
                    <a:outerShdw blurRad="38100" dist="38100" dir="2700000" algn="tl">
                      <a:srgbClr val="000000"/>
                    </a:outerShdw>
                  </a:effectLst>
                  <a:latin typeface="Book Antiqua" pitchFamily="18" charset="0"/>
                </a:rPr>
                <a:t>            and the Sampling Distribution of </a:t>
              </a:r>
            </a:p>
          </p:txBody>
        </p:sp>
        <p:graphicFrame>
          <p:nvGraphicFramePr>
            <p:cNvPr id="248836" name="Object 4">
              <a:hlinkClick r:id="" action="ppaction://ole?verb=0"/>
            </p:cNvPr>
            <p:cNvGraphicFramePr>
              <a:graphicFrameLocks/>
            </p:cNvGraphicFramePr>
            <p:nvPr/>
          </p:nvGraphicFramePr>
          <p:xfrm>
            <a:off x="4487" y="425"/>
            <a:ext cx="148" cy="152"/>
          </p:xfrm>
          <a:graphic>
            <a:graphicData uri="http://schemas.openxmlformats.org/presentationml/2006/ole">
              <mc:AlternateContent xmlns:mc="http://schemas.openxmlformats.org/markup-compatibility/2006">
                <mc:Choice xmlns:v="urn:schemas-microsoft-com:vml" Requires="v">
                  <p:oleObj spid="_x0000_s480268" name="Equation" r:id="rId4" imgW="163440" imgH="163440" progId="Equation.2">
                    <p:embed/>
                  </p:oleObj>
                </mc:Choice>
                <mc:Fallback>
                  <p:oleObj name="Equation" r:id="rId4" imgW="163440" imgH="163440" progId="Equation.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87" y="425"/>
                          <a:ext cx="148" cy="15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48982" name="Text Box 150"/>
          <p:cNvSpPr txBox="1">
            <a:spLocks noChangeArrowheads="1"/>
          </p:cNvSpPr>
          <p:nvPr/>
        </p:nvSpPr>
        <p:spPr bwMode="auto">
          <a:xfrm>
            <a:off x="1011238" y="1625600"/>
            <a:ext cx="7334250" cy="822325"/>
          </a:xfrm>
          <a:prstGeom prst="rect">
            <a:avLst/>
          </a:prstGeom>
          <a:noFill/>
          <a:ln w="12700">
            <a:noFill/>
            <a:miter lim="800000"/>
            <a:headEnd/>
            <a:tailEnd/>
          </a:ln>
          <a:effectLst/>
        </p:spPr>
        <p:txBody>
          <a:bodyPr wrap="none">
            <a:spAutoFit/>
          </a:bodyPr>
          <a:lstStyle/>
          <a:p>
            <a:pPr algn="l">
              <a:buClr>
                <a:srgbClr val="66FFFF"/>
              </a:buClr>
              <a:buFontTx/>
              <a:buChar char="•"/>
            </a:pPr>
            <a:r>
              <a:rPr lang="en-US" sz="2400">
                <a:effectLst>
                  <a:outerShdw blurRad="38100" dist="38100" dir="2700000" algn="tl">
                    <a:srgbClr val="000000"/>
                  </a:outerShdw>
                </a:effectLst>
                <a:latin typeface="Book Antiqua" pitchFamily="18" charset="0"/>
              </a:rPr>
              <a:t>   Suppose we select a simple random sample of 100</a:t>
            </a:r>
          </a:p>
          <a:p>
            <a:pPr algn="l">
              <a:buClr>
                <a:srgbClr val="66FFFF"/>
              </a:buClr>
              <a:buFont typeface="Wingdings" pitchFamily="2" charset="2"/>
              <a:buNone/>
            </a:pPr>
            <a:r>
              <a:rPr lang="en-US" sz="2400">
                <a:effectLst>
                  <a:outerShdw blurRad="38100" dist="38100" dir="2700000" algn="tl">
                    <a:srgbClr val="000000"/>
                  </a:outerShdw>
                </a:effectLst>
                <a:latin typeface="Book Antiqua" pitchFamily="18" charset="0"/>
              </a:rPr>
              <a:t>      applicants instead of the 30 originally considered.</a:t>
            </a:r>
          </a:p>
        </p:txBody>
      </p:sp>
      <p:sp>
        <p:nvSpPr>
          <p:cNvPr id="248983" name="AutoShape 151"/>
          <p:cNvSpPr>
            <a:spLocks noChangeArrowheads="1"/>
          </p:cNvSpPr>
          <p:nvPr/>
        </p:nvSpPr>
        <p:spPr bwMode="auto">
          <a:xfrm rot="5400000">
            <a:off x="731838" y="17573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8984" name="AutoShape 152"/>
          <p:cNvSpPr>
            <a:spLocks noChangeArrowheads="1"/>
          </p:cNvSpPr>
          <p:nvPr/>
        </p:nvSpPr>
        <p:spPr bwMode="auto">
          <a:xfrm rot="5400000">
            <a:off x="731838" y="26574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48985" name="AutoShape 153"/>
          <p:cNvSpPr>
            <a:spLocks noChangeArrowheads="1"/>
          </p:cNvSpPr>
          <p:nvPr/>
        </p:nvSpPr>
        <p:spPr bwMode="auto">
          <a:xfrm rot="5400000">
            <a:off x="731838" y="35337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48993" name="Group 161"/>
          <p:cNvGrpSpPr>
            <a:grpSpLocks/>
          </p:cNvGrpSpPr>
          <p:nvPr/>
        </p:nvGrpSpPr>
        <p:grpSpPr bwMode="auto">
          <a:xfrm>
            <a:off x="1011238" y="2522539"/>
            <a:ext cx="7543800" cy="830263"/>
            <a:chOff x="422" y="1390"/>
            <a:chExt cx="4752" cy="523"/>
          </a:xfrm>
        </p:grpSpPr>
        <p:sp>
          <p:nvSpPr>
            <p:cNvPr id="248981" name="Text Box 149"/>
            <p:cNvSpPr txBox="1">
              <a:spLocks noChangeArrowheads="1"/>
            </p:cNvSpPr>
            <p:nvPr/>
          </p:nvSpPr>
          <p:spPr bwMode="auto">
            <a:xfrm>
              <a:off x="422" y="1390"/>
              <a:ext cx="4752" cy="523"/>
            </a:xfrm>
            <a:prstGeom prst="rect">
              <a:avLst/>
            </a:prstGeom>
            <a:noFill/>
            <a:ln w="12700">
              <a:noFill/>
              <a:miter lim="800000"/>
              <a:headEnd/>
              <a:tailEnd/>
            </a:ln>
            <a:effectLst/>
          </p:spPr>
          <p:txBody>
            <a:bodyPr>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E</a:t>
              </a:r>
              <a:r>
                <a:rPr lang="en-US" sz="2400" dirty="0">
                  <a:effectLst>
                    <a:outerShdw blurRad="38100" dist="38100" dir="2700000" algn="tl">
                      <a:srgbClr val="000000"/>
                    </a:outerShdw>
                  </a:effectLst>
                  <a:latin typeface="Book Antiqua" pitchFamily="18" charset="0"/>
                </a:rPr>
                <a:t>(  ) = </a:t>
              </a:r>
              <a:r>
                <a:rPr lang="en-US" sz="2400" i="1" dirty="0">
                  <a:effectLst>
                    <a:outerShdw blurRad="38100" dist="38100" dir="2700000" algn="tl">
                      <a:srgbClr val="000000"/>
                    </a:outerShdw>
                  </a:effectLst>
                  <a:latin typeface="Symbol" pitchFamily="18" charset="2"/>
                </a:rPr>
                <a:t>m</a:t>
              </a:r>
              <a:r>
                <a:rPr lang="en-US" sz="2400" dirty="0">
                  <a:effectLst>
                    <a:outerShdw blurRad="38100" dist="38100" dir="2700000" algn="tl">
                      <a:srgbClr val="000000"/>
                    </a:outerShdw>
                  </a:effectLst>
                  <a:latin typeface="Book Antiqua" pitchFamily="18" charset="0"/>
                </a:rPr>
                <a:t>  regardless of the sample size.  In our</a:t>
              </a:r>
            </a:p>
            <a:p>
              <a:pPr algn="l">
                <a:buClr>
                  <a:srgbClr val="66FFFF"/>
                </a:buClr>
                <a:buFont typeface="Wingdings" pitchFamily="2" charset="2"/>
                <a:buNone/>
              </a:pPr>
              <a:r>
                <a:rPr lang="en-US" sz="2400" i="1" dirty="0">
                  <a:effectLst>
                    <a:outerShdw blurRad="38100" dist="38100" dir="2700000" algn="tl">
                      <a:srgbClr val="000000"/>
                    </a:outerShdw>
                  </a:effectLst>
                  <a:latin typeface="Book Antiqua" pitchFamily="18" charset="0"/>
                </a:rPr>
                <a:t>      </a:t>
              </a:r>
              <a:r>
                <a:rPr lang="en-US" sz="2400" dirty="0">
                  <a:effectLst>
                    <a:outerShdw blurRad="38100" dist="38100" dir="2700000" algn="tl">
                      <a:srgbClr val="000000"/>
                    </a:outerShdw>
                  </a:effectLst>
                  <a:latin typeface="Book Antiqua" pitchFamily="18" charset="0"/>
                </a:rPr>
                <a:t>example,</a:t>
              </a:r>
              <a:r>
                <a:rPr lang="en-US" sz="2400" i="1" dirty="0">
                  <a:effectLst>
                    <a:outerShdw blurRad="38100" dist="38100" dir="2700000" algn="tl">
                      <a:srgbClr val="000000"/>
                    </a:outerShdw>
                  </a:effectLst>
                  <a:latin typeface="Book Antiqua" pitchFamily="18" charset="0"/>
                </a:rPr>
                <a:t> E</a:t>
              </a:r>
              <a:r>
                <a:rPr lang="en-US" sz="2400" dirty="0">
                  <a:effectLst>
                    <a:outerShdw blurRad="38100" dist="38100" dir="2700000" algn="tl">
                      <a:srgbClr val="000000"/>
                    </a:outerShdw>
                  </a:effectLst>
                  <a:latin typeface="Book Antiqua" pitchFamily="18" charset="0"/>
                </a:rPr>
                <a:t>(  ) remains at 1697.</a:t>
              </a:r>
            </a:p>
          </p:txBody>
        </p:sp>
        <p:graphicFrame>
          <p:nvGraphicFramePr>
            <p:cNvPr id="248988" name="Object 156">
              <a:hlinkClick r:id="" action="ppaction://ole?verb=0"/>
            </p:cNvPr>
            <p:cNvGraphicFramePr>
              <a:graphicFrameLocks/>
            </p:cNvGraphicFramePr>
            <p:nvPr/>
          </p:nvGraphicFramePr>
          <p:xfrm>
            <a:off x="934" y="1479"/>
            <a:ext cx="121" cy="138"/>
          </p:xfrm>
          <a:graphic>
            <a:graphicData uri="http://schemas.openxmlformats.org/presentationml/2006/ole">
              <mc:AlternateContent xmlns:mc="http://schemas.openxmlformats.org/markup-compatibility/2006">
                <mc:Choice xmlns:v="urn:schemas-microsoft-com:vml" Requires="v">
                  <p:oleObj spid="_x0000_s480269" name="Equation" r:id="rId6" imgW="163440" imgH="163440" progId="Equation.DSMT4">
                    <p:embed/>
                  </p:oleObj>
                </mc:Choice>
                <mc:Fallback>
                  <p:oleObj name="Equation" r:id="rId6" imgW="163440" imgH="163440" progId="Equation.DSMT4">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4" y="1479"/>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48989" name="Object 157">
              <a:hlinkClick r:id="" action="ppaction://ole?verb=0"/>
            </p:cNvPr>
            <p:cNvGraphicFramePr>
              <a:graphicFrameLocks/>
            </p:cNvGraphicFramePr>
            <p:nvPr/>
          </p:nvGraphicFramePr>
          <p:xfrm>
            <a:off x="1756" y="1701"/>
            <a:ext cx="121" cy="138"/>
          </p:xfrm>
          <a:graphic>
            <a:graphicData uri="http://schemas.openxmlformats.org/presentationml/2006/ole">
              <mc:AlternateContent xmlns:mc="http://schemas.openxmlformats.org/markup-compatibility/2006">
                <mc:Choice xmlns:v="urn:schemas-microsoft-com:vml" Requires="v">
                  <p:oleObj spid="_x0000_s480270" name="Equation" r:id="rId8" imgW="163440" imgH="163440" progId="Equation.DSMT4">
                    <p:embed/>
                  </p:oleObj>
                </mc:Choice>
                <mc:Fallback>
                  <p:oleObj name="Equation" r:id="rId8" imgW="163440" imgH="163440" progId="Equation.DSMT4">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6" y="1701"/>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48994" name="Group 162"/>
          <p:cNvGrpSpPr>
            <a:grpSpLocks/>
          </p:cNvGrpSpPr>
          <p:nvPr/>
        </p:nvGrpSpPr>
        <p:grpSpPr bwMode="auto">
          <a:xfrm>
            <a:off x="1011238" y="3382964"/>
            <a:ext cx="7724775" cy="1570038"/>
            <a:chOff x="422" y="2004"/>
            <a:chExt cx="4866" cy="989"/>
          </a:xfrm>
        </p:grpSpPr>
        <p:sp>
          <p:nvSpPr>
            <p:cNvPr id="248980" name="Text Box 148"/>
            <p:cNvSpPr txBox="1">
              <a:spLocks noChangeArrowheads="1"/>
            </p:cNvSpPr>
            <p:nvPr/>
          </p:nvSpPr>
          <p:spPr bwMode="auto">
            <a:xfrm>
              <a:off x="422" y="2004"/>
              <a:ext cx="4866" cy="989"/>
            </a:xfrm>
            <a:prstGeom prst="rect">
              <a:avLst/>
            </a:prstGeom>
            <a:noFill/>
            <a:ln w="12700">
              <a:noFill/>
              <a:miter lim="800000"/>
              <a:headEnd/>
              <a:tailEnd/>
            </a:ln>
            <a:effectLst/>
          </p:spPr>
          <p:txBody>
            <a:bodyPr wrap="none">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Whenever the sample size is increased, the standard</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error of the mean      is decreased.  With the increase</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in the sample size to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100, the standard error of</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the mean is decreased from 15.96 to:</a:t>
              </a:r>
            </a:p>
          </p:txBody>
        </p:sp>
        <p:graphicFrame>
          <p:nvGraphicFramePr>
            <p:cNvPr id="248991" name="Object 159">
              <a:hlinkClick r:id="" action="ppaction://ole?verb=0"/>
            </p:cNvPr>
            <p:cNvGraphicFramePr>
              <a:graphicFrameLocks/>
            </p:cNvGraphicFramePr>
            <p:nvPr/>
          </p:nvGraphicFramePr>
          <p:xfrm>
            <a:off x="2273" y="2265"/>
            <a:ext cx="240" cy="268"/>
          </p:xfrm>
          <a:graphic>
            <a:graphicData uri="http://schemas.openxmlformats.org/presentationml/2006/ole">
              <mc:AlternateContent xmlns:mc="http://schemas.openxmlformats.org/markup-compatibility/2006">
                <mc:Choice xmlns:v="urn:schemas-microsoft-com:vml" Requires="v">
                  <p:oleObj spid="_x0000_s480271" name="Equation" r:id="rId10" imgW="190440" imgH="190440" progId="Equation.DSMT4">
                    <p:embed/>
                  </p:oleObj>
                </mc:Choice>
                <mc:Fallback>
                  <p:oleObj name="Equation" r:id="rId10" imgW="190440" imgH="190440" progId="Equation.DSMT4">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73" y="2265"/>
                          <a:ext cx="240" cy="26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48995" name="Rectangle 163"/>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aphicFrame>
        <p:nvGraphicFramePr>
          <p:cNvPr id="2" name="Object 1">
            <a:hlinkClick r:id="" action="ppaction://ole?verb=0"/>
          </p:cNvPr>
          <p:cNvGraphicFramePr>
            <a:graphicFrameLocks noChangeAspect="1"/>
          </p:cNvGraphicFramePr>
          <p:nvPr>
            <p:extLst>
              <p:ext uri="{D42A27DB-BD31-4B8C-83A1-F6EECF244321}">
                <p14:modId xmlns:p14="http://schemas.microsoft.com/office/powerpoint/2010/main" val="3791875161"/>
              </p:ext>
            </p:extLst>
          </p:nvPr>
        </p:nvGraphicFramePr>
        <p:xfrm>
          <a:off x="1362075" y="5005388"/>
          <a:ext cx="7218363" cy="903287"/>
        </p:xfrm>
        <a:graphic>
          <a:graphicData uri="http://schemas.openxmlformats.org/presentationml/2006/ole">
            <mc:AlternateContent xmlns:mc="http://schemas.openxmlformats.org/markup-compatibility/2006">
              <mc:Choice xmlns:v="urn:schemas-microsoft-com:vml" Requires="v">
                <p:oleObj spid="_x0000_s480272" name="Equation" r:id="rId12" imgW="3606480" imgH="431640" progId="Equation.DSMT4">
                  <p:embed/>
                </p:oleObj>
              </mc:Choice>
              <mc:Fallback>
                <p:oleObj name="Equation" r:id="rId12" imgW="3606480" imgH="431640" progId="Equation.DSMT4">
                  <p:embed/>
                  <p:pic>
                    <p:nvPicPr>
                      <p:cNvPr id="0" name=""/>
                      <p:cNvPicPr>
                        <a:picLocks noChangeAspect="1" noChangeArrowheads="1"/>
                      </p:cNvPicPr>
                      <p:nvPr/>
                    </p:nvPicPr>
                    <p:blipFill>
                      <a:blip r:embed="rId13"/>
                      <a:srcRect/>
                      <a:stretch>
                        <a:fillRect/>
                      </a:stretch>
                    </p:blipFill>
                    <p:spPr bwMode="auto">
                      <a:xfrm>
                        <a:off x="1362075" y="5005388"/>
                        <a:ext cx="7218363" cy="9032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031560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48983"/>
                                        </p:tgtEl>
                                        <p:attrNameLst>
                                          <p:attrName>style.visibility</p:attrName>
                                        </p:attrNameLst>
                                      </p:cBhvr>
                                      <p:to>
                                        <p:strVal val="visible"/>
                                      </p:to>
                                    </p:set>
                                    <p:animEffect transition="in" filter="slide(fromLeft)">
                                      <p:cBhvr>
                                        <p:cTn id="7" dur="500"/>
                                        <p:tgtEl>
                                          <p:spTgt spid="248983"/>
                                        </p:tgtEl>
                                      </p:cBhvr>
                                    </p:animEffect>
                                  </p:childTnLst>
                                  <p:subTnLst>
                                    <p:set>
                                      <p:cBhvr override="childStyle">
                                        <p:cTn dur="1" fill="hold" display="0" masterRel="nextClick" afterEffect="1"/>
                                        <p:tgtEl>
                                          <p:spTgt spid="24898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48982"/>
                                        </p:tgtEl>
                                        <p:attrNameLst>
                                          <p:attrName>style.visibility</p:attrName>
                                        </p:attrNameLst>
                                      </p:cBhvr>
                                      <p:to>
                                        <p:strVal val="visible"/>
                                      </p:to>
                                    </p:set>
                                    <p:animEffect transition="in" filter="slide(fromTop)">
                                      <p:cBhvr>
                                        <p:cTn id="12" dur="500"/>
                                        <p:tgtEl>
                                          <p:spTgt spid="248982"/>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48984"/>
                                        </p:tgtEl>
                                        <p:attrNameLst>
                                          <p:attrName>style.visibility</p:attrName>
                                        </p:attrNameLst>
                                      </p:cBhvr>
                                      <p:to>
                                        <p:strVal val="visible"/>
                                      </p:to>
                                    </p:set>
                                    <p:animEffect transition="in" filter="slide(fromLeft)">
                                      <p:cBhvr>
                                        <p:cTn id="16" dur="500"/>
                                        <p:tgtEl>
                                          <p:spTgt spid="248984"/>
                                        </p:tgtEl>
                                      </p:cBhvr>
                                    </p:animEffect>
                                  </p:childTnLst>
                                  <p:subTnLst>
                                    <p:set>
                                      <p:cBhvr override="childStyle">
                                        <p:cTn dur="1" fill="hold" display="0" masterRel="nextClick" afterEffect="1"/>
                                        <p:tgtEl>
                                          <p:spTgt spid="24898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nodeType="clickEffect">
                                  <p:stCondLst>
                                    <p:cond delay="0"/>
                                  </p:stCondLst>
                                  <p:childTnLst>
                                    <p:set>
                                      <p:cBhvr>
                                        <p:cTn id="20" dur="1" fill="hold">
                                          <p:stCondLst>
                                            <p:cond delay="0"/>
                                          </p:stCondLst>
                                        </p:cTn>
                                        <p:tgtEl>
                                          <p:spTgt spid="248993"/>
                                        </p:tgtEl>
                                        <p:attrNameLst>
                                          <p:attrName>style.visibility</p:attrName>
                                        </p:attrNameLst>
                                      </p:cBhvr>
                                      <p:to>
                                        <p:strVal val="visible"/>
                                      </p:to>
                                    </p:set>
                                    <p:animEffect transition="in" filter="slide(fromTop)">
                                      <p:cBhvr>
                                        <p:cTn id="21" dur="500"/>
                                        <p:tgtEl>
                                          <p:spTgt spid="248993"/>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248985"/>
                                        </p:tgtEl>
                                        <p:attrNameLst>
                                          <p:attrName>style.visibility</p:attrName>
                                        </p:attrNameLst>
                                      </p:cBhvr>
                                      <p:to>
                                        <p:strVal val="visible"/>
                                      </p:to>
                                    </p:set>
                                    <p:animEffect transition="in" filter="slide(fromLeft)">
                                      <p:cBhvr>
                                        <p:cTn id="25" dur="500"/>
                                        <p:tgtEl>
                                          <p:spTgt spid="248985"/>
                                        </p:tgtEl>
                                      </p:cBhvr>
                                    </p:animEffect>
                                  </p:childTnLst>
                                  <p:subTnLst>
                                    <p:set>
                                      <p:cBhvr override="childStyle">
                                        <p:cTn dur="1" fill="hold" display="0" masterRel="nextClick" afterEffect="1"/>
                                        <p:tgtEl>
                                          <p:spTgt spid="248985"/>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nodeType="clickEffect">
                                  <p:stCondLst>
                                    <p:cond delay="0"/>
                                  </p:stCondLst>
                                  <p:childTnLst>
                                    <p:set>
                                      <p:cBhvr>
                                        <p:cTn id="29" dur="1" fill="hold">
                                          <p:stCondLst>
                                            <p:cond delay="0"/>
                                          </p:stCondLst>
                                        </p:cTn>
                                        <p:tgtEl>
                                          <p:spTgt spid="248994"/>
                                        </p:tgtEl>
                                        <p:attrNameLst>
                                          <p:attrName>style.visibility</p:attrName>
                                        </p:attrNameLst>
                                      </p:cBhvr>
                                      <p:to>
                                        <p:strVal val="visible"/>
                                      </p:to>
                                    </p:set>
                                    <p:animEffect transition="in" filter="slide(fromTop)">
                                      <p:cBhvr>
                                        <p:cTn id="30" dur="500"/>
                                        <p:tgtEl>
                                          <p:spTgt spid="248994"/>
                                        </p:tgtEl>
                                      </p:cBhvr>
                                    </p:animEffect>
                                  </p:childTnLst>
                                </p:cTn>
                              </p:par>
                            </p:childTnLst>
                          </p:cTn>
                        </p:par>
                        <p:par>
                          <p:cTn id="31" fill="hold">
                            <p:stCondLst>
                              <p:cond delay="500"/>
                            </p:stCondLst>
                            <p:childTnLst>
                              <p:par>
                                <p:cTn id="32" presetID="23" presetClass="entr" presetSubtype="272" fill="hold" nodeType="afterEffect">
                                  <p:stCondLst>
                                    <p:cond delay="2000"/>
                                  </p:stCondLst>
                                  <p:childTnLst>
                                    <p:set>
                                      <p:cBhvr>
                                        <p:cTn id="33" dur="1" fill="hold">
                                          <p:stCondLst>
                                            <p:cond delay="0"/>
                                          </p:stCondLst>
                                        </p:cTn>
                                        <p:tgtEl>
                                          <p:spTgt spid="2"/>
                                        </p:tgtEl>
                                        <p:attrNameLst>
                                          <p:attrName>style.visibility</p:attrName>
                                        </p:attrNameLst>
                                      </p:cBhvr>
                                      <p:to>
                                        <p:strVal val="visible"/>
                                      </p:to>
                                    </p:set>
                                    <p:anim calcmode="lin" valueType="num">
                                      <p:cBhvr>
                                        <p:cTn id="34" dur="500" fill="hold"/>
                                        <p:tgtEl>
                                          <p:spTgt spid="2"/>
                                        </p:tgtEl>
                                        <p:attrNameLst>
                                          <p:attrName>ppt_w</p:attrName>
                                        </p:attrNameLst>
                                      </p:cBhvr>
                                      <p:tavLst>
                                        <p:tav tm="0">
                                          <p:val>
                                            <p:strVal val="2/3*#ppt_w"/>
                                          </p:val>
                                        </p:tav>
                                        <p:tav tm="100000">
                                          <p:val>
                                            <p:strVal val="#ppt_w"/>
                                          </p:val>
                                        </p:tav>
                                      </p:tavLst>
                                    </p:anim>
                                    <p:anim calcmode="lin" valueType="num">
                                      <p:cBhvr>
                                        <p:cTn id="35" dur="500" fill="hold"/>
                                        <p:tgtEl>
                                          <p:spTgt spid="2"/>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982" grpId="0" autoUpdateAnimBg="0"/>
      <p:bldP spid="248983" grpId="0" animBg="1"/>
      <p:bldP spid="248984" grpId="0" animBg="1"/>
      <p:bldP spid="24898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6069" name="Group 5"/>
          <p:cNvGrpSpPr>
            <a:grpSpLocks/>
          </p:cNvGrpSpPr>
          <p:nvPr/>
        </p:nvGrpSpPr>
        <p:grpSpPr bwMode="auto">
          <a:xfrm>
            <a:off x="685800" y="147638"/>
            <a:ext cx="7772400" cy="814387"/>
            <a:chOff x="432" y="93"/>
            <a:chExt cx="4896" cy="513"/>
          </a:xfrm>
        </p:grpSpPr>
        <p:sp>
          <p:nvSpPr>
            <p:cNvPr id="216066" name="Rectangle 2"/>
            <p:cNvSpPr>
              <a:spLocks noChangeArrowheads="1"/>
            </p:cNvSpPr>
            <p:nvPr/>
          </p:nvSpPr>
          <p:spPr bwMode="auto">
            <a:xfrm>
              <a:off x="432" y="9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Relationship Between the Sample Size</a:t>
              </a:r>
            </a:p>
            <a:p>
              <a:pPr algn="l"/>
              <a:r>
                <a:rPr lang="en-US" sz="2800">
                  <a:solidFill>
                    <a:srgbClr val="66FFFF"/>
                  </a:solidFill>
                  <a:effectLst>
                    <a:outerShdw blurRad="38100" dist="38100" dir="2700000" algn="tl">
                      <a:srgbClr val="000000"/>
                    </a:outerShdw>
                  </a:effectLst>
                  <a:latin typeface="Book Antiqua" pitchFamily="18" charset="0"/>
                </a:rPr>
                <a:t>            and the Sampling Distribution of </a:t>
              </a:r>
            </a:p>
          </p:txBody>
        </p:sp>
        <p:graphicFrame>
          <p:nvGraphicFramePr>
            <p:cNvPr id="216067" name="Object 3">
              <a:hlinkClick r:id="" action="ppaction://ole?verb=0"/>
            </p:cNvPr>
            <p:cNvGraphicFramePr>
              <a:graphicFrameLocks/>
            </p:cNvGraphicFramePr>
            <p:nvPr/>
          </p:nvGraphicFramePr>
          <p:xfrm>
            <a:off x="4487" y="425"/>
            <a:ext cx="148" cy="152"/>
          </p:xfrm>
          <a:graphic>
            <a:graphicData uri="http://schemas.openxmlformats.org/presentationml/2006/ole">
              <mc:AlternateContent xmlns:mc="http://schemas.openxmlformats.org/markup-compatibility/2006">
                <mc:Choice xmlns:v="urn:schemas-microsoft-com:vml" Requires="v">
                  <p:oleObj spid="_x0000_s481292" name="Equation" r:id="rId4" imgW="163440" imgH="163440" progId="Equation.2">
                    <p:embed/>
                  </p:oleObj>
                </mc:Choice>
                <mc:Fallback>
                  <p:oleObj name="Equation" r:id="rId4" imgW="163440" imgH="163440" progId="Equation.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87" y="425"/>
                          <a:ext cx="148" cy="15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16070" name="Rectangle 6"/>
          <p:cNvSpPr>
            <a:spLocks noChangeArrowheads="1"/>
          </p:cNvSpPr>
          <p:nvPr/>
        </p:nvSpPr>
        <p:spPr bwMode="auto">
          <a:xfrm>
            <a:off x="1466850" y="1647825"/>
            <a:ext cx="6267450" cy="4381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graphicFrame>
        <p:nvGraphicFramePr>
          <p:cNvPr id="216072" name="Object 8">
            <a:hlinkClick r:id="" action="ppaction://ole?verb=0"/>
          </p:cNvPr>
          <p:cNvGraphicFramePr>
            <a:graphicFrameLocks/>
          </p:cNvGraphicFramePr>
          <p:nvPr>
            <p:extLst>
              <p:ext uri="{D42A27DB-BD31-4B8C-83A1-F6EECF244321}">
                <p14:modId xmlns:p14="http://schemas.microsoft.com/office/powerpoint/2010/main" val="1881469051"/>
              </p:ext>
            </p:extLst>
          </p:nvPr>
        </p:nvGraphicFramePr>
        <p:xfrm>
          <a:off x="3363913" y="5651500"/>
          <a:ext cx="1439862" cy="339725"/>
        </p:xfrm>
        <a:graphic>
          <a:graphicData uri="http://schemas.openxmlformats.org/presentationml/2006/ole">
            <mc:AlternateContent xmlns:mc="http://schemas.openxmlformats.org/markup-compatibility/2006">
              <mc:Choice xmlns:v="urn:schemas-microsoft-com:vml" Requires="v">
                <p:oleObj spid="_x0000_s481293" name="Equation" r:id="rId6" imgW="1765080" imgH="419040" progId="Equation.DSMT4">
                  <p:embed/>
                </p:oleObj>
              </mc:Choice>
              <mc:Fallback>
                <p:oleObj name="Equation" r:id="rId6" imgW="1765080" imgH="419040" progId="Equation.DSMT4">
                  <p:embed/>
                  <p:pic>
                    <p:nvPicPr>
                      <p:cNvPr id="0" name=""/>
                      <p:cNvPicPr>
                        <a:picLocks noChangeArrowheads="1"/>
                      </p:cNvPicPr>
                      <p:nvPr/>
                    </p:nvPicPr>
                    <p:blipFill>
                      <a:blip r:embed="rId7"/>
                      <a:srcRect/>
                      <a:stretch>
                        <a:fillRect/>
                      </a:stretch>
                    </p:blipFill>
                    <p:spPr bwMode="auto">
                      <a:xfrm>
                        <a:off x="3363913" y="5651500"/>
                        <a:ext cx="1439862" cy="3397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16083" name="Object 19">
            <a:hlinkClick r:id="" action="ppaction://ole?verb=0"/>
          </p:cNvPr>
          <p:cNvGraphicFramePr>
            <a:graphicFrameLocks/>
          </p:cNvGraphicFramePr>
          <p:nvPr/>
        </p:nvGraphicFramePr>
        <p:xfrm>
          <a:off x="7165975" y="5410200"/>
          <a:ext cx="209550" cy="238125"/>
        </p:xfrm>
        <a:graphic>
          <a:graphicData uri="http://schemas.openxmlformats.org/presentationml/2006/ole">
            <mc:AlternateContent xmlns:mc="http://schemas.openxmlformats.org/markup-compatibility/2006">
              <mc:Choice xmlns:v="urn:schemas-microsoft-com:vml" Requires="v">
                <p:oleObj spid="_x0000_s481294" name="Equation" r:id="rId8" imgW="163440" imgH="163440" progId="Equation.DSMT4">
                  <p:embed/>
                </p:oleObj>
              </mc:Choice>
              <mc:Fallback>
                <p:oleObj name="Equation" r:id="rId8" imgW="163440" imgH="163440" progId="Equation.DSMT4">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65975" y="5410200"/>
                        <a:ext cx="209550" cy="2381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16084" name="AutoShape 20"/>
          <p:cNvSpPr>
            <a:spLocks noChangeArrowheads="1"/>
          </p:cNvSpPr>
          <p:nvPr/>
        </p:nvSpPr>
        <p:spPr bwMode="auto">
          <a:xfrm rot="5400000">
            <a:off x="1219200" y="3651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16092" name="Freeform 28"/>
          <p:cNvSpPr>
            <a:spLocks/>
          </p:cNvSpPr>
          <p:nvPr/>
        </p:nvSpPr>
        <p:spPr bwMode="auto">
          <a:xfrm>
            <a:off x="3221484" y="1843088"/>
            <a:ext cx="2538756" cy="3697287"/>
          </a:xfrm>
          <a:custGeom>
            <a:avLst/>
            <a:gdLst/>
            <a:ahLst/>
            <a:cxnLst>
              <a:cxn ang="0">
                <a:pos x="1031" y="28"/>
              </a:cxn>
              <a:cxn ang="0">
                <a:pos x="974" y="139"/>
              </a:cxn>
              <a:cxn ang="0">
                <a:pos x="929" y="279"/>
              </a:cxn>
              <a:cxn ang="0">
                <a:pos x="894" y="418"/>
              </a:cxn>
              <a:cxn ang="0">
                <a:pos x="866" y="557"/>
              </a:cxn>
              <a:cxn ang="0">
                <a:pos x="842" y="683"/>
              </a:cxn>
              <a:cxn ang="0">
                <a:pos x="815" y="831"/>
              </a:cxn>
              <a:cxn ang="0">
                <a:pos x="789" y="976"/>
              </a:cxn>
              <a:cxn ang="0">
                <a:pos x="769" y="1113"/>
              </a:cxn>
              <a:cxn ang="0">
                <a:pos x="747" y="1250"/>
              </a:cxn>
              <a:cxn ang="0">
                <a:pos x="721" y="1393"/>
              </a:cxn>
              <a:cxn ang="0">
                <a:pos x="695" y="1534"/>
              </a:cxn>
              <a:cxn ang="0">
                <a:pos x="668" y="1661"/>
              </a:cxn>
              <a:cxn ang="0">
                <a:pos x="630" y="1812"/>
              </a:cxn>
              <a:cxn ang="0">
                <a:pos x="584" y="1961"/>
              </a:cxn>
              <a:cxn ang="0">
                <a:pos x="534" y="2073"/>
              </a:cxn>
              <a:cxn ang="0">
                <a:pos x="461" y="2179"/>
              </a:cxn>
              <a:cxn ang="0">
                <a:pos x="392" y="2253"/>
              </a:cxn>
              <a:cxn ang="0">
                <a:pos x="330" y="2302"/>
              </a:cxn>
              <a:cxn ang="0">
                <a:pos x="260" y="2347"/>
              </a:cxn>
              <a:cxn ang="0">
                <a:pos x="175" y="2396"/>
              </a:cxn>
              <a:cxn ang="0">
                <a:pos x="96" y="2436"/>
              </a:cxn>
              <a:cxn ang="0">
                <a:pos x="2166" y="2473"/>
              </a:cxn>
              <a:cxn ang="0">
                <a:pos x="2002" y="2412"/>
              </a:cxn>
              <a:cxn ang="0">
                <a:pos x="1940" y="2386"/>
              </a:cxn>
              <a:cxn ang="0">
                <a:pos x="1850" y="2334"/>
              </a:cxn>
              <a:cxn ang="0">
                <a:pos x="1767" y="2269"/>
              </a:cxn>
              <a:cxn ang="0">
                <a:pos x="1686" y="2181"/>
              </a:cxn>
              <a:cxn ang="0">
                <a:pos x="1659" y="2144"/>
              </a:cxn>
              <a:cxn ang="0">
                <a:pos x="1606" y="2053"/>
              </a:cxn>
              <a:cxn ang="0">
                <a:pos x="1559" y="1938"/>
              </a:cxn>
              <a:cxn ang="0">
                <a:pos x="1511" y="1784"/>
              </a:cxn>
              <a:cxn ang="0">
                <a:pos x="1488" y="1681"/>
              </a:cxn>
              <a:cxn ang="0">
                <a:pos x="1460" y="1542"/>
              </a:cxn>
              <a:cxn ang="0">
                <a:pos x="1439" y="1428"/>
              </a:cxn>
              <a:cxn ang="0">
                <a:pos x="1419" y="1312"/>
              </a:cxn>
              <a:cxn ang="0">
                <a:pos x="1394" y="1160"/>
              </a:cxn>
              <a:cxn ang="0">
                <a:pos x="1368" y="1022"/>
              </a:cxn>
              <a:cxn ang="0">
                <a:pos x="1334" y="844"/>
              </a:cxn>
              <a:cxn ang="0">
                <a:pos x="1303" y="683"/>
              </a:cxn>
              <a:cxn ang="0">
                <a:pos x="1273" y="531"/>
              </a:cxn>
              <a:cxn ang="0">
                <a:pos x="1251" y="432"/>
              </a:cxn>
              <a:cxn ang="0">
                <a:pos x="1221" y="314"/>
              </a:cxn>
              <a:cxn ang="0">
                <a:pos x="1203" y="249"/>
              </a:cxn>
              <a:cxn ang="0">
                <a:pos x="1184" y="189"/>
              </a:cxn>
              <a:cxn ang="0">
                <a:pos x="1172" y="149"/>
              </a:cxn>
              <a:cxn ang="0">
                <a:pos x="1141" y="66"/>
              </a:cxn>
              <a:cxn ang="0">
                <a:pos x="1095" y="6"/>
              </a:cxn>
            </a:cxnLst>
            <a:rect l="0" t="0" r="r" b="b"/>
            <a:pathLst>
              <a:path w="2166" h="2476">
                <a:moveTo>
                  <a:pt x="1068" y="2"/>
                </a:moveTo>
                <a:lnTo>
                  <a:pt x="1053" y="8"/>
                </a:lnTo>
                <a:lnTo>
                  <a:pt x="1031" y="28"/>
                </a:lnTo>
                <a:lnTo>
                  <a:pt x="1008" y="58"/>
                </a:lnTo>
                <a:lnTo>
                  <a:pt x="989" y="98"/>
                </a:lnTo>
                <a:lnTo>
                  <a:pt x="974" y="139"/>
                </a:lnTo>
                <a:lnTo>
                  <a:pt x="957" y="185"/>
                </a:lnTo>
                <a:lnTo>
                  <a:pt x="945" y="227"/>
                </a:lnTo>
                <a:lnTo>
                  <a:pt x="929" y="279"/>
                </a:lnTo>
                <a:lnTo>
                  <a:pt x="917" y="322"/>
                </a:lnTo>
                <a:lnTo>
                  <a:pt x="906" y="371"/>
                </a:lnTo>
                <a:lnTo>
                  <a:pt x="894" y="418"/>
                </a:lnTo>
                <a:lnTo>
                  <a:pt x="882" y="474"/>
                </a:lnTo>
                <a:lnTo>
                  <a:pt x="875" y="510"/>
                </a:lnTo>
                <a:lnTo>
                  <a:pt x="866" y="557"/>
                </a:lnTo>
                <a:lnTo>
                  <a:pt x="858" y="603"/>
                </a:lnTo>
                <a:lnTo>
                  <a:pt x="850" y="646"/>
                </a:lnTo>
                <a:lnTo>
                  <a:pt x="842" y="683"/>
                </a:lnTo>
                <a:lnTo>
                  <a:pt x="835" y="731"/>
                </a:lnTo>
                <a:lnTo>
                  <a:pt x="824" y="780"/>
                </a:lnTo>
                <a:lnTo>
                  <a:pt x="815" y="831"/>
                </a:lnTo>
                <a:lnTo>
                  <a:pt x="806" y="876"/>
                </a:lnTo>
                <a:lnTo>
                  <a:pt x="798" y="927"/>
                </a:lnTo>
                <a:lnTo>
                  <a:pt x="789" y="976"/>
                </a:lnTo>
                <a:lnTo>
                  <a:pt x="782" y="1023"/>
                </a:lnTo>
                <a:lnTo>
                  <a:pt x="774" y="1077"/>
                </a:lnTo>
                <a:lnTo>
                  <a:pt x="769" y="1113"/>
                </a:lnTo>
                <a:lnTo>
                  <a:pt x="762" y="1157"/>
                </a:lnTo>
                <a:lnTo>
                  <a:pt x="754" y="1205"/>
                </a:lnTo>
                <a:lnTo>
                  <a:pt x="747" y="1250"/>
                </a:lnTo>
                <a:lnTo>
                  <a:pt x="739" y="1295"/>
                </a:lnTo>
                <a:lnTo>
                  <a:pt x="731" y="1341"/>
                </a:lnTo>
                <a:lnTo>
                  <a:pt x="721" y="1393"/>
                </a:lnTo>
                <a:lnTo>
                  <a:pt x="713" y="1443"/>
                </a:lnTo>
                <a:lnTo>
                  <a:pt x="703" y="1496"/>
                </a:lnTo>
                <a:lnTo>
                  <a:pt x="695" y="1534"/>
                </a:lnTo>
                <a:lnTo>
                  <a:pt x="687" y="1574"/>
                </a:lnTo>
                <a:lnTo>
                  <a:pt x="677" y="1619"/>
                </a:lnTo>
                <a:lnTo>
                  <a:pt x="668" y="1661"/>
                </a:lnTo>
                <a:lnTo>
                  <a:pt x="656" y="1711"/>
                </a:lnTo>
                <a:lnTo>
                  <a:pt x="644" y="1761"/>
                </a:lnTo>
                <a:lnTo>
                  <a:pt x="630" y="1812"/>
                </a:lnTo>
                <a:lnTo>
                  <a:pt x="617" y="1864"/>
                </a:lnTo>
                <a:lnTo>
                  <a:pt x="602" y="1914"/>
                </a:lnTo>
                <a:lnTo>
                  <a:pt x="584" y="1961"/>
                </a:lnTo>
                <a:lnTo>
                  <a:pt x="567" y="2004"/>
                </a:lnTo>
                <a:lnTo>
                  <a:pt x="550" y="2038"/>
                </a:lnTo>
                <a:lnTo>
                  <a:pt x="534" y="2073"/>
                </a:lnTo>
                <a:lnTo>
                  <a:pt x="515" y="2103"/>
                </a:lnTo>
                <a:lnTo>
                  <a:pt x="492" y="2137"/>
                </a:lnTo>
                <a:lnTo>
                  <a:pt x="461" y="2179"/>
                </a:lnTo>
                <a:lnTo>
                  <a:pt x="432" y="2210"/>
                </a:lnTo>
                <a:lnTo>
                  <a:pt x="411" y="2231"/>
                </a:lnTo>
                <a:lnTo>
                  <a:pt x="392" y="2253"/>
                </a:lnTo>
                <a:lnTo>
                  <a:pt x="371" y="2269"/>
                </a:lnTo>
                <a:lnTo>
                  <a:pt x="351" y="2286"/>
                </a:lnTo>
                <a:lnTo>
                  <a:pt x="330" y="2302"/>
                </a:lnTo>
                <a:lnTo>
                  <a:pt x="313" y="2313"/>
                </a:lnTo>
                <a:lnTo>
                  <a:pt x="290" y="2327"/>
                </a:lnTo>
                <a:lnTo>
                  <a:pt x="260" y="2347"/>
                </a:lnTo>
                <a:lnTo>
                  <a:pt x="232" y="2362"/>
                </a:lnTo>
                <a:lnTo>
                  <a:pt x="203" y="2379"/>
                </a:lnTo>
                <a:lnTo>
                  <a:pt x="175" y="2396"/>
                </a:lnTo>
                <a:lnTo>
                  <a:pt x="149" y="2410"/>
                </a:lnTo>
                <a:lnTo>
                  <a:pt x="124" y="2422"/>
                </a:lnTo>
                <a:lnTo>
                  <a:pt x="96" y="2436"/>
                </a:lnTo>
                <a:lnTo>
                  <a:pt x="65" y="2453"/>
                </a:lnTo>
                <a:lnTo>
                  <a:pt x="0" y="2476"/>
                </a:lnTo>
                <a:lnTo>
                  <a:pt x="2166" y="2473"/>
                </a:lnTo>
                <a:lnTo>
                  <a:pt x="2088" y="2445"/>
                </a:lnTo>
                <a:lnTo>
                  <a:pt x="2039" y="2425"/>
                </a:lnTo>
                <a:lnTo>
                  <a:pt x="2002" y="2412"/>
                </a:lnTo>
                <a:lnTo>
                  <a:pt x="1971" y="2402"/>
                </a:lnTo>
                <a:lnTo>
                  <a:pt x="1954" y="2394"/>
                </a:lnTo>
                <a:lnTo>
                  <a:pt x="1940" y="2386"/>
                </a:lnTo>
                <a:lnTo>
                  <a:pt x="1911" y="2372"/>
                </a:lnTo>
                <a:lnTo>
                  <a:pt x="1880" y="2354"/>
                </a:lnTo>
                <a:lnTo>
                  <a:pt x="1850" y="2334"/>
                </a:lnTo>
                <a:lnTo>
                  <a:pt x="1819" y="2312"/>
                </a:lnTo>
                <a:lnTo>
                  <a:pt x="1795" y="2292"/>
                </a:lnTo>
                <a:lnTo>
                  <a:pt x="1767" y="2269"/>
                </a:lnTo>
                <a:lnTo>
                  <a:pt x="1740" y="2244"/>
                </a:lnTo>
                <a:lnTo>
                  <a:pt x="1711" y="2214"/>
                </a:lnTo>
                <a:lnTo>
                  <a:pt x="1686" y="2181"/>
                </a:lnTo>
                <a:lnTo>
                  <a:pt x="1672" y="2166"/>
                </a:lnTo>
                <a:lnTo>
                  <a:pt x="1667" y="2157"/>
                </a:lnTo>
                <a:lnTo>
                  <a:pt x="1659" y="2144"/>
                </a:lnTo>
                <a:lnTo>
                  <a:pt x="1642" y="2118"/>
                </a:lnTo>
                <a:lnTo>
                  <a:pt x="1626" y="2090"/>
                </a:lnTo>
                <a:lnTo>
                  <a:pt x="1606" y="2053"/>
                </a:lnTo>
                <a:lnTo>
                  <a:pt x="1589" y="2013"/>
                </a:lnTo>
                <a:lnTo>
                  <a:pt x="1573" y="1974"/>
                </a:lnTo>
                <a:lnTo>
                  <a:pt x="1559" y="1938"/>
                </a:lnTo>
                <a:lnTo>
                  <a:pt x="1542" y="1887"/>
                </a:lnTo>
                <a:lnTo>
                  <a:pt x="1526" y="1834"/>
                </a:lnTo>
                <a:lnTo>
                  <a:pt x="1511" y="1784"/>
                </a:lnTo>
                <a:lnTo>
                  <a:pt x="1502" y="1748"/>
                </a:lnTo>
                <a:lnTo>
                  <a:pt x="1496" y="1715"/>
                </a:lnTo>
                <a:lnTo>
                  <a:pt x="1488" y="1681"/>
                </a:lnTo>
                <a:lnTo>
                  <a:pt x="1479" y="1634"/>
                </a:lnTo>
                <a:lnTo>
                  <a:pt x="1469" y="1585"/>
                </a:lnTo>
                <a:lnTo>
                  <a:pt x="1460" y="1542"/>
                </a:lnTo>
                <a:lnTo>
                  <a:pt x="1451" y="1499"/>
                </a:lnTo>
                <a:lnTo>
                  <a:pt x="1445" y="1468"/>
                </a:lnTo>
                <a:lnTo>
                  <a:pt x="1439" y="1428"/>
                </a:lnTo>
                <a:lnTo>
                  <a:pt x="1431" y="1388"/>
                </a:lnTo>
                <a:lnTo>
                  <a:pt x="1425" y="1347"/>
                </a:lnTo>
                <a:lnTo>
                  <a:pt x="1419" y="1312"/>
                </a:lnTo>
                <a:lnTo>
                  <a:pt x="1410" y="1263"/>
                </a:lnTo>
                <a:lnTo>
                  <a:pt x="1403" y="1209"/>
                </a:lnTo>
                <a:lnTo>
                  <a:pt x="1394" y="1160"/>
                </a:lnTo>
                <a:lnTo>
                  <a:pt x="1383" y="1106"/>
                </a:lnTo>
                <a:lnTo>
                  <a:pt x="1375" y="1062"/>
                </a:lnTo>
                <a:lnTo>
                  <a:pt x="1368" y="1022"/>
                </a:lnTo>
                <a:lnTo>
                  <a:pt x="1356" y="964"/>
                </a:lnTo>
                <a:lnTo>
                  <a:pt x="1347" y="912"/>
                </a:lnTo>
                <a:lnTo>
                  <a:pt x="1334" y="844"/>
                </a:lnTo>
                <a:lnTo>
                  <a:pt x="1324" y="787"/>
                </a:lnTo>
                <a:lnTo>
                  <a:pt x="1311" y="721"/>
                </a:lnTo>
                <a:lnTo>
                  <a:pt x="1303" y="683"/>
                </a:lnTo>
                <a:lnTo>
                  <a:pt x="1293" y="630"/>
                </a:lnTo>
                <a:lnTo>
                  <a:pt x="1282" y="583"/>
                </a:lnTo>
                <a:lnTo>
                  <a:pt x="1273" y="531"/>
                </a:lnTo>
                <a:lnTo>
                  <a:pt x="1265" y="491"/>
                </a:lnTo>
                <a:lnTo>
                  <a:pt x="1258" y="460"/>
                </a:lnTo>
                <a:lnTo>
                  <a:pt x="1251" y="432"/>
                </a:lnTo>
                <a:lnTo>
                  <a:pt x="1241" y="391"/>
                </a:lnTo>
                <a:lnTo>
                  <a:pt x="1230" y="347"/>
                </a:lnTo>
                <a:lnTo>
                  <a:pt x="1221" y="314"/>
                </a:lnTo>
                <a:lnTo>
                  <a:pt x="1215" y="291"/>
                </a:lnTo>
                <a:lnTo>
                  <a:pt x="1209" y="270"/>
                </a:lnTo>
                <a:lnTo>
                  <a:pt x="1203" y="249"/>
                </a:lnTo>
                <a:lnTo>
                  <a:pt x="1196" y="227"/>
                </a:lnTo>
                <a:lnTo>
                  <a:pt x="1190" y="206"/>
                </a:lnTo>
                <a:lnTo>
                  <a:pt x="1184" y="189"/>
                </a:lnTo>
                <a:lnTo>
                  <a:pt x="1179" y="174"/>
                </a:lnTo>
                <a:lnTo>
                  <a:pt x="1175" y="159"/>
                </a:lnTo>
                <a:lnTo>
                  <a:pt x="1172" y="149"/>
                </a:lnTo>
                <a:lnTo>
                  <a:pt x="1164" y="128"/>
                </a:lnTo>
                <a:lnTo>
                  <a:pt x="1158" y="108"/>
                </a:lnTo>
                <a:lnTo>
                  <a:pt x="1141" y="66"/>
                </a:lnTo>
                <a:lnTo>
                  <a:pt x="1127" y="41"/>
                </a:lnTo>
                <a:lnTo>
                  <a:pt x="1112" y="21"/>
                </a:lnTo>
                <a:lnTo>
                  <a:pt x="1095" y="6"/>
                </a:lnTo>
                <a:lnTo>
                  <a:pt x="1071" y="0"/>
                </a:lnTo>
              </a:path>
            </a:pathLst>
          </a:custGeom>
          <a:noFill/>
          <a:ln w="19050" cap="rnd" cmpd="sng">
            <a:solidFill>
              <a:srgbClr val="66FFFF"/>
            </a:solidFill>
            <a:prstDash val="solid"/>
            <a:round/>
            <a:headEnd type="none" w="med" len="med"/>
            <a:tailEnd type="none" w="med" len="med"/>
          </a:ln>
          <a:effectLst/>
        </p:spPr>
        <p:txBody>
          <a:bodyPr/>
          <a:lstStyle/>
          <a:p>
            <a:endParaRPr lang="en-US"/>
          </a:p>
        </p:txBody>
      </p:sp>
      <p:sp>
        <p:nvSpPr>
          <p:cNvPr id="216094" name="Freeform 30"/>
          <p:cNvSpPr>
            <a:spLocks/>
          </p:cNvSpPr>
          <p:nvPr/>
        </p:nvSpPr>
        <p:spPr bwMode="auto">
          <a:xfrm>
            <a:off x="4486275" y="1862138"/>
            <a:ext cx="42863" cy="3732212"/>
          </a:xfrm>
          <a:custGeom>
            <a:avLst/>
            <a:gdLst/>
            <a:ahLst/>
            <a:cxnLst>
              <a:cxn ang="0">
                <a:pos x="0" y="0"/>
              </a:cxn>
              <a:cxn ang="0">
                <a:pos x="0" y="2492"/>
              </a:cxn>
            </a:cxnLst>
            <a:rect l="0" t="0" r="r" b="b"/>
            <a:pathLst>
              <a:path w="1" h="2492">
                <a:moveTo>
                  <a:pt x="0" y="0"/>
                </a:moveTo>
                <a:lnTo>
                  <a:pt x="0" y="2492"/>
                </a:lnTo>
              </a:path>
            </a:pathLst>
          </a:custGeom>
          <a:noFill/>
          <a:ln w="12700" cap="flat" cmpd="sng">
            <a:solidFill>
              <a:schemeClr val="tx1"/>
            </a:solidFill>
            <a:prstDash val="solid"/>
            <a:round/>
            <a:headEnd type="none" w="med" len="med"/>
            <a:tailEnd type="none" w="med" len="med"/>
          </a:ln>
          <a:effectLst/>
        </p:spPr>
        <p:txBody>
          <a:bodyPr/>
          <a:lstStyle/>
          <a:p>
            <a:endParaRPr lang="en-US"/>
          </a:p>
        </p:txBody>
      </p:sp>
      <p:sp>
        <p:nvSpPr>
          <p:cNvPr id="216098" name="Freeform 34"/>
          <p:cNvSpPr>
            <a:spLocks/>
          </p:cNvSpPr>
          <p:nvPr/>
        </p:nvSpPr>
        <p:spPr bwMode="auto">
          <a:xfrm>
            <a:off x="1968500" y="2887663"/>
            <a:ext cx="4972050" cy="2640012"/>
          </a:xfrm>
          <a:custGeom>
            <a:avLst/>
            <a:gdLst/>
            <a:ahLst/>
            <a:cxnLst>
              <a:cxn ang="0">
                <a:pos x="1524" y="17"/>
              </a:cxn>
              <a:cxn ang="0">
                <a:pos x="1430" y="93"/>
              </a:cxn>
              <a:cxn ang="0">
                <a:pos x="1365" y="186"/>
              </a:cxn>
              <a:cxn ang="0">
                <a:pos x="1311" y="280"/>
              </a:cxn>
              <a:cxn ang="0">
                <a:pos x="1265" y="373"/>
              </a:cxn>
              <a:cxn ang="0">
                <a:pos x="1230" y="461"/>
              </a:cxn>
              <a:cxn ang="0">
                <a:pos x="1186" y="562"/>
              </a:cxn>
              <a:cxn ang="0">
                <a:pos x="1148" y="657"/>
              </a:cxn>
              <a:cxn ang="0">
                <a:pos x="1111" y="753"/>
              </a:cxn>
              <a:cxn ang="0">
                <a:pos x="1079" y="841"/>
              </a:cxn>
              <a:cxn ang="0">
                <a:pos x="1045" y="938"/>
              </a:cxn>
              <a:cxn ang="0">
                <a:pos x="1004" y="1034"/>
              </a:cxn>
              <a:cxn ang="0">
                <a:pos x="965" y="1124"/>
              </a:cxn>
              <a:cxn ang="0">
                <a:pos x="904" y="1227"/>
              </a:cxn>
              <a:cxn ang="0">
                <a:pos x="823" y="1326"/>
              </a:cxn>
              <a:cxn ang="0">
                <a:pos x="747" y="1396"/>
              </a:cxn>
              <a:cxn ang="0">
                <a:pos x="639" y="1467"/>
              </a:cxn>
              <a:cxn ang="0">
                <a:pos x="534" y="1512"/>
              </a:cxn>
              <a:cxn ang="0">
                <a:pos x="422" y="1550"/>
              </a:cxn>
              <a:cxn ang="0">
                <a:pos x="326" y="1576"/>
              </a:cxn>
              <a:cxn ang="0">
                <a:pos x="196" y="1606"/>
              </a:cxn>
              <a:cxn ang="0">
                <a:pos x="94" y="1627"/>
              </a:cxn>
              <a:cxn ang="0">
                <a:pos x="3132" y="1663"/>
              </a:cxn>
              <a:cxn ang="0">
                <a:pos x="3019" y="1626"/>
              </a:cxn>
              <a:cxn ang="0">
                <a:pos x="2915" y="1604"/>
              </a:cxn>
              <a:cxn ang="0">
                <a:pos x="2803" y="1571"/>
              </a:cxn>
              <a:cxn ang="0">
                <a:pos x="2662" y="1521"/>
              </a:cxn>
              <a:cxn ang="0">
                <a:pos x="2540" y="1467"/>
              </a:cxn>
              <a:cxn ang="0">
                <a:pos x="2484" y="1436"/>
              </a:cxn>
              <a:cxn ang="0">
                <a:pos x="2413" y="1378"/>
              </a:cxn>
              <a:cxn ang="0">
                <a:pos x="2343" y="1302"/>
              </a:cxn>
              <a:cxn ang="0">
                <a:pos x="2275" y="1205"/>
              </a:cxn>
              <a:cxn ang="0">
                <a:pos x="2228" y="1128"/>
              </a:cxn>
              <a:cxn ang="0">
                <a:pos x="2187" y="1037"/>
              </a:cxn>
              <a:cxn ang="0">
                <a:pos x="2156" y="959"/>
              </a:cxn>
              <a:cxn ang="0">
                <a:pos x="2125" y="881"/>
              </a:cxn>
              <a:cxn ang="0">
                <a:pos x="2080" y="771"/>
              </a:cxn>
              <a:cxn ang="0">
                <a:pos x="2044" y="686"/>
              </a:cxn>
              <a:cxn ang="0">
                <a:pos x="1995" y="569"/>
              </a:cxn>
              <a:cxn ang="0">
                <a:pos x="1945" y="458"/>
              </a:cxn>
              <a:cxn ang="0">
                <a:pos x="1898" y="353"/>
              </a:cxn>
              <a:cxn ang="0">
                <a:pos x="1864" y="290"/>
              </a:cxn>
              <a:cxn ang="0">
                <a:pos x="1816" y="200"/>
              </a:cxn>
              <a:cxn ang="0">
                <a:pos x="1785" y="153"/>
              </a:cxn>
              <a:cxn ang="0">
                <a:pos x="1762" y="122"/>
              </a:cxn>
              <a:cxn ang="0">
                <a:pos x="1747" y="101"/>
              </a:cxn>
              <a:cxn ang="0">
                <a:pos x="1691" y="43"/>
              </a:cxn>
              <a:cxn ang="0">
                <a:pos x="1622" y="6"/>
              </a:cxn>
            </a:cxnLst>
            <a:rect l="0" t="0" r="r" b="b"/>
            <a:pathLst>
              <a:path w="3132" h="1663">
                <a:moveTo>
                  <a:pt x="1586" y="0"/>
                </a:moveTo>
                <a:lnTo>
                  <a:pt x="1564" y="3"/>
                </a:lnTo>
                <a:lnTo>
                  <a:pt x="1524" y="17"/>
                </a:lnTo>
                <a:lnTo>
                  <a:pt x="1486" y="38"/>
                </a:lnTo>
                <a:lnTo>
                  <a:pt x="1456" y="64"/>
                </a:lnTo>
                <a:lnTo>
                  <a:pt x="1430" y="93"/>
                </a:lnTo>
                <a:lnTo>
                  <a:pt x="1405" y="121"/>
                </a:lnTo>
                <a:lnTo>
                  <a:pt x="1386" y="151"/>
                </a:lnTo>
                <a:lnTo>
                  <a:pt x="1365" y="186"/>
                </a:lnTo>
                <a:lnTo>
                  <a:pt x="1349" y="212"/>
                </a:lnTo>
                <a:lnTo>
                  <a:pt x="1329" y="249"/>
                </a:lnTo>
                <a:lnTo>
                  <a:pt x="1311" y="280"/>
                </a:lnTo>
                <a:lnTo>
                  <a:pt x="1291" y="317"/>
                </a:lnTo>
                <a:lnTo>
                  <a:pt x="1280" y="341"/>
                </a:lnTo>
                <a:lnTo>
                  <a:pt x="1265" y="373"/>
                </a:lnTo>
                <a:lnTo>
                  <a:pt x="1254" y="401"/>
                </a:lnTo>
                <a:lnTo>
                  <a:pt x="1242" y="431"/>
                </a:lnTo>
                <a:lnTo>
                  <a:pt x="1230" y="461"/>
                </a:lnTo>
                <a:lnTo>
                  <a:pt x="1217" y="491"/>
                </a:lnTo>
                <a:lnTo>
                  <a:pt x="1199" y="531"/>
                </a:lnTo>
                <a:lnTo>
                  <a:pt x="1186" y="562"/>
                </a:lnTo>
                <a:lnTo>
                  <a:pt x="1177" y="586"/>
                </a:lnTo>
                <a:lnTo>
                  <a:pt x="1161" y="622"/>
                </a:lnTo>
                <a:lnTo>
                  <a:pt x="1148" y="657"/>
                </a:lnTo>
                <a:lnTo>
                  <a:pt x="1136" y="690"/>
                </a:lnTo>
                <a:lnTo>
                  <a:pt x="1121" y="725"/>
                </a:lnTo>
                <a:lnTo>
                  <a:pt x="1111" y="753"/>
                </a:lnTo>
                <a:lnTo>
                  <a:pt x="1101" y="780"/>
                </a:lnTo>
                <a:lnTo>
                  <a:pt x="1091" y="811"/>
                </a:lnTo>
                <a:lnTo>
                  <a:pt x="1079" y="841"/>
                </a:lnTo>
                <a:lnTo>
                  <a:pt x="1069" y="871"/>
                </a:lnTo>
                <a:lnTo>
                  <a:pt x="1058" y="900"/>
                </a:lnTo>
                <a:lnTo>
                  <a:pt x="1045" y="938"/>
                </a:lnTo>
                <a:lnTo>
                  <a:pt x="1030" y="972"/>
                </a:lnTo>
                <a:lnTo>
                  <a:pt x="1015" y="1007"/>
                </a:lnTo>
                <a:lnTo>
                  <a:pt x="1004" y="1034"/>
                </a:lnTo>
                <a:lnTo>
                  <a:pt x="992" y="1063"/>
                </a:lnTo>
                <a:lnTo>
                  <a:pt x="981" y="1088"/>
                </a:lnTo>
                <a:lnTo>
                  <a:pt x="965" y="1124"/>
                </a:lnTo>
                <a:lnTo>
                  <a:pt x="947" y="1158"/>
                </a:lnTo>
                <a:lnTo>
                  <a:pt x="927" y="1192"/>
                </a:lnTo>
                <a:lnTo>
                  <a:pt x="904" y="1227"/>
                </a:lnTo>
                <a:lnTo>
                  <a:pt x="881" y="1259"/>
                </a:lnTo>
                <a:lnTo>
                  <a:pt x="854" y="1290"/>
                </a:lnTo>
                <a:lnTo>
                  <a:pt x="823" y="1326"/>
                </a:lnTo>
                <a:lnTo>
                  <a:pt x="802" y="1347"/>
                </a:lnTo>
                <a:lnTo>
                  <a:pt x="777" y="1370"/>
                </a:lnTo>
                <a:lnTo>
                  <a:pt x="747" y="1396"/>
                </a:lnTo>
                <a:lnTo>
                  <a:pt x="722" y="1414"/>
                </a:lnTo>
                <a:lnTo>
                  <a:pt x="683" y="1443"/>
                </a:lnTo>
                <a:lnTo>
                  <a:pt x="639" y="1467"/>
                </a:lnTo>
                <a:lnTo>
                  <a:pt x="596" y="1487"/>
                </a:lnTo>
                <a:lnTo>
                  <a:pt x="564" y="1500"/>
                </a:lnTo>
                <a:lnTo>
                  <a:pt x="534" y="1512"/>
                </a:lnTo>
                <a:lnTo>
                  <a:pt x="497" y="1524"/>
                </a:lnTo>
                <a:lnTo>
                  <a:pt x="457" y="1538"/>
                </a:lnTo>
                <a:lnTo>
                  <a:pt x="422" y="1550"/>
                </a:lnTo>
                <a:lnTo>
                  <a:pt x="391" y="1558"/>
                </a:lnTo>
                <a:lnTo>
                  <a:pt x="357" y="1568"/>
                </a:lnTo>
                <a:lnTo>
                  <a:pt x="326" y="1576"/>
                </a:lnTo>
                <a:lnTo>
                  <a:pt x="285" y="1586"/>
                </a:lnTo>
                <a:lnTo>
                  <a:pt x="232" y="1598"/>
                </a:lnTo>
                <a:lnTo>
                  <a:pt x="196" y="1606"/>
                </a:lnTo>
                <a:lnTo>
                  <a:pt x="165" y="1613"/>
                </a:lnTo>
                <a:lnTo>
                  <a:pt x="138" y="1617"/>
                </a:lnTo>
                <a:lnTo>
                  <a:pt x="94" y="1627"/>
                </a:lnTo>
                <a:lnTo>
                  <a:pt x="46" y="1639"/>
                </a:lnTo>
                <a:lnTo>
                  <a:pt x="0" y="1663"/>
                </a:lnTo>
                <a:lnTo>
                  <a:pt x="3132" y="1663"/>
                </a:lnTo>
                <a:lnTo>
                  <a:pt x="3088" y="1643"/>
                </a:lnTo>
                <a:lnTo>
                  <a:pt x="3060" y="1635"/>
                </a:lnTo>
                <a:lnTo>
                  <a:pt x="3019" y="1626"/>
                </a:lnTo>
                <a:lnTo>
                  <a:pt x="2976" y="1619"/>
                </a:lnTo>
                <a:lnTo>
                  <a:pt x="2940" y="1611"/>
                </a:lnTo>
                <a:lnTo>
                  <a:pt x="2915" y="1604"/>
                </a:lnTo>
                <a:lnTo>
                  <a:pt x="2893" y="1598"/>
                </a:lnTo>
                <a:lnTo>
                  <a:pt x="2858" y="1588"/>
                </a:lnTo>
                <a:lnTo>
                  <a:pt x="2803" y="1571"/>
                </a:lnTo>
                <a:lnTo>
                  <a:pt x="2747" y="1553"/>
                </a:lnTo>
                <a:lnTo>
                  <a:pt x="2706" y="1538"/>
                </a:lnTo>
                <a:lnTo>
                  <a:pt x="2662" y="1521"/>
                </a:lnTo>
                <a:lnTo>
                  <a:pt x="2624" y="1507"/>
                </a:lnTo>
                <a:lnTo>
                  <a:pt x="2586" y="1489"/>
                </a:lnTo>
                <a:lnTo>
                  <a:pt x="2540" y="1467"/>
                </a:lnTo>
                <a:lnTo>
                  <a:pt x="2519" y="1457"/>
                </a:lnTo>
                <a:lnTo>
                  <a:pt x="2503" y="1446"/>
                </a:lnTo>
                <a:lnTo>
                  <a:pt x="2484" y="1436"/>
                </a:lnTo>
                <a:lnTo>
                  <a:pt x="2465" y="1424"/>
                </a:lnTo>
                <a:lnTo>
                  <a:pt x="2441" y="1403"/>
                </a:lnTo>
                <a:lnTo>
                  <a:pt x="2413" y="1378"/>
                </a:lnTo>
                <a:lnTo>
                  <a:pt x="2393" y="1359"/>
                </a:lnTo>
                <a:lnTo>
                  <a:pt x="2370" y="1334"/>
                </a:lnTo>
                <a:lnTo>
                  <a:pt x="2343" y="1302"/>
                </a:lnTo>
                <a:lnTo>
                  <a:pt x="2317" y="1268"/>
                </a:lnTo>
                <a:lnTo>
                  <a:pt x="2294" y="1235"/>
                </a:lnTo>
                <a:lnTo>
                  <a:pt x="2275" y="1205"/>
                </a:lnTo>
                <a:lnTo>
                  <a:pt x="2254" y="1174"/>
                </a:lnTo>
                <a:lnTo>
                  <a:pt x="2238" y="1148"/>
                </a:lnTo>
                <a:lnTo>
                  <a:pt x="2228" y="1128"/>
                </a:lnTo>
                <a:lnTo>
                  <a:pt x="2216" y="1103"/>
                </a:lnTo>
                <a:lnTo>
                  <a:pt x="2201" y="1068"/>
                </a:lnTo>
                <a:lnTo>
                  <a:pt x="2187" y="1037"/>
                </a:lnTo>
                <a:lnTo>
                  <a:pt x="2174" y="1006"/>
                </a:lnTo>
                <a:lnTo>
                  <a:pt x="2166" y="984"/>
                </a:lnTo>
                <a:lnTo>
                  <a:pt x="2156" y="959"/>
                </a:lnTo>
                <a:lnTo>
                  <a:pt x="2146" y="935"/>
                </a:lnTo>
                <a:lnTo>
                  <a:pt x="2137" y="912"/>
                </a:lnTo>
                <a:lnTo>
                  <a:pt x="2125" y="881"/>
                </a:lnTo>
                <a:lnTo>
                  <a:pt x="2113" y="851"/>
                </a:lnTo>
                <a:lnTo>
                  <a:pt x="2099" y="815"/>
                </a:lnTo>
                <a:lnTo>
                  <a:pt x="2080" y="771"/>
                </a:lnTo>
                <a:lnTo>
                  <a:pt x="2063" y="735"/>
                </a:lnTo>
                <a:lnTo>
                  <a:pt x="2053" y="707"/>
                </a:lnTo>
                <a:lnTo>
                  <a:pt x="2044" y="686"/>
                </a:lnTo>
                <a:lnTo>
                  <a:pt x="2026" y="643"/>
                </a:lnTo>
                <a:lnTo>
                  <a:pt x="2013" y="612"/>
                </a:lnTo>
                <a:lnTo>
                  <a:pt x="1995" y="569"/>
                </a:lnTo>
                <a:lnTo>
                  <a:pt x="1974" y="521"/>
                </a:lnTo>
                <a:lnTo>
                  <a:pt x="1957" y="484"/>
                </a:lnTo>
                <a:lnTo>
                  <a:pt x="1945" y="458"/>
                </a:lnTo>
                <a:lnTo>
                  <a:pt x="1930" y="424"/>
                </a:lnTo>
                <a:lnTo>
                  <a:pt x="1912" y="386"/>
                </a:lnTo>
                <a:lnTo>
                  <a:pt x="1898" y="353"/>
                </a:lnTo>
                <a:lnTo>
                  <a:pt x="1887" y="336"/>
                </a:lnTo>
                <a:lnTo>
                  <a:pt x="1879" y="317"/>
                </a:lnTo>
                <a:lnTo>
                  <a:pt x="1864" y="290"/>
                </a:lnTo>
                <a:lnTo>
                  <a:pt x="1849" y="259"/>
                </a:lnTo>
                <a:lnTo>
                  <a:pt x="1831" y="225"/>
                </a:lnTo>
                <a:lnTo>
                  <a:pt x="1816" y="200"/>
                </a:lnTo>
                <a:lnTo>
                  <a:pt x="1801" y="177"/>
                </a:lnTo>
                <a:lnTo>
                  <a:pt x="1795" y="167"/>
                </a:lnTo>
                <a:lnTo>
                  <a:pt x="1785" y="153"/>
                </a:lnTo>
                <a:lnTo>
                  <a:pt x="1778" y="144"/>
                </a:lnTo>
                <a:lnTo>
                  <a:pt x="1770" y="134"/>
                </a:lnTo>
                <a:lnTo>
                  <a:pt x="1762" y="122"/>
                </a:lnTo>
                <a:lnTo>
                  <a:pt x="1757" y="114"/>
                </a:lnTo>
                <a:lnTo>
                  <a:pt x="1751" y="108"/>
                </a:lnTo>
                <a:lnTo>
                  <a:pt x="1747" y="101"/>
                </a:lnTo>
                <a:lnTo>
                  <a:pt x="1737" y="89"/>
                </a:lnTo>
                <a:lnTo>
                  <a:pt x="1722" y="71"/>
                </a:lnTo>
                <a:lnTo>
                  <a:pt x="1691" y="43"/>
                </a:lnTo>
                <a:lnTo>
                  <a:pt x="1669" y="26"/>
                </a:lnTo>
                <a:lnTo>
                  <a:pt x="1647" y="16"/>
                </a:lnTo>
                <a:lnTo>
                  <a:pt x="1622" y="6"/>
                </a:lnTo>
                <a:lnTo>
                  <a:pt x="1592" y="0"/>
                </a:lnTo>
              </a:path>
            </a:pathLst>
          </a:custGeom>
          <a:noFill/>
          <a:ln w="19050" cap="rnd" cmpd="sng">
            <a:solidFill>
              <a:srgbClr val="0099CC"/>
            </a:solidFill>
            <a:prstDash val="solid"/>
            <a:round/>
            <a:headEnd type="none" w="med" len="med"/>
            <a:tailEnd type="none" w="med" len="med"/>
          </a:ln>
          <a:effectLst/>
        </p:spPr>
        <p:txBody>
          <a:bodyPr/>
          <a:lstStyle/>
          <a:p>
            <a:endParaRPr lang="en-US"/>
          </a:p>
        </p:txBody>
      </p:sp>
      <p:grpSp>
        <p:nvGrpSpPr>
          <p:cNvPr id="216102" name="Group 38"/>
          <p:cNvGrpSpPr>
            <a:grpSpLocks/>
          </p:cNvGrpSpPr>
          <p:nvPr/>
        </p:nvGrpSpPr>
        <p:grpSpPr bwMode="auto">
          <a:xfrm>
            <a:off x="5381625" y="3205161"/>
            <a:ext cx="1819275" cy="869949"/>
            <a:chOff x="3305" y="2145"/>
            <a:chExt cx="1146" cy="548"/>
          </a:xfrm>
        </p:grpSpPr>
        <p:graphicFrame>
          <p:nvGraphicFramePr>
            <p:cNvPr id="216071" name="Object 7">
              <a:hlinkClick r:id="" action="ppaction://ole?verb=0"/>
            </p:cNvPr>
            <p:cNvGraphicFramePr>
              <a:graphicFrameLocks/>
            </p:cNvGraphicFramePr>
            <p:nvPr>
              <p:extLst>
                <p:ext uri="{D42A27DB-BD31-4B8C-83A1-F6EECF244321}">
                  <p14:modId xmlns:p14="http://schemas.microsoft.com/office/powerpoint/2010/main" val="3715996698"/>
                </p:ext>
              </p:extLst>
            </p:nvPr>
          </p:nvGraphicFramePr>
          <p:xfrm>
            <a:off x="3527" y="2413"/>
            <a:ext cx="772" cy="280"/>
          </p:xfrm>
          <a:graphic>
            <a:graphicData uri="http://schemas.openxmlformats.org/presentationml/2006/ole">
              <mc:AlternateContent xmlns:mc="http://schemas.openxmlformats.org/markup-compatibility/2006">
                <mc:Choice xmlns:v="urn:schemas-microsoft-com:vml" Requires="v">
                  <p:oleObj spid="_x0000_s481295" name="Equation" r:id="rId10" imgW="647640" imgH="203040" progId="Equation.DSMT4">
                    <p:embed/>
                  </p:oleObj>
                </mc:Choice>
                <mc:Fallback>
                  <p:oleObj name="Equation" r:id="rId10" imgW="647640" imgH="203040" progId="Equation.DSMT4">
                    <p:embed/>
                    <p:pic>
                      <p:nvPicPr>
                        <p:cNvPr id="0" name=""/>
                        <p:cNvPicPr>
                          <a:picLocks noChangeArrowheads="1"/>
                        </p:cNvPicPr>
                        <p:nvPr/>
                      </p:nvPicPr>
                      <p:blipFill>
                        <a:blip r:embed="rId11"/>
                        <a:srcRect/>
                        <a:stretch>
                          <a:fillRect/>
                        </a:stretch>
                      </p:blipFill>
                      <p:spPr bwMode="auto">
                        <a:xfrm>
                          <a:off x="3527" y="2413"/>
                          <a:ext cx="772" cy="28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16100" name="Text Box 36"/>
            <p:cNvSpPr txBox="1">
              <a:spLocks noChangeArrowheads="1"/>
            </p:cNvSpPr>
            <p:nvPr/>
          </p:nvSpPr>
          <p:spPr bwMode="auto">
            <a:xfrm>
              <a:off x="3305" y="2145"/>
              <a:ext cx="1146" cy="28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With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30,</a:t>
              </a:r>
            </a:p>
          </p:txBody>
        </p:sp>
      </p:grpSp>
      <p:grpSp>
        <p:nvGrpSpPr>
          <p:cNvPr id="2" name="Group 1"/>
          <p:cNvGrpSpPr/>
          <p:nvPr/>
        </p:nvGrpSpPr>
        <p:grpSpPr>
          <a:xfrm>
            <a:off x="2028827" y="1984374"/>
            <a:ext cx="1971675" cy="876299"/>
            <a:chOff x="2130425" y="1882776"/>
            <a:chExt cx="1971675" cy="876299"/>
          </a:xfrm>
        </p:grpSpPr>
        <p:graphicFrame>
          <p:nvGraphicFramePr>
            <p:cNvPr id="216101" name="Object 37">
              <a:hlinkClick r:id="" action="ppaction://ole?verb=0"/>
            </p:cNvPr>
            <p:cNvGraphicFramePr>
              <a:graphicFrameLocks/>
            </p:cNvGraphicFramePr>
            <p:nvPr>
              <p:extLst>
                <p:ext uri="{D42A27DB-BD31-4B8C-83A1-F6EECF244321}">
                  <p14:modId xmlns:p14="http://schemas.microsoft.com/office/powerpoint/2010/main" val="546393549"/>
                </p:ext>
              </p:extLst>
            </p:nvPr>
          </p:nvGraphicFramePr>
          <p:xfrm>
            <a:off x="2438400" y="2295525"/>
            <a:ext cx="1152525" cy="463550"/>
          </p:xfrm>
          <a:graphic>
            <a:graphicData uri="http://schemas.openxmlformats.org/presentationml/2006/ole">
              <mc:AlternateContent xmlns:mc="http://schemas.openxmlformats.org/markup-compatibility/2006">
                <mc:Choice xmlns:v="urn:schemas-microsoft-com:vml" Requires="v">
                  <p:oleObj spid="_x0000_s481296" name="Equation" r:id="rId12" imgW="558720" imgH="203040" progId="Equation.DSMT4">
                    <p:embed/>
                  </p:oleObj>
                </mc:Choice>
                <mc:Fallback>
                  <p:oleObj name="Equation" r:id="rId12" imgW="558720" imgH="203040" progId="Equation.DSMT4">
                    <p:embed/>
                    <p:pic>
                      <p:nvPicPr>
                        <p:cNvPr id="0" name=""/>
                        <p:cNvPicPr>
                          <a:picLocks noChangeArrowheads="1"/>
                        </p:cNvPicPr>
                        <p:nvPr/>
                      </p:nvPicPr>
                      <p:blipFill>
                        <a:blip r:embed="rId13"/>
                        <a:srcRect/>
                        <a:stretch>
                          <a:fillRect/>
                        </a:stretch>
                      </p:blipFill>
                      <p:spPr bwMode="auto">
                        <a:xfrm>
                          <a:off x="2438400" y="2295525"/>
                          <a:ext cx="1152525" cy="463550"/>
                        </a:xfrm>
                        <a:prstGeom prst="rect">
                          <a:avLst/>
                        </a:prstGeom>
                        <a:noFill/>
                        <a:ln>
                          <a:noFill/>
                        </a:ln>
                        <a:effectLst>
                          <a:outerShdw dist="17961" dir="2700000" algn="ctr" rotWithShape="0">
                            <a:srgbClr val="000000"/>
                          </a:outerShdw>
                        </a:effectLst>
                      </p:spPr>
                    </p:pic>
                  </p:oleObj>
                </mc:Fallback>
              </mc:AlternateContent>
            </a:graphicData>
          </a:graphic>
        </p:graphicFrame>
        <p:sp>
          <p:nvSpPr>
            <p:cNvPr id="216103" name="Text Box 39"/>
            <p:cNvSpPr txBox="1">
              <a:spLocks noChangeArrowheads="1"/>
            </p:cNvSpPr>
            <p:nvPr/>
          </p:nvSpPr>
          <p:spPr bwMode="auto">
            <a:xfrm>
              <a:off x="2130425" y="1882776"/>
              <a:ext cx="1971675" cy="457201"/>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With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 100,</a:t>
              </a:r>
            </a:p>
          </p:txBody>
        </p:sp>
      </p:grpSp>
      <p:sp>
        <p:nvSpPr>
          <p:cNvPr id="216104" name="Line 40"/>
          <p:cNvSpPr>
            <a:spLocks noChangeShapeType="1"/>
          </p:cNvSpPr>
          <p:nvPr/>
        </p:nvSpPr>
        <p:spPr bwMode="auto">
          <a:xfrm>
            <a:off x="3557588" y="2643188"/>
            <a:ext cx="465137" cy="233362"/>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16105" name="Line 41"/>
          <p:cNvSpPr>
            <a:spLocks noChangeShapeType="1"/>
          </p:cNvSpPr>
          <p:nvPr/>
        </p:nvSpPr>
        <p:spPr bwMode="auto">
          <a:xfrm flipH="1">
            <a:off x="5375275" y="3975100"/>
            <a:ext cx="363538" cy="188913"/>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16074" name="Line 10"/>
          <p:cNvSpPr>
            <a:spLocks noChangeShapeType="1"/>
          </p:cNvSpPr>
          <p:nvPr/>
        </p:nvSpPr>
        <p:spPr bwMode="auto">
          <a:xfrm>
            <a:off x="1843088" y="5535613"/>
            <a:ext cx="5240337" cy="0"/>
          </a:xfrm>
          <a:prstGeom prst="line">
            <a:avLst/>
          </a:prstGeom>
          <a:noFill/>
          <a:ln w="1905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16253" name="Rectangle 189"/>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23" name="TextBox 22"/>
          <p:cNvSpPr txBox="1"/>
          <p:nvPr/>
        </p:nvSpPr>
        <p:spPr>
          <a:xfrm>
            <a:off x="8375253" y="6241140"/>
            <a:ext cx="184730" cy="338554"/>
          </a:xfrm>
          <a:prstGeom prst="rect">
            <a:avLst/>
          </a:prstGeom>
          <a:noFill/>
        </p:spPr>
        <p:txBody>
          <a:bodyPr wrap="none" rtlCol="0">
            <a:spAutoFit/>
          </a:bodyPr>
          <a:lstStyle/>
          <a:p>
            <a:endParaRPr lang="en-US" sz="1600" dirty="0">
              <a:latin typeface="+mn-lt"/>
            </a:endParaRPr>
          </a:p>
        </p:txBody>
      </p:sp>
    </p:spTree>
    <p:extLst>
      <p:ext uri="{BB962C8B-B14F-4D97-AF65-F5344CB8AC3E}">
        <p14:creationId xmlns:p14="http://schemas.microsoft.com/office/powerpoint/2010/main" val="215729012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6084"/>
                                        </p:tgtEl>
                                        <p:attrNameLst>
                                          <p:attrName>style.visibility</p:attrName>
                                        </p:attrNameLst>
                                      </p:cBhvr>
                                      <p:to>
                                        <p:strVal val="visible"/>
                                      </p:to>
                                    </p:set>
                                    <p:animEffect transition="in" filter="slide(fromLeft)">
                                      <p:cBhvr>
                                        <p:cTn id="7" dur="500"/>
                                        <p:tgtEl>
                                          <p:spTgt spid="216084"/>
                                        </p:tgtEl>
                                      </p:cBhvr>
                                    </p:animEffect>
                                  </p:childTnLst>
                                  <p:subTnLst>
                                    <p:set>
                                      <p:cBhvr override="childStyle">
                                        <p:cTn dur="1" fill="hold" display="0" masterRel="nextClick" afterEffect="1"/>
                                        <p:tgtEl>
                                          <p:spTgt spid="21608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6070"/>
                                        </p:tgtEl>
                                        <p:attrNameLst>
                                          <p:attrName>style.visibility</p:attrName>
                                        </p:attrNameLst>
                                      </p:cBhvr>
                                      <p:to>
                                        <p:strVal val="visible"/>
                                      </p:to>
                                    </p:set>
                                    <p:animEffect transition="in" filter="dissolve">
                                      <p:cBhvr>
                                        <p:cTn id="12" dur="500"/>
                                        <p:tgtEl>
                                          <p:spTgt spid="21607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216074"/>
                                        </p:tgtEl>
                                        <p:attrNameLst>
                                          <p:attrName>style.visibility</p:attrName>
                                        </p:attrNameLst>
                                      </p:cBhvr>
                                      <p:to>
                                        <p:strVal val="visible"/>
                                      </p:to>
                                    </p:set>
                                    <p:animEffect transition="in" filter="slide(fromLeft)">
                                      <p:cBhvr>
                                        <p:cTn id="16" dur="500"/>
                                        <p:tgtEl>
                                          <p:spTgt spid="216074"/>
                                        </p:tgtEl>
                                      </p:cBhvr>
                                    </p:animEffect>
                                  </p:childTnLst>
                                </p:cTn>
                              </p:par>
                            </p:childTnLst>
                          </p:cTn>
                        </p:par>
                        <p:par>
                          <p:cTn id="17" fill="hold">
                            <p:stCondLst>
                              <p:cond delay="2000"/>
                            </p:stCondLst>
                            <p:childTnLst>
                              <p:par>
                                <p:cTn id="18" presetID="12" presetClass="entr" presetSubtype="8" fill="hold" nodeType="afterEffect">
                                  <p:stCondLst>
                                    <p:cond delay="1000"/>
                                  </p:stCondLst>
                                  <p:childTnLst>
                                    <p:set>
                                      <p:cBhvr>
                                        <p:cTn id="19" dur="1" fill="hold">
                                          <p:stCondLst>
                                            <p:cond delay="0"/>
                                          </p:stCondLst>
                                        </p:cTn>
                                        <p:tgtEl>
                                          <p:spTgt spid="216083"/>
                                        </p:tgtEl>
                                        <p:attrNameLst>
                                          <p:attrName>style.visibility</p:attrName>
                                        </p:attrNameLst>
                                      </p:cBhvr>
                                      <p:to>
                                        <p:strVal val="visible"/>
                                      </p:to>
                                    </p:set>
                                    <p:animEffect transition="in" filter="slide(fromLeft)">
                                      <p:cBhvr>
                                        <p:cTn id="20" dur="500"/>
                                        <p:tgtEl>
                                          <p:spTgt spid="216083"/>
                                        </p:tgtEl>
                                      </p:cBhvr>
                                    </p:animEffect>
                                  </p:childTnLst>
                                </p:cTn>
                              </p:par>
                            </p:childTnLst>
                          </p:cTn>
                        </p:par>
                        <p:par>
                          <p:cTn id="21" fill="hold">
                            <p:stCondLst>
                              <p:cond delay="3500"/>
                            </p:stCondLst>
                            <p:childTnLst>
                              <p:par>
                                <p:cTn id="22" presetID="12" presetClass="entr" presetSubtype="4" fill="hold" grpId="0" nodeType="afterEffect">
                                  <p:stCondLst>
                                    <p:cond delay="1000"/>
                                  </p:stCondLst>
                                  <p:childTnLst>
                                    <p:set>
                                      <p:cBhvr>
                                        <p:cTn id="23" dur="1" fill="hold">
                                          <p:stCondLst>
                                            <p:cond delay="0"/>
                                          </p:stCondLst>
                                        </p:cTn>
                                        <p:tgtEl>
                                          <p:spTgt spid="216094"/>
                                        </p:tgtEl>
                                        <p:attrNameLst>
                                          <p:attrName>style.visibility</p:attrName>
                                        </p:attrNameLst>
                                      </p:cBhvr>
                                      <p:to>
                                        <p:strVal val="visible"/>
                                      </p:to>
                                    </p:set>
                                    <p:animEffect transition="in" filter="slide(fromBottom)">
                                      <p:cBhvr>
                                        <p:cTn id="24" dur="500"/>
                                        <p:tgtEl>
                                          <p:spTgt spid="216094"/>
                                        </p:tgtEl>
                                      </p:cBhvr>
                                    </p:animEffect>
                                  </p:childTnLst>
                                </p:cTn>
                              </p:par>
                            </p:childTnLst>
                          </p:cTn>
                        </p:par>
                        <p:par>
                          <p:cTn id="25" fill="hold">
                            <p:stCondLst>
                              <p:cond delay="5000"/>
                            </p:stCondLst>
                            <p:childTnLst>
                              <p:par>
                                <p:cTn id="26" presetID="12" presetClass="entr" presetSubtype="1" fill="hold" nodeType="afterEffect">
                                  <p:stCondLst>
                                    <p:cond delay="1000"/>
                                  </p:stCondLst>
                                  <p:childTnLst>
                                    <p:set>
                                      <p:cBhvr>
                                        <p:cTn id="27" dur="1" fill="hold">
                                          <p:stCondLst>
                                            <p:cond delay="0"/>
                                          </p:stCondLst>
                                        </p:cTn>
                                        <p:tgtEl>
                                          <p:spTgt spid="216072"/>
                                        </p:tgtEl>
                                        <p:attrNameLst>
                                          <p:attrName>style.visibility</p:attrName>
                                        </p:attrNameLst>
                                      </p:cBhvr>
                                      <p:to>
                                        <p:strVal val="visible"/>
                                      </p:to>
                                    </p:set>
                                    <p:animEffect transition="in" filter="slide(fromTop)">
                                      <p:cBhvr>
                                        <p:cTn id="28" dur="500"/>
                                        <p:tgtEl>
                                          <p:spTgt spid="216072"/>
                                        </p:tgtEl>
                                      </p:cBhvr>
                                    </p:animEffect>
                                  </p:childTnLst>
                                </p:cTn>
                              </p:par>
                            </p:childTnLst>
                          </p:cTn>
                        </p:par>
                        <p:par>
                          <p:cTn id="29" fill="hold">
                            <p:stCondLst>
                              <p:cond delay="6500"/>
                            </p:stCondLst>
                            <p:childTnLst>
                              <p:par>
                                <p:cTn id="30" presetID="12" presetClass="entr" presetSubtype="4" fill="hold" grpId="0" nodeType="afterEffect">
                                  <p:stCondLst>
                                    <p:cond delay="1000"/>
                                  </p:stCondLst>
                                  <p:childTnLst>
                                    <p:set>
                                      <p:cBhvr>
                                        <p:cTn id="31" dur="1" fill="hold">
                                          <p:stCondLst>
                                            <p:cond delay="0"/>
                                          </p:stCondLst>
                                        </p:cTn>
                                        <p:tgtEl>
                                          <p:spTgt spid="216098"/>
                                        </p:tgtEl>
                                        <p:attrNameLst>
                                          <p:attrName>style.visibility</p:attrName>
                                        </p:attrNameLst>
                                      </p:cBhvr>
                                      <p:to>
                                        <p:strVal val="visible"/>
                                      </p:to>
                                    </p:set>
                                    <p:animEffect transition="in" filter="slide(fromBottom)">
                                      <p:cBhvr>
                                        <p:cTn id="32" dur="500"/>
                                        <p:tgtEl>
                                          <p:spTgt spid="216098"/>
                                        </p:tgtEl>
                                      </p:cBhvr>
                                    </p:animEffect>
                                  </p:childTnLst>
                                </p:cTn>
                              </p:par>
                            </p:childTnLst>
                          </p:cTn>
                        </p:par>
                        <p:par>
                          <p:cTn id="33" fill="hold">
                            <p:stCondLst>
                              <p:cond delay="8000"/>
                            </p:stCondLst>
                            <p:childTnLst>
                              <p:par>
                                <p:cTn id="34" presetID="12" presetClass="entr" presetSubtype="1" fill="hold" nodeType="afterEffect">
                                  <p:stCondLst>
                                    <p:cond delay="1000"/>
                                  </p:stCondLst>
                                  <p:childTnLst>
                                    <p:set>
                                      <p:cBhvr>
                                        <p:cTn id="35" dur="1" fill="hold">
                                          <p:stCondLst>
                                            <p:cond delay="0"/>
                                          </p:stCondLst>
                                        </p:cTn>
                                        <p:tgtEl>
                                          <p:spTgt spid="216102"/>
                                        </p:tgtEl>
                                        <p:attrNameLst>
                                          <p:attrName>style.visibility</p:attrName>
                                        </p:attrNameLst>
                                      </p:cBhvr>
                                      <p:to>
                                        <p:strVal val="visible"/>
                                      </p:to>
                                    </p:set>
                                    <p:animEffect transition="in" filter="slide(fromTop)">
                                      <p:cBhvr>
                                        <p:cTn id="36" dur="500"/>
                                        <p:tgtEl>
                                          <p:spTgt spid="216102"/>
                                        </p:tgtEl>
                                      </p:cBhvr>
                                    </p:animEffect>
                                  </p:childTnLst>
                                </p:cTn>
                              </p:par>
                            </p:childTnLst>
                          </p:cTn>
                        </p:par>
                        <p:par>
                          <p:cTn id="37" fill="hold">
                            <p:stCondLst>
                              <p:cond delay="9500"/>
                            </p:stCondLst>
                            <p:childTnLst>
                              <p:par>
                                <p:cTn id="38" presetID="17" presetClass="entr" presetSubtype="2" fill="hold" grpId="0" nodeType="afterEffect">
                                  <p:stCondLst>
                                    <p:cond delay="1000"/>
                                  </p:stCondLst>
                                  <p:childTnLst>
                                    <p:set>
                                      <p:cBhvr>
                                        <p:cTn id="39" dur="1" fill="hold">
                                          <p:stCondLst>
                                            <p:cond delay="0"/>
                                          </p:stCondLst>
                                        </p:cTn>
                                        <p:tgtEl>
                                          <p:spTgt spid="216105"/>
                                        </p:tgtEl>
                                        <p:attrNameLst>
                                          <p:attrName>style.visibility</p:attrName>
                                        </p:attrNameLst>
                                      </p:cBhvr>
                                      <p:to>
                                        <p:strVal val="visible"/>
                                      </p:to>
                                    </p:set>
                                    <p:anim calcmode="lin" valueType="num">
                                      <p:cBhvr>
                                        <p:cTn id="40" dur="500" fill="hold"/>
                                        <p:tgtEl>
                                          <p:spTgt spid="216105"/>
                                        </p:tgtEl>
                                        <p:attrNameLst>
                                          <p:attrName>ppt_x</p:attrName>
                                        </p:attrNameLst>
                                      </p:cBhvr>
                                      <p:tavLst>
                                        <p:tav tm="0">
                                          <p:val>
                                            <p:strVal val="#ppt_x+#ppt_w/2"/>
                                          </p:val>
                                        </p:tav>
                                        <p:tav tm="100000">
                                          <p:val>
                                            <p:strVal val="#ppt_x"/>
                                          </p:val>
                                        </p:tav>
                                      </p:tavLst>
                                    </p:anim>
                                    <p:anim calcmode="lin" valueType="num">
                                      <p:cBhvr>
                                        <p:cTn id="41" dur="500" fill="hold"/>
                                        <p:tgtEl>
                                          <p:spTgt spid="216105"/>
                                        </p:tgtEl>
                                        <p:attrNameLst>
                                          <p:attrName>ppt_y</p:attrName>
                                        </p:attrNameLst>
                                      </p:cBhvr>
                                      <p:tavLst>
                                        <p:tav tm="0">
                                          <p:val>
                                            <p:strVal val="#ppt_y"/>
                                          </p:val>
                                        </p:tav>
                                        <p:tav tm="100000">
                                          <p:val>
                                            <p:strVal val="#ppt_y"/>
                                          </p:val>
                                        </p:tav>
                                      </p:tavLst>
                                    </p:anim>
                                    <p:anim calcmode="lin" valueType="num">
                                      <p:cBhvr>
                                        <p:cTn id="42" dur="500" fill="hold"/>
                                        <p:tgtEl>
                                          <p:spTgt spid="216105"/>
                                        </p:tgtEl>
                                        <p:attrNameLst>
                                          <p:attrName>ppt_w</p:attrName>
                                        </p:attrNameLst>
                                      </p:cBhvr>
                                      <p:tavLst>
                                        <p:tav tm="0">
                                          <p:val>
                                            <p:fltVal val="0"/>
                                          </p:val>
                                        </p:tav>
                                        <p:tav tm="100000">
                                          <p:val>
                                            <p:strVal val="#ppt_w"/>
                                          </p:val>
                                        </p:tav>
                                      </p:tavLst>
                                    </p:anim>
                                    <p:anim calcmode="lin" valueType="num">
                                      <p:cBhvr>
                                        <p:cTn id="43" dur="500" fill="hold"/>
                                        <p:tgtEl>
                                          <p:spTgt spid="216105"/>
                                        </p:tgtEl>
                                        <p:attrNameLst>
                                          <p:attrName>ppt_h</p:attrName>
                                        </p:attrNameLst>
                                      </p:cBhvr>
                                      <p:tavLst>
                                        <p:tav tm="0">
                                          <p:val>
                                            <p:strVal val="#ppt_h"/>
                                          </p:val>
                                        </p:tav>
                                        <p:tav tm="100000">
                                          <p:val>
                                            <p:strVal val="#ppt_h"/>
                                          </p:val>
                                        </p:tav>
                                      </p:tavLst>
                                    </p:anim>
                                  </p:childTnLst>
                                </p:cTn>
                              </p:par>
                            </p:childTnLst>
                          </p:cTn>
                        </p:par>
                        <p:par>
                          <p:cTn id="44" fill="hold">
                            <p:stCondLst>
                              <p:cond delay="11000"/>
                            </p:stCondLst>
                            <p:childTnLst>
                              <p:par>
                                <p:cTn id="45" presetID="12" presetClass="entr" presetSubtype="4" fill="hold" grpId="0" nodeType="afterEffect">
                                  <p:stCondLst>
                                    <p:cond delay="2000"/>
                                  </p:stCondLst>
                                  <p:childTnLst>
                                    <p:set>
                                      <p:cBhvr>
                                        <p:cTn id="46" dur="1" fill="hold">
                                          <p:stCondLst>
                                            <p:cond delay="0"/>
                                          </p:stCondLst>
                                        </p:cTn>
                                        <p:tgtEl>
                                          <p:spTgt spid="216092"/>
                                        </p:tgtEl>
                                        <p:attrNameLst>
                                          <p:attrName>style.visibility</p:attrName>
                                        </p:attrNameLst>
                                      </p:cBhvr>
                                      <p:to>
                                        <p:strVal val="visible"/>
                                      </p:to>
                                    </p:set>
                                    <p:animEffect transition="in" filter="slide(fromBottom)">
                                      <p:cBhvr>
                                        <p:cTn id="47" dur="500"/>
                                        <p:tgtEl>
                                          <p:spTgt spid="216092"/>
                                        </p:tgtEl>
                                      </p:cBhvr>
                                    </p:animEffect>
                                  </p:childTnLst>
                                </p:cTn>
                              </p:par>
                            </p:childTnLst>
                          </p:cTn>
                        </p:par>
                        <p:par>
                          <p:cTn id="48" fill="hold">
                            <p:stCondLst>
                              <p:cond delay="13500"/>
                            </p:stCondLst>
                            <p:childTnLst>
                              <p:par>
                                <p:cTn id="49" presetID="17" presetClass="entr" presetSubtype="8" fill="hold" grpId="0" nodeType="afterEffect">
                                  <p:stCondLst>
                                    <p:cond delay="1000"/>
                                  </p:stCondLst>
                                  <p:childTnLst>
                                    <p:set>
                                      <p:cBhvr>
                                        <p:cTn id="50" dur="1" fill="hold">
                                          <p:stCondLst>
                                            <p:cond delay="0"/>
                                          </p:stCondLst>
                                        </p:cTn>
                                        <p:tgtEl>
                                          <p:spTgt spid="216104"/>
                                        </p:tgtEl>
                                        <p:attrNameLst>
                                          <p:attrName>style.visibility</p:attrName>
                                        </p:attrNameLst>
                                      </p:cBhvr>
                                      <p:to>
                                        <p:strVal val="visible"/>
                                      </p:to>
                                    </p:set>
                                    <p:anim calcmode="lin" valueType="num">
                                      <p:cBhvr>
                                        <p:cTn id="51" dur="500" fill="hold"/>
                                        <p:tgtEl>
                                          <p:spTgt spid="216104"/>
                                        </p:tgtEl>
                                        <p:attrNameLst>
                                          <p:attrName>ppt_x</p:attrName>
                                        </p:attrNameLst>
                                      </p:cBhvr>
                                      <p:tavLst>
                                        <p:tav tm="0">
                                          <p:val>
                                            <p:strVal val="#ppt_x-#ppt_w/2"/>
                                          </p:val>
                                        </p:tav>
                                        <p:tav tm="100000">
                                          <p:val>
                                            <p:strVal val="#ppt_x"/>
                                          </p:val>
                                        </p:tav>
                                      </p:tavLst>
                                    </p:anim>
                                    <p:anim calcmode="lin" valueType="num">
                                      <p:cBhvr>
                                        <p:cTn id="52" dur="500" fill="hold"/>
                                        <p:tgtEl>
                                          <p:spTgt spid="216104"/>
                                        </p:tgtEl>
                                        <p:attrNameLst>
                                          <p:attrName>ppt_y</p:attrName>
                                        </p:attrNameLst>
                                      </p:cBhvr>
                                      <p:tavLst>
                                        <p:tav tm="0">
                                          <p:val>
                                            <p:strVal val="#ppt_y"/>
                                          </p:val>
                                        </p:tav>
                                        <p:tav tm="100000">
                                          <p:val>
                                            <p:strVal val="#ppt_y"/>
                                          </p:val>
                                        </p:tav>
                                      </p:tavLst>
                                    </p:anim>
                                    <p:anim calcmode="lin" valueType="num">
                                      <p:cBhvr>
                                        <p:cTn id="53" dur="500" fill="hold"/>
                                        <p:tgtEl>
                                          <p:spTgt spid="216104"/>
                                        </p:tgtEl>
                                        <p:attrNameLst>
                                          <p:attrName>ppt_w</p:attrName>
                                        </p:attrNameLst>
                                      </p:cBhvr>
                                      <p:tavLst>
                                        <p:tav tm="0">
                                          <p:val>
                                            <p:fltVal val="0"/>
                                          </p:val>
                                        </p:tav>
                                        <p:tav tm="100000">
                                          <p:val>
                                            <p:strVal val="#ppt_w"/>
                                          </p:val>
                                        </p:tav>
                                      </p:tavLst>
                                    </p:anim>
                                    <p:anim calcmode="lin" valueType="num">
                                      <p:cBhvr>
                                        <p:cTn id="54" dur="500" fill="hold"/>
                                        <p:tgtEl>
                                          <p:spTgt spid="216104"/>
                                        </p:tgtEl>
                                        <p:attrNameLst>
                                          <p:attrName>ppt_h</p:attrName>
                                        </p:attrNameLst>
                                      </p:cBhvr>
                                      <p:tavLst>
                                        <p:tav tm="0">
                                          <p:val>
                                            <p:strVal val="#ppt_h"/>
                                          </p:val>
                                        </p:tav>
                                        <p:tav tm="100000">
                                          <p:val>
                                            <p:strVal val="#ppt_h"/>
                                          </p:val>
                                        </p:tav>
                                      </p:tavLst>
                                    </p:anim>
                                  </p:childTnLst>
                                </p:cTn>
                              </p:par>
                            </p:childTnLst>
                          </p:cTn>
                        </p:par>
                        <p:par>
                          <p:cTn id="55" fill="hold">
                            <p:stCondLst>
                              <p:cond delay="15000"/>
                            </p:stCondLst>
                            <p:childTnLst>
                              <p:par>
                                <p:cTn id="56" presetID="12" presetClass="entr" presetSubtype="1" fill="hold" nodeType="afterEffect">
                                  <p:stCondLst>
                                    <p:cond delay="500"/>
                                  </p:stCondLst>
                                  <p:childTnLst>
                                    <p:set>
                                      <p:cBhvr>
                                        <p:cTn id="57" dur="1" fill="hold">
                                          <p:stCondLst>
                                            <p:cond delay="0"/>
                                          </p:stCondLst>
                                        </p:cTn>
                                        <p:tgtEl>
                                          <p:spTgt spid="2"/>
                                        </p:tgtEl>
                                        <p:attrNameLst>
                                          <p:attrName>style.visibility</p:attrName>
                                        </p:attrNameLst>
                                      </p:cBhvr>
                                      <p:to>
                                        <p:strVal val="visible"/>
                                      </p:to>
                                    </p:set>
                                    <p:anim calcmode="lin" valueType="num">
                                      <p:cBhvr additive="base">
                                        <p:cTn id="58" dur="500"/>
                                        <p:tgtEl>
                                          <p:spTgt spid="2"/>
                                        </p:tgtEl>
                                        <p:attrNameLst>
                                          <p:attrName>ppt_y</p:attrName>
                                        </p:attrNameLst>
                                      </p:cBhvr>
                                      <p:tavLst>
                                        <p:tav tm="0">
                                          <p:val>
                                            <p:strVal val="#ppt_y-#ppt_h*1.125000"/>
                                          </p:val>
                                        </p:tav>
                                        <p:tav tm="100000">
                                          <p:val>
                                            <p:strVal val="#ppt_y"/>
                                          </p:val>
                                        </p:tav>
                                      </p:tavLst>
                                    </p:anim>
                                    <p:animEffect transition="in" filter="wipe(down)">
                                      <p:cBhvr>
                                        <p:cTn id="5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0" grpId="0" animBg="1" autoUpdateAnimBg="0"/>
      <p:bldP spid="216084" grpId="0" animBg="1"/>
      <p:bldP spid="216092" grpId="0" animBg="1"/>
      <p:bldP spid="216094" grpId="0" animBg="1"/>
      <p:bldP spid="216098" grpId="0" animBg="1"/>
      <p:bldP spid="216104" grpId="0" animBg="1"/>
      <p:bldP spid="216105" grpId="0" animBg="1"/>
      <p:bldP spid="21607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0033" name="Group 177"/>
          <p:cNvGrpSpPr>
            <a:grpSpLocks/>
          </p:cNvGrpSpPr>
          <p:nvPr/>
        </p:nvGrpSpPr>
        <p:grpSpPr bwMode="auto">
          <a:xfrm>
            <a:off x="998538" y="1600202"/>
            <a:ext cx="7723186" cy="461963"/>
            <a:chOff x="629" y="1008"/>
            <a:chExt cx="4865" cy="291"/>
          </a:xfrm>
        </p:grpSpPr>
        <p:sp>
          <p:nvSpPr>
            <p:cNvPr id="250007" name="Text Box 151"/>
            <p:cNvSpPr txBox="1">
              <a:spLocks noChangeArrowheads="1"/>
            </p:cNvSpPr>
            <p:nvPr/>
          </p:nvSpPr>
          <p:spPr bwMode="auto">
            <a:xfrm>
              <a:off x="629" y="1008"/>
              <a:ext cx="4865" cy="291"/>
            </a:xfrm>
            <a:prstGeom prst="rect">
              <a:avLst/>
            </a:prstGeom>
            <a:noFill/>
            <a:ln w="12700">
              <a:noFill/>
              <a:miter lim="800000"/>
              <a:headEnd/>
              <a:tailEnd/>
            </a:ln>
            <a:effectLst/>
          </p:spPr>
          <p:txBody>
            <a:bodyPr wrap="none">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Recall that when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30,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(1687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1707) = .4714.</a:t>
              </a:r>
            </a:p>
          </p:txBody>
        </p:sp>
        <p:graphicFrame>
          <p:nvGraphicFramePr>
            <p:cNvPr id="249860" name="Object 4">
              <a:hlinkClick r:id="" action="ppaction://ole?verb=0"/>
            </p:cNvPr>
            <p:cNvGraphicFramePr>
              <a:graphicFrameLocks/>
            </p:cNvGraphicFramePr>
            <p:nvPr/>
          </p:nvGraphicFramePr>
          <p:xfrm>
            <a:off x="3829" y="1080"/>
            <a:ext cx="132" cy="144"/>
          </p:xfrm>
          <a:graphic>
            <a:graphicData uri="http://schemas.openxmlformats.org/presentationml/2006/ole">
              <mc:AlternateContent xmlns:mc="http://schemas.openxmlformats.org/markup-compatibility/2006">
                <mc:Choice xmlns:v="urn:schemas-microsoft-com:vml" Requires="v">
                  <p:oleObj spid="_x0000_s482318" name="Equation" r:id="rId4" imgW="163440" imgH="163440" progId="Equation.2">
                    <p:embed/>
                  </p:oleObj>
                </mc:Choice>
                <mc:Fallback>
                  <p:oleObj name="Equation" r:id="rId4" imgW="163440" imgH="163440" progId="Equation.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9" y="1080"/>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49861" name="Group 5"/>
          <p:cNvGrpSpPr>
            <a:grpSpLocks/>
          </p:cNvGrpSpPr>
          <p:nvPr/>
        </p:nvGrpSpPr>
        <p:grpSpPr bwMode="auto">
          <a:xfrm>
            <a:off x="685800" y="147638"/>
            <a:ext cx="7772400" cy="814387"/>
            <a:chOff x="432" y="93"/>
            <a:chExt cx="4896" cy="513"/>
          </a:xfrm>
        </p:grpSpPr>
        <p:sp>
          <p:nvSpPr>
            <p:cNvPr id="249862" name="Rectangle 6"/>
            <p:cNvSpPr>
              <a:spLocks noChangeArrowheads="1"/>
            </p:cNvSpPr>
            <p:nvPr/>
          </p:nvSpPr>
          <p:spPr bwMode="auto">
            <a:xfrm>
              <a:off x="432" y="9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Relationship Between the Sample Size</a:t>
              </a:r>
            </a:p>
            <a:p>
              <a:pPr algn="l"/>
              <a:r>
                <a:rPr lang="en-US" sz="2800">
                  <a:solidFill>
                    <a:srgbClr val="66FFFF"/>
                  </a:solidFill>
                  <a:effectLst>
                    <a:outerShdw blurRad="38100" dist="38100" dir="2700000" algn="tl">
                      <a:srgbClr val="000000"/>
                    </a:outerShdw>
                  </a:effectLst>
                  <a:latin typeface="Book Antiqua" pitchFamily="18" charset="0"/>
                </a:rPr>
                <a:t>            and the Sampling Distribution of </a:t>
              </a:r>
            </a:p>
          </p:txBody>
        </p:sp>
        <p:graphicFrame>
          <p:nvGraphicFramePr>
            <p:cNvPr id="249863" name="Object 7">
              <a:hlinkClick r:id="" action="ppaction://ole?verb=0"/>
            </p:cNvPr>
            <p:cNvGraphicFramePr>
              <a:graphicFrameLocks/>
            </p:cNvGraphicFramePr>
            <p:nvPr/>
          </p:nvGraphicFramePr>
          <p:xfrm>
            <a:off x="4487" y="425"/>
            <a:ext cx="148" cy="152"/>
          </p:xfrm>
          <a:graphic>
            <a:graphicData uri="http://schemas.openxmlformats.org/presentationml/2006/ole">
              <mc:AlternateContent xmlns:mc="http://schemas.openxmlformats.org/markup-compatibility/2006">
                <mc:Choice xmlns:v="urn:schemas-microsoft-com:vml" Requires="v">
                  <p:oleObj spid="_x0000_s482319" name="Equation" r:id="rId6" imgW="163440" imgH="163440" progId="Equation.2">
                    <p:embed/>
                  </p:oleObj>
                </mc:Choice>
                <mc:Fallback>
                  <p:oleObj name="Equation" r:id="rId6" imgW="163440" imgH="163440" progId="Equation.2">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7" y="425"/>
                          <a:ext cx="148" cy="15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50034" name="Group 178"/>
          <p:cNvGrpSpPr>
            <a:grpSpLocks/>
          </p:cNvGrpSpPr>
          <p:nvPr/>
        </p:nvGrpSpPr>
        <p:grpSpPr bwMode="auto">
          <a:xfrm>
            <a:off x="998538" y="2101850"/>
            <a:ext cx="7450138" cy="1200150"/>
            <a:chOff x="629" y="1324"/>
            <a:chExt cx="4693" cy="756"/>
          </a:xfrm>
        </p:grpSpPr>
        <p:sp>
          <p:nvSpPr>
            <p:cNvPr id="250008" name="Text Box 152"/>
            <p:cNvSpPr txBox="1">
              <a:spLocks noChangeArrowheads="1"/>
            </p:cNvSpPr>
            <p:nvPr/>
          </p:nvSpPr>
          <p:spPr bwMode="auto">
            <a:xfrm>
              <a:off x="629" y="1324"/>
              <a:ext cx="4693" cy="756"/>
            </a:xfrm>
            <a:prstGeom prst="rect">
              <a:avLst/>
            </a:prstGeom>
            <a:noFill/>
            <a:ln w="12700">
              <a:noFill/>
              <a:miter lim="800000"/>
              <a:headEnd/>
              <a:tailEnd/>
            </a:ln>
            <a:effectLst/>
          </p:spPr>
          <p:txBody>
            <a:bodyPr wrap="none">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We follow the same steps to solve for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(1687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p>
            <a:p>
              <a:pPr algn="l">
                <a:buClr>
                  <a:srgbClr val="66FFFF"/>
                </a:buClr>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1707) when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100 as we showed earlier when</a:t>
              </a:r>
            </a:p>
            <a:p>
              <a:pPr algn="l">
                <a:buClr>
                  <a:srgbClr val="66FFFF"/>
                </a:buClr>
              </a:pPr>
              <a:r>
                <a:rPr lang="en-US" sz="2400" dirty="0">
                  <a:effectLst>
                    <a:outerShdw blurRad="38100" dist="38100" dir="2700000" algn="tl">
                      <a:srgbClr val="000000"/>
                    </a:outerShdw>
                  </a:effectLst>
                  <a:latin typeface="Book Antiqua" pitchFamily="18" charset="0"/>
                </a:rPr>
                <a:t>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30.</a:t>
              </a:r>
            </a:p>
          </p:txBody>
        </p:sp>
        <p:graphicFrame>
          <p:nvGraphicFramePr>
            <p:cNvPr id="250009" name="Object 153">
              <a:hlinkClick r:id="" action="ppaction://ole?verb=0"/>
            </p:cNvPr>
            <p:cNvGraphicFramePr>
              <a:graphicFrameLocks/>
            </p:cNvGraphicFramePr>
            <p:nvPr/>
          </p:nvGraphicFramePr>
          <p:xfrm>
            <a:off x="4957" y="1396"/>
            <a:ext cx="132" cy="144"/>
          </p:xfrm>
          <a:graphic>
            <a:graphicData uri="http://schemas.openxmlformats.org/presentationml/2006/ole">
              <mc:AlternateContent xmlns:mc="http://schemas.openxmlformats.org/markup-compatibility/2006">
                <mc:Choice xmlns:v="urn:schemas-microsoft-com:vml" Requires="v">
                  <p:oleObj spid="_x0000_s482320" name="Equation" r:id="rId8" imgW="163440" imgH="163440" progId="Equation.2">
                    <p:embed/>
                  </p:oleObj>
                </mc:Choice>
                <mc:Fallback>
                  <p:oleObj name="Equation" r:id="rId8" imgW="163440" imgH="163440" progId="Equation.2">
                    <p:embed/>
                    <p:pic>
                      <p:nvPicPr>
                        <p:cNvPr id="0" name=""/>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7" y="1396"/>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50035" name="Group 179"/>
          <p:cNvGrpSpPr>
            <a:grpSpLocks/>
          </p:cNvGrpSpPr>
          <p:nvPr/>
        </p:nvGrpSpPr>
        <p:grpSpPr bwMode="auto">
          <a:xfrm>
            <a:off x="998538" y="3314704"/>
            <a:ext cx="7064377" cy="461963"/>
            <a:chOff x="629" y="2088"/>
            <a:chExt cx="4450" cy="291"/>
          </a:xfrm>
        </p:grpSpPr>
        <p:sp>
          <p:nvSpPr>
            <p:cNvPr id="250013" name="Text Box 157"/>
            <p:cNvSpPr txBox="1">
              <a:spLocks noChangeArrowheads="1"/>
            </p:cNvSpPr>
            <p:nvPr/>
          </p:nvSpPr>
          <p:spPr bwMode="auto">
            <a:xfrm>
              <a:off x="629" y="2088"/>
              <a:ext cx="4450" cy="291"/>
            </a:xfrm>
            <a:prstGeom prst="rect">
              <a:avLst/>
            </a:prstGeom>
            <a:noFill/>
            <a:ln w="12700">
              <a:noFill/>
              <a:miter lim="800000"/>
              <a:headEnd/>
              <a:tailEnd/>
            </a:ln>
            <a:effectLst/>
          </p:spPr>
          <p:txBody>
            <a:bodyPr wrap="none">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Now, with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100,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(1687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&lt;</a:t>
              </a:r>
              <a:r>
                <a:rPr lang="en-US" sz="2400" dirty="0">
                  <a:effectLst>
                    <a:outerShdw blurRad="38100" dist="38100" dir="2700000" algn="tl">
                      <a:srgbClr val="000000"/>
                    </a:outerShdw>
                  </a:effectLst>
                  <a:latin typeface="Book Antiqua" pitchFamily="18" charset="0"/>
                </a:rPr>
                <a:t> 1707) = .7776.</a:t>
              </a:r>
            </a:p>
          </p:txBody>
        </p:sp>
        <p:graphicFrame>
          <p:nvGraphicFramePr>
            <p:cNvPr id="250014" name="Object 158">
              <a:hlinkClick r:id="" action="ppaction://ole?verb=0"/>
            </p:cNvPr>
            <p:cNvGraphicFramePr>
              <a:graphicFrameLocks/>
            </p:cNvGraphicFramePr>
            <p:nvPr/>
          </p:nvGraphicFramePr>
          <p:xfrm>
            <a:off x="3421" y="2160"/>
            <a:ext cx="132" cy="144"/>
          </p:xfrm>
          <a:graphic>
            <a:graphicData uri="http://schemas.openxmlformats.org/presentationml/2006/ole">
              <mc:AlternateContent xmlns:mc="http://schemas.openxmlformats.org/markup-compatibility/2006">
                <mc:Choice xmlns:v="urn:schemas-microsoft-com:vml" Requires="v">
                  <p:oleObj spid="_x0000_s482321" name="Equation" r:id="rId10" imgW="163440" imgH="163440" progId="Equation.2">
                    <p:embed/>
                  </p:oleObj>
                </mc:Choice>
                <mc:Fallback>
                  <p:oleObj name="Equation" r:id="rId10" imgW="163440" imgH="163440" progId="Equation.2">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1" y="2160"/>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50028" name="Group 172"/>
          <p:cNvGrpSpPr>
            <a:grpSpLocks/>
          </p:cNvGrpSpPr>
          <p:nvPr/>
        </p:nvGrpSpPr>
        <p:grpSpPr bwMode="auto">
          <a:xfrm>
            <a:off x="998538" y="3848100"/>
            <a:ext cx="7685087" cy="1552575"/>
            <a:chOff x="422" y="2157"/>
            <a:chExt cx="4841" cy="978"/>
          </a:xfrm>
        </p:grpSpPr>
        <p:sp>
          <p:nvSpPr>
            <p:cNvPr id="250017" name="Text Box 161"/>
            <p:cNvSpPr txBox="1">
              <a:spLocks noChangeArrowheads="1"/>
            </p:cNvSpPr>
            <p:nvPr/>
          </p:nvSpPr>
          <p:spPr bwMode="auto">
            <a:xfrm>
              <a:off x="422" y="2157"/>
              <a:ext cx="4841" cy="978"/>
            </a:xfrm>
            <a:prstGeom prst="rect">
              <a:avLst/>
            </a:prstGeom>
            <a:noFill/>
            <a:ln w="12700">
              <a:noFill/>
              <a:miter lim="800000"/>
              <a:headEnd/>
              <a:tailEnd/>
            </a:ln>
            <a:effectLst/>
          </p:spPr>
          <p:txBody>
            <a:bodyPr wrap="none">
              <a:spAutoFit/>
            </a:bodyPr>
            <a:lstStyle/>
            <a:p>
              <a:pPr algn="l">
                <a:buClr>
                  <a:srgbClr val="66FFFF"/>
                </a:buClr>
                <a:buFontTx/>
                <a:buChar char="•"/>
              </a:pPr>
              <a:r>
                <a:rPr lang="en-US" sz="2400" dirty="0">
                  <a:effectLst>
                    <a:outerShdw blurRad="38100" dist="38100" dir="2700000" algn="tl">
                      <a:srgbClr val="000000"/>
                    </a:outerShdw>
                  </a:effectLst>
                  <a:latin typeface="Book Antiqua" pitchFamily="18" charset="0"/>
                </a:rPr>
                <a:t>   Because the sampling distribution with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100 has a</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smaller standard error, the values of     have less</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variability and tend to be closer to the population</a:t>
              </a:r>
            </a:p>
            <a:p>
              <a:pPr algn="l">
                <a:buClr>
                  <a:srgbClr val="66FFFF"/>
                </a:buClr>
                <a:buFont typeface="Wingdings" pitchFamily="2" charset="2"/>
                <a:buNone/>
              </a:pPr>
              <a:r>
                <a:rPr lang="en-US" sz="2400" dirty="0">
                  <a:effectLst>
                    <a:outerShdw blurRad="38100" dist="38100" dir="2700000" algn="tl">
                      <a:srgbClr val="000000"/>
                    </a:outerShdw>
                  </a:effectLst>
                  <a:latin typeface="Book Antiqua" pitchFamily="18" charset="0"/>
                </a:rPr>
                <a:t>      mean than the values of     with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 30.</a:t>
              </a:r>
            </a:p>
          </p:txBody>
        </p:sp>
        <p:graphicFrame>
          <p:nvGraphicFramePr>
            <p:cNvPr id="250019" name="Object 163">
              <a:hlinkClick r:id="" action="ppaction://ole?verb=0"/>
            </p:cNvPr>
            <p:cNvGraphicFramePr>
              <a:graphicFrameLocks/>
            </p:cNvGraphicFramePr>
            <p:nvPr/>
          </p:nvGraphicFramePr>
          <p:xfrm>
            <a:off x="3906" y="2465"/>
            <a:ext cx="132" cy="144"/>
          </p:xfrm>
          <a:graphic>
            <a:graphicData uri="http://schemas.openxmlformats.org/presentationml/2006/ole">
              <mc:AlternateContent xmlns:mc="http://schemas.openxmlformats.org/markup-compatibility/2006">
                <mc:Choice xmlns:v="urn:schemas-microsoft-com:vml" Requires="v">
                  <p:oleObj spid="_x0000_s482322" name="Equation" r:id="rId12" imgW="163440" imgH="163440" progId="Equation.2">
                    <p:embed/>
                  </p:oleObj>
                </mc:Choice>
                <mc:Fallback>
                  <p:oleObj name="Equation" r:id="rId12" imgW="163440" imgH="163440" progId="Equation.2">
                    <p:embed/>
                    <p:pic>
                      <p:nvPicPr>
                        <p:cNvPr id="0" name=""/>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06" y="2465"/>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50021" name="Object 165">
              <a:hlinkClick r:id="" action="ppaction://ole?verb=0"/>
            </p:cNvPr>
            <p:cNvGraphicFramePr>
              <a:graphicFrameLocks/>
            </p:cNvGraphicFramePr>
            <p:nvPr/>
          </p:nvGraphicFramePr>
          <p:xfrm>
            <a:off x="2856" y="2927"/>
            <a:ext cx="132" cy="144"/>
          </p:xfrm>
          <a:graphic>
            <a:graphicData uri="http://schemas.openxmlformats.org/presentationml/2006/ole">
              <mc:AlternateContent xmlns:mc="http://schemas.openxmlformats.org/markup-compatibility/2006">
                <mc:Choice xmlns:v="urn:schemas-microsoft-com:vml" Requires="v">
                  <p:oleObj spid="_x0000_s482323" name="Equation" r:id="rId14" imgW="163440" imgH="163440" progId="Equation.2">
                    <p:embed/>
                  </p:oleObj>
                </mc:Choice>
                <mc:Fallback>
                  <p:oleObj name="Equation" r:id="rId14" imgW="163440" imgH="163440" progId="Equation.2">
                    <p:embed/>
                    <p:pic>
                      <p:nvPicPr>
                        <p:cNvPr id="0" name=""/>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6" y="2927"/>
                          <a:ext cx="132" cy="14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50023" name="AutoShape 167"/>
          <p:cNvSpPr>
            <a:spLocks noChangeArrowheads="1"/>
          </p:cNvSpPr>
          <p:nvPr/>
        </p:nvSpPr>
        <p:spPr bwMode="auto">
          <a:xfrm rot="5400000">
            <a:off x="731838" y="173196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0024" name="AutoShape 168"/>
          <p:cNvSpPr>
            <a:spLocks noChangeArrowheads="1"/>
          </p:cNvSpPr>
          <p:nvPr/>
        </p:nvSpPr>
        <p:spPr bwMode="auto">
          <a:xfrm rot="5400000">
            <a:off x="731838" y="22193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0025" name="AutoShape 169"/>
          <p:cNvSpPr>
            <a:spLocks noChangeArrowheads="1"/>
          </p:cNvSpPr>
          <p:nvPr/>
        </p:nvSpPr>
        <p:spPr bwMode="auto">
          <a:xfrm rot="5400000">
            <a:off x="731838" y="34512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0026" name="AutoShape 170"/>
          <p:cNvSpPr>
            <a:spLocks noChangeArrowheads="1"/>
          </p:cNvSpPr>
          <p:nvPr/>
        </p:nvSpPr>
        <p:spPr bwMode="auto">
          <a:xfrm rot="5400000">
            <a:off x="731838" y="39846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50029" name="Rectangle 173"/>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23" name="TextBox 22"/>
          <p:cNvSpPr txBox="1"/>
          <p:nvPr/>
        </p:nvSpPr>
        <p:spPr>
          <a:xfrm>
            <a:off x="8375252" y="6241140"/>
            <a:ext cx="184730" cy="338554"/>
          </a:xfrm>
          <a:prstGeom prst="rect">
            <a:avLst/>
          </a:prstGeom>
          <a:noFill/>
        </p:spPr>
        <p:txBody>
          <a:bodyPr wrap="none" rtlCol="0">
            <a:spAutoFit/>
          </a:bodyPr>
          <a:lstStyle/>
          <a:p>
            <a:endParaRPr lang="en-US" sz="1600" dirty="0">
              <a:latin typeface="+mn-lt"/>
            </a:endParaRPr>
          </a:p>
        </p:txBody>
      </p:sp>
    </p:spTree>
    <p:extLst>
      <p:ext uri="{BB962C8B-B14F-4D97-AF65-F5344CB8AC3E}">
        <p14:creationId xmlns:p14="http://schemas.microsoft.com/office/powerpoint/2010/main" val="239064856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50023"/>
                                        </p:tgtEl>
                                        <p:attrNameLst>
                                          <p:attrName>style.visibility</p:attrName>
                                        </p:attrNameLst>
                                      </p:cBhvr>
                                      <p:to>
                                        <p:strVal val="visible"/>
                                      </p:to>
                                    </p:set>
                                    <p:animEffect transition="in" filter="slide(fromLeft)">
                                      <p:cBhvr>
                                        <p:cTn id="7" dur="500"/>
                                        <p:tgtEl>
                                          <p:spTgt spid="250023"/>
                                        </p:tgtEl>
                                      </p:cBhvr>
                                    </p:animEffect>
                                  </p:childTnLst>
                                  <p:subTnLst>
                                    <p:set>
                                      <p:cBhvr override="childStyle">
                                        <p:cTn dur="1" fill="hold" display="0" masterRel="nextClick" afterEffect="1"/>
                                        <p:tgtEl>
                                          <p:spTgt spid="25002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50033"/>
                                        </p:tgtEl>
                                        <p:attrNameLst>
                                          <p:attrName>style.visibility</p:attrName>
                                        </p:attrNameLst>
                                      </p:cBhvr>
                                      <p:to>
                                        <p:strVal val="visible"/>
                                      </p:to>
                                    </p:set>
                                    <p:animEffect transition="in" filter="blinds(horizontal)">
                                      <p:cBhvr>
                                        <p:cTn id="12" dur="500"/>
                                        <p:tgtEl>
                                          <p:spTgt spid="250033"/>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50024"/>
                                        </p:tgtEl>
                                        <p:attrNameLst>
                                          <p:attrName>style.visibility</p:attrName>
                                        </p:attrNameLst>
                                      </p:cBhvr>
                                      <p:to>
                                        <p:strVal val="visible"/>
                                      </p:to>
                                    </p:set>
                                    <p:animEffect transition="in" filter="slide(fromLeft)">
                                      <p:cBhvr>
                                        <p:cTn id="16" dur="500"/>
                                        <p:tgtEl>
                                          <p:spTgt spid="250024"/>
                                        </p:tgtEl>
                                      </p:cBhvr>
                                    </p:animEffect>
                                  </p:childTnLst>
                                  <p:subTnLst>
                                    <p:set>
                                      <p:cBhvr override="childStyle">
                                        <p:cTn dur="1" fill="hold" display="0" masterRel="nextClick" afterEffect="1"/>
                                        <p:tgtEl>
                                          <p:spTgt spid="25002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250034"/>
                                        </p:tgtEl>
                                        <p:attrNameLst>
                                          <p:attrName>style.visibility</p:attrName>
                                        </p:attrNameLst>
                                      </p:cBhvr>
                                      <p:to>
                                        <p:strVal val="visible"/>
                                      </p:to>
                                    </p:set>
                                    <p:animEffect transition="in" filter="blinds(horizontal)">
                                      <p:cBhvr>
                                        <p:cTn id="21" dur="500"/>
                                        <p:tgtEl>
                                          <p:spTgt spid="250034"/>
                                        </p:tgtEl>
                                      </p:cBhvr>
                                    </p:animEffect>
                                  </p:childTnLst>
                                </p:cTn>
                              </p:par>
                            </p:childTnLst>
                          </p:cTn>
                        </p:par>
                        <p:par>
                          <p:cTn id="22" fill="hold">
                            <p:stCondLst>
                              <p:cond delay="500"/>
                            </p:stCondLst>
                            <p:childTnLst>
                              <p:par>
                                <p:cTn id="23" presetID="12" presetClass="entr" presetSubtype="8" fill="hold" grpId="0" nodeType="afterEffect">
                                  <p:stCondLst>
                                    <p:cond delay="3000"/>
                                  </p:stCondLst>
                                  <p:childTnLst>
                                    <p:set>
                                      <p:cBhvr>
                                        <p:cTn id="24" dur="1" fill="hold">
                                          <p:stCondLst>
                                            <p:cond delay="0"/>
                                          </p:stCondLst>
                                        </p:cTn>
                                        <p:tgtEl>
                                          <p:spTgt spid="250025"/>
                                        </p:tgtEl>
                                        <p:attrNameLst>
                                          <p:attrName>style.visibility</p:attrName>
                                        </p:attrNameLst>
                                      </p:cBhvr>
                                      <p:to>
                                        <p:strVal val="visible"/>
                                      </p:to>
                                    </p:set>
                                    <p:animEffect transition="in" filter="slide(fromLeft)">
                                      <p:cBhvr>
                                        <p:cTn id="25" dur="500"/>
                                        <p:tgtEl>
                                          <p:spTgt spid="250025"/>
                                        </p:tgtEl>
                                      </p:cBhvr>
                                    </p:animEffect>
                                  </p:childTnLst>
                                  <p:subTnLst>
                                    <p:set>
                                      <p:cBhvr override="childStyle">
                                        <p:cTn dur="1" fill="hold" display="0" masterRel="nextClick" afterEffect="1"/>
                                        <p:tgtEl>
                                          <p:spTgt spid="250025"/>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250035"/>
                                        </p:tgtEl>
                                        <p:attrNameLst>
                                          <p:attrName>style.visibility</p:attrName>
                                        </p:attrNameLst>
                                      </p:cBhvr>
                                      <p:to>
                                        <p:strVal val="visible"/>
                                      </p:to>
                                    </p:set>
                                    <p:animEffect transition="in" filter="blinds(horizontal)">
                                      <p:cBhvr>
                                        <p:cTn id="30" dur="500"/>
                                        <p:tgtEl>
                                          <p:spTgt spid="250035"/>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250026"/>
                                        </p:tgtEl>
                                        <p:attrNameLst>
                                          <p:attrName>style.visibility</p:attrName>
                                        </p:attrNameLst>
                                      </p:cBhvr>
                                      <p:to>
                                        <p:strVal val="visible"/>
                                      </p:to>
                                    </p:set>
                                    <p:animEffect transition="in" filter="slide(fromLeft)">
                                      <p:cBhvr>
                                        <p:cTn id="34" dur="500"/>
                                        <p:tgtEl>
                                          <p:spTgt spid="250026"/>
                                        </p:tgtEl>
                                      </p:cBhvr>
                                    </p:animEffect>
                                  </p:childTnLst>
                                  <p:subTnLst>
                                    <p:set>
                                      <p:cBhvr override="childStyle">
                                        <p:cTn dur="1" fill="hold" display="0" masterRel="nextClick" afterEffect="1"/>
                                        <p:tgtEl>
                                          <p:spTgt spid="250026"/>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250028"/>
                                        </p:tgtEl>
                                        <p:attrNameLst>
                                          <p:attrName>style.visibility</p:attrName>
                                        </p:attrNameLst>
                                      </p:cBhvr>
                                      <p:to>
                                        <p:strVal val="visible"/>
                                      </p:to>
                                    </p:set>
                                    <p:animEffect transition="in" filter="blinds(horizontal)">
                                      <p:cBhvr>
                                        <p:cTn id="39" dur="500"/>
                                        <p:tgtEl>
                                          <p:spTgt spid="250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023" grpId="0" animBg="1"/>
      <p:bldP spid="250024" grpId="0" animBg="1"/>
      <p:bldP spid="250025" grpId="0" animBg="1"/>
      <p:bldP spid="25002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116" name="Rectangle 28"/>
          <p:cNvSpPr>
            <a:spLocks noChangeArrowheads="1"/>
          </p:cNvSpPr>
          <p:nvPr/>
        </p:nvSpPr>
        <p:spPr bwMode="auto">
          <a:xfrm>
            <a:off x="1466850" y="1609725"/>
            <a:ext cx="6267450" cy="4410075"/>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217125" name="Freeform 37"/>
          <p:cNvSpPr>
            <a:spLocks/>
          </p:cNvSpPr>
          <p:nvPr/>
        </p:nvSpPr>
        <p:spPr bwMode="auto">
          <a:xfrm>
            <a:off x="2814638" y="1749425"/>
            <a:ext cx="3348037" cy="3771900"/>
          </a:xfrm>
          <a:custGeom>
            <a:avLst/>
            <a:gdLst/>
            <a:ahLst/>
            <a:cxnLst>
              <a:cxn ang="0">
                <a:pos x="1007" y="25"/>
              </a:cxn>
              <a:cxn ang="0">
                <a:pos x="956" y="125"/>
              </a:cxn>
              <a:cxn ang="0">
                <a:pos x="911" y="253"/>
              </a:cxn>
              <a:cxn ang="0">
                <a:pos x="872" y="402"/>
              </a:cxn>
              <a:cxn ang="0">
                <a:pos x="846" y="527"/>
              </a:cxn>
              <a:cxn ang="0">
                <a:pos x="819" y="655"/>
              </a:cxn>
              <a:cxn ang="0">
                <a:pos x="795" y="789"/>
              </a:cxn>
              <a:cxn ang="0">
                <a:pos x="772" y="918"/>
              </a:cxn>
              <a:cxn ang="0">
                <a:pos x="754" y="1063"/>
              </a:cxn>
              <a:cxn ang="0">
                <a:pos x="725" y="1213"/>
              </a:cxn>
              <a:cxn ang="0">
                <a:pos x="705" y="1343"/>
              </a:cxn>
              <a:cxn ang="0">
                <a:pos x="677" y="1471"/>
              </a:cxn>
              <a:cxn ang="0">
                <a:pos x="647" y="1602"/>
              </a:cxn>
              <a:cxn ang="0">
                <a:pos x="608" y="1743"/>
              </a:cxn>
              <a:cxn ang="0">
                <a:pos x="564" y="1878"/>
              </a:cxn>
              <a:cxn ang="0">
                <a:pos x="512" y="1992"/>
              </a:cxn>
              <a:cxn ang="0">
                <a:pos x="443" y="2087"/>
              </a:cxn>
              <a:cxn ang="0">
                <a:pos x="365" y="2169"/>
              </a:cxn>
              <a:cxn ang="0">
                <a:pos x="299" y="2215"/>
              </a:cxn>
              <a:cxn ang="0">
                <a:pos x="226" y="2259"/>
              </a:cxn>
              <a:cxn ang="0">
                <a:pos x="150" y="2303"/>
              </a:cxn>
              <a:cxn ang="0">
                <a:pos x="80" y="2336"/>
              </a:cxn>
              <a:cxn ang="0">
                <a:pos x="2109" y="2376"/>
              </a:cxn>
              <a:cxn ang="0">
                <a:pos x="2001" y="2326"/>
              </a:cxn>
              <a:cxn ang="0">
                <a:pos x="1896" y="2284"/>
              </a:cxn>
              <a:cxn ang="0">
                <a:pos x="1816" y="2238"/>
              </a:cxn>
              <a:cxn ang="0">
                <a:pos x="1726" y="2167"/>
              </a:cxn>
              <a:cxn ang="0">
                <a:pos x="1655" y="2096"/>
              </a:cxn>
              <a:cxn ang="0">
                <a:pos x="1618" y="2046"/>
              </a:cxn>
              <a:cxn ang="0">
                <a:pos x="1577" y="1966"/>
              </a:cxn>
              <a:cxn ang="0">
                <a:pos x="1518" y="1815"/>
              </a:cxn>
              <a:cxn ang="0">
                <a:pos x="1484" y="1704"/>
              </a:cxn>
              <a:cxn ang="0">
                <a:pos x="1457" y="1599"/>
              </a:cxn>
              <a:cxn ang="0">
                <a:pos x="1435" y="1498"/>
              </a:cxn>
              <a:cxn ang="0">
                <a:pos x="1408" y="1363"/>
              </a:cxn>
              <a:cxn ang="0">
                <a:pos x="1395" y="1251"/>
              </a:cxn>
              <a:cxn ang="0">
                <a:pos x="1363" y="1103"/>
              </a:cxn>
              <a:cxn ang="0">
                <a:pos x="1334" y="936"/>
              </a:cxn>
              <a:cxn ang="0">
                <a:pos x="1305" y="786"/>
              </a:cxn>
              <a:cxn ang="0">
                <a:pos x="1275" y="640"/>
              </a:cxn>
              <a:cxn ang="0">
                <a:pos x="1249" y="523"/>
              </a:cxn>
              <a:cxn ang="0">
                <a:pos x="1224" y="403"/>
              </a:cxn>
              <a:cxn ang="0">
                <a:pos x="1196" y="297"/>
              </a:cxn>
              <a:cxn ang="0">
                <a:pos x="1165" y="197"/>
              </a:cxn>
              <a:cxn ang="0">
                <a:pos x="1134" y="100"/>
              </a:cxn>
              <a:cxn ang="0">
                <a:pos x="1090" y="21"/>
              </a:cxn>
            </a:cxnLst>
            <a:rect l="0" t="0" r="r" b="b"/>
            <a:pathLst>
              <a:path w="2109" h="2376">
                <a:moveTo>
                  <a:pt x="1052" y="0"/>
                </a:moveTo>
                <a:lnTo>
                  <a:pt x="1026" y="4"/>
                </a:lnTo>
                <a:lnTo>
                  <a:pt x="1007" y="25"/>
                </a:lnTo>
                <a:lnTo>
                  <a:pt x="983" y="55"/>
                </a:lnTo>
                <a:lnTo>
                  <a:pt x="967" y="88"/>
                </a:lnTo>
                <a:lnTo>
                  <a:pt x="956" y="125"/>
                </a:lnTo>
                <a:lnTo>
                  <a:pt x="938" y="167"/>
                </a:lnTo>
                <a:lnTo>
                  <a:pt x="924" y="207"/>
                </a:lnTo>
                <a:lnTo>
                  <a:pt x="911" y="253"/>
                </a:lnTo>
                <a:lnTo>
                  <a:pt x="897" y="303"/>
                </a:lnTo>
                <a:lnTo>
                  <a:pt x="885" y="351"/>
                </a:lnTo>
                <a:lnTo>
                  <a:pt x="872" y="402"/>
                </a:lnTo>
                <a:lnTo>
                  <a:pt x="862" y="448"/>
                </a:lnTo>
                <a:lnTo>
                  <a:pt x="854" y="491"/>
                </a:lnTo>
                <a:lnTo>
                  <a:pt x="846" y="527"/>
                </a:lnTo>
                <a:lnTo>
                  <a:pt x="834" y="573"/>
                </a:lnTo>
                <a:lnTo>
                  <a:pt x="828" y="613"/>
                </a:lnTo>
                <a:lnTo>
                  <a:pt x="819" y="655"/>
                </a:lnTo>
                <a:lnTo>
                  <a:pt x="812" y="697"/>
                </a:lnTo>
                <a:lnTo>
                  <a:pt x="803" y="745"/>
                </a:lnTo>
                <a:lnTo>
                  <a:pt x="795" y="789"/>
                </a:lnTo>
                <a:lnTo>
                  <a:pt x="789" y="830"/>
                </a:lnTo>
                <a:lnTo>
                  <a:pt x="777" y="877"/>
                </a:lnTo>
                <a:lnTo>
                  <a:pt x="772" y="918"/>
                </a:lnTo>
                <a:lnTo>
                  <a:pt x="764" y="955"/>
                </a:lnTo>
                <a:lnTo>
                  <a:pt x="756" y="1009"/>
                </a:lnTo>
                <a:lnTo>
                  <a:pt x="754" y="1063"/>
                </a:lnTo>
                <a:lnTo>
                  <a:pt x="743" y="1113"/>
                </a:lnTo>
                <a:lnTo>
                  <a:pt x="735" y="1165"/>
                </a:lnTo>
                <a:lnTo>
                  <a:pt x="725" y="1213"/>
                </a:lnTo>
                <a:lnTo>
                  <a:pt x="719" y="1255"/>
                </a:lnTo>
                <a:lnTo>
                  <a:pt x="713" y="1293"/>
                </a:lnTo>
                <a:lnTo>
                  <a:pt x="705" y="1343"/>
                </a:lnTo>
                <a:lnTo>
                  <a:pt x="696" y="1383"/>
                </a:lnTo>
                <a:lnTo>
                  <a:pt x="687" y="1422"/>
                </a:lnTo>
                <a:lnTo>
                  <a:pt x="677" y="1471"/>
                </a:lnTo>
                <a:lnTo>
                  <a:pt x="668" y="1509"/>
                </a:lnTo>
                <a:lnTo>
                  <a:pt x="657" y="1558"/>
                </a:lnTo>
                <a:lnTo>
                  <a:pt x="647" y="1602"/>
                </a:lnTo>
                <a:lnTo>
                  <a:pt x="633" y="1651"/>
                </a:lnTo>
                <a:lnTo>
                  <a:pt x="620" y="1699"/>
                </a:lnTo>
                <a:lnTo>
                  <a:pt x="608" y="1743"/>
                </a:lnTo>
                <a:lnTo>
                  <a:pt x="596" y="1791"/>
                </a:lnTo>
                <a:lnTo>
                  <a:pt x="578" y="1831"/>
                </a:lnTo>
                <a:lnTo>
                  <a:pt x="564" y="1878"/>
                </a:lnTo>
                <a:lnTo>
                  <a:pt x="549" y="1918"/>
                </a:lnTo>
                <a:lnTo>
                  <a:pt x="533" y="1953"/>
                </a:lnTo>
                <a:lnTo>
                  <a:pt x="512" y="1992"/>
                </a:lnTo>
                <a:lnTo>
                  <a:pt x="494" y="2023"/>
                </a:lnTo>
                <a:lnTo>
                  <a:pt x="475" y="2052"/>
                </a:lnTo>
                <a:lnTo>
                  <a:pt x="443" y="2087"/>
                </a:lnTo>
                <a:lnTo>
                  <a:pt x="416" y="2117"/>
                </a:lnTo>
                <a:lnTo>
                  <a:pt x="393" y="2140"/>
                </a:lnTo>
                <a:lnTo>
                  <a:pt x="365" y="2169"/>
                </a:lnTo>
                <a:lnTo>
                  <a:pt x="338" y="2190"/>
                </a:lnTo>
                <a:lnTo>
                  <a:pt x="316" y="2204"/>
                </a:lnTo>
                <a:lnTo>
                  <a:pt x="299" y="2215"/>
                </a:lnTo>
                <a:lnTo>
                  <a:pt x="275" y="2228"/>
                </a:lnTo>
                <a:lnTo>
                  <a:pt x="248" y="2246"/>
                </a:lnTo>
                <a:lnTo>
                  <a:pt x="226" y="2259"/>
                </a:lnTo>
                <a:lnTo>
                  <a:pt x="203" y="2271"/>
                </a:lnTo>
                <a:lnTo>
                  <a:pt x="178" y="2288"/>
                </a:lnTo>
                <a:lnTo>
                  <a:pt x="150" y="2303"/>
                </a:lnTo>
                <a:lnTo>
                  <a:pt x="129" y="2313"/>
                </a:lnTo>
                <a:lnTo>
                  <a:pt x="99" y="2328"/>
                </a:lnTo>
                <a:lnTo>
                  <a:pt x="80" y="2336"/>
                </a:lnTo>
                <a:lnTo>
                  <a:pt x="62" y="2347"/>
                </a:lnTo>
                <a:lnTo>
                  <a:pt x="0" y="2373"/>
                </a:lnTo>
                <a:lnTo>
                  <a:pt x="2109" y="2376"/>
                </a:lnTo>
                <a:lnTo>
                  <a:pt x="2069" y="2359"/>
                </a:lnTo>
                <a:lnTo>
                  <a:pt x="2039" y="2343"/>
                </a:lnTo>
                <a:lnTo>
                  <a:pt x="2001" y="2326"/>
                </a:lnTo>
                <a:lnTo>
                  <a:pt x="1965" y="2313"/>
                </a:lnTo>
                <a:lnTo>
                  <a:pt x="1931" y="2297"/>
                </a:lnTo>
                <a:lnTo>
                  <a:pt x="1896" y="2284"/>
                </a:lnTo>
                <a:lnTo>
                  <a:pt x="1868" y="2269"/>
                </a:lnTo>
                <a:lnTo>
                  <a:pt x="1843" y="2255"/>
                </a:lnTo>
                <a:lnTo>
                  <a:pt x="1816" y="2238"/>
                </a:lnTo>
                <a:lnTo>
                  <a:pt x="1786" y="2213"/>
                </a:lnTo>
                <a:lnTo>
                  <a:pt x="1751" y="2188"/>
                </a:lnTo>
                <a:lnTo>
                  <a:pt x="1726" y="2167"/>
                </a:lnTo>
                <a:lnTo>
                  <a:pt x="1698" y="2144"/>
                </a:lnTo>
                <a:lnTo>
                  <a:pt x="1675" y="2119"/>
                </a:lnTo>
                <a:lnTo>
                  <a:pt x="1655" y="2096"/>
                </a:lnTo>
                <a:lnTo>
                  <a:pt x="1642" y="2081"/>
                </a:lnTo>
                <a:lnTo>
                  <a:pt x="1630" y="2064"/>
                </a:lnTo>
                <a:lnTo>
                  <a:pt x="1618" y="2046"/>
                </a:lnTo>
                <a:lnTo>
                  <a:pt x="1605" y="2027"/>
                </a:lnTo>
                <a:lnTo>
                  <a:pt x="1593" y="1997"/>
                </a:lnTo>
                <a:lnTo>
                  <a:pt x="1577" y="1966"/>
                </a:lnTo>
                <a:lnTo>
                  <a:pt x="1559" y="1922"/>
                </a:lnTo>
                <a:lnTo>
                  <a:pt x="1539" y="1868"/>
                </a:lnTo>
                <a:lnTo>
                  <a:pt x="1518" y="1815"/>
                </a:lnTo>
                <a:lnTo>
                  <a:pt x="1505" y="1776"/>
                </a:lnTo>
                <a:lnTo>
                  <a:pt x="1494" y="1738"/>
                </a:lnTo>
                <a:lnTo>
                  <a:pt x="1484" y="1704"/>
                </a:lnTo>
                <a:lnTo>
                  <a:pt x="1475" y="1669"/>
                </a:lnTo>
                <a:lnTo>
                  <a:pt x="1466" y="1633"/>
                </a:lnTo>
                <a:lnTo>
                  <a:pt x="1457" y="1599"/>
                </a:lnTo>
                <a:lnTo>
                  <a:pt x="1452" y="1566"/>
                </a:lnTo>
                <a:lnTo>
                  <a:pt x="1442" y="1531"/>
                </a:lnTo>
                <a:lnTo>
                  <a:pt x="1435" y="1498"/>
                </a:lnTo>
                <a:lnTo>
                  <a:pt x="1427" y="1452"/>
                </a:lnTo>
                <a:lnTo>
                  <a:pt x="1417" y="1398"/>
                </a:lnTo>
                <a:lnTo>
                  <a:pt x="1408" y="1363"/>
                </a:lnTo>
                <a:lnTo>
                  <a:pt x="1402" y="1327"/>
                </a:lnTo>
                <a:lnTo>
                  <a:pt x="1400" y="1290"/>
                </a:lnTo>
                <a:lnTo>
                  <a:pt x="1395" y="1251"/>
                </a:lnTo>
                <a:lnTo>
                  <a:pt x="1385" y="1210"/>
                </a:lnTo>
                <a:lnTo>
                  <a:pt x="1371" y="1152"/>
                </a:lnTo>
                <a:lnTo>
                  <a:pt x="1363" y="1103"/>
                </a:lnTo>
                <a:lnTo>
                  <a:pt x="1355" y="1045"/>
                </a:lnTo>
                <a:lnTo>
                  <a:pt x="1343" y="991"/>
                </a:lnTo>
                <a:lnTo>
                  <a:pt x="1334" y="936"/>
                </a:lnTo>
                <a:lnTo>
                  <a:pt x="1323" y="885"/>
                </a:lnTo>
                <a:lnTo>
                  <a:pt x="1314" y="835"/>
                </a:lnTo>
                <a:lnTo>
                  <a:pt x="1305" y="786"/>
                </a:lnTo>
                <a:lnTo>
                  <a:pt x="1298" y="739"/>
                </a:lnTo>
                <a:lnTo>
                  <a:pt x="1286" y="685"/>
                </a:lnTo>
                <a:lnTo>
                  <a:pt x="1275" y="640"/>
                </a:lnTo>
                <a:lnTo>
                  <a:pt x="1269" y="604"/>
                </a:lnTo>
                <a:lnTo>
                  <a:pt x="1262" y="576"/>
                </a:lnTo>
                <a:lnTo>
                  <a:pt x="1249" y="523"/>
                </a:lnTo>
                <a:lnTo>
                  <a:pt x="1236" y="444"/>
                </a:lnTo>
                <a:lnTo>
                  <a:pt x="1244" y="480"/>
                </a:lnTo>
                <a:lnTo>
                  <a:pt x="1224" y="403"/>
                </a:lnTo>
                <a:lnTo>
                  <a:pt x="1214" y="363"/>
                </a:lnTo>
                <a:lnTo>
                  <a:pt x="1203" y="325"/>
                </a:lnTo>
                <a:lnTo>
                  <a:pt x="1196" y="297"/>
                </a:lnTo>
                <a:lnTo>
                  <a:pt x="1186" y="268"/>
                </a:lnTo>
                <a:lnTo>
                  <a:pt x="1176" y="234"/>
                </a:lnTo>
                <a:lnTo>
                  <a:pt x="1165" y="197"/>
                </a:lnTo>
                <a:lnTo>
                  <a:pt x="1158" y="172"/>
                </a:lnTo>
                <a:lnTo>
                  <a:pt x="1147" y="140"/>
                </a:lnTo>
                <a:lnTo>
                  <a:pt x="1134" y="100"/>
                </a:lnTo>
                <a:lnTo>
                  <a:pt x="1122" y="70"/>
                </a:lnTo>
                <a:lnTo>
                  <a:pt x="1106" y="43"/>
                </a:lnTo>
                <a:lnTo>
                  <a:pt x="1090" y="21"/>
                </a:lnTo>
                <a:lnTo>
                  <a:pt x="1075" y="4"/>
                </a:lnTo>
                <a:lnTo>
                  <a:pt x="1052"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grpSp>
        <p:nvGrpSpPr>
          <p:cNvPr id="217090" name="Group 2"/>
          <p:cNvGrpSpPr>
            <a:grpSpLocks/>
          </p:cNvGrpSpPr>
          <p:nvPr/>
        </p:nvGrpSpPr>
        <p:grpSpPr bwMode="auto">
          <a:xfrm>
            <a:off x="685800" y="147638"/>
            <a:ext cx="7772400" cy="814387"/>
            <a:chOff x="432" y="93"/>
            <a:chExt cx="4896" cy="513"/>
          </a:xfrm>
        </p:grpSpPr>
        <p:sp>
          <p:nvSpPr>
            <p:cNvPr id="217091" name="Rectangle 3"/>
            <p:cNvSpPr>
              <a:spLocks noChangeArrowheads="1"/>
            </p:cNvSpPr>
            <p:nvPr/>
          </p:nvSpPr>
          <p:spPr bwMode="auto">
            <a:xfrm>
              <a:off x="432" y="9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Relationship Between the Sample Size</a:t>
              </a:r>
            </a:p>
            <a:p>
              <a:pPr algn="l"/>
              <a:r>
                <a:rPr lang="en-US" sz="2800">
                  <a:solidFill>
                    <a:srgbClr val="66FFFF"/>
                  </a:solidFill>
                  <a:effectLst>
                    <a:outerShdw blurRad="38100" dist="38100" dir="2700000" algn="tl">
                      <a:srgbClr val="000000"/>
                    </a:outerShdw>
                  </a:effectLst>
                  <a:latin typeface="Book Antiqua" pitchFamily="18" charset="0"/>
                </a:rPr>
                <a:t>            and the Sampling Distribution of </a:t>
              </a:r>
            </a:p>
          </p:txBody>
        </p:sp>
        <p:graphicFrame>
          <p:nvGraphicFramePr>
            <p:cNvPr id="217092" name="Object 4">
              <a:hlinkClick r:id="" action="ppaction://ole?verb=0"/>
            </p:cNvPr>
            <p:cNvGraphicFramePr>
              <a:graphicFrameLocks/>
            </p:cNvGraphicFramePr>
            <p:nvPr/>
          </p:nvGraphicFramePr>
          <p:xfrm>
            <a:off x="4487" y="425"/>
            <a:ext cx="148" cy="152"/>
          </p:xfrm>
          <a:graphic>
            <a:graphicData uri="http://schemas.openxmlformats.org/presentationml/2006/ole">
              <mc:AlternateContent xmlns:mc="http://schemas.openxmlformats.org/markup-compatibility/2006">
                <mc:Choice xmlns:v="urn:schemas-microsoft-com:vml" Requires="v">
                  <p:oleObj spid="_x0000_s483338" name="Equation" r:id="rId4" imgW="163440" imgH="163440" progId="Equation.2">
                    <p:embed/>
                  </p:oleObj>
                </mc:Choice>
                <mc:Fallback>
                  <p:oleObj name="Equation" r:id="rId4" imgW="163440" imgH="163440" progId="Equation.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87" y="425"/>
                          <a:ext cx="148" cy="15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aphicFrame>
        <p:nvGraphicFramePr>
          <p:cNvPr id="217097" name="Object 9">
            <a:hlinkClick r:id="" action="ppaction://ole?verb=0"/>
          </p:cNvPr>
          <p:cNvGraphicFramePr>
            <a:graphicFrameLocks/>
          </p:cNvGraphicFramePr>
          <p:nvPr/>
        </p:nvGraphicFramePr>
        <p:xfrm>
          <a:off x="7096125" y="5370513"/>
          <a:ext cx="249238" cy="207962"/>
        </p:xfrm>
        <a:graphic>
          <a:graphicData uri="http://schemas.openxmlformats.org/presentationml/2006/ole">
            <mc:AlternateContent xmlns:mc="http://schemas.openxmlformats.org/markup-compatibility/2006">
              <mc:Choice xmlns:v="urn:schemas-microsoft-com:vml" Requires="v">
                <p:oleObj spid="_x0000_s483339" name="Equation" r:id="rId6" imgW="201600" imgH="188640" progId="Equation.DSMT4">
                  <p:embed/>
                </p:oleObj>
              </mc:Choice>
              <mc:Fallback>
                <p:oleObj name="Equation" r:id="rId6" imgW="201600" imgH="188640" progId="Equation.DSMT4">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6125" y="5370513"/>
                        <a:ext cx="249238" cy="20796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17098" name="Rectangle 10"/>
          <p:cNvSpPr>
            <a:spLocks noChangeArrowheads="1"/>
          </p:cNvSpPr>
          <p:nvPr/>
        </p:nvSpPr>
        <p:spPr bwMode="auto">
          <a:xfrm>
            <a:off x="4857750" y="5595938"/>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1707</a:t>
            </a:r>
          </a:p>
        </p:txBody>
      </p:sp>
      <p:sp>
        <p:nvSpPr>
          <p:cNvPr id="217099" name="Rectangle 11"/>
          <p:cNvSpPr>
            <a:spLocks noChangeArrowheads="1"/>
          </p:cNvSpPr>
          <p:nvPr/>
        </p:nvSpPr>
        <p:spPr bwMode="auto">
          <a:xfrm>
            <a:off x="3343275" y="5595938"/>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1687</a:t>
            </a:r>
          </a:p>
        </p:txBody>
      </p:sp>
      <p:sp>
        <p:nvSpPr>
          <p:cNvPr id="217100" name="Rectangle 12"/>
          <p:cNvSpPr>
            <a:spLocks noChangeArrowheads="1"/>
          </p:cNvSpPr>
          <p:nvPr/>
        </p:nvSpPr>
        <p:spPr bwMode="auto">
          <a:xfrm>
            <a:off x="4083050" y="5595938"/>
            <a:ext cx="798296"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1697</a:t>
            </a:r>
          </a:p>
        </p:txBody>
      </p:sp>
      <p:sp>
        <p:nvSpPr>
          <p:cNvPr id="217107" name="Rectangle 19"/>
          <p:cNvSpPr>
            <a:spLocks noChangeArrowheads="1"/>
          </p:cNvSpPr>
          <p:nvPr/>
        </p:nvSpPr>
        <p:spPr bwMode="auto">
          <a:xfrm>
            <a:off x="5686425" y="3511550"/>
            <a:ext cx="1877118" cy="459100"/>
          </a:xfrm>
          <a:prstGeom prst="rect">
            <a:avLst/>
          </a:prstGeom>
          <a:noFill/>
          <a:ln w="12700">
            <a:noFill/>
            <a:miter lim="800000"/>
            <a:headEnd/>
            <a:tailEnd/>
          </a:ln>
          <a:effectLst/>
        </p:spPr>
        <p:txBody>
          <a:bodyPr wrap="none" lIns="90488" tIns="44450" rIns="90488" bIns="44450">
            <a:spAutoFit/>
          </a:bodyPr>
          <a:lstStyle/>
          <a:p>
            <a:pPr algn="l"/>
            <a:r>
              <a:rPr lang="en-US" sz="2400" dirty="0">
                <a:effectLst>
                  <a:outerShdw blurRad="38100" dist="38100" dir="2700000" algn="tl">
                    <a:srgbClr val="000000"/>
                  </a:outerShdw>
                </a:effectLst>
                <a:latin typeface="Book Antiqua" pitchFamily="18" charset="0"/>
              </a:rPr>
              <a:t>Area = .7776</a:t>
            </a:r>
          </a:p>
        </p:txBody>
      </p:sp>
      <p:sp>
        <p:nvSpPr>
          <p:cNvPr id="217117" name="AutoShape 29"/>
          <p:cNvSpPr>
            <a:spLocks noChangeArrowheads="1"/>
          </p:cNvSpPr>
          <p:nvPr/>
        </p:nvSpPr>
        <p:spPr bwMode="auto">
          <a:xfrm rot="5400000">
            <a:off x="1219200" y="3562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217123" name="Object 35">
            <a:hlinkClick r:id="" action="ppaction://ole?verb=0"/>
          </p:cNvPr>
          <p:cNvGraphicFramePr>
            <a:graphicFrameLocks/>
          </p:cNvGraphicFramePr>
          <p:nvPr>
            <p:extLst>
              <p:ext uri="{D42A27DB-BD31-4B8C-83A1-F6EECF244321}">
                <p14:modId xmlns:p14="http://schemas.microsoft.com/office/powerpoint/2010/main" val="2059415788"/>
              </p:ext>
            </p:extLst>
          </p:nvPr>
        </p:nvGraphicFramePr>
        <p:xfrm>
          <a:off x="5273675" y="1825625"/>
          <a:ext cx="1012825" cy="454025"/>
        </p:xfrm>
        <a:graphic>
          <a:graphicData uri="http://schemas.openxmlformats.org/presentationml/2006/ole">
            <mc:AlternateContent xmlns:mc="http://schemas.openxmlformats.org/markup-compatibility/2006">
              <mc:Choice xmlns:v="urn:schemas-microsoft-com:vml" Requires="v">
                <p:oleObj spid="_x0000_s483340" name="Equation" r:id="rId8" imgW="507960" imgH="203040" progId="Equation.DSMT4">
                  <p:embed/>
                </p:oleObj>
              </mc:Choice>
              <mc:Fallback>
                <p:oleObj name="Equation" r:id="rId8" imgW="507960" imgH="203040" progId="Equation.DSMT4">
                  <p:embed/>
                  <p:pic>
                    <p:nvPicPr>
                      <p:cNvPr id="0" name=""/>
                      <p:cNvPicPr>
                        <a:picLocks noChangeArrowheads="1"/>
                      </p:cNvPicPr>
                      <p:nvPr/>
                    </p:nvPicPr>
                    <p:blipFill>
                      <a:blip r:embed="rId9"/>
                      <a:srcRect/>
                      <a:stretch>
                        <a:fillRect/>
                      </a:stretch>
                    </p:blipFill>
                    <p:spPr bwMode="auto">
                      <a:xfrm>
                        <a:off x="5273675" y="1825625"/>
                        <a:ext cx="1012825" cy="4540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17108" name="Freeform 20"/>
          <p:cNvSpPr>
            <a:spLocks noChangeArrowheads="1"/>
          </p:cNvSpPr>
          <p:nvPr/>
        </p:nvSpPr>
        <p:spPr bwMode="auto">
          <a:xfrm flipH="1">
            <a:off x="4446588" y="542448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17118" name="Line 30"/>
          <p:cNvSpPr>
            <a:spLocks noChangeShapeType="1"/>
          </p:cNvSpPr>
          <p:nvPr/>
        </p:nvSpPr>
        <p:spPr bwMode="auto">
          <a:xfrm>
            <a:off x="3733800" y="4613275"/>
            <a:ext cx="0" cy="1003300"/>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217101" name="Line 13"/>
          <p:cNvSpPr>
            <a:spLocks noChangeShapeType="1"/>
          </p:cNvSpPr>
          <p:nvPr/>
        </p:nvSpPr>
        <p:spPr bwMode="auto">
          <a:xfrm>
            <a:off x="2011363" y="5514975"/>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17273" name="Rectangle 185"/>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217274" name="Group 186"/>
          <p:cNvGrpSpPr>
            <a:grpSpLocks/>
          </p:cNvGrpSpPr>
          <p:nvPr/>
        </p:nvGrpSpPr>
        <p:grpSpPr bwMode="auto">
          <a:xfrm>
            <a:off x="1649413" y="1727200"/>
            <a:ext cx="1833562" cy="1917700"/>
            <a:chOff x="1039" y="1206"/>
            <a:chExt cx="1155" cy="1208"/>
          </a:xfrm>
        </p:grpSpPr>
        <p:sp>
          <p:nvSpPr>
            <p:cNvPr id="217275" name="Text Box 187"/>
            <p:cNvSpPr txBox="1">
              <a:spLocks noChangeArrowheads="1"/>
            </p:cNvSpPr>
            <p:nvPr/>
          </p:nvSpPr>
          <p:spPr bwMode="auto">
            <a:xfrm>
              <a:off x="1039" y="1206"/>
              <a:ext cx="1155" cy="120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a:p>
              <a:r>
                <a:rPr lang="en-US" sz="2400">
                  <a:effectLst>
                    <a:outerShdw blurRad="38100" dist="38100" dir="2700000" algn="tl">
                      <a:srgbClr val="000000"/>
                    </a:outerShdw>
                  </a:effectLst>
                  <a:latin typeface="Book Antiqua" pitchFamily="18" charset="0"/>
                </a:rPr>
                <a:t>for SAT</a:t>
              </a:r>
            </a:p>
            <a:p>
              <a:r>
                <a:rPr lang="en-US" sz="2400">
                  <a:effectLst>
                    <a:outerShdw blurRad="38100" dist="38100" dir="2700000" algn="tl">
                      <a:srgbClr val="000000"/>
                    </a:outerShdw>
                  </a:effectLst>
                  <a:latin typeface="Book Antiqua" pitchFamily="18" charset="0"/>
                </a:rPr>
                <a:t>Scores</a:t>
              </a:r>
            </a:p>
          </p:txBody>
        </p:sp>
        <p:graphicFrame>
          <p:nvGraphicFramePr>
            <p:cNvPr id="217276" name="Object 188">
              <a:hlinkClick r:id="" action="ppaction://ole?verb=0"/>
            </p:cNvPr>
            <p:cNvGraphicFramePr>
              <a:graphicFrameLocks/>
            </p:cNvGraphicFramePr>
            <p:nvPr/>
          </p:nvGraphicFramePr>
          <p:xfrm>
            <a:off x="1664" y="1746"/>
            <a:ext cx="121" cy="138"/>
          </p:xfrm>
          <a:graphic>
            <a:graphicData uri="http://schemas.openxmlformats.org/presentationml/2006/ole">
              <mc:AlternateContent xmlns:mc="http://schemas.openxmlformats.org/markup-compatibility/2006">
                <mc:Choice xmlns:v="urn:schemas-microsoft-com:vml" Requires="v">
                  <p:oleObj spid="_x0000_s483341" name="Equation" r:id="rId10" imgW="163440" imgH="163440" progId="Equation.DSMT4">
                    <p:embed/>
                  </p:oleObj>
                </mc:Choice>
                <mc:Fallback>
                  <p:oleObj name="Equation" r:id="rId10" imgW="163440" imgH="163440" progId="Equation.DSMT4">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64" y="1746"/>
                          <a:ext cx="121" cy="1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17094" name="Freeform 6"/>
          <p:cNvSpPr>
            <a:spLocks/>
          </p:cNvSpPr>
          <p:nvPr/>
        </p:nvSpPr>
        <p:spPr bwMode="auto">
          <a:xfrm>
            <a:off x="3740150" y="1736725"/>
            <a:ext cx="1495425" cy="3778250"/>
          </a:xfrm>
          <a:custGeom>
            <a:avLst/>
            <a:gdLst/>
            <a:ahLst/>
            <a:cxnLst>
              <a:cxn ang="0">
                <a:pos x="469" y="0"/>
              </a:cxn>
              <a:cxn ang="0">
                <a:pos x="490" y="9"/>
              </a:cxn>
              <a:cxn ang="0">
                <a:pos x="503" y="21"/>
              </a:cxn>
              <a:cxn ang="0">
                <a:pos x="521" y="45"/>
              </a:cxn>
              <a:cxn ang="0">
                <a:pos x="539" y="75"/>
              </a:cxn>
              <a:cxn ang="0">
                <a:pos x="551" y="110"/>
              </a:cxn>
              <a:cxn ang="0">
                <a:pos x="568" y="150"/>
              </a:cxn>
              <a:cxn ang="0">
                <a:pos x="580" y="191"/>
              </a:cxn>
              <a:cxn ang="0">
                <a:pos x="592" y="234"/>
              </a:cxn>
              <a:cxn ang="0">
                <a:pos x="607" y="286"/>
              </a:cxn>
              <a:cxn ang="0">
                <a:pos x="622" y="332"/>
              </a:cxn>
              <a:cxn ang="0">
                <a:pos x="634" y="378"/>
              </a:cxn>
              <a:cxn ang="0">
                <a:pos x="649" y="434"/>
              </a:cxn>
              <a:cxn ang="0">
                <a:pos x="658" y="486"/>
              </a:cxn>
              <a:cxn ang="0">
                <a:pos x="668" y="537"/>
              </a:cxn>
              <a:cxn ang="0">
                <a:pos x="679" y="584"/>
              </a:cxn>
              <a:cxn ang="0">
                <a:pos x="688" y="628"/>
              </a:cxn>
              <a:cxn ang="0">
                <a:pos x="697" y="674"/>
              </a:cxn>
              <a:cxn ang="0">
                <a:pos x="706" y="717"/>
              </a:cxn>
              <a:cxn ang="0">
                <a:pos x="714" y="764"/>
              </a:cxn>
              <a:cxn ang="0">
                <a:pos x="732" y="856"/>
              </a:cxn>
              <a:cxn ang="0">
                <a:pos x="755" y="971"/>
              </a:cxn>
              <a:cxn ang="0">
                <a:pos x="777" y="1090"/>
              </a:cxn>
              <a:cxn ang="0">
                <a:pos x="813" y="1287"/>
              </a:cxn>
              <a:cxn ang="0">
                <a:pos x="834" y="1409"/>
              </a:cxn>
              <a:cxn ang="0">
                <a:pos x="866" y="1574"/>
              </a:cxn>
              <a:cxn ang="0">
                <a:pos x="896" y="1713"/>
              </a:cxn>
              <a:cxn ang="0">
                <a:pos x="938" y="1846"/>
              </a:cxn>
              <a:cxn ang="0">
                <a:pos x="942" y="2378"/>
              </a:cxn>
              <a:cxn ang="0">
                <a:pos x="0" y="2380"/>
              </a:cxn>
              <a:cxn ang="0">
                <a:pos x="2" y="1817"/>
              </a:cxn>
              <a:cxn ang="0">
                <a:pos x="56" y="1617"/>
              </a:cxn>
              <a:cxn ang="0">
                <a:pos x="94" y="1469"/>
              </a:cxn>
              <a:cxn ang="0">
                <a:pos x="119" y="1329"/>
              </a:cxn>
              <a:cxn ang="0">
                <a:pos x="145" y="1197"/>
              </a:cxn>
              <a:cxn ang="0">
                <a:pos x="169" y="1043"/>
              </a:cxn>
              <a:cxn ang="0">
                <a:pos x="190" y="909"/>
              </a:cxn>
              <a:cxn ang="0">
                <a:pos x="214" y="785"/>
              </a:cxn>
              <a:cxn ang="0">
                <a:pos x="233" y="680"/>
              </a:cxn>
              <a:cxn ang="0">
                <a:pos x="242" y="633"/>
              </a:cxn>
              <a:cxn ang="0">
                <a:pos x="254" y="581"/>
              </a:cxn>
              <a:cxn ang="0">
                <a:pos x="259" y="545"/>
              </a:cxn>
              <a:cxn ang="0">
                <a:pos x="266" y="516"/>
              </a:cxn>
              <a:cxn ang="0">
                <a:pos x="277" y="467"/>
              </a:cxn>
              <a:cxn ang="0">
                <a:pos x="287" y="411"/>
              </a:cxn>
              <a:cxn ang="0">
                <a:pos x="304" y="353"/>
              </a:cxn>
              <a:cxn ang="0">
                <a:pos x="314" y="309"/>
              </a:cxn>
              <a:cxn ang="0">
                <a:pos x="320" y="276"/>
              </a:cxn>
              <a:cxn ang="0">
                <a:pos x="329" y="248"/>
              </a:cxn>
              <a:cxn ang="0">
                <a:pos x="341" y="215"/>
              </a:cxn>
              <a:cxn ang="0">
                <a:pos x="352" y="180"/>
              </a:cxn>
              <a:cxn ang="0">
                <a:pos x="362" y="152"/>
              </a:cxn>
              <a:cxn ang="0">
                <a:pos x="371" y="128"/>
              </a:cxn>
              <a:cxn ang="0">
                <a:pos x="382" y="104"/>
              </a:cxn>
              <a:cxn ang="0">
                <a:pos x="391" y="80"/>
              </a:cxn>
              <a:cxn ang="0">
                <a:pos x="403" y="60"/>
              </a:cxn>
              <a:cxn ang="0">
                <a:pos x="418" y="39"/>
              </a:cxn>
              <a:cxn ang="0">
                <a:pos x="427" y="24"/>
              </a:cxn>
              <a:cxn ang="0">
                <a:pos x="440" y="15"/>
              </a:cxn>
              <a:cxn ang="0">
                <a:pos x="457" y="6"/>
              </a:cxn>
            </a:cxnLst>
            <a:rect l="0" t="0" r="r" b="b"/>
            <a:pathLst>
              <a:path w="942" h="2380">
                <a:moveTo>
                  <a:pt x="469" y="0"/>
                </a:moveTo>
                <a:lnTo>
                  <a:pt x="490" y="9"/>
                </a:lnTo>
                <a:lnTo>
                  <a:pt x="503" y="21"/>
                </a:lnTo>
                <a:lnTo>
                  <a:pt x="521" y="45"/>
                </a:lnTo>
                <a:lnTo>
                  <a:pt x="539" y="75"/>
                </a:lnTo>
                <a:lnTo>
                  <a:pt x="551" y="110"/>
                </a:lnTo>
                <a:lnTo>
                  <a:pt x="568" y="150"/>
                </a:lnTo>
                <a:lnTo>
                  <a:pt x="580" y="191"/>
                </a:lnTo>
                <a:lnTo>
                  <a:pt x="592" y="234"/>
                </a:lnTo>
                <a:lnTo>
                  <a:pt x="607" y="286"/>
                </a:lnTo>
                <a:lnTo>
                  <a:pt x="622" y="332"/>
                </a:lnTo>
                <a:lnTo>
                  <a:pt x="634" y="378"/>
                </a:lnTo>
                <a:lnTo>
                  <a:pt x="649" y="434"/>
                </a:lnTo>
                <a:lnTo>
                  <a:pt x="658" y="486"/>
                </a:lnTo>
                <a:lnTo>
                  <a:pt x="668" y="537"/>
                </a:lnTo>
                <a:lnTo>
                  <a:pt x="679" y="584"/>
                </a:lnTo>
                <a:lnTo>
                  <a:pt x="688" y="628"/>
                </a:lnTo>
                <a:lnTo>
                  <a:pt x="697" y="674"/>
                </a:lnTo>
                <a:lnTo>
                  <a:pt x="706" y="717"/>
                </a:lnTo>
                <a:lnTo>
                  <a:pt x="714" y="764"/>
                </a:lnTo>
                <a:lnTo>
                  <a:pt x="732" y="856"/>
                </a:lnTo>
                <a:lnTo>
                  <a:pt x="755" y="971"/>
                </a:lnTo>
                <a:lnTo>
                  <a:pt x="777" y="1090"/>
                </a:lnTo>
                <a:lnTo>
                  <a:pt x="813" y="1287"/>
                </a:lnTo>
                <a:lnTo>
                  <a:pt x="834" y="1409"/>
                </a:lnTo>
                <a:lnTo>
                  <a:pt x="866" y="1574"/>
                </a:lnTo>
                <a:lnTo>
                  <a:pt x="896" y="1713"/>
                </a:lnTo>
                <a:lnTo>
                  <a:pt x="938" y="1846"/>
                </a:lnTo>
                <a:lnTo>
                  <a:pt x="942" y="2378"/>
                </a:lnTo>
                <a:lnTo>
                  <a:pt x="0" y="2380"/>
                </a:lnTo>
                <a:lnTo>
                  <a:pt x="2" y="1817"/>
                </a:lnTo>
                <a:lnTo>
                  <a:pt x="56" y="1617"/>
                </a:lnTo>
                <a:lnTo>
                  <a:pt x="94" y="1469"/>
                </a:lnTo>
                <a:lnTo>
                  <a:pt x="119" y="1329"/>
                </a:lnTo>
                <a:lnTo>
                  <a:pt x="145" y="1197"/>
                </a:lnTo>
                <a:lnTo>
                  <a:pt x="169" y="1043"/>
                </a:lnTo>
                <a:lnTo>
                  <a:pt x="190" y="909"/>
                </a:lnTo>
                <a:lnTo>
                  <a:pt x="214" y="785"/>
                </a:lnTo>
                <a:lnTo>
                  <a:pt x="233" y="680"/>
                </a:lnTo>
                <a:lnTo>
                  <a:pt x="242" y="633"/>
                </a:lnTo>
                <a:lnTo>
                  <a:pt x="254" y="581"/>
                </a:lnTo>
                <a:lnTo>
                  <a:pt x="259" y="545"/>
                </a:lnTo>
                <a:lnTo>
                  <a:pt x="266" y="516"/>
                </a:lnTo>
                <a:lnTo>
                  <a:pt x="277" y="467"/>
                </a:lnTo>
                <a:lnTo>
                  <a:pt x="287" y="411"/>
                </a:lnTo>
                <a:lnTo>
                  <a:pt x="304" y="353"/>
                </a:lnTo>
                <a:lnTo>
                  <a:pt x="314" y="309"/>
                </a:lnTo>
                <a:lnTo>
                  <a:pt x="320" y="276"/>
                </a:lnTo>
                <a:lnTo>
                  <a:pt x="329" y="248"/>
                </a:lnTo>
                <a:lnTo>
                  <a:pt x="341" y="215"/>
                </a:lnTo>
                <a:lnTo>
                  <a:pt x="352" y="180"/>
                </a:lnTo>
                <a:lnTo>
                  <a:pt x="362" y="152"/>
                </a:lnTo>
                <a:lnTo>
                  <a:pt x="371" y="128"/>
                </a:lnTo>
                <a:lnTo>
                  <a:pt x="382" y="104"/>
                </a:lnTo>
                <a:lnTo>
                  <a:pt x="391" y="80"/>
                </a:lnTo>
                <a:lnTo>
                  <a:pt x="403" y="60"/>
                </a:lnTo>
                <a:lnTo>
                  <a:pt x="418" y="39"/>
                </a:lnTo>
                <a:lnTo>
                  <a:pt x="427" y="24"/>
                </a:lnTo>
                <a:lnTo>
                  <a:pt x="440" y="15"/>
                </a:lnTo>
                <a:lnTo>
                  <a:pt x="457" y="6"/>
                </a:lnTo>
              </a:path>
            </a:pathLst>
          </a:custGeom>
          <a:gradFill rotWithShape="0">
            <a:gsLst>
              <a:gs pos="0">
                <a:srgbClr val="00A2DC"/>
              </a:gs>
              <a:gs pos="50000">
                <a:srgbClr val="00A2DC">
                  <a:gamma/>
                  <a:shade val="46275"/>
                  <a:invGamma/>
                </a:srgbClr>
              </a:gs>
              <a:gs pos="100000">
                <a:srgbClr val="00A2DC"/>
              </a:gs>
            </a:gsLst>
            <a:lin ang="0" scaled="1"/>
          </a:gradFill>
          <a:ln w="12700" cap="rnd" cmpd="sng">
            <a:noFill/>
            <a:prstDash val="solid"/>
            <a:round/>
            <a:headEnd type="none" w="med" len="med"/>
            <a:tailEnd type="none" w="med" len="med"/>
          </a:ln>
          <a:effectLst/>
        </p:spPr>
        <p:txBody>
          <a:bodyPr/>
          <a:lstStyle/>
          <a:p>
            <a:endParaRPr lang="en-US"/>
          </a:p>
        </p:txBody>
      </p:sp>
      <p:sp>
        <p:nvSpPr>
          <p:cNvPr id="217115" name="Freeform 27"/>
          <p:cNvSpPr>
            <a:spLocks/>
          </p:cNvSpPr>
          <p:nvPr/>
        </p:nvSpPr>
        <p:spPr bwMode="auto">
          <a:xfrm>
            <a:off x="2786063" y="1739900"/>
            <a:ext cx="3395662" cy="3781425"/>
          </a:xfrm>
          <a:custGeom>
            <a:avLst/>
            <a:gdLst/>
            <a:ahLst/>
            <a:cxnLst>
              <a:cxn ang="0">
                <a:pos x="1025" y="28"/>
              </a:cxn>
              <a:cxn ang="0">
                <a:pos x="969" y="139"/>
              </a:cxn>
              <a:cxn ang="0">
                <a:pos x="924" y="279"/>
              </a:cxn>
              <a:cxn ang="0">
                <a:pos x="889" y="418"/>
              </a:cxn>
              <a:cxn ang="0">
                <a:pos x="861" y="557"/>
              </a:cxn>
              <a:cxn ang="0">
                <a:pos x="837" y="683"/>
              </a:cxn>
              <a:cxn ang="0">
                <a:pos x="810" y="831"/>
              </a:cxn>
              <a:cxn ang="0">
                <a:pos x="785" y="976"/>
              </a:cxn>
              <a:cxn ang="0">
                <a:pos x="765" y="1113"/>
              </a:cxn>
              <a:cxn ang="0">
                <a:pos x="743" y="1250"/>
              </a:cxn>
              <a:cxn ang="0">
                <a:pos x="717" y="1393"/>
              </a:cxn>
              <a:cxn ang="0">
                <a:pos x="691" y="1534"/>
              </a:cxn>
              <a:cxn ang="0">
                <a:pos x="664" y="1661"/>
              </a:cxn>
              <a:cxn ang="0">
                <a:pos x="627" y="1812"/>
              </a:cxn>
              <a:cxn ang="0">
                <a:pos x="581" y="1961"/>
              </a:cxn>
              <a:cxn ang="0">
                <a:pos x="531" y="2073"/>
              </a:cxn>
              <a:cxn ang="0">
                <a:pos x="458" y="2179"/>
              </a:cxn>
              <a:cxn ang="0">
                <a:pos x="390" y="2253"/>
              </a:cxn>
              <a:cxn ang="0">
                <a:pos x="328" y="2302"/>
              </a:cxn>
              <a:cxn ang="0">
                <a:pos x="259" y="2347"/>
              </a:cxn>
              <a:cxn ang="0">
                <a:pos x="174" y="2396"/>
              </a:cxn>
              <a:cxn ang="0">
                <a:pos x="95" y="2436"/>
              </a:cxn>
              <a:cxn ang="0">
                <a:pos x="2139" y="2478"/>
              </a:cxn>
              <a:cxn ang="0">
                <a:pos x="1991" y="2416"/>
              </a:cxn>
              <a:cxn ang="0">
                <a:pos x="1929" y="2386"/>
              </a:cxn>
              <a:cxn ang="0">
                <a:pos x="1840" y="2334"/>
              </a:cxn>
              <a:cxn ang="0">
                <a:pos x="1757" y="2269"/>
              </a:cxn>
              <a:cxn ang="0">
                <a:pos x="1673" y="2184"/>
              </a:cxn>
              <a:cxn ang="0">
                <a:pos x="1639" y="2140"/>
              </a:cxn>
              <a:cxn ang="0">
                <a:pos x="1593" y="2048"/>
              </a:cxn>
              <a:cxn ang="0">
                <a:pos x="1549" y="1936"/>
              </a:cxn>
              <a:cxn ang="0">
                <a:pos x="1503" y="1784"/>
              </a:cxn>
              <a:cxn ang="0">
                <a:pos x="1473" y="1664"/>
              </a:cxn>
              <a:cxn ang="0">
                <a:pos x="1447" y="1534"/>
              </a:cxn>
              <a:cxn ang="0">
                <a:pos x="1427" y="1420"/>
              </a:cxn>
              <a:cxn ang="0">
                <a:pos x="1411" y="1312"/>
              </a:cxn>
              <a:cxn ang="0">
                <a:pos x="1383" y="1158"/>
              </a:cxn>
              <a:cxn ang="0">
                <a:pos x="1357" y="1010"/>
              </a:cxn>
              <a:cxn ang="0">
                <a:pos x="1327" y="844"/>
              </a:cxn>
              <a:cxn ang="0">
                <a:pos x="1296" y="683"/>
              </a:cxn>
              <a:cxn ang="0">
                <a:pos x="1266" y="531"/>
              </a:cxn>
              <a:cxn ang="0">
                <a:pos x="1244" y="432"/>
              </a:cxn>
              <a:cxn ang="0">
                <a:pos x="1214" y="314"/>
              </a:cxn>
              <a:cxn ang="0">
                <a:pos x="1196" y="249"/>
              </a:cxn>
              <a:cxn ang="0">
                <a:pos x="1177" y="189"/>
              </a:cxn>
              <a:cxn ang="0">
                <a:pos x="1166" y="149"/>
              </a:cxn>
              <a:cxn ang="0">
                <a:pos x="1135" y="66"/>
              </a:cxn>
              <a:cxn ang="0">
                <a:pos x="1089" y="6"/>
              </a:cxn>
            </a:cxnLst>
            <a:rect l="0" t="0" r="r" b="b"/>
            <a:pathLst>
              <a:path w="2139" h="2478">
                <a:moveTo>
                  <a:pt x="1062" y="2"/>
                </a:moveTo>
                <a:lnTo>
                  <a:pt x="1047" y="8"/>
                </a:lnTo>
                <a:lnTo>
                  <a:pt x="1025" y="28"/>
                </a:lnTo>
                <a:lnTo>
                  <a:pt x="1002" y="58"/>
                </a:lnTo>
                <a:lnTo>
                  <a:pt x="984" y="98"/>
                </a:lnTo>
                <a:lnTo>
                  <a:pt x="969" y="139"/>
                </a:lnTo>
                <a:lnTo>
                  <a:pt x="952" y="185"/>
                </a:lnTo>
                <a:lnTo>
                  <a:pt x="939" y="228"/>
                </a:lnTo>
                <a:lnTo>
                  <a:pt x="924" y="279"/>
                </a:lnTo>
                <a:lnTo>
                  <a:pt x="912" y="322"/>
                </a:lnTo>
                <a:lnTo>
                  <a:pt x="901" y="371"/>
                </a:lnTo>
                <a:lnTo>
                  <a:pt x="889" y="418"/>
                </a:lnTo>
                <a:lnTo>
                  <a:pt x="877" y="474"/>
                </a:lnTo>
                <a:lnTo>
                  <a:pt x="870" y="510"/>
                </a:lnTo>
                <a:lnTo>
                  <a:pt x="861" y="557"/>
                </a:lnTo>
                <a:lnTo>
                  <a:pt x="853" y="603"/>
                </a:lnTo>
                <a:lnTo>
                  <a:pt x="845" y="646"/>
                </a:lnTo>
                <a:lnTo>
                  <a:pt x="837" y="683"/>
                </a:lnTo>
                <a:lnTo>
                  <a:pt x="829" y="728"/>
                </a:lnTo>
                <a:lnTo>
                  <a:pt x="819" y="780"/>
                </a:lnTo>
                <a:lnTo>
                  <a:pt x="810" y="831"/>
                </a:lnTo>
                <a:lnTo>
                  <a:pt x="802" y="876"/>
                </a:lnTo>
                <a:lnTo>
                  <a:pt x="794" y="927"/>
                </a:lnTo>
                <a:lnTo>
                  <a:pt x="785" y="976"/>
                </a:lnTo>
                <a:lnTo>
                  <a:pt x="778" y="1023"/>
                </a:lnTo>
                <a:lnTo>
                  <a:pt x="770" y="1077"/>
                </a:lnTo>
                <a:lnTo>
                  <a:pt x="765" y="1113"/>
                </a:lnTo>
                <a:lnTo>
                  <a:pt x="758" y="1157"/>
                </a:lnTo>
                <a:lnTo>
                  <a:pt x="750" y="1205"/>
                </a:lnTo>
                <a:lnTo>
                  <a:pt x="743" y="1250"/>
                </a:lnTo>
                <a:lnTo>
                  <a:pt x="735" y="1295"/>
                </a:lnTo>
                <a:lnTo>
                  <a:pt x="727" y="1341"/>
                </a:lnTo>
                <a:lnTo>
                  <a:pt x="717" y="1393"/>
                </a:lnTo>
                <a:lnTo>
                  <a:pt x="709" y="1443"/>
                </a:lnTo>
                <a:lnTo>
                  <a:pt x="699" y="1496"/>
                </a:lnTo>
                <a:lnTo>
                  <a:pt x="691" y="1534"/>
                </a:lnTo>
                <a:lnTo>
                  <a:pt x="683" y="1574"/>
                </a:lnTo>
                <a:lnTo>
                  <a:pt x="673" y="1619"/>
                </a:lnTo>
                <a:lnTo>
                  <a:pt x="664" y="1661"/>
                </a:lnTo>
                <a:lnTo>
                  <a:pt x="652" y="1711"/>
                </a:lnTo>
                <a:lnTo>
                  <a:pt x="640" y="1761"/>
                </a:lnTo>
                <a:lnTo>
                  <a:pt x="627" y="1812"/>
                </a:lnTo>
                <a:lnTo>
                  <a:pt x="614" y="1864"/>
                </a:lnTo>
                <a:lnTo>
                  <a:pt x="599" y="1914"/>
                </a:lnTo>
                <a:lnTo>
                  <a:pt x="581" y="1961"/>
                </a:lnTo>
                <a:lnTo>
                  <a:pt x="564" y="2004"/>
                </a:lnTo>
                <a:lnTo>
                  <a:pt x="547" y="2038"/>
                </a:lnTo>
                <a:lnTo>
                  <a:pt x="531" y="2073"/>
                </a:lnTo>
                <a:lnTo>
                  <a:pt x="512" y="2103"/>
                </a:lnTo>
                <a:lnTo>
                  <a:pt x="489" y="2137"/>
                </a:lnTo>
                <a:lnTo>
                  <a:pt x="458" y="2179"/>
                </a:lnTo>
                <a:lnTo>
                  <a:pt x="430" y="2210"/>
                </a:lnTo>
                <a:lnTo>
                  <a:pt x="409" y="2231"/>
                </a:lnTo>
                <a:lnTo>
                  <a:pt x="390" y="2253"/>
                </a:lnTo>
                <a:lnTo>
                  <a:pt x="369" y="2269"/>
                </a:lnTo>
                <a:lnTo>
                  <a:pt x="349" y="2286"/>
                </a:lnTo>
                <a:lnTo>
                  <a:pt x="328" y="2302"/>
                </a:lnTo>
                <a:lnTo>
                  <a:pt x="311" y="2313"/>
                </a:lnTo>
                <a:lnTo>
                  <a:pt x="288" y="2327"/>
                </a:lnTo>
                <a:lnTo>
                  <a:pt x="259" y="2347"/>
                </a:lnTo>
                <a:lnTo>
                  <a:pt x="231" y="2362"/>
                </a:lnTo>
                <a:lnTo>
                  <a:pt x="202" y="2379"/>
                </a:lnTo>
                <a:lnTo>
                  <a:pt x="174" y="2396"/>
                </a:lnTo>
                <a:lnTo>
                  <a:pt x="148" y="2410"/>
                </a:lnTo>
                <a:lnTo>
                  <a:pt x="123" y="2422"/>
                </a:lnTo>
                <a:lnTo>
                  <a:pt x="95" y="2436"/>
                </a:lnTo>
                <a:lnTo>
                  <a:pt x="65" y="2453"/>
                </a:lnTo>
                <a:lnTo>
                  <a:pt x="0" y="2476"/>
                </a:lnTo>
                <a:lnTo>
                  <a:pt x="2139" y="2478"/>
                </a:lnTo>
                <a:lnTo>
                  <a:pt x="2065" y="2450"/>
                </a:lnTo>
                <a:lnTo>
                  <a:pt x="2023" y="2430"/>
                </a:lnTo>
                <a:lnTo>
                  <a:pt x="1991" y="2416"/>
                </a:lnTo>
                <a:lnTo>
                  <a:pt x="1960" y="2402"/>
                </a:lnTo>
                <a:lnTo>
                  <a:pt x="1943" y="2394"/>
                </a:lnTo>
                <a:lnTo>
                  <a:pt x="1929" y="2386"/>
                </a:lnTo>
                <a:lnTo>
                  <a:pt x="1900" y="2372"/>
                </a:lnTo>
                <a:lnTo>
                  <a:pt x="1870" y="2354"/>
                </a:lnTo>
                <a:lnTo>
                  <a:pt x="1840" y="2334"/>
                </a:lnTo>
                <a:lnTo>
                  <a:pt x="1809" y="2312"/>
                </a:lnTo>
                <a:lnTo>
                  <a:pt x="1785" y="2292"/>
                </a:lnTo>
                <a:lnTo>
                  <a:pt x="1757" y="2269"/>
                </a:lnTo>
                <a:lnTo>
                  <a:pt x="1730" y="2244"/>
                </a:lnTo>
                <a:lnTo>
                  <a:pt x="1697" y="2212"/>
                </a:lnTo>
                <a:lnTo>
                  <a:pt x="1673" y="2184"/>
                </a:lnTo>
                <a:lnTo>
                  <a:pt x="1663" y="2172"/>
                </a:lnTo>
                <a:lnTo>
                  <a:pt x="1655" y="2160"/>
                </a:lnTo>
                <a:lnTo>
                  <a:pt x="1639" y="2140"/>
                </a:lnTo>
                <a:lnTo>
                  <a:pt x="1621" y="2108"/>
                </a:lnTo>
                <a:lnTo>
                  <a:pt x="1607" y="2082"/>
                </a:lnTo>
                <a:lnTo>
                  <a:pt x="1593" y="2048"/>
                </a:lnTo>
                <a:lnTo>
                  <a:pt x="1577" y="2010"/>
                </a:lnTo>
                <a:lnTo>
                  <a:pt x="1563" y="1972"/>
                </a:lnTo>
                <a:lnTo>
                  <a:pt x="1549" y="1936"/>
                </a:lnTo>
                <a:lnTo>
                  <a:pt x="1533" y="1887"/>
                </a:lnTo>
                <a:lnTo>
                  <a:pt x="1518" y="1834"/>
                </a:lnTo>
                <a:lnTo>
                  <a:pt x="1503" y="1784"/>
                </a:lnTo>
                <a:lnTo>
                  <a:pt x="1494" y="1748"/>
                </a:lnTo>
                <a:lnTo>
                  <a:pt x="1483" y="1706"/>
                </a:lnTo>
                <a:lnTo>
                  <a:pt x="1473" y="1664"/>
                </a:lnTo>
                <a:lnTo>
                  <a:pt x="1465" y="1620"/>
                </a:lnTo>
                <a:lnTo>
                  <a:pt x="1455" y="1578"/>
                </a:lnTo>
                <a:lnTo>
                  <a:pt x="1447" y="1534"/>
                </a:lnTo>
                <a:lnTo>
                  <a:pt x="1439" y="1498"/>
                </a:lnTo>
                <a:lnTo>
                  <a:pt x="1433" y="1458"/>
                </a:lnTo>
                <a:lnTo>
                  <a:pt x="1427" y="1420"/>
                </a:lnTo>
                <a:lnTo>
                  <a:pt x="1423" y="1388"/>
                </a:lnTo>
                <a:lnTo>
                  <a:pt x="1417" y="1347"/>
                </a:lnTo>
                <a:lnTo>
                  <a:pt x="1411" y="1312"/>
                </a:lnTo>
                <a:lnTo>
                  <a:pt x="1402" y="1263"/>
                </a:lnTo>
                <a:lnTo>
                  <a:pt x="1391" y="1208"/>
                </a:lnTo>
                <a:lnTo>
                  <a:pt x="1383" y="1158"/>
                </a:lnTo>
                <a:lnTo>
                  <a:pt x="1375" y="1106"/>
                </a:lnTo>
                <a:lnTo>
                  <a:pt x="1367" y="1062"/>
                </a:lnTo>
                <a:lnTo>
                  <a:pt x="1357" y="1010"/>
                </a:lnTo>
                <a:lnTo>
                  <a:pt x="1348" y="964"/>
                </a:lnTo>
                <a:lnTo>
                  <a:pt x="1337" y="904"/>
                </a:lnTo>
                <a:lnTo>
                  <a:pt x="1327" y="844"/>
                </a:lnTo>
                <a:lnTo>
                  <a:pt x="1317" y="787"/>
                </a:lnTo>
                <a:lnTo>
                  <a:pt x="1304" y="721"/>
                </a:lnTo>
                <a:lnTo>
                  <a:pt x="1296" y="683"/>
                </a:lnTo>
                <a:lnTo>
                  <a:pt x="1286" y="630"/>
                </a:lnTo>
                <a:lnTo>
                  <a:pt x="1275" y="583"/>
                </a:lnTo>
                <a:lnTo>
                  <a:pt x="1266" y="531"/>
                </a:lnTo>
                <a:lnTo>
                  <a:pt x="1258" y="491"/>
                </a:lnTo>
                <a:lnTo>
                  <a:pt x="1251" y="460"/>
                </a:lnTo>
                <a:lnTo>
                  <a:pt x="1244" y="432"/>
                </a:lnTo>
                <a:lnTo>
                  <a:pt x="1234" y="391"/>
                </a:lnTo>
                <a:lnTo>
                  <a:pt x="1223" y="347"/>
                </a:lnTo>
                <a:lnTo>
                  <a:pt x="1214" y="314"/>
                </a:lnTo>
                <a:lnTo>
                  <a:pt x="1208" y="291"/>
                </a:lnTo>
                <a:lnTo>
                  <a:pt x="1202" y="270"/>
                </a:lnTo>
                <a:lnTo>
                  <a:pt x="1196" y="249"/>
                </a:lnTo>
                <a:lnTo>
                  <a:pt x="1189" y="227"/>
                </a:lnTo>
                <a:lnTo>
                  <a:pt x="1183" y="206"/>
                </a:lnTo>
                <a:lnTo>
                  <a:pt x="1177" y="189"/>
                </a:lnTo>
                <a:lnTo>
                  <a:pt x="1172" y="174"/>
                </a:lnTo>
                <a:lnTo>
                  <a:pt x="1168" y="159"/>
                </a:lnTo>
                <a:lnTo>
                  <a:pt x="1166" y="149"/>
                </a:lnTo>
                <a:lnTo>
                  <a:pt x="1158" y="128"/>
                </a:lnTo>
                <a:lnTo>
                  <a:pt x="1152" y="108"/>
                </a:lnTo>
                <a:lnTo>
                  <a:pt x="1135" y="66"/>
                </a:lnTo>
                <a:lnTo>
                  <a:pt x="1121" y="41"/>
                </a:lnTo>
                <a:lnTo>
                  <a:pt x="1106" y="21"/>
                </a:lnTo>
                <a:lnTo>
                  <a:pt x="1089" y="6"/>
                </a:lnTo>
                <a:lnTo>
                  <a:pt x="1065"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217106" name="Line 18"/>
          <p:cNvSpPr>
            <a:spLocks noChangeShapeType="1"/>
          </p:cNvSpPr>
          <p:nvPr/>
        </p:nvSpPr>
        <p:spPr bwMode="auto">
          <a:xfrm flipH="1" flipV="1">
            <a:off x="4621213" y="3732213"/>
            <a:ext cx="996950" cy="317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17272" name="Line 184"/>
          <p:cNvSpPr>
            <a:spLocks noChangeShapeType="1"/>
          </p:cNvSpPr>
          <p:nvPr/>
        </p:nvSpPr>
        <p:spPr bwMode="auto">
          <a:xfrm>
            <a:off x="5229225" y="4613275"/>
            <a:ext cx="0" cy="1003300"/>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25" name="TextBox 24"/>
          <p:cNvSpPr txBox="1"/>
          <p:nvPr/>
        </p:nvSpPr>
        <p:spPr>
          <a:xfrm>
            <a:off x="8375253" y="6241140"/>
            <a:ext cx="184730" cy="338554"/>
          </a:xfrm>
          <a:prstGeom prst="rect">
            <a:avLst/>
          </a:prstGeom>
          <a:noFill/>
        </p:spPr>
        <p:txBody>
          <a:bodyPr wrap="none" rtlCol="0">
            <a:spAutoFit/>
          </a:bodyPr>
          <a:lstStyle/>
          <a:p>
            <a:endParaRPr lang="en-US" sz="1600" dirty="0">
              <a:latin typeface="+mn-lt"/>
            </a:endParaRPr>
          </a:p>
        </p:txBody>
      </p:sp>
    </p:spTree>
    <p:extLst>
      <p:ext uri="{BB962C8B-B14F-4D97-AF65-F5344CB8AC3E}">
        <p14:creationId xmlns:p14="http://schemas.microsoft.com/office/powerpoint/2010/main" val="279110092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17117"/>
                                        </p:tgtEl>
                                        <p:attrNameLst>
                                          <p:attrName>style.visibility</p:attrName>
                                        </p:attrNameLst>
                                      </p:cBhvr>
                                      <p:to>
                                        <p:strVal val="visible"/>
                                      </p:to>
                                    </p:set>
                                    <p:animEffect transition="in" filter="slide(fromLeft)">
                                      <p:cBhvr>
                                        <p:cTn id="7" dur="500"/>
                                        <p:tgtEl>
                                          <p:spTgt spid="217117"/>
                                        </p:tgtEl>
                                      </p:cBhvr>
                                    </p:animEffect>
                                  </p:childTnLst>
                                  <p:subTnLst>
                                    <p:set>
                                      <p:cBhvr override="childStyle">
                                        <p:cTn dur="1" fill="hold" display="0" masterRel="nextClick" afterEffect="1"/>
                                        <p:tgtEl>
                                          <p:spTgt spid="21711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7116"/>
                                        </p:tgtEl>
                                        <p:attrNameLst>
                                          <p:attrName>style.visibility</p:attrName>
                                        </p:attrNameLst>
                                      </p:cBhvr>
                                      <p:to>
                                        <p:strVal val="visible"/>
                                      </p:to>
                                    </p:set>
                                    <p:animEffect transition="in" filter="dissolve">
                                      <p:cBhvr>
                                        <p:cTn id="12" dur="500"/>
                                        <p:tgtEl>
                                          <p:spTgt spid="217116"/>
                                        </p:tgtEl>
                                      </p:cBhvr>
                                    </p:animEffect>
                                  </p:childTnLst>
                                </p:cTn>
                              </p:par>
                            </p:childTnLst>
                          </p:cTn>
                        </p:par>
                        <p:par>
                          <p:cTn id="13" fill="hold">
                            <p:stCondLst>
                              <p:cond delay="500"/>
                            </p:stCondLst>
                            <p:childTnLst>
                              <p:par>
                                <p:cTn id="14" presetID="3" presetClass="entr" presetSubtype="10" fill="hold" nodeType="afterEffect">
                                  <p:stCondLst>
                                    <p:cond delay="1000"/>
                                  </p:stCondLst>
                                  <p:childTnLst>
                                    <p:set>
                                      <p:cBhvr>
                                        <p:cTn id="15" dur="1" fill="hold">
                                          <p:stCondLst>
                                            <p:cond delay="0"/>
                                          </p:stCondLst>
                                        </p:cTn>
                                        <p:tgtEl>
                                          <p:spTgt spid="217274"/>
                                        </p:tgtEl>
                                        <p:attrNameLst>
                                          <p:attrName>style.visibility</p:attrName>
                                        </p:attrNameLst>
                                      </p:cBhvr>
                                      <p:to>
                                        <p:strVal val="visible"/>
                                      </p:to>
                                    </p:set>
                                    <p:animEffect transition="in" filter="blinds(horizontal)">
                                      <p:cBhvr>
                                        <p:cTn id="16" dur="500"/>
                                        <p:tgtEl>
                                          <p:spTgt spid="217274"/>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217101"/>
                                        </p:tgtEl>
                                        <p:attrNameLst>
                                          <p:attrName>style.visibility</p:attrName>
                                        </p:attrNameLst>
                                      </p:cBhvr>
                                      <p:to>
                                        <p:strVal val="visible"/>
                                      </p:to>
                                    </p:set>
                                    <p:animEffect transition="in" filter="slide(fromLeft)">
                                      <p:cBhvr>
                                        <p:cTn id="20" dur="500"/>
                                        <p:tgtEl>
                                          <p:spTgt spid="217101"/>
                                        </p:tgtEl>
                                      </p:cBhvr>
                                    </p:animEffect>
                                  </p:childTnLst>
                                </p:cTn>
                              </p:par>
                            </p:childTnLst>
                          </p:cTn>
                        </p:par>
                        <p:par>
                          <p:cTn id="21" fill="hold">
                            <p:stCondLst>
                              <p:cond delay="3500"/>
                            </p:stCondLst>
                            <p:childTnLst>
                              <p:par>
                                <p:cTn id="22" presetID="12" presetClass="entr" presetSubtype="1" fill="hold" nodeType="afterEffect">
                                  <p:stCondLst>
                                    <p:cond delay="0"/>
                                  </p:stCondLst>
                                  <p:childTnLst>
                                    <p:set>
                                      <p:cBhvr>
                                        <p:cTn id="23" dur="1" fill="hold">
                                          <p:stCondLst>
                                            <p:cond delay="0"/>
                                          </p:stCondLst>
                                        </p:cTn>
                                        <p:tgtEl>
                                          <p:spTgt spid="217097"/>
                                        </p:tgtEl>
                                        <p:attrNameLst>
                                          <p:attrName>style.visibility</p:attrName>
                                        </p:attrNameLst>
                                      </p:cBhvr>
                                      <p:to>
                                        <p:strVal val="visible"/>
                                      </p:to>
                                    </p:set>
                                    <p:animEffect transition="in" filter="slide(fromTop)">
                                      <p:cBhvr>
                                        <p:cTn id="24" dur="500"/>
                                        <p:tgtEl>
                                          <p:spTgt spid="217097"/>
                                        </p:tgtEl>
                                      </p:cBhvr>
                                    </p:animEffect>
                                  </p:childTnLst>
                                </p:cTn>
                              </p:par>
                            </p:childTnLst>
                          </p:cTn>
                        </p:par>
                        <p:par>
                          <p:cTn id="25" fill="hold">
                            <p:stCondLst>
                              <p:cond delay="4000"/>
                            </p:stCondLst>
                            <p:childTnLst>
                              <p:par>
                                <p:cTn id="26" presetID="12" presetClass="entr" presetSubtype="1" fill="hold" grpId="0" nodeType="afterEffect">
                                  <p:stCondLst>
                                    <p:cond delay="0"/>
                                  </p:stCondLst>
                                  <p:childTnLst>
                                    <p:set>
                                      <p:cBhvr>
                                        <p:cTn id="27" dur="1" fill="hold">
                                          <p:stCondLst>
                                            <p:cond delay="0"/>
                                          </p:stCondLst>
                                        </p:cTn>
                                        <p:tgtEl>
                                          <p:spTgt spid="217108"/>
                                        </p:tgtEl>
                                        <p:attrNameLst>
                                          <p:attrName>style.visibility</p:attrName>
                                        </p:attrNameLst>
                                      </p:cBhvr>
                                      <p:to>
                                        <p:strVal val="visible"/>
                                      </p:to>
                                    </p:set>
                                    <p:animEffect transition="in" filter="slide(fromTop)">
                                      <p:cBhvr>
                                        <p:cTn id="28" dur="500"/>
                                        <p:tgtEl>
                                          <p:spTgt spid="217108"/>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217100"/>
                                        </p:tgtEl>
                                        <p:attrNameLst>
                                          <p:attrName>style.visibility</p:attrName>
                                        </p:attrNameLst>
                                      </p:cBhvr>
                                      <p:to>
                                        <p:strVal val="visible"/>
                                      </p:to>
                                    </p:set>
                                    <p:animEffect transition="in" filter="slide(fromTop)">
                                      <p:cBhvr>
                                        <p:cTn id="32" dur="500"/>
                                        <p:tgtEl>
                                          <p:spTgt spid="217100"/>
                                        </p:tgtEl>
                                      </p:cBhvr>
                                    </p:animEffect>
                                  </p:childTnLst>
                                </p:cTn>
                              </p:par>
                            </p:childTnLst>
                          </p:cTn>
                        </p:par>
                        <p:par>
                          <p:cTn id="33" fill="hold">
                            <p:stCondLst>
                              <p:cond delay="5000"/>
                            </p:stCondLst>
                            <p:childTnLst>
                              <p:par>
                                <p:cTn id="34" presetID="12" presetClass="entr" presetSubtype="4" fill="hold" grpId="0" nodeType="afterEffect">
                                  <p:stCondLst>
                                    <p:cond delay="0"/>
                                  </p:stCondLst>
                                  <p:childTnLst>
                                    <p:set>
                                      <p:cBhvr>
                                        <p:cTn id="35" dur="1" fill="hold">
                                          <p:stCondLst>
                                            <p:cond delay="0"/>
                                          </p:stCondLst>
                                        </p:cTn>
                                        <p:tgtEl>
                                          <p:spTgt spid="217115"/>
                                        </p:tgtEl>
                                        <p:attrNameLst>
                                          <p:attrName>style.visibility</p:attrName>
                                        </p:attrNameLst>
                                      </p:cBhvr>
                                      <p:to>
                                        <p:strVal val="visible"/>
                                      </p:to>
                                    </p:set>
                                    <p:animEffect transition="in" filter="slide(fromBottom)">
                                      <p:cBhvr>
                                        <p:cTn id="36" dur="500"/>
                                        <p:tgtEl>
                                          <p:spTgt spid="217115"/>
                                        </p:tgtEl>
                                      </p:cBhvr>
                                    </p:animEffect>
                                  </p:childTnLst>
                                </p:cTn>
                              </p:par>
                            </p:childTnLst>
                          </p:cTn>
                        </p:par>
                        <p:par>
                          <p:cTn id="37" fill="hold">
                            <p:stCondLst>
                              <p:cond delay="5500"/>
                            </p:stCondLst>
                            <p:childTnLst>
                              <p:par>
                                <p:cTn id="38" presetID="12" presetClass="entr" presetSubtype="4" fill="hold" grpId="0" nodeType="afterEffect">
                                  <p:stCondLst>
                                    <p:cond delay="0"/>
                                  </p:stCondLst>
                                  <p:childTnLst>
                                    <p:set>
                                      <p:cBhvr>
                                        <p:cTn id="39" dur="1" fill="hold">
                                          <p:stCondLst>
                                            <p:cond delay="0"/>
                                          </p:stCondLst>
                                        </p:cTn>
                                        <p:tgtEl>
                                          <p:spTgt spid="217125"/>
                                        </p:tgtEl>
                                        <p:attrNameLst>
                                          <p:attrName>style.visibility</p:attrName>
                                        </p:attrNameLst>
                                      </p:cBhvr>
                                      <p:to>
                                        <p:strVal val="visible"/>
                                      </p:to>
                                    </p:set>
                                    <p:animEffect transition="in" filter="slide(fromBottom)">
                                      <p:cBhvr>
                                        <p:cTn id="40" dur="500"/>
                                        <p:tgtEl>
                                          <p:spTgt spid="217125"/>
                                        </p:tgtEl>
                                      </p:cBhvr>
                                    </p:animEffect>
                                  </p:childTnLst>
                                </p:cTn>
                              </p:par>
                            </p:childTnLst>
                          </p:cTn>
                        </p:par>
                        <p:par>
                          <p:cTn id="41" fill="hold">
                            <p:stCondLst>
                              <p:cond delay="6000"/>
                            </p:stCondLst>
                            <p:childTnLst>
                              <p:par>
                                <p:cTn id="42" presetID="12" presetClass="entr" presetSubtype="1" fill="hold" nodeType="afterEffect">
                                  <p:stCondLst>
                                    <p:cond delay="1000"/>
                                  </p:stCondLst>
                                  <p:childTnLst>
                                    <p:set>
                                      <p:cBhvr>
                                        <p:cTn id="43" dur="1" fill="hold">
                                          <p:stCondLst>
                                            <p:cond delay="0"/>
                                          </p:stCondLst>
                                        </p:cTn>
                                        <p:tgtEl>
                                          <p:spTgt spid="217123"/>
                                        </p:tgtEl>
                                        <p:attrNameLst>
                                          <p:attrName>style.visibility</p:attrName>
                                        </p:attrNameLst>
                                      </p:cBhvr>
                                      <p:to>
                                        <p:strVal val="visible"/>
                                      </p:to>
                                    </p:set>
                                    <p:animEffect transition="in" filter="slide(fromTop)">
                                      <p:cBhvr>
                                        <p:cTn id="44" dur="500"/>
                                        <p:tgtEl>
                                          <p:spTgt spid="217123"/>
                                        </p:tgtEl>
                                      </p:cBhvr>
                                    </p:animEffect>
                                  </p:childTnLst>
                                </p:cTn>
                              </p:par>
                            </p:childTnLst>
                          </p:cTn>
                        </p:par>
                        <p:par>
                          <p:cTn id="45" fill="hold">
                            <p:stCondLst>
                              <p:cond delay="7500"/>
                            </p:stCondLst>
                            <p:childTnLst>
                              <p:par>
                                <p:cTn id="46" presetID="12" presetClass="entr" presetSubtype="1" fill="hold" grpId="0" nodeType="afterEffect">
                                  <p:stCondLst>
                                    <p:cond delay="1000"/>
                                  </p:stCondLst>
                                  <p:childTnLst>
                                    <p:set>
                                      <p:cBhvr>
                                        <p:cTn id="47" dur="1" fill="hold">
                                          <p:stCondLst>
                                            <p:cond delay="0"/>
                                          </p:stCondLst>
                                        </p:cTn>
                                        <p:tgtEl>
                                          <p:spTgt spid="217118"/>
                                        </p:tgtEl>
                                        <p:attrNameLst>
                                          <p:attrName>style.visibility</p:attrName>
                                        </p:attrNameLst>
                                      </p:cBhvr>
                                      <p:to>
                                        <p:strVal val="visible"/>
                                      </p:to>
                                    </p:set>
                                    <p:animEffect transition="in" filter="slide(fromTop)">
                                      <p:cBhvr>
                                        <p:cTn id="48" dur="500"/>
                                        <p:tgtEl>
                                          <p:spTgt spid="217118"/>
                                        </p:tgtEl>
                                      </p:cBhvr>
                                    </p:animEffect>
                                  </p:childTnLst>
                                </p:cTn>
                              </p:par>
                            </p:childTnLst>
                          </p:cTn>
                        </p:par>
                        <p:par>
                          <p:cTn id="49" fill="hold">
                            <p:stCondLst>
                              <p:cond delay="9000"/>
                            </p:stCondLst>
                            <p:childTnLst>
                              <p:par>
                                <p:cTn id="50" presetID="12" presetClass="entr" presetSubtype="1" fill="hold" grpId="0" nodeType="afterEffect">
                                  <p:stCondLst>
                                    <p:cond delay="1000"/>
                                  </p:stCondLst>
                                  <p:childTnLst>
                                    <p:set>
                                      <p:cBhvr>
                                        <p:cTn id="51" dur="1" fill="hold">
                                          <p:stCondLst>
                                            <p:cond delay="0"/>
                                          </p:stCondLst>
                                        </p:cTn>
                                        <p:tgtEl>
                                          <p:spTgt spid="217099"/>
                                        </p:tgtEl>
                                        <p:attrNameLst>
                                          <p:attrName>style.visibility</p:attrName>
                                        </p:attrNameLst>
                                      </p:cBhvr>
                                      <p:to>
                                        <p:strVal val="visible"/>
                                      </p:to>
                                    </p:set>
                                    <p:animEffect transition="in" filter="slide(fromTop)">
                                      <p:cBhvr>
                                        <p:cTn id="52" dur="500"/>
                                        <p:tgtEl>
                                          <p:spTgt spid="217099"/>
                                        </p:tgtEl>
                                      </p:cBhvr>
                                    </p:animEffect>
                                  </p:childTnLst>
                                </p:cTn>
                              </p:par>
                            </p:childTnLst>
                          </p:cTn>
                        </p:par>
                        <p:par>
                          <p:cTn id="53" fill="hold">
                            <p:stCondLst>
                              <p:cond delay="10500"/>
                            </p:stCondLst>
                            <p:childTnLst>
                              <p:par>
                                <p:cTn id="54" presetID="12" presetClass="entr" presetSubtype="1" fill="hold" grpId="0" nodeType="afterEffect">
                                  <p:stCondLst>
                                    <p:cond delay="1000"/>
                                  </p:stCondLst>
                                  <p:childTnLst>
                                    <p:set>
                                      <p:cBhvr>
                                        <p:cTn id="55" dur="1" fill="hold">
                                          <p:stCondLst>
                                            <p:cond delay="0"/>
                                          </p:stCondLst>
                                        </p:cTn>
                                        <p:tgtEl>
                                          <p:spTgt spid="217272"/>
                                        </p:tgtEl>
                                        <p:attrNameLst>
                                          <p:attrName>style.visibility</p:attrName>
                                        </p:attrNameLst>
                                      </p:cBhvr>
                                      <p:to>
                                        <p:strVal val="visible"/>
                                      </p:to>
                                    </p:set>
                                    <p:animEffect transition="in" filter="slide(fromTop)">
                                      <p:cBhvr>
                                        <p:cTn id="56" dur="500"/>
                                        <p:tgtEl>
                                          <p:spTgt spid="217272"/>
                                        </p:tgtEl>
                                      </p:cBhvr>
                                    </p:animEffect>
                                  </p:childTnLst>
                                </p:cTn>
                              </p:par>
                            </p:childTnLst>
                          </p:cTn>
                        </p:par>
                        <p:par>
                          <p:cTn id="57" fill="hold">
                            <p:stCondLst>
                              <p:cond delay="12000"/>
                            </p:stCondLst>
                            <p:childTnLst>
                              <p:par>
                                <p:cTn id="58" presetID="12" presetClass="entr" presetSubtype="1" fill="hold" grpId="0" nodeType="afterEffect">
                                  <p:stCondLst>
                                    <p:cond delay="1000"/>
                                  </p:stCondLst>
                                  <p:childTnLst>
                                    <p:set>
                                      <p:cBhvr>
                                        <p:cTn id="59" dur="1" fill="hold">
                                          <p:stCondLst>
                                            <p:cond delay="0"/>
                                          </p:stCondLst>
                                        </p:cTn>
                                        <p:tgtEl>
                                          <p:spTgt spid="217098"/>
                                        </p:tgtEl>
                                        <p:attrNameLst>
                                          <p:attrName>style.visibility</p:attrName>
                                        </p:attrNameLst>
                                      </p:cBhvr>
                                      <p:to>
                                        <p:strVal val="visible"/>
                                      </p:to>
                                    </p:set>
                                    <p:animEffect transition="in" filter="slide(fromTop)">
                                      <p:cBhvr>
                                        <p:cTn id="60" dur="500"/>
                                        <p:tgtEl>
                                          <p:spTgt spid="217098"/>
                                        </p:tgtEl>
                                      </p:cBhvr>
                                    </p:animEffect>
                                  </p:childTnLst>
                                </p:cTn>
                              </p:par>
                            </p:childTnLst>
                          </p:cTn>
                        </p:par>
                        <p:par>
                          <p:cTn id="61" fill="hold">
                            <p:stCondLst>
                              <p:cond delay="13500"/>
                            </p:stCondLst>
                            <p:childTnLst>
                              <p:par>
                                <p:cTn id="62" presetID="12" presetClass="entr" presetSubtype="4" fill="hold" grpId="0" nodeType="afterEffect">
                                  <p:stCondLst>
                                    <p:cond delay="1000"/>
                                  </p:stCondLst>
                                  <p:childTnLst>
                                    <p:set>
                                      <p:cBhvr>
                                        <p:cTn id="63" dur="1" fill="hold">
                                          <p:stCondLst>
                                            <p:cond delay="0"/>
                                          </p:stCondLst>
                                        </p:cTn>
                                        <p:tgtEl>
                                          <p:spTgt spid="217094"/>
                                        </p:tgtEl>
                                        <p:attrNameLst>
                                          <p:attrName>style.visibility</p:attrName>
                                        </p:attrNameLst>
                                      </p:cBhvr>
                                      <p:to>
                                        <p:strVal val="visible"/>
                                      </p:to>
                                    </p:set>
                                    <p:animEffect transition="in" filter="slide(fromBottom)">
                                      <p:cBhvr>
                                        <p:cTn id="64" dur="500"/>
                                        <p:tgtEl>
                                          <p:spTgt spid="217094"/>
                                        </p:tgtEl>
                                      </p:cBhvr>
                                    </p:animEffect>
                                  </p:childTnLst>
                                </p:cTn>
                              </p:par>
                            </p:childTnLst>
                          </p:cTn>
                        </p:par>
                        <p:par>
                          <p:cTn id="65" fill="hold">
                            <p:stCondLst>
                              <p:cond delay="15000"/>
                            </p:stCondLst>
                            <p:childTnLst>
                              <p:par>
                                <p:cTn id="66" presetID="12" presetClass="entr" presetSubtype="1" fill="hold" grpId="0" nodeType="afterEffect">
                                  <p:stCondLst>
                                    <p:cond delay="1000"/>
                                  </p:stCondLst>
                                  <p:childTnLst>
                                    <p:set>
                                      <p:cBhvr>
                                        <p:cTn id="67" dur="1" fill="hold">
                                          <p:stCondLst>
                                            <p:cond delay="0"/>
                                          </p:stCondLst>
                                        </p:cTn>
                                        <p:tgtEl>
                                          <p:spTgt spid="217107"/>
                                        </p:tgtEl>
                                        <p:attrNameLst>
                                          <p:attrName>style.visibility</p:attrName>
                                        </p:attrNameLst>
                                      </p:cBhvr>
                                      <p:to>
                                        <p:strVal val="visible"/>
                                      </p:to>
                                    </p:set>
                                    <p:animEffect transition="in" filter="slide(fromTop)">
                                      <p:cBhvr>
                                        <p:cTn id="68" dur="500"/>
                                        <p:tgtEl>
                                          <p:spTgt spid="217107"/>
                                        </p:tgtEl>
                                      </p:cBhvr>
                                    </p:animEffect>
                                  </p:childTnLst>
                                </p:cTn>
                              </p:par>
                            </p:childTnLst>
                          </p:cTn>
                        </p:par>
                        <p:par>
                          <p:cTn id="69" fill="hold">
                            <p:stCondLst>
                              <p:cond delay="16500"/>
                            </p:stCondLst>
                            <p:childTnLst>
                              <p:par>
                                <p:cTn id="70" presetID="17" presetClass="entr" presetSubtype="2" fill="hold" grpId="0" nodeType="afterEffect">
                                  <p:stCondLst>
                                    <p:cond delay="1000"/>
                                  </p:stCondLst>
                                  <p:childTnLst>
                                    <p:set>
                                      <p:cBhvr>
                                        <p:cTn id="71" dur="1" fill="hold">
                                          <p:stCondLst>
                                            <p:cond delay="0"/>
                                          </p:stCondLst>
                                        </p:cTn>
                                        <p:tgtEl>
                                          <p:spTgt spid="217106"/>
                                        </p:tgtEl>
                                        <p:attrNameLst>
                                          <p:attrName>style.visibility</p:attrName>
                                        </p:attrNameLst>
                                      </p:cBhvr>
                                      <p:to>
                                        <p:strVal val="visible"/>
                                      </p:to>
                                    </p:set>
                                    <p:anim calcmode="lin" valueType="num">
                                      <p:cBhvr>
                                        <p:cTn id="72" dur="500" fill="hold"/>
                                        <p:tgtEl>
                                          <p:spTgt spid="217106"/>
                                        </p:tgtEl>
                                        <p:attrNameLst>
                                          <p:attrName>ppt_x</p:attrName>
                                        </p:attrNameLst>
                                      </p:cBhvr>
                                      <p:tavLst>
                                        <p:tav tm="0">
                                          <p:val>
                                            <p:strVal val="#ppt_x+#ppt_w/2"/>
                                          </p:val>
                                        </p:tav>
                                        <p:tav tm="100000">
                                          <p:val>
                                            <p:strVal val="#ppt_x"/>
                                          </p:val>
                                        </p:tav>
                                      </p:tavLst>
                                    </p:anim>
                                    <p:anim calcmode="lin" valueType="num">
                                      <p:cBhvr>
                                        <p:cTn id="73" dur="500" fill="hold"/>
                                        <p:tgtEl>
                                          <p:spTgt spid="217106"/>
                                        </p:tgtEl>
                                        <p:attrNameLst>
                                          <p:attrName>ppt_y</p:attrName>
                                        </p:attrNameLst>
                                      </p:cBhvr>
                                      <p:tavLst>
                                        <p:tav tm="0">
                                          <p:val>
                                            <p:strVal val="#ppt_y"/>
                                          </p:val>
                                        </p:tav>
                                        <p:tav tm="100000">
                                          <p:val>
                                            <p:strVal val="#ppt_y"/>
                                          </p:val>
                                        </p:tav>
                                      </p:tavLst>
                                    </p:anim>
                                    <p:anim calcmode="lin" valueType="num">
                                      <p:cBhvr>
                                        <p:cTn id="74" dur="500" fill="hold"/>
                                        <p:tgtEl>
                                          <p:spTgt spid="217106"/>
                                        </p:tgtEl>
                                        <p:attrNameLst>
                                          <p:attrName>ppt_w</p:attrName>
                                        </p:attrNameLst>
                                      </p:cBhvr>
                                      <p:tavLst>
                                        <p:tav tm="0">
                                          <p:val>
                                            <p:fltVal val="0"/>
                                          </p:val>
                                        </p:tav>
                                        <p:tav tm="100000">
                                          <p:val>
                                            <p:strVal val="#ppt_w"/>
                                          </p:val>
                                        </p:tav>
                                      </p:tavLst>
                                    </p:anim>
                                    <p:anim calcmode="lin" valueType="num">
                                      <p:cBhvr>
                                        <p:cTn id="75" dur="500" fill="hold"/>
                                        <p:tgtEl>
                                          <p:spTgt spid="21710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16" grpId="0" animBg="1" autoUpdateAnimBg="0"/>
      <p:bldP spid="217125" grpId="0" animBg="1"/>
      <p:bldP spid="217098" grpId="0" autoUpdateAnimBg="0"/>
      <p:bldP spid="217099" grpId="0" autoUpdateAnimBg="0"/>
      <p:bldP spid="217100" grpId="0" autoUpdateAnimBg="0"/>
      <p:bldP spid="217107" grpId="0" autoUpdateAnimBg="0"/>
      <p:bldP spid="217117" grpId="0" animBg="1"/>
      <p:bldP spid="217108" grpId="0" animBg="1"/>
      <p:bldP spid="217118" grpId="0" animBg="1"/>
      <p:bldP spid="217101" grpId="0" animBg="1"/>
      <p:bldP spid="217094" grpId="0" animBg="1"/>
      <p:bldP spid="217115" grpId="0" animBg="1"/>
      <p:bldP spid="217106" grpId="0" animBg="1"/>
      <p:bldP spid="21727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ChangeArrowheads="1"/>
          </p:cNvSpPr>
          <p:nvPr/>
        </p:nvSpPr>
        <p:spPr bwMode="auto">
          <a:xfrm>
            <a:off x="854075" y="3973513"/>
            <a:ext cx="3336925" cy="14112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endParaRPr lang="en-US" sz="2400">
              <a:effectLst>
                <a:outerShdw blurRad="38100" dist="38100" dir="2700000" algn="tl">
                  <a:srgbClr val="000000"/>
                </a:outerShdw>
              </a:effectLst>
              <a:latin typeface="Book Antiqua" pitchFamily="18" charset="0"/>
            </a:endParaRPr>
          </a:p>
        </p:txBody>
      </p:sp>
      <p:sp>
        <p:nvSpPr>
          <p:cNvPr id="274435" name="Oval 3"/>
          <p:cNvSpPr>
            <a:spLocks noChangeArrowheads="1"/>
          </p:cNvSpPr>
          <p:nvPr/>
        </p:nvSpPr>
        <p:spPr bwMode="auto">
          <a:xfrm>
            <a:off x="1285875" y="1847850"/>
            <a:ext cx="2509838" cy="1457325"/>
          </a:xfrm>
          <a:prstGeom prst="ellipse">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r>
              <a:rPr lang="en-US">
                <a:effectLst>
                  <a:outerShdw blurRad="38100" dist="38100" dir="2700000" algn="tl">
                    <a:srgbClr val="000000"/>
                  </a:outerShdw>
                </a:effectLst>
                <a:latin typeface="Book Antiqua" pitchFamily="18" charset="0"/>
              </a:rPr>
              <a:t>  </a:t>
            </a:r>
            <a:endParaRPr lang="en-US" sz="2400">
              <a:effectLst/>
              <a:latin typeface="Book Antiqua" pitchFamily="18" charset="0"/>
            </a:endParaRPr>
          </a:p>
        </p:txBody>
      </p:sp>
      <p:sp>
        <p:nvSpPr>
          <p:cNvPr id="274436" name="Rectangle 4"/>
          <p:cNvSpPr>
            <a:spLocks noChangeArrowheads="1"/>
          </p:cNvSpPr>
          <p:nvPr/>
        </p:nvSpPr>
        <p:spPr bwMode="auto">
          <a:xfrm>
            <a:off x="4568825" y="1919288"/>
            <a:ext cx="3760788" cy="1331912"/>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endParaRPr lang="en-US" sz="2400">
              <a:effectLst>
                <a:outerShdw blurRad="38100" dist="38100" dir="2700000" algn="tl">
                  <a:srgbClr val="000000"/>
                </a:outerShdw>
              </a:effectLst>
              <a:latin typeface="Book Antiqua" pitchFamily="18" charset="0"/>
            </a:endParaRPr>
          </a:p>
        </p:txBody>
      </p:sp>
      <p:sp>
        <p:nvSpPr>
          <p:cNvPr id="274437" name="Line 5"/>
          <p:cNvSpPr>
            <a:spLocks noChangeShapeType="1"/>
          </p:cNvSpPr>
          <p:nvPr/>
        </p:nvSpPr>
        <p:spPr bwMode="auto">
          <a:xfrm>
            <a:off x="3822700" y="2584450"/>
            <a:ext cx="739775" cy="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74438" name="Line 6"/>
          <p:cNvSpPr>
            <a:spLocks noChangeShapeType="1"/>
          </p:cNvSpPr>
          <p:nvPr/>
        </p:nvSpPr>
        <p:spPr bwMode="auto">
          <a:xfrm>
            <a:off x="6805613" y="3248025"/>
            <a:ext cx="0" cy="73025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74439" name="Line 7"/>
          <p:cNvSpPr>
            <a:spLocks noChangeShapeType="1"/>
          </p:cNvSpPr>
          <p:nvPr/>
        </p:nvSpPr>
        <p:spPr bwMode="auto">
          <a:xfrm flipH="1">
            <a:off x="4195763" y="4678363"/>
            <a:ext cx="731837" cy="0"/>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74440" name="Line 8"/>
          <p:cNvSpPr>
            <a:spLocks noChangeShapeType="1"/>
          </p:cNvSpPr>
          <p:nvPr/>
        </p:nvSpPr>
        <p:spPr bwMode="auto">
          <a:xfrm flipV="1">
            <a:off x="2533650" y="3308350"/>
            <a:ext cx="0" cy="676275"/>
          </a:xfrm>
          <a:prstGeom prst="line">
            <a:avLst/>
          </a:prstGeom>
          <a:noFill/>
          <a:ln w="19050">
            <a:solidFill>
              <a:schemeClr val="tx1"/>
            </a:solidFill>
            <a:round/>
            <a:headEnd/>
            <a:tailEnd type="triangle" w="med" len="med"/>
          </a:ln>
          <a:effectLst>
            <a:outerShdw dist="17961" dir="2700000" algn="ctr" rotWithShape="0">
              <a:schemeClr val="bg2"/>
            </a:outerShdw>
          </a:effectLst>
        </p:spPr>
        <p:txBody>
          <a:bodyPr/>
          <a:lstStyle/>
          <a:p>
            <a:endParaRPr lang="en-US"/>
          </a:p>
        </p:txBody>
      </p:sp>
      <p:sp>
        <p:nvSpPr>
          <p:cNvPr id="274441" name="Rectangle 9"/>
          <p:cNvSpPr>
            <a:spLocks noChangeArrowheads="1"/>
          </p:cNvSpPr>
          <p:nvPr/>
        </p:nvSpPr>
        <p:spPr bwMode="auto">
          <a:xfrm>
            <a:off x="4926013" y="3983038"/>
            <a:ext cx="3405187" cy="139858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marL="457200" indent="-457200">
              <a:lnSpc>
                <a:spcPct val="90000"/>
              </a:lnSpc>
            </a:pPr>
            <a:endParaRPr lang="en-US">
              <a:effectLst>
                <a:outerShdw blurRad="38100" dist="38100" dir="2700000" algn="tl">
                  <a:srgbClr val="000000"/>
                </a:outerShdw>
              </a:effectLst>
              <a:latin typeface="Book Antiqua" pitchFamily="18" charset="0"/>
            </a:endParaRPr>
          </a:p>
        </p:txBody>
      </p:sp>
      <p:sp>
        <p:nvSpPr>
          <p:cNvPr id="274442" name="Text Box 10"/>
          <p:cNvSpPr txBox="1">
            <a:spLocks noChangeArrowheads="1"/>
          </p:cNvSpPr>
          <p:nvPr/>
        </p:nvSpPr>
        <p:spPr bwMode="auto">
          <a:xfrm>
            <a:off x="4632325" y="1976438"/>
            <a:ext cx="3595688" cy="118745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A simple random sample</a:t>
            </a:r>
          </a:p>
          <a:p>
            <a:r>
              <a:rPr lang="en-US" sz="2400">
                <a:effectLst>
                  <a:outerShdw blurRad="38100" dist="38100" dir="2700000" algn="tl">
                    <a:srgbClr val="000000"/>
                  </a:outerShdw>
                </a:effectLst>
                <a:latin typeface="Book Antiqua" pitchFamily="18" charset="0"/>
              </a:rPr>
              <a:t>of </a:t>
            </a:r>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 elements is selected</a:t>
            </a:r>
          </a:p>
          <a:p>
            <a:r>
              <a:rPr lang="en-US" sz="2400">
                <a:effectLst>
                  <a:outerShdw blurRad="38100" dist="38100" dir="2700000" algn="tl">
                    <a:srgbClr val="000000"/>
                  </a:outerShdw>
                </a:effectLst>
                <a:latin typeface="Book Antiqua" pitchFamily="18" charset="0"/>
              </a:rPr>
              <a:t>from the population.</a:t>
            </a:r>
            <a:endParaRPr lang="en-US">
              <a:effectLst>
                <a:outerShdw blurRad="38100" dist="38100" dir="2700000" algn="tl">
                  <a:srgbClr val="000000"/>
                </a:outerShdw>
              </a:effectLst>
              <a:latin typeface="Book Antiqua" pitchFamily="18" charset="0"/>
            </a:endParaRPr>
          </a:p>
        </p:txBody>
      </p:sp>
      <p:sp>
        <p:nvSpPr>
          <p:cNvPr id="274443" name="Text Box 11"/>
          <p:cNvSpPr txBox="1">
            <a:spLocks noChangeArrowheads="1"/>
          </p:cNvSpPr>
          <p:nvPr/>
        </p:nvSpPr>
        <p:spPr bwMode="auto">
          <a:xfrm>
            <a:off x="1370013" y="2005013"/>
            <a:ext cx="2354262" cy="118745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Population </a:t>
            </a:r>
          </a:p>
          <a:p>
            <a:r>
              <a:rPr lang="en-US" sz="2400">
                <a:effectLst>
                  <a:outerShdw blurRad="38100" dist="38100" dir="2700000" algn="tl">
                    <a:srgbClr val="000000"/>
                  </a:outerShdw>
                </a:effectLst>
                <a:latin typeface="Book Antiqua" pitchFamily="18" charset="0"/>
              </a:rPr>
              <a:t>with proportion</a:t>
            </a:r>
          </a:p>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 ?</a:t>
            </a:r>
            <a:endParaRPr lang="en-US">
              <a:effectLst>
                <a:outerShdw blurRad="38100" dist="38100" dir="2700000" algn="tl">
                  <a:srgbClr val="000000"/>
                </a:outerShdw>
              </a:effectLst>
              <a:latin typeface="Book Antiqua" pitchFamily="18" charset="0"/>
            </a:endParaRPr>
          </a:p>
        </p:txBody>
      </p:sp>
      <p:sp>
        <p:nvSpPr>
          <p:cNvPr id="274444" name="AutoShape 12"/>
          <p:cNvSpPr>
            <a:spLocks noChangeArrowheads="1"/>
          </p:cNvSpPr>
          <p:nvPr/>
        </p:nvSpPr>
        <p:spPr bwMode="auto">
          <a:xfrm rot="5400000">
            <a:off x="1076325" y="2546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4445" name="AutoShape 13"/>
          <p:cNvSpPr>
            <a:spLocks noChangeArrowheads="1"/>
          </p:cNvSpPr>
          <p:nvPr/>
        </p:nvSpPr>
        <p:spPr bwMode="auto">
          <a:xfrm rot="16200000" flipH="1">
            <a:off x="8353425" y="2527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4446" name="AutoShape 14"/>
          <p:cNvSpPr>
            <a:spLocks noChangeArrowheads="1"/>
          </p:cNvSpPr>
          <p:nvPr/>
        </p:nvSpPr>
        <p:spPr bwMode="auto">
          <a:xfrm rot="16200000" flipH="1">
            <a:off x="8353425" y="4641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4447" name="AutoShape 15"/>
          <p:cNvSpPr>
            <a:spLocks noChangeArrowheads="1"/>
          </p:cNvSpPr>
          <p:nvPr/>
        </p:nvSpPr>
        <p:spPr bwMode="auto">
          <a:xfrm rot="5400000">
            <a:off x="600075" y="4622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4448" name="Rectangle 16"/>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Making Inferences about a Population Proportion</a:t>
            </a:r>
          </a:p>
        </p:txBody>
      </p:sp>
      <p:grpSp>
        <p:nvGrpSpPr>
          <p:cNvPr id="274449" name="Group 17"/>
          <p:cNvGrpSpPr>
            <a:grpSpLocks/>
          </p:cNvGrpSpPr>
          <p:nvPr/>
        </p:nvGrpSpPr>
        <p:grpSpPr bwMode="auto">
          <a:xfrm>
            <a:off x="4976813" y="4071938"/>
            <a:ext cx="3335337" cy="1187450"/>
            <a:chOff x="3135" y="2565"/>
            <a:chExt cx="2101" cy="748"/>
          </a:xfrm>
        </p:grpSpPr>
        <p:sp>
          <p:nvSpPr>
            <p:cNvPr id="274450" name="Text Box 18"/>
            <p:cNvSpPr txBox="1">
              <a:spLocks noChangeArrowheads="1"/>
            </p:cNvSpPr>
            <p:nvPr/>
          </p:nvSpPr>
          <p:spPr bwMode="auto">
            <a:xfrm>
              <a:off x="3135" y="2565"/>
              <a:ext cx="2101" cy="748"/>
            </a:xfrm>
            <a:prstGeom prst="rect">
              <a:avLst/>
            </a:prstGeom>
            <a:noFill/>
            <a:ln w="12700">
              <a:noFill/>
              <a:miter lim="800000"/>
              <a:headEnd/>
              <a:tailEnd/>
            </a:ln>
            <a:effectLst/>
          </p:spPr>
          <p:txBody>
            <a:bodyPr>
              <a:spAutoFit/>
            </a:bodyPr>
            <a:lstStyle/>
            <a:p>
              <a:r>
                <a:rPr lang="en-US" sz="2400">
                  <a:effectLst>
                    <a:outerShdw blurRad="38100" dist="38100" dir="2700000" algn="tl">
                      <a:srgbClr val="000000"/>
                    </a:outerShdw>
                  </a:effectLst>
                  <a:latin typeface="Book Antiqua" pitchFamily="18" charset="0"/>
                </a:rPr>
                <a:t>The sample data </a:t>
              </a:r>
            </a:p>
            <a:p>
              <a:r>
                <a:rPr lang="en-US" sz="2400">
                  <a:effectLst>
                    <a:outerShdw blurRad="38100" dist="38100" dir="2700000" algn="tl">
                      <a:srgbClr val="000000"/>
                    </a:outerShdw>
                  </a:effectLst>
                  <a:latin typeface="Book Antiqua" pitchFamily="18" charset="0"/>
                </a:rPr>
                <a:t>provide a value for the</a:t>
              </a:r>
            </a:p>
            <a:p>
              <a:r>
                <a:rPr lang="en-US" sz="2400">
                  <a:effectLst>
                    <a:outerShdw blurRad="38100" dist="38100" dir="2700000" algn="tl">
                      <a:srgbClr val="000000"/>
                    </a:outerShdw>
                  </a:effectLst>
                  <a:latin typeface="Book Antiqua" pitchFamily="18" charset="0"/>
                </a:rPr>
                <a:t>sample proportion</a:t>
              </a:r>
              <a:r>
                <a:rPr lang="en-US">
                  <a:effectLst>
                    <a:outerShdw blurRad="38100" dist="38100" dir="2700000" algn="tl">
                      <a:srgbClr val="000000"/>
                    </a:outerShdw>
                  </a:effectLst>
                  <a:latin typeface="Book Antiqua" pitchFamily="18" charset="0"/>
                </a:rPr>
                <a:t>    .</a:t>
              </a:r>
            </a:p>
          </p:txBody>
        </p:sp>
        <p:graphicFrame>
          <p:nvGraphicFramePr>
            <p:cNvPr id="274451" name="Object 19">
              <a:hlinkClick r:id="" action="ppaction://ole?verb=0"/>
            </p:cNvPr>
            <p:cNvGraphicFramePr>
              <a:graphicFrameLocks/>
            </p:cNvGraphicFramePr>
            <p:nvPr/>
          </p:nvGraphicFramePr>
          <p:xfrm>
            <a:off x="4899" y="3108"/>
            <a:ext cx="162" cy="192"/>
          </p:xfrm>
          <a:graphic>
            <a:graphicData uri="http://schemas.openxmlformats.org/presentationml/2006/ole">
              <mc:AlternateContent xmlns:mc="http://schemas.openxmlformats.org/markup-compatibility/2006">
                <mc:Choice xmlns:v="urn:schemas-microsoft-com:vml" Requires="v">
                  <p:oleObj spid="_x0000_s274527" name="Equation" r:id="rId4" imgW="176040" imgH="228600" progId="Equation.2">
                    <p:embed/>
                  </p:oleObj>
                </mc:Choice>
                <mc:Fallback>
                  <p:oleObj name="Equation" r:id="rId4" imgW="176040" imgH="228600" progId="Equation.2">
                    <p:embed/>
                    <p:pic>
                      <p:nvPicPr>
                        <p:cNvPr id="0" name="Picture 1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9" y="3108"/>
                          <a:ext cx="162" cy="19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74452" name="Group 20"/>
          <p:cNvGrpSpPr>
            <a:grpSpLocks/>
          </p:cNvGrpSpPr>
          <p:nvPr/>
        </p:nvGrpSpPr>
        <p:grpSpPr bwMode="auto">
          <a:xfrm>
            <a:off x="935038" y="4081463"/>
            <a:ext cx="3178175" cy="1187450"/>
            <a:chOff x="589" y="2571"/>
            <a:chExt cx="2002" cy="748"/>
          </a:xfrm>
        </p:grpSpPr>
        <p:sp>
          <p:nvSpPr>
            <p:cNvPr id="274453" name="Text Box 21"/>
            <p:cNvSpPr txBox="1">
              <a:spLocks noChangeArrowheads="1"/>
            </p:cNvSpPr>
            <p:nvPr/>
          </p:nvSpPr>
          <p:spPr bwMode="auto">
            <a:xfrm>
              <a:off x="589" y="2571"/>
              <a:ext cx="2002"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The value of     is used</a:t>
              </a:r>
            </a:p>
            <a:p>
              <a:r>
                <a:rPr lang="en-US" sz="2400">
                  <a:effectLst>
                    <a:outerShdw blurRad="38100" dist="38100" dir="2700000" algn="tl">
                      <a:srgbClr val="000000"/>
                    </a:outerShdw>
                  </a:effectLst>
                  <a:latin typeface="Book Antiqua" pitchFamily="18" charset="0"/>
                </a:rPr>
                <a:t>to make inferences</a:t>
              </a:r>
            </a:p>
            <a:p>
              <a:r>
                <a:rPr lang="en-US" sz="2400">
                  <a:effectLst>
                    <a:outerShdw blurRad="38100" dist="38100" dir="2700000" algn="tl">
                      <a:srgbClr val="000000"/>
                    </a:outerShdw>
                  </a:effectLst>
                  <a:latin typeface="Book Antiqua" pitchFamily="18" charset="0"/>
                </a:rPr>
                <a:t>about the value of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p>
          </p:txBody>
        </p:sp>
        <p:graphicFrame>
          <p:nvGraphicFramePr>
            <p:cNvPr id="274454" name="Object 22">
              <a:hlinkClick r:id="" action="ppaction://ole?verb=0"/>
            </p:cNvPr>
            <p:cNvGraphicFramePr>
              <a:graphicFrameLocks/>
            </p:cNvGraphicFramePr>
            <p:nvPr/>
          </p:nvGraphicFramePr>
          <p:xfrm>
            <a:off x="1725" y="2658"/>
            <a:ext cx="162" cy="192"/>
          </p:xfrm>
          <a:graphic>
            <a:graphicData uri="http://schemas.openxmlformats.org/presentationml/2006/ole">
              <mc:AlternateContent xmlns:mc="http://schemas.openxmlformats.org/markup-compatibility/2006">
                <mc:Choice xmlns:v="urn:schemas-microsoft-com:vml" Requires="v">
                  <p:oleObj spid="_x0000_s274528" name="Equation" r:id="rId6" imgW="176040" imgH="228600" progId="Equation.2">
                    <p:embed/>
                  </p:oleObj>
                </mc:Choice>
                <mc:Fallback>
                  <p:oleObj name="Equation" r:id="rId6" imgW="176040" imgH="228600" progId="Equation.2">
                    <p:embed/>
                    <p:pic>
                      <p:nvPicPr>
                        <p:cNvPr id="0" name="Picture 2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5" y="2658"/>
                          <a:ext cx="162" cy="19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74455" name="Group 23"/>
          <p:cNvGrpSpPr>
            <a:grpSpLocks/>
          </p:cNvGrpSpPr>
          <p:nvPr/>
        </p:nvGrpSpPr>
        <p:grpSpPr bwMode="auto">
          <a:xfrm>
            <a:off x="685800" y="166688"/>
            <a:ext cx="7772400" cy="814387"/>
            <a:chOff x="432" y="33"/>
            <a:chExt cx="4896" cy="513"/>
          </a:xfrm>
        </p:grpSpPr>
        <p:sp>
          <p:nvSpPr>
            <p:cNvPr id="274456" name="Rectangle 24"/>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74457" name="Object 25">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74529" name="Equation" r:id="rId8" imgW="176040" imgH="228600" progId="Equation.2">
                    <p:embed/>
                  </p:oleObj>
                </mc:Choice>
                <mc:Fallback>
                  <p:oleObj name="Equation" r:id="rId8" imgW="176040" imgH="228600" progId="Equation.2">
                    <p:embed/>
                    <p:pic>
                      <p:nvPicPr>
                        <p:cNvPr id="0" name="Picture 25"/>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4444"/>
                                        </p:tgtEl>
                                        <p:attrNameLst>
                                          <p:attrName>style.visibility</p:attrName>
                                        </p:attrNameLst>
                                      </p:cBhvr>
                                      <p:to>
                                        <p:strVal val="visible"/>
                                      </p:to>
                                    </p:set>
                                    <p:animEffect transition="in" filter="slide(fromLeft)">
                                      <p:cBhvr>
                                        <p:cTn id="7" dur="500"/>
                                        <p:tgtEl>
                                          <p:spTgt spid="274444"/>
                                        </p:tgtEl>
                                      </p:cBhvr>
                                    </p:animEffect>
                                  </p:childTnLst>
                                  <p:subTnLst>
                                    <p:set>
                                      <p:cBhvr override="childStyle">
                                        <p:cTn dur="1" fill="hold" display="0" masterRel="nextClick" afterEffect="1"/>
                                        <p:tgtEl>
                                          <p:spTgt spid="27444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4435"/>
                                        </p:tgtEl>
                                        <p:attrNameLst>
                                          <p:attrName>style.visibility</p:attrName>
                                        </p:attrNameLst>
                                      </p:cBhvr>
                                      <p:to>
                                        <p:strVal val="visible"/>
                                      </p:to>
                                    </p:set>
                                    <p:animEffect transition="in" filter="dissolve">
                                      <p:cBhvr>
                                        <p:cTn id="12" dur="500"/>
                                        <p:tgtEl>
                                          <p:spTgt spid="274435"/>
                                        </p:tgtEl>
                                      </p:cBhvr>
                                    </p:animEffect>
                                  </p:childTnLst>
                                </p:cTn>
                              </p:par>
                            </p:childTnLst>
                          </p:cTn>
                        </p:par>
                        <p:par>
                          <p:cTn id="13" fill="hold">
                            <p:stCondLst>
                              <p:cond delay="500"/>
                            </p:stCondLst>
                            <p:childTnLst>
                              <p:par>
                                <p:cTn id="14" presetID="23" presetClass="entr" presetSubtype="272" fill="hold" grpId="0" nodeType="afterEffect">
                                  <p:stCondLst>
                                    <p:cond delay="1000"/>
                                  </p:stCondLst>
                                  <p:childTnLst>
                                    <p:set>
                                      <p:cBhvr>
                                        <p:cTn id="15" dur="1" fill="hold">
                                          <p:stCondLst>
                                            <p:cond delay="0"/>
                                          </p:stCondLst>
                                        </p:cTn>
                                        <p:tgtEl>
                                          <p:spTgt spid="274443"/>
                                        </p:tgtEl>
                                        <p:attrNameLst>
                                          <p:attrName>style.visibility</p:attrName>
                                        </p:attrNameLst>
                                      </p:cBhvr>
                                      <p:to>
                                        <p:strVal val="visible"/>
                                      </p:to>
                                    </p:set>
                                    <p:anim calcmode="lin" valueType="num">
                                      <p:cBhvr>
                                        <p:cTn id="16" dur="500" fill="hold"/>
                                        <p:tgtEl>
                                          <p:spTgt spid="274443"/>
                                        </p:tgtEl>
                                        <p:attrNameLst>
                                          <p:attrName>ppt_w</p:attrName>
                                        </p:attrNameLst>
                                      </p:cBhvr>
                                      <p:tavLst>
                                        <p:tav tm="0">
                                          <p:val>
                                            <p:strVal val="2/3*#ppt_w"/>
                                          </p:val>
                                        </p:tav>
                                        <p:tav tm="100000">
                                          <p:val>
                                            <p:strVal val="#ppt_w"/>
                                          </p:val>
                                        </p:tav>
                                      </p:tavLst>
                                    </p:anim>
                                    <p:anim calcmode="lin" valueType="num">
                                      <p:cBhvr>
                                        <p:cTn id="17" dur="500" fill="hold"/>
                                        <p:tgtEl>
                                          <p:spTgt spid="274443"/>
                                        </p:tgtEl>
                                        <p:attrNameLst>
                                          <p:attrName>ppt_h</p:attrName>
                                        </p:attrNameLst>
                                      </p:cBhvr>
                                      <p:tavLst>
                                        <p:tav tm="0">
                                          <p:val>
                                            <p:strVal val="2/3*#ppt_h"/>
                                          </p:val>
                                        </p:tav>
                                        <p:tav tm="100000">
                                          <p:val>
                                            <p:strVal val="#ppt_h"/>
                                          </p:val>
                                        </p:tav>
                                      </p:tavLst>
                                    </p:anim>
                                  </p:childTnLst>
                                </p:cTn>
                              </p:par>
                            </p:childTnLst>
                          </p:cTn>
                        </p:par>
                        <p:par>
                          <p:cTn id="18" fill="hold">
                            <p:stCondLst>
                              <p:cond delay="2000"/>
                            </p:stCondLst>
                            <p:childTnLst>
                              <p:par>
                                <p:cTn id="19" presetID="12" presetClass="entr" presetSubtype="8" fill="hold" grpId="0" nodeType="afterEffect">
                                  <p:stCondLst>
                                    <p:cond delay="2000"/>
                                  </p:stCondLst>
                                  <p:childTnLst>
                                    <p:set>
                                      <p:cBhvr>
                                        <p:cTn id="20" dur="1" fill="hold">
                                          <p:stCondLst>
                                            <p:cond delay="0"/>
                                          </p:stCondLst>
                                        </p:cTn>
                                        <p:tgtEl>
                                          <p:spTgt spid="274445"/>
                                        </p:tgtEl>
                                        <p:attrNameLst>
                                          <p:attrName>style.visibility</p:attrName>
                                        </p:attrNameLst>
                                      </p:cBhvr>
                                      <p:to>
                                        <p:strVal val="visible"/>
                                      </p:to>
                                    </p:set>
                                    <p:animEffect transition="in" filter="slide(fromLeft)">
                                      <p:cBhvr>
                                        <p:cTn id="21" dur="500"/>
                                        <p:tgtEl>
                                          <p:spTgt spid="274445"/>
                                        </p:tgtEl>
                                      </p:cBhvr>
                                    </p:animEffect>
                                  </p:childTnLst>
                                  <p:subTnLst>
                                    <p:set>
                                      <p:cBhvr override="childStyle">
                                        <p:cTn dur="1" fill="hold" display="0" masterRel="nextClick" afterEffect="1"/>
                                        <p:tgtEl>
                                          <p:spTgt spid="274445"/>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12" presetClass="entr" presetSubtype="8" fill="hold" grpId="0" nodeType="clickEffect">
                                  <p:stCondLst>
                                    <p:cond delay="0"/>
                                  </p:stCondLst>
                                  <p:childTnLst>
                                    <p:set>
                                      <p:cBhvr>
                                        <p:cTn id="25" dur="1" fill="hold">
                                          <p:stCondLst>
                                            <p:cond delay="0"/>
                                          </p:stCondLst>
                                        </p:cTn>
                                        <p:tgtEl>
                                          <p:spTgt spid="274437"/>
                                        </p:tgtEl>
                                        <p:attrNameLst>
                                          <p:attrName>style.visibility</p:attrName>
                                        </p:attrNameLst>
                                      </p:cBhvr>
                                      <p:to>
                                        <p:strVal val="visible"/>
                                      </p:to>
                                    </p:set>
                                    <p:animEffect transition="in" filter="slide(fromLeft)">
                                      <p:cBhvr>
                                        <p:cTn id="26" dur="500"/>
                                        <p:tgtEl>
                                          <p:spTgt spid="274437"/>
                                        </p:tgtEl>
                                      </p:cBhvr>
                                    </p:animEffect>
                                  </p:childTnLst>
                                </p:cTn>
                              </p:par>
                            </p:childTnLst>
                          </p:cTn>
                        </p:par>
                        <p:par>
                          <p:cTn id="27" fill="hold">
                            <p:stCondLst>
                              <p:cond delay="500"/>
                            </p:stCondLst>
                            <p:childTnLst>
                              <p:par>
                                <p:cTn id="28" presetID="9" presetClass="entr" presetSubtype="0" fill="hold" grpId="0" nodeType="afterEffect">
                                  <p:stCondLst>
                                    <p:cond delay="1000"/>
                                  </p:stCondLst>
                                  <p:childTnLst>
                                    <p:set>
                                      <p:cBhvr>
                                        <p:cTn id="29" dur="1" fill="hold">
                                          <p:stCondLst>
                                            <p:cond delay="0"/>
                                          </p:stCondLst>
                                        </p:cTn>
                                        <p:tgtEl>
                                          <p:spTgt spid="274436"/>
                                        </p:tgtEl>
                                        <p:attrNameLst>
                                          <p:attrName>style.visibility</p:attrName>
                                        </p:attrNameLst>
                                      </p:cBhvr>
                                      <p:to>
                                        <p:strVal val="visible"/>
                                      </p:to>
                                    </p:set>
                                    <p:animEffect transition="in" filter="dissolve">
                                      <p:cBhvr>
                                        <p:cTn id="30" dur="500"/>
                                        <p:tgtEl>
                                          <p:spTgt spid="274436"/>
                                        </p:tgtEl>
                                      </p:cBhvr>
                                    </p:animEffect>
                                  </p:childTnLst>
                                </p:cTn>
                              </p:par>
                            </p:childTnLst>
                          </p:cTn>
                        </p:par>
                        <p:par>
                          <p:cTn id="31" fill="hold">
                            <p:stCondLst>
                              <p:cond delay="2000"/>
                            </p:stCondLst>
                            <p:childTnLst>
                              <p:par>
                                <p:cTn id="32" presetID="23" presetClass="entr" presetSubtype="272" fill="hold" grpId="0" nodeType="afterEffect">
                                  <p:stCondLst>
                                    <p:cond delay="1000"/>
                                  </p:stCondLst>
                                  <p:childTnLst>
                                    <p:set>
                                      <p:cBhvr>
                                        <p:cTn id="33" dur="1" fill="hold">
                                          <p:stCondLst>
                                            <p:cond delay="0"/>
                                          </p:stCondLst>
                                        </p:cTn>
                                        <p:tgtEl>
                                          <p:spTgt spid="274442"/>
                                        </p:tgtEl>
                                        <p:attrNameLst>
                                          <p:attrName>style.visibility</p:attrName>
                                        </p:attrNameLst>
                                      </p:cBhvr>
                                      <p:to>
                                        <p:strVal val="visible"/>
                                      </p:to>
                                    </p:set>
                                    <p:anim calcmode="lin" valueType="num">
                                      <p:cBhvr>
                                        <p:cTn id="34" dur="500" fill="hold"/>
                                        <p:tgtEl>
                                          <p:spTgt spid="274442"/>
                                        </p:tgtEl>
                                        <p:attrNameLst>
                                          <p:attrName>ppt_w</p:attrName>
                                        </p:attrNameLst>
                                      </p:cBhvr>
                                      <p:tavLst>
                                        <p:tav tm="0">
                                          <p:val>
                                            <p:strVal val="2/3*#ppt_w"/>
                                          </p:val>
                                        </p:tav>
                                        <p:tav tm="100000">
                                          <p:val>
                                            <p:strVal val="#ppt_w"/>
                                          </p:val>
                                        </p:tav>
                                      </p:tavLst>
                                    </p:anim>
                                    <p:anim calcmode="lin" valueType="num">
                                      <p:cBhvr>
                                        <p:cTn id="35" dur="500" fill="hold"/>
                                        <p:tgtEl>
                                          <p:spTgt spid="274442"/>
                                        </p:tgtEl>
                                        <p:attrNameLst>
                                          <p:attrName>ppt_h</p:attrName>
                                        </p:attrNameLst>
                                      </p:cBhvr>
                                      <p:tavLst>
                                        <p:tav tm="0">
                                          <p:val>
                                            <p:strVal val="2/3*#ppt_h"/>
                                          </p:val>
                                        </p:tav>
                                        <p:tav tm="100000">
                                          <p:val>
                                            <p:strVal val="#ppt_h"/>
                                          </p:val>
                                        </p:tav>
                                      </p:tavLst>
                                    </p:anim>
                                  </p:childTnLst>
                                </p:cTn>
                              </p:par>
                            </p:childTnLst>
                          </p:cTn>
                        </p:par>
                        <p:par>
                          <p:cTn id="36" fill="hold">
                            <p:stCondLst>
                              <p:cond delay="3500"/>
                            </p:stCondLst>
                            <p:childTnLst>
                              <p:par>
                                <p:cTn id="37" presetID="12" presetClass="entr" presetSubtype="8" fill="hold" grpId="0" nodeType="afterEffect">
                                  <p:stCondLst>
                                    <p:cond delay="2000"/>
                                  </p:stCondLst>
                                  <p:childTnLst>
                                    <p:set>
                                      <p:cBhvr>
                                        <p:cTn id="38" dur="1" fill="hold">
                                          <p:stCondLst>
                                            <p:cond delay="0"/>
                                          </p:stCondLst>
                                        </p:cTn>
                                        <p:tgtEl>
                                          <p:spTgt spid="274446"/>
                                        </p:tgtEl>
                                        <p:attrNameLst>
                                          <p:attrName>style.visibility</p:attrName>
                                        </p:attrNameLst>
                                      </p:cBhvr>
                                      <p:to>
                                        <p:strVal val="visible"/>
                                      </p:to>
                                    </p:set>
                                    <p:animEffect transition="in" filter="slide(fromLeft)">
                                      <p:cBhvr>
                                        <p:cTn id="39" dur="500"/>
                                        <p:tgtEl>
                                          <p:spTgt spid="274446"/>
                                        </p:tgtEl>
                                      </p:cBhvr>
                                    </p:animEffect>
                                  </p:childTnLst>
                                  <p:subTnLst>
                                    <p:set>
                                      <p:cBhvr override="childStyle">
                                        <p:cTn dur="1" fill="hold" display="0" masterRel="nextClick" afterEffect="1"/>
                                        <p:tgtEl>
                                          <p:spTgt spid="274446"/>
                                        </p:tgtEl>
                                        <p:attrNameLst>
                                          <p:attrName>style.visibility</p:attrName>
                                        </p:attrNameLst>
                                      </p:cBhvr>
                                      <p:to>
                                        <p:strVal val="hidden"/>
                                      </p:to>
                                    </p:set>
                                  </p:subTnLst>
                                </p:cTn>
                              </p:par>
                            </p:childTnLst>
                          </p:cTn>
                        </p:par>
                      </p:childTnLst>
                    </p:cTn>
                  </p:par>
                  <p:par>
                    <p:cTn id="40" fill="hold">
                      <p:stCondLst>
                        <p:cond delay="indefinite"/>
                      </p:stCondLst>
                      <p:childTnLst>
                        <p:par>
                          <p:cTn id="41" fill="hold">
                            <p:stCondLst>
                              <p:cond delay="0"/>
                            </p:stCondLst>
                            <p:childTnLst>
                              <p:par>
                                <p:cTn id="42" presetID="12" presetClass="entr" presetSubtype="1" fill="hold" grpId="0" nodeType="clickEffect">
                                  <p:stCondLst>
                                    <p:cond delay="0"/>
                                  </p:stCondLst>
                                  <p:childTnLst>
                                    <p:set>
                                      <p:cBhvr>
                                        <p:cTn id="43" dur="1" fill="hold">
                                          <p:stCondLst>
                                            <p:cond delay="0"/>
                                          </p:stCondLst>
                                        </p:cTn>
                                        <p:tgtEl>
                                          <p:spTgt spid="274438"/>
                                        </p:tgtEl>
                                        <p:attrNameLst>
                                          <p:attrName>style.visibility</p:attrName>
                                        </p:attrNameLst>
                                      </p:cBhvr>
                                      <p:to>
                                        <p:strVal val="visible"/>
                                      </p:to>
                                    </p:set>
                                    <p:animEffect transition="in" filter="slide(fromTop)">
                                      <p:cBhvr>
                                        <p:cTn id="44" dur="500"/>
                                        <p:tgtEl>
                                          <p:spTgt spid="274438"/>
                                        </p:tgtEl>
                                      </p:cBhvr>
                                    </p:animEffect>
                                  </p:childTnLst>
                                </p:cTn>
                              </p:par>
                            </p:childTnLst>
                          </p:cTn>
                        </p:par>
                        <p:par>
                          <p:cTn id="45" fill="hold">
                            <p:stCondLst>
                              <p:cond delay="500"/>
                            </p:stCondLst>
                            <p:childTnLst>
                              <p:par>
                                <p:cTn id="46" presetID="9" presetClass="entr" presetSubtype="0" fill="hold" grpId="0" nodeType="afterEffect">
                                  <p:stCondLst>
                                    <p:cond delay="1000"/>
                                  </p:stCondLst>
                                  <p:childTnLst>
                                    <p:set>
                                      <p:cBhvr>
                                        <p:cTn id="47" dur="1" fill="hold">
                                          <p:stCondLst>
                                            <p:cond delay="0"/>
                                          </p:stCondLst>
                                        </p:cTn>
                                        <p:tgtEl>
                                          <p:spTgt spid="274441"/>
                                        </p:tgtEl>
                                        <p:attrNameLst>
                                          <p:attrName>style.visibility</p:attrName>
                                        </p:attrNameLst>
                                      </p:cBhvr>
                                      <p:to>
                                        <p:strVal val="visible"/>
                                      </p:to>
                                    </p:set>
                                    <p:animEffect transition="in" filter="dissolve">
                                      <p:cBhvr>
                                        <p:cTn id="48" dur="500"/>
                                        <p:tgtEl>
                                          <p:spTgt spid="274441"/>
                                        </p:tgtEl>
                                      </p:cBhvr>
                                    </p:animEffect>
                                  </p:childTnLst>
                                </p:cTn>
                              </p:par>
                            </p:childTnLst>
                          </p:cTn>
                        </p:par>
                        <p:par>
                          <p:cTn id="49" fill="hold">
                            <p:stCondLst>
                              <p:cond delay="2000"/>
                            </p:stCondLst>
                            <p:childTnLst>
                              <p:par>
                                <p:cTn id="50" presetID="23" presetClass="entr" presetSubtype="272" fill="hold" nodeType="afterEffect">
                                  <p:stCondLst>
                                    <p:cond delay="1000"/>
                                  </p:stCondLst>
                                  <p:childTnLst>
                                    <p:set>
                                      <p:cBhvr>
                                        <p:cTn id="51" dur="1" fill="hold">
                                          <p:stCondLst>
                                            <p:cond delay="0"/>
                                          </p:stCondLst>
                                        </p:cTn>
                                        <p:tgtEl>
                                          <p:spTgt spid="274449"/>
                                        </p:tgtEl>
                                        <p:attrNameLst>
                                          <p:attrName>style.visibility</p:attrName>
                                        </p:attrNameLst>
                                      </p:cBhvr>
                                      <p:to>
                                        <p:strVal val="visible"/>
                                      </p:to>
                                    </p:set>
                                    <p:anim calcmode="lin" valueType="num">
                                      <p:cBhvr>
                                        <p:cTn id="52" dur="500" fill="hold"/>
                                        <p:tgtEl>
                                          <p:spTgt spid="274449"/>
                                        </p:tgtEl>
                                        <p:attrNameLst>
                                          <p:attrName>ppt_w</p:attrName>
                                        </p:attrNameLst>
                                      </p:cBhvr>
                                      <p:tavLst>
                                        <p:tav tm="0">
                                          <p:val>
                                            <p:strVal val="2/3*#ppt_w"/>
                                          </p:val>
                                        </p:tav>
                                        <p:tav tm="100000">
                                          <p:val>
                                            <p:strVal val="#ppt_w"/>
                                          </p:val>
                                        </p:tav>
                                      </p:tavLst>
                                    </p:anim>
                                    <p:anim calcmode="lin" valueType="num">
                                      <p:cBhvr>
                                        <p:cTn id="53" dur="500" fill="hold"/>
                                        <p:tgtEl>
                                          <p:spTgt spid="274449"/>
                                        </p:tgtEl>
                                        <p:attrNameLst>
                                          <p:attrName>ppt_h</p:attrName>
                                        </p:attrNameLst>
                                      </p:cBhvr>
                                      <p:tavLst>
                                        <p:tav tm="0">
                                          <p:val>
                                            <p:strVal val="2/3*#ppt_h"/>
                                          </p:val>
                                        </p:tav>
                                        <p:tav tm="100000">
                                          <p:val>
                                            <p:strVal val="#ppt_h"/>
                                          </p:val>
                                        </p:tav>
                                      </p:tavLst>
                                    </p:anim>
                                  </p:childTnLst>
                                </p:cTn>
                              </p:par>
                            </p:childTnLst>
                          </p:cTn>
                        </p:par>
                        <p:par>
                          <p:cTn id="54" fill="hold">
                            <p:stCondLst>
                              <p:cond delay="3500"/>
                            </p:stCondLst>
                            <p:childTnLst>
                              <p:par>
                                <p:cTn id="55" presetID="12" presetClass="entr" presetSubtype="8" fill="hold" grpId="0" nodeType="afterEffect">
                                  <p:stCondLst>
                                    <p:cond delay="2000"/>
                                  </p:stCondLst>
                                  <p:childTnLst>
                                    <p:set>
                                      <p:cBhvr>
                                        <p:cTn id="56" dur="1" fill="hold">
                                          <p:stCondLst>
                                            <p:cond delay="0"/>
                                          </p:stCondLst>
                                        </p:cTn>
                                        <p:tgtEl>
                                          <p:spTgt spid="274447"/>
                                        </p:tgtEl>
                                        <p:attrNameLst>
                                          <p:attrName>style.visibility</p:attrName>
                                        </p:attrNameLst>
                                      </p:cBhvr>
                                      <p:to>
                                        <p:strVal val="visible"/>
                                      </p:to>
                                    </p:set>
                                    <p:animEffect transition="in" filter="slide(fromLeft)">
                                      <p:cBhvr>
                                        <p:cTn id="57" dur="500"/>
                                        <p:tgtEl>
                                          <p:spTgt spid="274447"/>
                                        </p:tgtEl>
                                      </p:cBhvr>
                                    </p:animEffect>
                                  </p:childTnLst>
                                  <p:subTnLst>
                                    <p:set>
                                      <p:cBhvr override="childStyle">
                                        <p:cTn dur="1" fill="hold" display="0" masterRel="nextClick" afterEffect="1"/>
                                        <p:tgtEl>
                                          <p:spTgt spid="274447"/>
                                        </p:tgtEl>
                                        <p:attrNameLst>
                                          <p:attrName>style.visibility</p:attrName>
                                        </p:attrNameLst>
                                      </p:cBhvr>
                                      <p:to>
                                        <p:strVal val="hidden"/>
                                      </p:to>
                                    </p:set>
                                  </p:subTnLst>
                                </p:cTn>
                              </p:par>
                            </p:childTnLst>
                          </p:cTn>
                        </p:par>
                      </p:childTnLst>
                    </p:cTn>
                  </p:par>
                  <p:par>
                    <p:cTn id="58" fill="hold">
                      <p:stCondLst>
                        <p:cond delay="indefinite"/>
                      </p:stCondLst>
                      <p:childTnLst>
                        <p:par>
                          <p:cTn id="59" fill="hold">
                            <p:stCondLst>
                              <p:cond delay="0"/>
                            </p:stCondLst>
                            <p:childTnLst>
                              <p:par>
                                <p:cTn id="60" presetID="12" presetClass="entr" presetSubtype="2" fill="hold" grpId="0" nodeType="clickEffect">
                                  <p:stCondLst>
                                    <p:cond delay="0"/>
                                  </p:stCondLst>
                                  <p:childTnLst>
                                    <p:set>
                                      <p:cBhvr>
                                        <p:cTn id="61" dur="1" fill="hold">
                                          <p:stCondLst>
                                            <p:cond delay="0"/>
                                          </p:stCondLst>
                                        </p:cTn>
                                        <p:tgtEl>
                                          <p:spTgt spid="274439"/>
                                        </p:tgtEl>
                                        <p:attrNameLst>
                                          <p:attrName>style.visibility</p:attrName>
                                        </p:attrNameLst>
                                      </p:cBhvr>
                                      <p:to>
                                        <p:strVal val="visible"/>
                                      </p:to>
                                    </p:set>
                                    <p:animEffect transition="in" filter="slide(fromRight)">
                                      <p:cBhvr>
                                        <p:cTn id="62" dur="500"/>
                                        <p:tgtEl>
                                          <p:spTgt spid="274439"/>
                                        </p:tgtEl>
                                      </p:cBhvr>
                                    </p:animEffect>
                                  </p:childTnLst>
                                </p:cTn>
                              </p:par>
                            </p:childTnLst>
                          </p:cTn>
                        </p:par>
                        <p:par>
                          <p:cTn id="63" fill="hold">
                            <p:stCondLst>
                              <p:cond delay="500"/>
                            </p:stCondLst>
                            <p:childTnLst>
                              <p:par>
                                <p:cTn id="64" presetID="9" presetClass="entr" presetSubtype="0" fill="hold" grpId="0" nodeType="afterEffect">
                                  <p:stCondLst>
                                    <p:cond delay="1000"/>
                                  </p:stCondLst>
                                  <p:childTnLst>
                                    <p:set>
                                      <p:cBhvr>
                                        <p:cTn id="65" dur="1" fill="hold">
                                          <p:stCondLst>
                                            <p:cond delay="0"/>
                                          </p:stCondLst>
                                        </p:cTn>
                                        <p:tgtEl>
                                          <p:spTgt spid="274434"/>
                                        </p:tgtEl>
                                        <p:attrNameLst>
                                          <p:attrName>style.visibility</p:attrName>
                                        </p:attrNameLst>
                                      </p:cBhvr>
                                      <p:to>
                                        <p:strVal val="visible"/>
                                      </p:to>
                                    </p:set>
                                    <p:animEffect transition="in" filter="dissolve">
                                      <p:cBhvr>
                                        <p:cTn id="66" dur="500"/>
                                        <p:tgtEl>
                                          <p:spTgt spid="274434"/>
                                        </p:tgtEl>
                                      </p:cBhvr>
                                    </p:animEffect>
                                  </p:childTnLst>
                                </p:cTn>
                              </p:par>
                            </p:childTnLst>
                          </p:cTn>
                        </p:par>
                        <p:par>
                          <p:cTn id="67" fill="hold">
                            <p:stCondLst>
                              <p:cond delay="2000"/>
                            </p:stCondLst>
                            <p:childTnLst>
                              <p:par>
                                <p:cTn id="68" presetID="23" presetClass="entr" presetSubtype="272" fill="hold" nodeType="afterEffect">
                                  <p:stCondLst>
                                    <p:cond delay="1000"/>
                                  </p:stCondLst>
                                  <p:childTnLst>
                                    <p:set>
                                      <p:cBhvr>
                                        <p:cTn id="69" dur="1" fill="hold">
                                          <p:stCondLst>
                                            <p:cond delay="0"/>
                                          </p:stCondLst>
                                        </p:cTn>
                                        <p:tgtEl>
                                          <p:spTgt spid="274452"/>
                                        </p:tgtEl>
                                        <p:attrNameLst>
                                          <p:attrName>style.visibility</p:attrName>
                                        </p:attrNameLst>
                                      </p:cBhvr>
                                      <p:to>
                                        <p:strVal val="visible"/>
                                      </p:to>
                                    </p:set>
                                    <p:anim calcmode="lin" valueType="num">
                                      <p:cBhvr>
                                        <p:cTn id="70" dur="500" fill="hold"/>
                                        <p:tgtEl>
                                          <p:spTgt spid="274452"/>
                                        </p:tgtEl>
                                        <p:attrNameLst>
                                          <p:attrName>ppt_w</p:attrName>
                                        </p:attrNameLst>
                                      </p:cBhvr>
                                      <p:tavLst>
                                        <p:tav tm="0">
                                          <p:val>
                                            <p:strVal val="2/3*#ppt_w"/>
                                          </p:val>
                                        </p:tav>
                                        <p:tav tm="100000">
                                          <p:val>
                                            <p:strVal val="#ppt_w"/>
                                          </p:val>
                                        </p:tav>
                                      </p:tavLst>
                                    </p:anim>
                                    <p:anim calcmode="lin" valueType="num">
                                      <p:cBhvr>
                                        <p:cTn id="71" dur="500" fill="hold"/>
                                        <p:tgtEl>
                                          <p:spTgt spid="274452"/>
                                        </p:tgtEl>
                                        <p:attrNameLst>
                                          <p:attrName>ppt_h</p:attrName>
                                        </p:attrNameLst>
                                      </p:cBhvr>
                                      <p:tavLst>
                                        <p:tav tm="0">
                                          <p:val>
                                            <p:strVal val="2/3*#ppt_h"/>
                                          </p:val>
                                        </p:tav>
                                        <p:tav tm="100000">
                                          <p:val>
                                            <p:strVal val="#ppt_h"/>
                                          </p:val>
                                        </p:tav>
                                      </p:tavLst>
                                    </p:anim>
                                  </p:childTnLst>
                                </p:cTn>
                              </p:par>
                            </p:childTnLst>
                          </p:cTn>
                        </p:par>
                        <p:par>
                          <p:cTn id="72" fill="hold">
                            <p:stCondLst>
                              <p:cond delay="3500"/>
                            </p:stCondLst>
                            <p:childTnLst>
                              <p:par>
                                <p:cTn id="73" presetID="12" presetClass="entr" presetSubtype="4" fill="hold" grpId="0" nodeType="afterEffect">
                                  <p:stCondLst>
                                    <p:cond delay="1000"/>
                                  </p:stCondLst>
                                  <p:childTnLst>
                                    <p:set>
                                      <p:cBhvr>
                                        <p:cTn id="74" dur="1" fill="hold">
                                          <p:stCondLst>
                                            <p:cond delay="0"/>
                                          </p:stCondLst>
                                        </p:cTn>
                                        <p:tgtEl>
                                          <p:spTgt spid="274440"/>
                                        </p:tgtEl>
                                        <p:attrNameLst>
                                          <p:attrName>style.visibility</p:attrName>
                                        </p:attrNameLst>
                                      </p:cBhvr>
                                      <p:to>
                                        <p:strVal val="visible"/>
                                      </p:to>
                                    </p:set>
                                    <p:animEffect transition="in" filter="slide(fromBottom)">
                                      <p:cBhvr>
                                        <p:cTn id="75" dur="500"/>
                                        <p:tgtEl>
                                          <p:spTgt spid="274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4" grpId="0" animBg="1" autoUpdateAnimBg="0"/>
      <p:bldP spid="274435" grpId="0" animBg="1" autoUpdateAnimBg="0"/>
      <p:bldP spid="274436" grpId="0" animBg="1" autoUpdateAnimBg="0"/>
      <p:bldP spid="274437" grpId="0" animBg="1"/>
      <p:bldP spid="274438" grpId="0" animBg="1"/>
      <p:bldP spid="274439" grpId="0" animBg="1"/>
      <p:bldP spid="274440" grpId="0" animBg="1"/>
      <p:bldP spid="274441" grpId="0" animBg="1" autoUpdateAnimBg="0"/>
      <p:bldP spid="274442" grpId="0" autoUpdateAnimBg="0"/>
      <p:bldP spid="274443" grpId="0" autoUpdateAnimBg="0"/>
      <p:bldP spid="274444" grpId="0" animBg="1"/>
      <p:bldP spid="274445" grpId="0" animBg="1"/>
      <p:bldP spid="274446" grpId="0" animBg="1"/>
      <p:bldP spid="27444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ChangeArrowheads="1"/>
          </p:cNvSpPr>
          <p:nvPr/>
        </p:nvSpPr>
        <p:spPr bwMode="auto">
          <a:xfrm>
            <a:off x="684213" y="284163"/>
            <a:ext cx="7772400" cy="5667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Selecting a Sample</a:t>
            </a:r>
            <a:endParaRPr lang="en-US" sz="2600">
              <a:solidFill>
                <a:srgbClr val="66FFFF"/>
              </a:solidFill>
              <a:effectLst>
                <a:outerShdw blurRad="38100" dist="38100" dir="2700000" algn="tl">
                  <a:srgbClr val="000000"/>
                </a:outerShdw>
              </a:effectLst>
              <a:latin typeface="Book Antiqua" pitchFamily="18" charset="0"/>
            </a:endParaRPr>
          </a:p>
        </p:txBody>
      </p:sp>
      <p:sp>
        <p:nvSpPr>
          <p:cNvPr id="391171" name="Rectangle 3"/>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Sampling from a Finite Population</a:t>
            </a:r>
          </a:p>
        </p:txBody>
      </p:sp>
      <p:sp>
        <p:nvSpPr>
          <p:cNvPr id="391172" name="AutoShape 4"/>
          <p:cNvSpPr>
            <a:spLocks noChangeArrowheads="1"/>
          </p:cNvSpPr>
          <p:nvPr/>
        </p:nvSpPr>
        <p:spPr bwMode="auto">
          <a:xfrm rot="5400000">
            <a:off x="504825" y="1241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91173" name="AutoShape 5"/>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91174" name="Text Box 6"/>
          <p:cNvSpPr txBox="1">
            <a:spLocks noChangeArrowheads="1"/>
          </p:cNvSpPr>
          <p:nvPr/>
        </p:nvSpPr>
        <p:spPr bwMode="auto">
          <a:xfrm>
            <a:off x="684213" y="1608138"/>
            <a:ext cx="5983287" cy="461665"/>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  Sampling from an Infinite Population</a:t>
            </a:r>
            <a:endParaRPr lang="en-US" dirty="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91172"/>
                                        </p:tgtEl>
                                        <p:attrNameLst>
                                          <p:attrName>style.visibility</p:attrName>
                                        </p:attrNameLst>
                                      </p:cBhvr>
                                      <p:to>
                                        <p:strVal val="visible"/>
                                      </p:to>
                                    </p:set>
                                    <p:animEffect transition="in" filter="slide(fromLeft)">
                                      <p:cBhvr>
                                        <p:cTn id="7" dur="500"/>
                                        <p:tgtEl>
                                          <p:spTgt spid="391172"/>
                                        </p:tgtEl>
                                      </p:cBhvr>
                                    </p:animEffect>
                                  </p:childTnLst>
                                  <p:subTnLst>
                                    <p:set>
                                      <p:cBhvr override="childStyle">
                                        <p:cTn dur="1" fill="hold" display="0" masterRel="nextClick" afterEffect="1"/>
                                        <p:tgtEl>
                                          <p:spTgt spid="39117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91171">
                                            <p:txEl>
                                              <p:pRg st="0" end="0"/>
                                            </p:txEl>
                                          </p:spTgt>
                                        </p:tgtEl>
                                        <p:attrNameLst>
                                          <p:attrName>style.visibility</p:attrName>
                                        </p:attrNameLst>
                                      </p:cBhvr>
                                      <p:to>
                                        <p:strVal val="visible"/>
                                      </p:to>
                                    </p:set>
                                    <p:animEffect transition="in" filter="slide(fromTop)">
                                      <p:cBhvr>
                                        <p:cTn id="12" dur="500"/>
                                        <p:tgtEl>
                                          <p:spTgt spid="391171">
                                            <p:txEl>
                                              <p:pRg st="0" end="0"/>
                                            </p:txEl>
                                          </p:spTgt>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391173"/>
                                        </p:tgtEl>
                                        <p:attrNameLst>
                                          <p:attrName>style.visibility</p:attrName>
                                        </p:attrNameLst>
                                      </p:cBhvr>
                                      <p:to>
                                        <p:strVal val="visible"/>
                                      </p:to>
                                    </p:set>
                                    <p:animEffect transition="in" filter="slide(fromLeft)">
                                      <p:cBhvr>
                                        <p:cTn id="16" dur="500"/>
                                        <p:tgtEl>
                                          <p:spTgt spid="391173"/>
                                        </p:tgtEl>
                                      </p:cBhvr>
                                    </p:animEffect>
                                  </p:childTnLst>
                                  <p:subTnLst>
                                    <p:set>
                                      <p:cBhvr override="childStyle">
                                        <p:cTn dur="1" fill="hold" display="0" masterRel="nextClick" afterEffect="1"/>
                                        <p:tgtEl>
                                          <p:spTgt spid="39117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91174"/>
                                        </p:tgtEl>
                                        <p:attrNameLst>
                                          <p:attrName>style.visibility</p:attrName>
                                        </p:attrNameLst>
                                      </p:cBhvr>
                                      <p:to>
                                        <p:strVal val="visible"/>
                                      </p:to>
                                    </p:set>
                                    <p:animEffect transition="in" filter="slide(fromTop)">
                                      <p:cBhvr>
                                        <p:cTn id="21" dur="500"/>
                                        <p:tgtEl>
                                          <p:spTgt spid="391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1" grpId="0" build="p" autoUpdateAnimBg="0"/>
      <p:bldP spid="391172" grpId="0" animBg="1"/>
      <p:bldP spid="391173" grpId="0" animBg="1"/>
      <p:bldP spid="391174"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ChangeArrowheads="1"/>
          </p:cNvSpPr>
          <p:nvPr/>
        </p:nvSpPr>
        <p:spPr bwMode="auto">
          <a:xfrm>
            <a:off x="3756025" y="3114675"/>
            <a:ext cx="1909763" cy="6667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276483" name="Object 3">
            <a:hlinkClick r:id="" action="ppaction://ole?verb=0"/>
          </p:cNvPr>
          <p:cNvGraphicFramePr>
            <a:graphicFrameLocks/>
          </p:cNvGraphicFramePr>
          <p:nvPr/>
        </p:nvGraphicFramePr>
        <p:xfrm>
          <a:off x="4059238" y="3271838"/>
          <a:ext cx="1319212" cy="341312"/>
        </p:xfrm>
        <a:graphic>
          <a:graphicData uri="http://schemas.openxmlformats.org/presentationml/2006/ole">
            <mc:AlternateContent xmlns:mc="http://schemas.openxmlformats.org/markup-compatibility/2006">
              <mc:Choice xmlns:v="urn:schemas-microsoft-com:vml" Requires="v">
                <p:oleObj spid="_x0000_s276610" name="Equation" r:id="rId4" imgW="988920" imgH="264960" progId="Equation.DSMT4">
                  <p:embed/>
                </p:oleObj>
              </mc:Choice>
              <mc:Fallback>
                <p:oleObj name="Equation" r:id="rId4" imgW="988920" imgH="264960" progId="Equation.DSMT4">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9238" y="3271838"/>
                        <a:ext cx="1319212" cy="341312"/>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76484" name="Group 4"/>
          <p:cNvGrpSpPr>
            <a:grpSpLocks/>
          </p:cNvGrpSpPr>
          <p:nvPr/>
        </p:nvGrpSpPr>
        <p:grpSpPr bwMode="auto">
          <a:xfrm>
            <a:off x="685800" y="166688"/>
            <a:ext cx="7772400" cy="814387"/>
            <a:chOff x="432" y="33"/>
            <a:chExt cx="4896" cy="513"/>
          </a:xfrm>
        </p:grpSpPr>
        <p:sp>
          <p:nvSpPr>
            <p:cNvPr id="276485" name="Rectangle 5"/>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76486" name="Object 6">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76611" name="Equation" r:id="rId6" imgW="176040" imgH="228600" progId="Equation.2">
                    <p:embed/>
                  </p:oleObj>
                </mc:Choice>
                <mc:Fallback>
                  <p:oleObj name="Equation" r:id="rId6" imgW="176040" imgH="228600" progId="Equation.2">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76487" name="Text Box 7"/>
          <p:cNvSpPr txBox="1">
            <a:spLocks noChangeArrowheads="1"/>
          </p:cNvSpPr>
          <p:nvPr/>
        </p:nvSpPr>
        <p:spPr bwMode="auto">
          <a:xfrm>
            <a:off x="2084388" y="3865563"/>
            <a:ext cx="5127625" cy="822325"/>
          </a:xfrm>
          <a:prstGeom prst="rect">
            <a:avLst/>
          </a:prstGeom>
          <a:noFill/>
          <a:ln w="12700">
            <a:noFill/>
            <a:miter lim="800000"/>
            <a:headEnd/>
            <a:tailEnd/>
          </a:ln>
          <a:effectLst/>
        </p:spPr>
        <p:txBody>
          <a:bodyPr wrap="none">
            <a:spAutoFit/>
          </a:bodyPr>
          <a:lstStyle/>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where:</a:t>
            </a:r>
          </a:p>
          <a:p>
            <a:pPr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 the population proportion</a:t>
            </a:r>
          </a:p>
        </p:txBody>
      </p:sp>
      <p:grpSp>
        <p:nvGrpSpPr>
          <p:cNvPr id="276497" name="Group 17"/>
          <p:cNvGrpSpPr>
            <a:grpSpLocks/>
          </p:cNvGrpSpPr>
          <p:nvPr/>
        </p:nvGrpSpPr>
        <p:grpSpPr bwMode="auto">
          <a:xfrm>
            <a:off x="1106488" y="1098550"/>
            <a:ext cx="7024687" cy="1187450"/>
            <a:chOff x="697" y="692"/>
            <a:chExt cx="4425" cy="748"/>
          </a:xfrm>
        </p:grpSpPr>
        <p:sp>
          <p:nvSpPr>
            <p:cNvPr id="276489" name="Text Box 9"/>
            <p:cNvSpPr txBox="1">
              <a:spLocks noChangeArrowheads="1"/>
            </p:cNvSpPr>
            <p:nvPr/>
          </p:nvSpPr>
          <p:spPr bwMode="auto">
            <a:xfrm>
              <a:off x="697" y="692"/>
              <a:ext cx="4425" cy="748"/>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    The </a:t>
              </a:r>
              <a:r>
                <a:rPr lang="en-US" sz="2400" u="sng">
                  <a:effectLst>
                    <a:outerShdw blurRad="38100" dist="38100" dir="2700000" algn="tl">
                      <a:srgbClr val="000000"/>
                    </a:outerShdw>
                  </a:effectLst>
                  <a:latin typeface="Book Antiqua" pitchFamily="18" charset="0"/>
                </a:rPr>
                <a:t>sampling distribution of    </a:t>
              </a:r>
              <a:r>
                <a:rPr lang="en-US" sz="2400">
                  <a:effectLst>
                    <a:outerShdw blurRad="38100" dist="38100" dir="2700000" algn="tl">
                      <a:srgbClr val="000000"/>
                    </a:outerShdw>
                  </a:effectLst>
                  <a:latin typeface="Book Antiqua" pitchFamily="18" charset="0"/>
                </a:rPr>
                <a:t> is the probability</a:t>
              </a:r>
            </a:p>
            <a:p>
              <a:pPr algn="l"/>
              <a:r>
                <a:rPr lang="en-US" sz="2400">
                  <a:effectLst>
                    <a:outerShdw blurRad="38100" dist="38100" dir="2700000" algn="tl">
                      <a:srgbClr val="000000"/>
                    </a:outerShdw>
                  </a:effectLst>
                  <a:latin typeface="Book Antiqua" pitchFamily="18" charset="0"/>
                </a:rPr>
                <a:t>distribution of all possible values of the sample</a:t>
              </a:r>
            </a:p>
            <a:p>
              <a:pPr algn="l"/>
              <a:r>
                <a:rPr lang="en-US" sz="2400">
                  <a:effectLst>
                    <a:outerShdw blurRad="38100" dist="38100" dir="2700000" algn="tl">
                      <a:srgbClr val="000000"/>
                    </a:outerShdw>
                  </a:effectLst>
                  <a:latin typeface="Book Antiqua" pitchFamily="18" charset="0"/>
                </a:rPr>
                <a:t>proportion    .</a:t>
              </a:r>
            </a:p>
          </p:txBody>
        </p:sp>
        <p:graphicFrame>
          <p:nvGraphicFramePr>
            <p:cNvPr id="276490" name="Object 10">
              <a:hlinkClick r:id="" action="ppaction://ole?verb=0"/>
            </p:cNvPr>
            <p:cNvGraphicFramePr>
              <a:graphicFrameLocks/>
            </p:cNvGraphicFramePr>
            <p:nvPr/>
          </p:nvGraphicFramePr>
          <p:xfrm>
            <a:off x="1737" y="1247"/>
            <a:ext cx="136" cy="178"/>
          </p:xfrm>
          <a:graphic>
            <a:graphicData uri="http://schemas.openxmlformats.org/presentationml/2006/ole">
              <mc:AlternateContent xmlns:mc="http://schemas.openxmlformats.org/markup-compatibility/2006">
                <mc:Choice xmlns:v="urn:schemas-microsoft-com:vml" Requires="v">
                  <p:oleObj spid="_x0000_s276612" name="Equation" r:id="rId8" imgW="176040" imgH="228600" progId="Equation.2">
                    <p:embed/>
                  </p:oleObj>
                </mc:Choice>
                <mc:Fallback>
                  <p:oleObj name="Equation" r:id="rId8" imgW="176040" imgH="228600" progId="Equation.2">
                    <p:embed/>
                    <p:pic>
                      <p:nvPicPr>
                        <p:cNvPr id="0" name="Picture 10"/>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7" y="1247"/>
                          <a:ext cx="136" cy="17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76491" name="Object 11">
              <a:hlinkClick r:id="" action="ppaction://ole?verb=0"/>
            </p:cNvPr>
            <p:cNvGraphicFramePr>
              <a:graphicFrameLocks/>
            </p:cNvGraphicFramePr>
            <p:nvPr/>
          </p:nvGraphicFramePr>
          <p:xfrm>
            <a:off x="3408" y="777"/>
            <a:ext cx="136" cy="178"/>
          </p:xfrm>
          <a:graphic>
            <a:graphicData uri="http://schemas.openxmlformats.org/presentationml/2006/ole">
              <mc:AlternateContent xmlns:mc="http://schemas.openxmlformats.org/markup-compatibility/2006">
                <mc:Choice xmlns:v="urn:schemas-microsoft-com:vml" Requires="v">
                  <p:oleObj spid="_x0000_s276613" name="Equation" r:id="rId10" imgW="176040" imgH="228600" progId="Equation.2">
                    <p:embed/>
                  </p:oleObj>
                </mc:Choice>
                <mc:Fallback>
                  <p:oleObj name="Equation" r:id="rId10" imgW="176040" imgH="228600" progId="Equation.2">
                    <p:embed/>
                    <p:pic>
                      <p:nvPicPr>
                        <p:cNvPr id="0" name="Picture 1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8" y="777"/>
                          <a:ext cx="136" cy="17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76492" name="AutoShape 12"/>
          <p:cNvSpPr>
            <a:spLocks noChangeArrowheads="1"/>
          </p:cNvSpPr>
          <p:nvPr/>
        </p:nvSpPr>
        <p:spPr bwMode="auto">
          <a:xfrm rot="5400000">
            <a:off x="841375" y="2571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76496" name="Group 16"/>
          <p:cNvGrpSpPr>
            <a:grpSpLocks/>
          </p:cNvGrpSpPr>
          <p:nvPr/>
        </p:nvGrpSpPr>
        <p:grpSpPr bwMode="auto">
          <a:xfrm>
            <a:off x="1028700" y="2446338"/>
            <a:ext cx="3109913" cy="457200"/>
            <a:chOff x="720" y="1541"/>
            <a:chExt cx="1959" cy="288"/>
          </a:xfrm>
        </p:grpSpPr>
        <p:graphicFrame>
          <p:nvGraphicFramePr>
            <p:cNvPr id="276494" name="Object 14">
              <a:hlinkClick r:id="" action="ppaction://ole?verb=0"/>
            </p:cNvPr>
            <p:cNvGraphicFramePr>
              <a:graphicFrameLocks/>
            </p:cNvGraphicFramePr>
            <p:nvPr/>
          </p:nvGraphicFramePr>
          <p:xfrm>
            <a:off x="2537" y="1630"/>
            <a:ext cx="142" cy="184"/>
          </p:xfrm>
          <a:graphic>
            <a:graphicData uri="http://schemas.openxmlformats.org/presentationml/2006/ole">
              <mc:AlternateContent xmlns:mc="http://schemas.openxmlformats.org/markup-compatibility/2006">
                <mc:Choice xmlns:v="urn:schemas-microsoft-com:vml" Requires="v">
                  <p:oleObj spid="_x0000_s276614" name="Equation" r:id="rId12" imgW="176040" imgH="228600" progId="Equation.2">
                    <p:embed/>
                  </p:oleObj>
                </mc:Choice>
                <mc:Fallback>
                  <p:oleObj name="Equation" r:id="rId12" imgW="176040" imgH="228600" progId="Equation.2">
                    <p:embed/>
                    <p:pic>
                      <p:nvPicPr>
                        <p:cNvPr id="0" name="Picture 14"/>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37" y="1630"/>
                          <a:ext cx="142" cy="18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76495" name="Text Box 15"/>
            <p:cNvSpPr txBox="1">
              <a:spLocks noChangeArrowheads="1"/>
            </p:cNvSpPr>
            <p:nvPr/>
          </p:nvSpPr>
          <p:spPr bwMode="auto">
            <a:xfrm>
              <a:off x="720" y="1541"/>
              <a:ext cx="1824" cy="288"/>
            </a:xfrm>
            <a:prstGeom prst="rect">
              <a:avLst/>
            </a:prstGeom>
            <a:noFill/>
            <a:ln w="12700">
              <a:noFill/>
              <a:miter lim="800000"/>
              <a:headEnd/>
              <a:tailEnd/>
            </a:ln>
            <a:effectLst/>
          </p:spPr>
          <p:txBody>
            <a:bodyPr wrap="none">
              <a:spAutoFit/>
            </a:bodyPr>
            <a:lstStyle/>
            <a:p>
              <a:pPr>
                <a:buFontTx/>
                <a:buChar char="•"/>
              </a:pPr>
              <a:r>
                <a:rPr lang="en-US" sz="2400">
                  <a:solidFill>
                    <a:srgbClr val="66FFFF"/>
                  </a:solidFill>
                  <a:effectLst>
                    <a:outerShdw blurRad="38100" dist="38100" dir="2700000" algn="tl">
                      <a:srgbClr val="000000"/>
                    </a:outerShdw>
                  </a:effectLst>
                  <a:latin typeface="Book Antiqua" pitchFamily="18" charset="0"/>
                </a:rPr>
                <a:t> Expected Value of</a:t>
              </a:r>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1000"/>
                                  </p:stCondLst>
                                  <p:childTnLst>
                                    <p:set>
                                      <p:cBhvr>
                                        <p:cTn id="6" dur="1" fill="hold">
                                          <p:stCondLst>
                                            <p:cond delay="0"/>
                                          </p:stCondLst>
                                        </p:cTn>
                                        <p:tgtEl>
                                          <p:spTgt spid="276497"/>
                                        </p:tgtEl>
                                        <p:attrNameLst>
                                          <p:attrName>style.visibility</p:attrName>
                                        </p:attrNameLst>
                                      </p:cBhvr>
                                      <p:to>
                                        <p:strVal val="visible"/>
                                      </p:to>
                                    </p:set>
                                    <p:animEffect transition="in" filter="blinds(horizontal)">
                                      <p:cBhvr>
                                        <p:cTn id="7" dur="500"/>
                                        <p:tgtEl>
                                          <p:spTgt spid="276497"/>
                                        </p:tgtEl>
                                      </p:cBhvr>
                                    </p:animEffect>
                                  </p:childTnLst>
                                </p:cTn>
                              </p:par>
                            </p:childTnLst>
                          </p:cTn>
                        </p:par>
                        <p:par>
                          <p:cTn id="8" fill="hold">
                            <p:stCondLst>
                              <p:cond delay="1500"/>
                            </p:stCondLst>
                            <p:childTnLst>
                              <p:par>
                                <p:cTn id="9" presetID="12" presetClass="entr" presetSubtype="8" fill="hold" grpId="0" nodeType="afterEffect">
                                  <p:stCondLst>
                                    <p:cond delay="3000"/>
                                  </p:stCondLst>
                                  <p:childTnLst>
                                    <p:set>
                                      <p:cBhvr>
                                        <p:cTn id="10" dur="1" fill="hold">
                                          <p:stCondLst>
                                            <p:cond delay="0"/>
                                          </p:stCondLst>
                                        </p:cTn>
                                        <p:tgtEl>
                                          <p:spTgt spid="276492"/>
                                        </p:tgtEl>
                                        <p:attrNameLst>
                                          <p:attrName>style.visibility</p:attrName>
                                        </p:attrNameLst>
                                      </p:cBhvr>
                                      <p:to>
                                        <p:strVal val="visible"/>
                                      </p:to>
                                    </p:set>
                                    <p:animEffect transition="in" filter="slide(fromLeft)">
                                      <p:cBhvr>
                                        <p:cTn id="11" dur="500"/>
                                        <p:tgtEl>
                                          <p:spTgt spid="276492"/>
                                        </p:tgtEl>
                                      </p:cBhvr>
                                    </p:animEffect>
                                  </p:childTnLst>
                                  <p:subTnLst>
                                    <p:set>
                                      <p:cBhvr override="childStyle">
                                        <p:cTn dur="1" fill="hold" display="0" masterRel="nextClick" afterEffect="1"/>
                                        <p:tgtEl>
                                          <p:spTgt spid="276492"/>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276496"/>
                                        </p:tgtEl>
                                        <p:attrNameLst>
                                          <p:attrName>style.visibility</p:attrName>
                                        </p:attrNameLst>
                                      </p:cBhvr>
                                      <p:to>
                                        <p:strVal val="visible"/>
                                      </p:to>
                                    </p:set>
                                    <p:animEffect transition="in" filter="blinds(horizontal)">
                                      <p:cBhvr>
                                        <p:cTn id="16" dur="500"/>
                                        <p:tgtEl>
                                          <p:spTgt spid="276496"/>
                                        </p:tgtEl>
                                      </p:cBhvr>
                                    </p:animEffect>
                                  </p:childTnLst>
                                </p:cTn>
                              </p:par>
                            </p:childTnLst>
                          </p:cTn>
                        </p:par>
                        <p:par>
                          <p:cTn id="17" fill="hold">
                            <p:stCondLst>
                              <p:cond delay="500"/>
                            </p:stCondLst>
                            <p:childTnLst>
                              <p:par>
                                <p:cTn id="18" presetID="9" presetClass="entr" presetSubtype="0" fill="hold" grpId="0" nodeType="afterEffect">
                                  <p:stCondLst>
                                    <p:cond delay="1000"/>
                                  </p:stCondLst>
                                  <p:childTnLst>
                                    <p:set>
                                      <p:cBhvr>
                                        <p:cTn id="19" dur="1" fill="hold">
                                          <p:stCondLst>
                                            <p:cond delay="0"/>
                                          </p:stCondLst>
                                        </p:cTn>
                                        <p:tgtEl>
                                          <p:spTgt spid="276482"/>
                                        </p:tgtEl>
                                        <p:attrNameLst>
                                          <p:attrName>style.visibility</p:attrName>
                                        </p:attrNameLst>
                                      </p:cBhvr>
                                      <p:to>
                                        <p:strVal val="visible"/>
                                      </p:to>
                                    </p:set>
                                    <p:animEffect transition="in" filter="dissolve">
                                      <p:cBhvr>
                                        <p:cTn id="20" dur="500"/>
                                        <p:tgtEl>
                                          <p:spTgt spid="276482"/>
                                        </p:tgtEl>
                                      </p:cBhvr>
                                    </p:animEffect>
                                  </p:childTnLst>
                                </p:cTn>
                              </p:par>
                            </p:childTnLst>
                          </p:cTn>
                        </p:par>
                        <p:par>
                          <p:cTn id="21" fill="hold">
                            <p:stCondLst>
                              <p:cond delay="2000"/>
                            </p:stCondLst>
                            <p:childTnLst>
                              <p:par>
                                <p:cTn id="22" presetID="23" presetClass="entr" presetSubtype="272" fill="hold" nodeType="afterEffect">
                                  <p:stCondLst>
                                    <p:cond delay="1000"/>
                                  </p:stCondLst>
                                  <p:childTnLst>
                                    <p:set>
                                      <p:cBhvr>
                                        <p:cTn id="23" dur="1" fill="hold">
                                          <p:stCondLst>
                                            <p:cond delay="0"/>
                                          </p:stCondLst>
                                        </p:cTn>
                                        <p:tgtEl>
                                          <p:spTgt spid="276483"/>
                                        </p:tgtEl>
                                        <p:attrNameLst>
                                          <p:attrName>style.visibility</p:attrName>
                                        </p:attrNameLst>
                                      </p:cBhvr>
                                      <p:to>
                                        <p:strVal val="visible"/>
                                      </p:to>
                                    </p:set>
                                    <p:anim calcmode="lin" valueType="num">
                                      <p:cBhvr>
                                        <p:cTn id="24" dur="500" fill="hold"/>
                                        <p:tgtEl>
                                          <p:spTgt spid="276483"/>
                                        </p:tgtEl>
                                        <p:attrNameLst>
                                          <p:attrName>ppt_w</p:attrName>
                                        </p:attrNameLst>
                                      </p:cBhvr>
                                      <p:tavLst>
                                        <p:tav tm="0">
                                          <p:val>
                                            <p:strVal val="2/3*#ppt_w"/>
                                          </p:val>
                                        </p:tav>
                                        <p:tav tm="100000">
                                          <p:val>
                                            <p:strVal val="#ppt_w"/>
                                          </p:val>
                                        </p:tav>
                                      </p:tavLst>
                                    </p:anim>
                                    <p:anim calcmode="lin" valueType="num">
                                      <p:cBhvr>
                                        <p:cTn id="25" dur="500" fill="hold"/>
                                        <p:tgtEl>
                                          <p:spTgt spid="276483"/>
                                        </p:tgtEl>
                                        <p:attrNameLst>
                                          <p:attrName>ppt_h</p:attrName>
                                        </p:attrNameLst>
                                      </p:cBhvr>
                                      <p:tavLst>
                                        <p:tav tm="0">
                                          <p:val>
                                            <p:strVal val="2/3*#ppt_h"/>
                                          </p:val>
                                        </p:tav>
                                        <p:tav tm="100000">
                                          <p:val>
                                            <p:strVal val="#ppt_h"/>
                                          </p:val>
                                        </p:tav>
                                      </p:tavLst>
                                    </p:anim>
                                  </p:childTnLst>
                                </p:cTn>
                              </p:par>
                            </p:childTnLst>
                          </p:cTn>
                        </p:par>
                        <p:par>
                          <p:cTn id="26" fill="hold">
                            <p:stCondLst>
                              <p:cond delay="3500"/>
                            </p:stCondLst>
                            <p:childTnLst>
                              <p:par>
                                <p:cTn id="27" presetID="12" presetClass="entr" presetSubtype="1" fill="hold" grpId="0" nodeType="afterEffect">
                                  <p:stCondLst>
                                    <p:cond delay="2000"/>
                                  </p:stCondLst>
                                  <p:childTnLst>
                                    <p:set>
                                      <p:cBhvr>
                                        <p:cTn id="28" dur="1" fill="hold">
                                          <p:stCondLst>
                                            <p:cond delay="0"/>
                                          </p:stCondLst>
                                        </p:cTn>
                                        <p:tgtEl>
                                          <p:spTgt spid="276487"/>
                                        </p:tgtEl>
                                        <p:attrNameLst>
                                          <p:attrName>style.visibility</p:attrName>
                                        </p:attrNameLst>
                                      </p:cBhvr>
                                      <p:to>
                                        <p:strVal val="visible"/>
                                      </p:to>
                                    </p:set>
                                    <p:animEffect transition="in" filter="slide(fromTop)">
                                      <p:cBhvr>
                                        <p:cTn id="29" dur="500"/>
                                        <p:tgtEl>
                                          <p:spTgt spid="276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82" grpId="0" animBg="1"/>
      <p:bldP spid="276487" grpId="0" autoUpdateAnimBg="0"/>
      <p:bldP spid="27649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ChangeArrowheads="1"/>
          </p:cNvSpPr>
          <p:nvPr/>
        </p:nvSpPr>
        <p:spPr bwMode="auto">
          <a:xfrm>
            <a:off x="4954588" y="2176463"/>
            <a:ext cx="2773362" cy="1058862"/>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278531" name="Rectangle 3"/>
          <p:cNvSpPr>
            <a:spLocks noChangeArrowheads="1"/>
          </p:cNvSpPr>
          <p:nvPr/>
        </p:nvSpPr>
        <p:spPr bwMode="auto">
          <a:xfrm>
            <a:off x="1558925" y="2182813"/>
            <a:ext cx="3251200" cy="1058862"/>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aphicFrame>
        <p:nvGraphicFramePr>
          <p:cNvPr id="278532" name="Object 4">
            <a:hlinkClick r:id="" action="ppaction://ole?verb=0"/>
          </p:cNvPr>
          <p:cNvGraphicFramePr>
            <a:graphicFrameLocks/>
          </p:cNvGraphicFramePr>
          <p:nvPr/>
        </p:nvGraphicFramePr>
        <p:xfrm>
          <a:off x="1854200" y="2273300"/>
          <a:ext cx="2667000" cy="863600"/>
        </p:xfrm>
        <a:graphic>
          <a:graphicData uri="http://schemas.openxmlformats.org/presentationml/2006/ole">
            <mc:AlternateContent xmlns:mc="http://schemas.openxmlformats.org/markup-compatibility/2006">
              <mc:Choice xmlns:v="urn:schemas-microsoft-com:vml" Requires="v">
                <p:oleObj spid="_x0000_s278688" name="Equation" r:id="rId4" imgW="1485720" imgH="444240" progId="Equation.3">
                  <p:embed/>
                </p:oleObj>
              </mc:Choice>
              <mc:Fallback>
                <p:oleObj name="Equation" r:id="rId4" imgW="1485720" imgH="444240" progId="Equation.3">
                  <p:embed/>
                  <p:pic>
                    <p:nvPicPr>
                      <p:cNvPr id="0" name="Picture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4200" y="2273300"/>
                        <a:ext cx="2667000" cy="86360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78533" name="Object 5">
            <a:hlinkClick r:id="" action="ppaction://ole?verb=0"/>
          </p:cNvPr>
          <p:cNvGraphicFramePr>
            <a:graphicFrameLocks/>
          </p:cNvGraphicFramePr>
          <p:nvPr/>
        </p:nvGraphicFramePr>
        <p:xfrm>
          <a:off x="5338763" y="2347913"/>
          <a:ext cx="1906587" cy="725487"/>
        </p:xfrm>
        <a:graphic>
          <a:graphicData uri="http://schemas.openxmlformats.org/presentationml/2006/ole">
            <mc:AlternateContent xmlns:mc="http://schemas.openxmlformats.org/markup-compatibility/2006">
              <mc:Choice xmlns:v="urn:schemas-microsoft-com:vml" Requires="v">
                <p:oleObj spid="_x0000_s278689" name="Equation" r:id="rId6" imgW="1915920" imgH="734760" progId="Equation">
                  <p:embed/>
                </p:oleObj>
              </mc:Choice>
              <mc:Fallback>
                <p:oleObj name="Equation" r:id="rId6" imgW="1915920" imgH="734760" progId="Equation">
                  <p:embed/>
                  <p:pic>
                    <p:nvPicPr>
                      <p:cNvPr id="0" name="Picture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8763" y="2347913"/>
                        <a:ext cx="1906587" cy="7254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78552" name="Group 24"/>
          <p:cNvGrpSpPr>
            <a:grpSpLocks/>
          </p:cNvGrpSpPr>
          <p:nvPr/>
        </p:nvGrpSpPr>
        <p:grpSpPr bwMode="auto">
          <a:xfrm>
            <a:off x="1603375" y="3376613"/>
            <a:ext cx="6021388" cy="822325"/>
            <a:chOff x="1010" y="2127"/>
            <a:chExt cx="3793" cy="518"/>
          </a:xfrm>
        </p:grpSpPr>
        <p:sp>
          <p:nvSpPr>
            <p:cNvPr id="278535" name="Text Box 7"/>
            <p:cNvSpPr txBox="1">
              <a:spLocks noChangeArrowheads="1"/>
            </p:cNvSpPr>
            <p:nvPr/>
          </p:nvSpPr>
          <p:spPr bwMode="auto">
            <a:xfrm>
              <a:off x="1010" y="2127"/>
              <a:ext cx="3793" cy="518"/>
            </a:xfrm>
            <a:prstGeom prst="rect">
              <a:avLst/>
            </a:prstGeom>
            <a:noFill/>
            <a:ln w="12700">
              <a:noFill/>
              <a:miter lim="800000"/>
              <a:headEnd/>
              <a:tailEnd/>
            </a:ln>
            <a:effectLst/>
          </p:spPr>
          <p:txBody>
            <a:bodyPr>
              <a:spAutoFit/>
            </a:bodyPr>
            <a:lstStyle/>
            <a:p>
              <a:pPr algn="l">
                <a:buFontTx/>
                <a:buChar char="•"/>
              </a:pPr>
              <a:r>
                <a:rPr lang="en-US" sz="2400">
                  <a:effectLst>
                    <a:outerShdw blurRad="38100" dist="38100" dir="2700000" algn="tl">
                      <a:srgbClr val="000000"/>
                    </a:outerShdw>
                  </a:effectLst>
                  <a:latin typeface="Book Antiqua" pitchFamily="18" charset="0"/>
                </a:rPr>
                <a:t>        is referred to as the </a:t>
              </a:r>
              <a:r>
                <a:rPr lang="en-US" sz="2400" u="sng">
                  <a:effectLst>
                    <a:outerShdw blurRad="38100" dist="38100" dir="2700000" algn="tl">
                      <a:srgbClr val="000000"/>
                    </a:outerShdw>
                  </a:effectLst>
                  <a:latin typeface="Book Antiqua" pitchFamily="18" charset="0"/>
                </a:rPr>
                <a:t>standard error of</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the proportion</a:t>
              </a:r>
              <a:r>
                <a:rPr lang="en-US" sz="2400">
                  <a:effectLst>
                    <a:outerShdw blurRad="38100" dist="38100" dir="2700000" algn="tl">
                      <a:srgbClr val="000000"/>
                    </a:outerShdw>
                  </a:effectLst>
                  <a:latin typeface="Book Antiqua" pitchFamily="18" charset="0"/>
                </a:rPr>
                <a:t>.</a:t>
              </a:r>
            </a:p>
          </p:txBody>
        </p:sp>
        <p:graphicFrame>
          <p:nvGraphicFramePr>
            <p:cNvPr id="278536" name="Object 8">
              <a:hlinkClick r:id="" action="ppaction://ole?verb=0"/>
            </p:cNvPr>
            <p:cNvGraphicFramePr>
              <a:graphicFrameLocks/>
            </p:cNvGraphicFramePr>
            <p:nvPr/>
          </p:nvGraphicFramePr>
          <p:xfrm>
            <a:off x="1287" y="2172"/>
            <a:ext cx="217" cy="241"/>
          </p:xfrm>
          <a:graphic>
            <a:graphicData uri="http://schemas.openxmlformats.org/presentationml/2006/ole">
              <mc:AlternateContent xmlns:mc="http://schemas.openxmlformats.org/markup-compatibility/2006">
                <mc:Choice xmlns:v="urn:schemas-microsoft-com:vml" Requires="v">
                  <p:oleObj spid="_x0000_s278690" name="Equation" r:id="rId8" imgW="353880" imgH="392040" progId="Equation.DSMT4">
                    <p:embed/>
                  </p:oleObj>
                </mc:Choice>
                <mc:Fallback>
                  <p:oleObj name="Equation" r:id="rId8" imgW="353880" imgH="392040" progId="Equation.DSMT4">
                    <p:embed/>
                    <p:pic>
                      <p:nvPicPr>
                        <p:cNvPr id="0" name="Picture 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7" y="2172"/>
                          <a:ext cx="217" cy="241"/>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78537" name="Group 9"/>
          <p:cNvGrpSpPr>
            <a:grpSpLocks/>
          </p:cNvGrpSpPr>
          <p:nvPr/>
        </p:nvGrpSpPr>
        <p:grpSpPr bwMode="auto">
          <a:xfrm>
            <a:off x="685800" y="166688"/>
            <a:ext cx="7772400" cy="814387"/>
            <a:chOff x="432" y="33"/>
            <a:chExt cx="4896" cy="513"/>
          </a:xfrm>
        </p:grpSpPr>
        <p:sp>
          <p:nvSpPr>
            <p:cNvPr id="278538" name="Rectangle 10"/>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78539" name="Object 11">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78691" name="Equation" r:id="rId10" imgW="176040" imgH="228600" progId="Equation.2">
                    <p:embed/>
                  </p:oleObj>
                </mc:Choice>
                <mc:Fallback>
                  <p:oleObj name="Equation" r:id="rId10" imgW="176040" imgH="228600" progId="Equation.2">
                    <p:embed/>
                    <p:pic>
                      <p:nvPicPr>
                        <p:cNvPr id="0" name="Picture 1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78540" name="AutoShape 12"/>
          <p:cNvSpPr>
            <a:spLocks noChangeArrowheads="1"/>
          </p:cNvSpPr>
          <p:nvPr/>
        </p:nvSpPr>
        <p:spPr bwMode="auto">
          <a:xfrm rot="5400000">
            <a:off x="790575" y="1212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8541" name="AutoShape 13"/>
          <p:cNvSpPr>
            <a:spLocks noChangeArrowheads="1"/>
          </p:cNvSpPr>
          <p:nvPr/>
        </p:nvSpPr>
        <p:spPr bwMode="auto">
          <a:xfrm rot="16200000" flipH="1">
            <a:off x="7762875" y="17938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78542" name="Text Box 14"/>
          <p:cNvSpPr txBox="1">
            <a:spLocks noChangeArrowheads="1"/>
          </p:cNvSpPr>
          <p:nvPr/>
        </p:nvSpPr>
        <p:spPr bwMode="auto">
          <a:xfrm>
            <a:off x="1824038" y="1643063"/>
            <a:ext cx="2524125"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Finite Population</a:t>
            </a:r>
          </a:p>
        </p:txBody>
      </p:sp>
      <p:sp>
        <p:nvSpPr>
          <p:cNvPr id="278543" name="Text Box 15"/>
          <p:cNvSpPr txBox="1">
            <a:spLocks noChangeArrowheads="1"/>
          </p:cNvSpPr>
          <p:nvPr/>
        </p:nvSpPr>
        <p:spPr bwMode="auto">
          <a:xfrm>
            <a:off x="4956175" y="1643063"/>
            <a:ext cx="273685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Infinite Population</a:t>
            </a:r>
          </a:p>
        </p:txBody>
      </p:sp>
      <p:grpSp>
        <p:nvGrpSpPr>
          <p:cNvPr id="278550" name="Group 22"/>
          <p:cNvGrpSpPr>
            <a:grpSpLocks/>
          </p:cNvGrpSpPr>
          <p:nvPr/>
        </p:nvGrpSpPr>
        <p:grpSpPr bwMode="auto">
          <a:xfrm>
            <a:off x="1025525" y="1090613"/>
            <a:ext cx="3643313" cy="457200"/>
            <a:chOff x="718" y="687"/>
            <a:chExt cx="2295" cy="288"/>
          </a:xfrm>
        </p:grpSpPr>
        <p:graphicFrame>
          <p:nvGraphicFramePr>
            <p:cNvPr id="278545" name="Object 17">
              <a:hlinkClick r:id="" action="ppaction://ole?verb=0"/>
            </p:cNvPr>
            <p:cNvGraphicFramePr>
              <a:graphicFrameLocks/>
            </p:cNvGraphicFramePr>
            <p:nvPr/>
          </p:nvGraphicFramePr>
          <p:xfrm>
            <a:off x="2871" y="779"/>
            <a:ext cx="142" cy="184"/>
          </p:xfrm>
          <a:graphic>
            <a:graphicData uri="http://schemas.openxmlformats.org/presentationml/2006/ole">
              <mc:AlternateContent xmlns:mc="http://schemas.openxmlformats.org/markup-compatibility/2006">
                <mc:Choice xmlns:v="urn:schemas-microsoft-com:vml" Requires="v">
                  <p:oleObj spid="_x0000_s278692" name="Equation" r:id="rId12" imgW="176040" imgH="228600" progId="Equation.2">
                    <p:embed/>
                  </p:oleObj>
                </mc:Choice>
                <mc:Fallback>
                  <p:oleObj name="Equation" r:id="rId12" imgW="176040" imgH="228600" progId="Equation.2">
                    <p:embed/>
                    <p:pic>
                      <p:nvPicPr>
                        <p:cNvPr id="0" name="Picture 17"/>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71" y="779"/>
                          <a:ext cx="142" cy="18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78546" name="Text Box 18"/>
            <p:cNvSpPr txBox="1">
              <a:spLocks noChangeArrowheads="1"/>
            </p:cNvSpPr>
            <p:nvPr/>
          </p:nvSpPr>
          <p:spPr bwMode="auto">
            <a:xfrm>
              <a:off x="718" y="687"/>
              <a:ext cx="2160" cy="288"/>
            </a:xfrm>
            <a:prstGeom prst="rect">
              <a:avLst/>
            </a:prstGeom>
            <a:noFill/>
            <a:ln w="12700">
              <a:noFill/>
              <a:miter lim="800000"/>
              <a:headEnd/>
              <a:tailEnd/>
            </a:ln>
            <a:effectLst/>
          </p:spPr>
          <p:txBody>
            <a:bodyPr wrap="none">
              <a:spAutoFit/>
            </a:bodyPr>
            <a:lstStyle/>
            <a:p>
              <a:pPr algn="l">
                <a:buFontTx/>
                <a:buChar char="•"/>
              </a:pPr>
              <a:r>
                <a:rPr lang="en-US" sz="2400">
                  <a:solidFill>
                    <a:srgbClr val="66FFFF"/>
                  </a:solidFill>
                  <a:effectLst>
                    <a:outerShdw blurRad="38100" dist="38100" dir="2700000" algn="tl">
                      <a:srgbClr val="000000"/>
                    </a:outerShdw>
                  </a:effectLst>
                  <a:latin typeface="Book Antiqua" pitchFamily="18" charset="0"/>
                </a:rPr>
                <a:t> Standard Deviation of</a:t>
              </a:r>
            </a:p>
          </p:txBody>
        </p:sp>
      </p:grpSp>
      <p:grpSp>
        <p:nvGrpSpPr>
          <p:cNvPr id="278551" name="Group 23"/>
          <p:cNvGrpSpPr>
            <a:grpSpLocks/>
          </p:cNvGrpSpPr>
          <p:nvPr/>
        </p:nvGrpSpPr>
        <p:grpSpPr bwMode="auto">
          <a:xfrm>
            <a:off x="1598613" y="4262438"/>
            <a:ext cx="5489575" cy="822325"/>
            <a:chOff x="1007" y="2685"/>
            <a:chExt cx="3458" cy="518"/>
          </a:xfrm>
        </p:grpSpPr>
        <p:sp>
          <p:nvSpPr>
            <p:cNvPr id="278548" name="Text Box 20"/>
            <p:cNvSpPr txBox="1">
              <a:spLocks noChangeArrowheads="1"/>
            </p:cNvSpPr>
            <p:nvPr/>
          </p:nvSpPr>
          <p:spPr bwMode="auto">
            <a:xfrm>
              <a:off x="1007" y="2685"/>
              <a:ext cx="3458" cy="518"/>
            </a:xfrm>
            <a:prstGeom prst="rect">
              <a:avLst/>
            </a:prstGeom>
            <a:noFill/>
            <a:ln w="12700">
              <a:noFill/>
              <a:miter lim="800000"/>
              <a:headEnd/>
              <a:tailEnd/>
            </a:ln>
            <a:effectLst/>
          </p:spPr>
          <p:txBody>
            <a:bodyPr wrap="none">
              <a:spAutoFit/>
            </a:bodyPr>
            <a:lstStyle/>
            <a:p>
              <a:pPr algn="l">
                <a:buFontTx/>
                <a:buChar char="•"/>
              </a:pPr>
              <a:r>
                <a:rPr lang="en-US" sz="2400">
                  <a:effectLst>
                    <a:outerShdw blurRad="38100" dist="38100" dir="2700000" algn="tl">
                      <a:srgbClr val="000000"/>
                    </a:outerShdw>
                  </a:effectLst>
                  <a:latin typeface="Book Antiqua" pitchFamily="18" charset="0"/>
                </a:rPr>
                <a:t>                           is the finite population</a:t>
              </a:r>
            </a:p>
            <a:p>
              <a:pPr algn="l"/>
              <a:r>
                <a:rPr lang="en-US" sz="2400">
                  <a:effectLst>
                    <a:outerShdw blurRad="38100" dist="38100" dir="2700000" algn="tl">
                      <a:srgbClr val="000000"/>
                    </a:outerShdw>
                  </a:effectLst>
                  <a:latin typeface="Book Antiqua" pitchFamily="18" charset="0"/>
                </a:rPr>
                <a:t>     correction factor.</a:t>
              </a:r>
            </a:p>
          </p:txBody>
        </p:sp>
        <p:graphicFrame>
          <p:nvGraphicFramePr>
            <p:cNvPr id="278549" name="Object 21">
              <a:hlinkClick r:id="" action="ppaction://ole?verb=0"/>
            </p:cNvPr>
            <p:cNvGraphicFramePr>
              <a:graphicFrameLocks/>
            </p:cNvGraphicFramePr>
            <p:nvPr/>
          </p:nvGraphicFramePr>
          <p:xfrm>
            <a:off x="1257" y="2745"/>
            <a:ext cx="1169" cy="193"/>
          </p:xfrm>
          <a:graphic>
            <a:graphicData uri="http://schemas.openxmlformats.org/presentationml/2006/ole">
              <mc:AlternateContent xmlns:mc="http://schemas.openxmlformats.org/markup-compatibility/2006">
                <mc:Choice xmlns:v="urn:schemas-microsoft-com:vml" Requires="v">
                  <p:oleObj spid="_x0000_s278693" name="Equation" r:id="rId14" imgW="1865160" imgH="315720" progId="Equation">
                    <p:embed/>
                  </p:oleObj>
                </mc:Choice>
                <mc:Fallback>
                  <p:oleObj name="Equation" r:id="rId14" imgW="1865160" imgH="315720" progId="Equation">
                    <p:embed/>
                    <p:pic>
                      <p:nvPicPr>
                        <p:cNvPr id="0" name="Picture 21"/>
                        <p:cNvPicPr>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57" y="2745"/>
                          <a:ext cx="1169" cy="19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78540"/>
                                        </p:tgtEl>
                                        <p:attrNameLst>
                                          <p:attrName>style.visibility</p:attrName>
                                        </p:attrNameLst>
                                      </p:cBhvr>
                                      <p:to>
                                        <p:strVal val="visible"/>
                                      </p:to>
                                    </p:set>
                                    <p:animEffect transition="in" filter="slide(fromLeft)">
                                      <p:cBhvr>
                                        <p:cTn id="7" dur="500"/>
                                        <p:tgtEl>
                                          <p:spTgt spid="278540"/>
                                        </p:tgtEl>
                                      </p:cBhvr>
                                    </p:animEffect>
                                  </p:childTnLst>
                                  <p:subTnLst>
                                    <p:set>
                                      <p:cBhvr override="childStyle">
                                        <p:cTn dur="1" fill="hold" display="0" masterRel="nextClick" afterEffect="1"/>
                                        <p:tgtEl>
                                          <p:spTgt spid="27854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78550"/>
                                        </p:tgtEl>
                                        <p:attrNameLst>
                                          <p:attrName>style.visibility</p:attrName>
                                        </p:attrNameLst>
                                      </p:cBhvr>
                                      <p:to>
                                        <p:strVal val="visible"/>
                                      </p:to>
                                    </p:set>
                                    <p:animEffect transition="in" filter="blinds(horizontal)">
                                      <p:cBhvr>
                                        <p:cTn id="12" dur="500"/>
                                        <p:tgtEl>
                                          <p:spTgt spid="278550"/>
                                        </p:tgtEl>
                                      </p:cBhvr>
                                    </p:animEffect>
                                  </p:childTnLst>
                                </p:cTn>
                              </p:par>
                            </p:childTnLst>
                          </p:cTn>
                        </p:par>
                        <p:par>
                          <p:cTn id="13" fill="hold">
                            <p:stCondLst>
                              <p:cond delay="500"/>
                            </p:stCondLst>
                            <p:childTnLst>
                              <p:par>
                                <p:cTn id="14" presetID="12" presetClass="entr" presetSubtype="1" fill="hold" grpId="0" nodeType="afterEffect">
                                  <p:stCondLst>
                                    <p:cond delay="1000"/>
                                  </p:stCondLst>
                                  <p:childTnLst>
                                    <p:set>
                                      <p:cBhvr>
                                        <p:cTn id="15" dur="1" fill="hold">
                                          <p:stCondLst>
                                            <p:cond delay="0"/>
                                          </p:stCondLst>
                                        </p:cTn>
                                        <p:tgtEl>
                                          <p:spTgt spid="278542"/>
                                        </p:tgtEl>
                                        <p:attrNameLst>
                                          <p:attrName>style.visibility</p:attrName>
                                        </p:attrNameLst>
                                      </p:cBhvr>
                                      <p:to>
                                        <p:strVal val="visible"/>
                                      </p:to>
                                    </p:set>
                                    <p:animEffect transition="in" filter="slide(fromTop)">
                                      <p:cBhvr>
                                        <p:cTn id="16" dur="500"/>
                                        <p:tgtEl>
                                          <p:spTgt spid="278542"/>
                                        </p:tgtEl>
                                      </p:cBhvr>
                                    </p:animEffect>
                                  </p:childTnLst>
                                </p:cTn>
                              </p:par>
                            </p:childTnLst>
                          </p:cTn>
                        </p:par>
                        <p:par>
                          <p:cTn id="17" fill="hold">
                            <p:stCondLst>
                              <p:cond delay="2000"/>
                            </p:stCondLst>
                            <p:childTnLst>
                              <p:par>
                                <p:cTn id="18" presetID="9" presetClass="entr" presetSubtype="0" fill="hold" grpId="0" nodeType="afterEffect">
                                  <p:stCondLst>
                                    <p:cond delay="1000"/>
                                  </p:stCondLst>
                                  <p:childTnLst>
                                    <p:set>
                                      <p:cBhvr>
                                        <p:cTn id="19" dur="1" fill="hold">
                                          <p:stCondLst>
                                            <p:cond delay="0"/>
                                          </p:stCondLst>
                                        </p:cTn>
                                        <p:tgtEl>
                                          <p:spTgt spid="278531"/>
                                        </p:tgtEl>
                                        <p:attrNameLst>
                                          <p:attrName>style.visibility</p:attrName>
                                        </p:attrNameLst>
                                      </p:cBhvr>
                                      <p:to>
                                        <p:strVal val="visible"/>
                                      </p:to>
                                    </p:set>
                                    <p:animEffect transition="in" filter="dissolve">
                                      <p:cBhvr>
                                        <p:cTn id="20" dur="500"/>
                                        <p:tgtEl>
                                          <p:spTgt spid="278531"/>
                                        </p:tgtEl>
                                      </p:cBhvr>
                                    </p:animEffect>
                                  </p:childTnLst>
                                </p:cTn>
                              </p:par>
                            </p:childTnLst>
                          </p:cTn>
                        </p:par>
                        <p:par>
                          <p:cTn id="21" fill="hold">
                            <p:stCondLst>
                              <p:cond delay="3500"/>
                            </p:stCondLst>
                            <p:childTnLst>
                              <p:par>
                                <p:cTn id="22" presetID="23" presetClass="entr" presetSubtype="272" fill="hold" nodeType="afterEffect">
                                  <p:stCondLst>
                                    <p:cond delay="1000"/>
                                  </p:stCondLst>
                                  <p:childTnLst>
                                    <p:set>
                                      <p:cBhvr>
                                        <p:cTn id="23" dur="1" fill="hold">
                                          <p:stCondLst>
                                            <p:cond delay="0"/>
                                          </p:stCondLst>
                                        </p:cTn>
                                        <p:tgtEl>
                                          <p:spTgt spid="278532"/>
                                        </p:tgtEl>
                                        <p:attrNameLst>
                                          <p:attrName>style.visibility</p:attrName>
                                        </p:attrNameLst>
                                      </p:cBhvr>
                                      <p:to>
                                        <p:strVal val="visible"/>
                                      </p:to>
                                    </p:set>
                                    <p:anim calcmode="lin" valueType="num">
                                      <p:cBhvr>
                                        <p:cTn id="24" dur="500" fill="hold"/>
                                        <p:tgtEl>
                                          <p:spTgt spid="278532"/>
                                        </p:tgtEl>
                                        <p:attrNameLst>
                                          <p:attrName>ppt_w</p:attrName>
                                        </p:attrNameLst>
                                      </p:cBhvr>
                                      <p:tavLst>
                                        <p:tav tm="0">
                                          <p:val>
                                            <p:strVal val="2/3*#ppt_w"/>
                                          </p:val>
                                        </p:tav>
                                        <p:tav tm="100000">
                                          <p:val>
                                            <p:strVal val="#ppt_w"/>
                                          </p:val>
                                        </p:tav>
                                      </p:tavLst>
                                    </p:anim>
                                    <p:anim calcmode="lin" valueType="num">
                                      <p:cBhvr>
                                        <p:cTn id="25" dur="500" fill="hold"/>
                                        <p:tgtEl>
                                          <p:spTgt spid="278532"/>
                                        </p:tgtEl>
                                        <p:attrNameLst>
                                          <p:attrName>ppt_h</p:attrName>
                                        </p:attrNameLst>
                                      </p:cBhvr>
                                      <p:tavLst>
                                        <p:tav tm="0">
                                          <p:val>
                                            <p:strVal val="2/3*#ppt_h"/>
                                          </p:val>
                                        </p:tav>
                                        <p:tav tm="100000">
                                          <p:val>
                                            <p:strVal val="#ppt_h"/>
                                          </p:val>
                                        </p:tav>
                                      </p:tavLst>
                                    </p:anim>
                                  </p:childTnLst>
                                </p:cTn>
                              </p:par>
                            </p:childTnLst>
                          </p:cTn>
                        </p:par>
                        <p:par>
                          <p:cTn id="26" fill="hold">
                            <p:stCondLst>
                              <p:cond delay="5000"/>
                            </p:stCondLst>
                            <p:childTnLst>
                              <p:par>
                                <p:cTn id="27" presetID="12" presetClass="entr" presetSubtype="8" fill="hold" grpId="0" nodeType="afterEffect">
                                  <p:stCondLst>
                                    <p:cond delay="2000"/>
                                  </p:stCondLst>
                                  <p:childTnLst>
                                    <p:set>
                                      <p:cBhvr>
                                        <p:cTn id="28" dur="1" fill="hold">
                                          <p:stCondLst>
                                            <p:cond delay="0"/>
                                          </p:stCondLst>
                                        </p:cTn>
                                        <p:tgtEl>
                                          <p:spTgt spid="278541"/>
                                        </p:tgtEl>
                                        <p:attrNameLst>
                                          <p:attrName>style.visibility</p:attrName>
                                        </p:attrNameLst>
                                      </p:cBhvr>
                                      <p:to>
                                        <p:strVal val="visible"/>
                                      </p:to>
                                    </p:set>
                                    <p:animEffect transition="in" filter="slide(fromLeft)">
                                      <p:cBhvr>
                                        <p:cTn id="29" dur="500"/>
                                        <p:tgtEl>
                                          <p:spTgt spid="278541"/>
                                        </p:tgtEl>
                                      </p:cBhvr>
                                    </p:animEffect>
                                  </p:childTnLst>
                                  <p:subTnLst>
                                    <p:set>
                                      <p:cBhvr override="childStyle">
                                        <p:cTn dur="1" fill="hold" display="0" masterRel="nextClick" afterEffect="1"/>
                                        <p:tgtEl>
                                          <p:spTgt spid="278541"/>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278543"/>
                                        </p:tgtEl>
                                        <p:attrNameLst>
                                          <p:attrName>style.visibility</p:attrName>
                                        </p:attrNameLst>
                                      </p:cBhvr>
                                      <p:to>
                                        <p:strVal val="visible"/>
                                      </p:to>
                                    </p:set>
                                    <p:animEffect transition="in" filter="slide(fromTop)">
                                      <p:cBhvr>
                                        <p:cTn id="34" dur="500"/>
                                        <p:tgtEl>
                                          <p:spTgt spid="278543"/>
                                        </p:tgtEl>
                                      </p:cBhvr>
                                    </p:animEffect>
                                  </p:childTnLst>
                                </p:cTn>
                              </p:par>
                            </p:childTnLst>
                          </p:cTn>
                        </p:par>
                        <p:par>
                          <p:cTn id="35" fill="hold">
                            <p:stCondLst>
                              <p:cond delay="500"/>
                            </p:stCondLst>
                            <p:childTnLst>
                              <p:par>
                                <p:cTn id="36" presetID="9" presetClass="entr" presetSubtype="0" fill="hold" grpId="0" nodeType="afterEffect">
                                  <p:stCondLst>
                                    <p:cond delay="1000"/>
                                  </p:stCondLst>
                                  <p:childTnLst>
                                    <p:set>
                                      <p:cBhvr>
                                        <p:cTn id="37" dur="1" fill="hold">
                                          <p:stCondLst>
                                            <p:cond delay="0"/>
                                          </p:stCondLst>
                                        </p:cTn>
                                        <p:tgtEl>
                                          <p:spTgt spid="278530"/>
                                        </p:tgtEl>
                                        <p:attrNameLst>
                                          <p:attrName>style.visibility</p:attrName>
                                        </p:attrNameLst>
                                      </p:cBhvr>
                                      <p:to>
                                        <p:strVal val="visible"/>
                                      </p:to>
                                    </p:set>
                                    <p:animEffect transition="in" filter="dissolve">
                                      <p:cBhvr>
                                        <p:cTn id="38" dur="500"/>
                                        <p:tgtEl>
                                          <p:spTgt spid="278530"/>
                                        </p:tgtEl>
                                      </p:cBhvr>
                                    </p:animEffect>
                                  </p:childTnLst>
                                </p:cTn>
                              </p:par>
                            </p:childTnLst>
                          </p:cTn>
                        </p:par>
                        <p:par>
                          <p:cTn id="39" fill="hold">
                            <p:stCondLst>
                              <p:cond delay="2000"/>
                            </p:stCondLst>
                            <p:childTnLst>
                              <p:par>
                                <p:cTn id="40" presetID="23" presetClass="entr" presetSubtype="272" fill="hold" nodeType="afterEffect">
                                  <p:stCondLst>
                                    <p:cond delay="1000"/>
                                  </p:stCondLst>
                                  <p:childTnLst>
                                    <p:set>
                                      <p:cBhvr>
                                        <p:cTn id="41" dur="1" fill="hold">
                                          <p:stCondLst>
                                            <p:cond delay="0"/>
                                          </p:stCondLst>
                                        </p:cTn>
                                        <p:tgtEl>
                                          <p:spTgt spid="278533"/>
                                        </p:tgtEl>
                                        <p:attrNameLst>
                                          <p:attrName>style.visibility</p:attrName>
                                        </p:attrNameLst>
                                      </p:cBhvr>
                                      <p:to>
                                        <p:strVal val="visible"/>
                                      </p:to>
                                    </p:set>
                                    <p:anim calcmode="lin" valueType="num">
                                      <p:cBhvr>
                                        <p:cTn id="42" dur="500" fill="hold"/>
                                        <p:tgtEl>
                                          <p:spTgt spid="278533"/>
                                        </p:tgtEl>
                                        <p:attrNameLst>
                                          <p:attrName>ppt_w</p:attrName>
                                        </p:attrNameLst>
                                      </p:cBhvr>
                                      <p:tavLst>
                                        <p:tav tm="0">
                                          <p:val>
                                            <p:strVal val="2/3*#ppt_w"/>
                                          </p:val>
                                        </p:tav>
                                        <p:tav tm="100000">
                                          <p:val>
                                            <p:strVal val="#ppt_w"/>
                                          </p:val>
                                        </p:tav>
                                      </p:tavLst>
                                    </p:anim>
                                    <p:anim calcmode="lin" valueType="num">
                                      <p:cBhvr>
                                        <p:cTn id="43" dur="500" fill="hold"/>
                                        <p:tgtEl>
                                          <p:spTgt spid="278533"/>
                                        </p:tgtEl>
                                        <p:attrNameLst>
                                          <p:attrName>ppt_h</p:attrName>
                                        </p:attrNameLst>
                                      </p:cBhvr>
                                      <p:tavLst>
                                        <p:tav tm="0">
                                          <p:val>
                                            <p:strVal val="2/3*#ppt_h"/>
                                          </p:val>
                                        </p:tav>
                                        <p:tav tm="100000">
                                          <p:val>
                                            <p:strVal val="#ppt_h"/>
                                          </p:val>
                                        </p:tav>
                                      </p:tavLst>
                                    </p:anim>
                                  </p:childTnLst>
                                </p:cTn>
                              </p:par>
                            </p:childTnLst>
                          </p:cTn>
                        </p:par>
                        <p:par>
                          <p:cTn id="44" fill="hold">
                            <p:stCondLst>
                              <p:cond delay="3500"/>
                            </p:stCondLst>
                            <p:childTnLst>
                              <p:par>
                                <p:cTn id="45" presetID="3" presetClass="entr" presetSubtype="10" fill="hold" nodeType="afterEffect">
                                  <p:stCondLst>
                                    <p:cond delay="2000"/>
                                  </p:stCondLst>
                                  <p:childTnLst>
                                    <p:set>
                                      <p:cBhvr>
                                        <p:cTn id="46" dur="1" fill="hold">
                                          <p:stCondLst>
                                            <p:cond delay="0"/>
                                          </p:stCondLst>
                                        </p:cTn>
                                        <p:tgtEl>
                                          <p:spTgt spid="278552"/>
                                        </p:tgtEl>
                                        <p:attrNameLst>
                                          <p:attrName>style.visibility</p:attrName>
                                        </p:attrNameLst>
                                      </p:cBhvr>
                                      <p:to>
                                        <p:strVal val="visible"/>
                                      </p:to>
                                    </p:set>
                                    <p:animEffect transition="in" filter="blinds(horizontal)">
                                      <p:cBhvr>
                                        <p:cTn id="47" dur="500"/>
                                        <p:tgtEl>
                                          <p:spTgt spid="278552"/>
                                        </p:tgtEl>
                                      </p:cBhvr>
                                    </p:animEffect>
                                  </p:childTnLst>
                                </p:cTn>
                              </p:par>
                            </p:childTnLst>
                          </p:cTn>
                        </p:par>
                        <p:par>
                          <p:cTn id="48" fill="hold">
                            <p:stCondLst>
                              <p:cond delay="6000"/>
                            </p:stCondLst>
                            <p:childTnLst>
                              <p:par>
                                <p:cTn id="49" presetID="3" presetClass="entr" presetSubtype="10" fill="hold" nodeType="afterEffect">
                                  <p:stCondLst>
                                    <p:cond delay="2000"/>
                                  </p:stCondLst>
                                  <p:childTnLst>
                                    <p:set>
                                      <p:cBhvr>
                                        <p:cTn id="50" dur="1" fill="hold">
                                          <p:stCondLst>
                                            <p:cond delay="0"/>
                                          </p:stCondLst>
                                        </p:cTn>
                                        <p:tgtEl>
                                          <p:spTgt spid="278551"/>
                                        </p:tgtEl>
                                        <p:attrNameLst>
                                          <p:attrName>style.visibility</p:attrName>
                                        </p:attrNameLst>
                                      </p:cBhvr>
                                      <p:to>
                                        <p:strVal val="visible"/>
                                      </p:to>
                                    </p:set>
                                    <p:animEffect transition="in" filter="blinds(horizontal)">
                                      <p:cBhvr>
                                        <p:cTn id="51" dur="500"/>
                                        <p:tgtEl>
                                          <p:spTgt spid="2785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8530" grpId="0" animBg="1"/>
      <p:bldP spid="278531" grpId="0" animBg="1"/>
      <p:bldP spid="278540" grpId="0" animBg="1"/>
      <p:bldP spid="278541" grpId="0" animBg="1"/>
      <p:bldP spid="278542" grpId="0" autoUpdateAnimBg="0"/>
      <p:bldP spid="278543"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83" name="AutoShape 7"/>
          <p:cNvSpPr>
            <a:spLocks noChangeArrowheads="1"/>
          </p:cNvSpPr>
          <p:nvPr/>
        </p:nvSpPr>
        <p:spPr bwMode="auto">
          <a:xfrm rot="5400000">
            <a:off x="612775" y="1454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80593" name="Group 17"/>
          <p:cNvGrpSpPr>
            <a:grpSpLocks/>
          </p:cNvGrpSpPr>
          <p:nvPr/>
        </p:nvGrpSpPr>
        <p:grpSpPr bwMode="auto">
          <a:xfrm>
            <a:off x="571500" y="166688"/>
            <a:ext cx="7772400" cy="814387"/>
            <a:chOff x="360" y="33"/>
            <a:chExt cx="4896" cy="513"/>
          </a:xfrm>
        </p:grpSpPr>
        <p:sp>
          <p:nvSpPr>
            <p:cNvPr id="280594" name="Rectangle 18"/>
            <p:cNvSpPr>
              <a:spLocks noChangeArrowheads="1"/>
            </p:cNvSpPr>
            <p:nvPr/>
          </p:nvSpPr>
          <p:spPr bwMode="auto">
            <a:xfrm>
              <a:off x="360"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Form of the Sampling Distribution of</a:t>
              </a:r>
            </a:p>
          </p:txBody>
        </p:sp>
        <p:graphicFrame>
          <p:nvGraphicFramePr>
            <p:cNvPr id="280595" name="Object 19">
              <a:hlinkClick r:id="" action="ppaction://ole?verb=0"/>
            </p:cNvPr>
            <p:cNvGraphicFramePr>
              <a:graphicFrameLocks/>
            </p:cNvGraphicFramePr>
            <p:nvPr/>
          </p:nvGraphicFramePr>
          <p:xfrm>
            <a:off x="4707" y="228"/>
            <a:ext cx="180" cy="204"/>
          </p:xfrm>
          <a:graphic>
            <a:graphicData uri="http://schemas.openxmlformats.org/presentationml/2006/ole">
              <mc:AlternateContent xmlns:mc="http://schemas.openxmlformats.org/markup-compatibility/2006">
                <mc:Choice xmlns:v="urn:schemas-microsoft-com:vml" Requires="v">
                  <p:oleObj spid="_x0000_s280666" name="Equation" r:id="rId4" imgW="176040" imgH="228600" progId="Equation.2">
                    <p:embed/>
                  </p:oleObj>
                </mc:Choice>
                <mc:Fallback>
                  <p:oleObj name="Equation" r:id="rId4" imgW="176040" imgH="228600" progId="Equation.2">
                    <p:embed/>
                    <p:pic>
                      <p:nvPicPr>
                        <p:cNvPr id="0" name="Picture 1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7"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pSp>
        <p:nvGrpSpPr>
          <p:cNvPr id="2" name="Group 1"/>
          <p:cNvGrpSpPr/>
          <p:nvPr/>
        </p:nvGrpSpPr>
        <p:grpSpPr>
          <a:xfrm>
            <a:off x="876300" y="1200150"/>
            <a:ext cx="7919906" cy="4044950"/>
            <a:chOff x="876300" y="1200150"/>
            <a:chExt cx="7919906" cy="4044950"/>
          </a:xfrm>
        </p:grpSpPr>
        <p:sp>
          <p:nvSpPr>
            <p:cNvPr id="280579" name="Rectangle 3"/>
            <p:cNvSpPr>
              <a:spLocks noChangeArrowheads="1"/>
            </p:cNvSpPr>
            <p:nvPr/>
          </p:nvSpPr>
          <p:spPr bwMode="auto">
            <a:xfrm>
              <a:off x="876300" y="1200150"/>
              <a:ext cx="7810500" cy="4044950"/>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pSp>
          <p:nvGrpSpPr>
            <p:cNvPr id="21" name="Group 20"/>
            <p:cNvGrpSpPr/>
            <p:nvPr/>
          </p:nvGrpSpPr>
          <p:grpSpPr>
            <a:xfrm>
              <a:off x="963613" y="1328738"/>
              <a:ext cx="7832593" cy="3570208"/>
              <a:chOff x="963613" y="1328738"/>
              <a:chExt cx="7832593" cy="3570208"/>
            </a:xfrm>
          </p:grpSpPr>
          <p:sp>
            <p:nvSpPr>
              <p:cNvPr id="280581" name="Text Box 5"/>
              <p:cNvSpPr txBox="1">
                <a:spLocks noChangeArrowheads="1"/>
              </p:cNvSpPr>
              <p:nvPr/>
            </p:nvSpPr>
            <p:spPr bwMode="auto">
              <a:xfrm>
                <a:off x="963613" y="1328738"/>
                <a:ext cx="7832593" cy="3570208"/>
              </a:xfrm>
              <a:prstGeom prst="rect">
                <a:avLst/>
              </a:prstGeom>
              <a:noFill/>
              <a:ln w="12700">
                <a:noFill/>
                <a:miter lim="800000"/>
                <a:headEnd/>
                <a:tailEnd/>
              </a:ln>
              <a:effectLst>
                <a:outerShdw dist="17961" dir="2700000" algn="ctr" rotWithShape="0">
                  <a:srgbClr val="000000"/>
                </a:outerShdw>
              </a:effectLst>
            </p:spPr>
            <p:txBody>
              <a:bodyPr wrap="none">
                <a:spAutoFit/>
              </a:bodyPr>
              <a:lstStyle/>
              <a:p>
                <a:pPr algn="l"/>
                <a:r>
                  <a:rPr lang="en-US" sz="2400" dirty="0">
                    <a:effectLst/>
                    <a:latin typeface="Book Antiqua" pitchFamily="18" charset="0"/>
                  </a:rPr>
                  <a:t> The sampling distribution of     can be approximated </a:t>
                </a:r>
              </a:p>
              <a:p>
                <a:pPr algn="l"/>
                <a:r>
                  <a:rPr lang="en-US" sz="2400" dirty="0">
                    <a:effectLst/>
                    <a:latin typeface="Book Antiqua" pitchFamily="18" charset="0"/>
                  </a:rPr>
                  <a:t> by a normal distribution whenever the sample size </a:t>
                </a:r>
              </a:p>
              <a:p>
                <a:pPr algn="l"/>
                <a:r>
                  <a:rPr lang="en-US" sz="2400" dirty="0">
                    <a:effectLst/>
                    <a:latin typeface="Book Antiqua" pitchFamily="18" charset="0"/>
                  </a:rPr>
                  <a:t> is large enough to satisfy the two conditions:</a:t>
                </a:r>
              </a:p>
              <a:p>
                <a:pPr algn="l"/>
                <a:endParaRPr lang="en-US" sz="2400" dirty="0">
                  <a:effectLst/>
                  <a:latin typeface="Book Antiqua" pitchFamily="18" charset="0"/>
                </a:endParaRPr>
              </a:p>
              <a:p>
                <a:pPr algn="l"/>
                <a:endParaRPr lang="en-US" sz="2400" dirty="0">
                  <a:effectLst/>
                  <a:latin typeface="Book Antiqua" pitchFamily="18" charset="0"/>
                </a:endParaRPr>
              </a:p>
              <a:p>
                <a:pPr algn="l"/>
                <a:endParaRPr lang="en-US" sz="1000" dirty="0">
                  <a:effectLst/>
                  <a:latin typeface="Book Antiqua" pitchFamily="18" charset="0"/>
                </a:endParaRPr>
              </a:p>
              <a:p>
                <a:pPr algn="l"/>
                <a:r>
                  <a:rPr lang="en-US" sz="2400" dirty="0">
                    <a:effectLst/>
                    <a:latin typeface="Book Antiqua" pitchFamily="18" charset="0"/>
                  </a:rPr>
                  <a:t> . . . because  when these conditions are satisfied, the</a:t>
                </a:r>
              </a:p>
              <a:p>
                <a:pPr algn="l"/>
                <a:r>
                  <a:rPr lang="en-US" sz="2400" dirty="0">
                    <a:effectLst/>
                    <a:latin typeface="Book Antiqua" pitchFamily="18" charset="0"/>
                  </a:rPr>
                  <a:t> probability distribution of </a:t>
                </a:r>
                <a:r>
                  <a:rPr lang="en-US" sz="2400" i="1" dirty="0">
                    <a:effectLst/>
                    <a:latin typeface="Book Antiqua" pitchFamily="18" charset="0"/>
                  </a:rPr>
                  <a:t>x</a:t>
                </a:r>
                <a:r>
                  <a:rPr lang="en-US" sz="2400" dirty="0">
                    <a:effectLst/>
                    <a:latin typeface="Book Antiqua" pitchFamily="18" charset="0"/>
                  </a:rPr>
                  <a:t> in the sample proportion,</a:t>
                </a:r>
              </a:p>
              <a:p>
                <a:pPr algn="l"/>
                <a:r>
                  <a:rPr lang="en-US" sz="2400" dirty="0">
                    <a:effectLst/>
                    <a:latin typeface="Book Antiqua" pitchFamily="18" charset="0"/>
                  </a:rPr>
                  <a:t>     = </a:t>
                </a:r>
                <a:r>
                  <a:rPr lang="en-US" sz="2400" i="1" dirty="0">
                    <a:effectLst/>
                    <a:latin typeface="Book Antiqua" pitchFamily="18" charset="0"/>
                  </a:rPr>
                  <a:t>x</a:t>
                </a:r>
                <a:r>
                  <a:rPr lang="en-US" sz="2400" dirty="0">
                    <a:effectLst/>
                    <a:latin typeface="Book Antiqua" pitchFamily="18" charset="0"/>
                  </a:rPr>
                  <a:t>/</a:t>
                </a:r>
                <a:r>
                  <a:rPr lang="en-US" sz="2400" i="1" dirty="0">
                    <a:effectLst/>
                    <a:latin typeface="Book Antiqua" pitchFamily="18" charset="0"/>
                  </a:rPr>
                  <a:t>n</a:t>
                </a:r>
                <a:r>
                  <a:rPr lang="en-US" sz="2400" dirty="0">
                    <a:effectLst/>
                    <a:latin typeface="Book Antiqua" pitchFamily="18" charset="0"/>
                  </a:rPr>
                  <a:t>,  can be approximated by normal distribution</a:t>
                </a:r>
              </a:p>
              <a:p>
                <a:pPr algn="l"/>
                <a:r>
                  <a:rPr lang="en-US" sz="2400" dirty="0">
                    <a:effectLst/>
                    <a:latin typeface="Book Antiqua" pitchFamily="18" charset="0"/>
                  </a:rPr>
                  <a:t> (and because </a:t>
                </a:r>
                <a:r>
                  <a:rPr lang="en-US" sz="2400" i="1" dirty="0">
                    <a:effectLst/>
                    <a:latin typeface="Book Antiqua" pitchFamily="18" charset="0"/>
                  </a:rPr>
                  <a:t>n</a:t>
                </a:r>
                <a:r>
                  <a:rPr lang="en-US" sz="2400" dirty="0">
                    <a:effectLst/>
                    <a:latin typeface="Book Antiqua" pitchFamily="18" charset="0"/>
                  </a:rPr>
                  <a:t> is a constant).</a:t>
                </a:r>
              </a:p>
            </p:txBody>
          </p:sp>
          <p:graphicFrame>
            <p:nvGraphicFramePr>
              <p:cNvPr id="280582" name="Object 6">
                <a:hlinkClick r:id="" action="ppaction://ole?verb=0"/>
              </p:cNvPr>
              <p:cNvGraphicFramePr>
                <a:graphicFrameLocks/>
              </p:cNvGraphicFramePr>
              <p:nvPr/>
            </p:nvGraphicFramePr>
            <p:xfrm>
              <a:off x="5092701" y="1462088"/>
              <a:ext cx="215900" cy="282575"/>
            </p:xfrm>
            <a:graphic>
              <a:graphicData uri="http://schemas.openxmlformats.org/presentationml/2006/ole">
                <mc:AlternateContent xmlns:mc="http://schemas.openxmlformats.org/markup-compatibility/2006">
                  <mc:Choice xmlns:v="urn:schemas-microsoft-com:vml" Requires="v">
                    <p:oleObj spid="_x0000_s280667" name="Equation" r:id="rId6" imgW="176040" imgH="228600" progId="Equation.2">
                      <p:embed/>
                    </p:oleObj>
                  </mc:Choice>
                  <mc:Fallback>
                    <p:oleObj name="Equation" r:id="rId6" imgW="176040" imgH="228600" progId="Equation.2">
                      <p:embed/>
                      <p:pic>
                        <p:nvPicPr>
                          <p:cNvPr id="0" name="Picture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2701" y="1462088"/>
                            <a:ext cx="215900" cy="282575"/>
                          </a:xfrm>
                          <a:prstGeom prst="rect">
                            <a:avLst/>
                          </a:prstGeom>
                          <a:noFill/>
                          <a:ln>
                            <a:noFill/>
                          </a:ln>
                          <a:effectLst>
                            <a:outerShdw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80587" name="Rectangle 11"/>
            <p:cNvSpPr>
              <a:spLocks noChangeArrowheads="1"/>
            </p:cNvSpPr>
            <p:nvPr/>
          </p:nvSpPr>
          <p:spPr bwMode="auto">
            <a:xfrm>
              <a:off x="2362200" y="2590800"/>
              <a:ext cx="1790700" cy="647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sz="2400">
                <a:effectLst>
                  <a:outerShdw blurRad="38100" dist="38100" dir="2700000" algn="tl">
                    <a:srgbClr val="000000"/>
                  </a:outerShdw>
                </a:effectLst>
                <a:latin typeface="Book Antiqua" pitchFamily="18" charset="0"/>
              </a:endParaRPr>
            </a:p>
          </p:txBody>
        </p:sp>
        <p:sp>
          <p:nvSpPr>
            <p:cNvPr id="280588" name="Text Box 12"/>
            <p:cNvSpPr txBox="1">
              <a:spLocks noChangeArrowheads="1"/>
            </p:cNvSpPr>
            <p:nvPr/>
          </p:nvSpPr>
          <p:spPr bwMode="auto">
            <a:xfrm>
              <a:off x="2798763" y="2681288"/>
              <a:ext cx="995362"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np</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5</a:t>
              </a:r>
            </a:p>
          </p:txBody>
        </p:sp>
        <p:sp>
          <p:nvSpPr>
            <p:cNvPr id="280589" name="Rectangle 13"/>
            <p:cNvSpPr>
              <a:spLocks noChangeArrowheads="1"/>
            </p:cNvSpPr>
            <p:nvPr/>
          </p:nvSpPr>
          <p:spPr bwMode="auto">
            <a:xfrm>
              <a:off x="5124450" y="2590800"/>
              <a:ext cx="1790700" cy="6477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sz="2400">
                <a:effectLst>
                  <a:outerShdw blurRad="38100" dist="38100" dir="2700000" algn="tl">
                    <a:srgbClr val="000000"/>
                  </a:outerShdw>
                </a:effectLst>
                <a:latin typeface="Book Antiqua" pitchFamily="18" charset="0"/>
              </a:endParaRPr>
            </a:p>
          </p:txBody>
        </p:sp>
        <p:sp>
          <p:nvSpPr>
            <p:cNvPr id="280590" name="Text Box 14"/>
            <p:cNvSpPr txBox="1">
              <a:spLocks noChangeArrowheads="1"/>
            </p:cNvSpPr>
            <p:nvPr/>
          </p:nvSpPr>
          <p:spPr bwMode="auto">
            <a:xfrm>
              <a:off x="5192713" y="2681288"/>
              <a:ext cx="1655762" cy="457200"/>
            </a:xfrm>
            <a:prstGeom prst="rect">
              <a:avLst/>
            </a:prstGeom>
            <a:noFill/>
            <a:ln w="12700">
              <a:noFill/>
              <a:miter lim="800000"/>
              <a:headEnd/>
              <a:tailEnd/>
            </a:ln>
            <a:effectLst/>
          </p:spPr>
          <p:txBody>
            <a:bodyPr wrap="none">
              <a:spAutoFit/>
            </a:bodyPr>
            <a:lstStyle/>
            <a:p>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(1 – </a:t>
              </a:r>
              <a:r>
                <a:rPr lang="en-US" sz="2400" i="1" dirty="0">
                  <a:effectLst>
                    <a:outerShdw blurRad="38100" dist="38100" dir="2700000" algn="tl">
                      <a:srgbClr val="000000"/>
                    </a:outerShdw>
                  </a:effectLst>
                  <a:latin typeface="Book Antiqua" pitchFamily="18" charset="0"/>
                </a:rPr>
                <a:t>p</a:t>
              </a: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&gt;</a:t>
              </a:r>
              <a:r>
                <a:rPr lang="en-US" sz="2400" dirty="0">
                  <a:effectLst>
                    <a:outerShdw blurRad="38100" dist="38100" dir="2700000" algn="tl">
                      <a:srgbClr val="000000"/>
                    </a:outerShdw>
                  </a:effectLst>
                  <a:latin typeface="Book Antiqua" pitchFamily="18" charset="0"/>
                </a:rPr>
                <a:t> 5</a:t>
              </a:r>
            </a:p>
          </p:txBody>
        </p:sp>
        <p:sp>
          <p:nvSpPr>
            <p:cNvPr id="280591" name="Text Box 15"/>
            <p:cNvSpPr txBox="1">
              <a:spLocks noChangeArrowheads="1"/>
            </p:cNvSpPr>
            <p:nvPr/>
          </p:nvSpPr>
          <p:spPr bwMode="auto">
            <a:xfrm>
              <a:off x="4260850" y="2700338"/>
              <a:ext cx="7000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and</a:t>
              </a:r>
            </a:p>
          </p:txBody>
        </p:sp>
        <p:graphicFrame>
          <p:nvGraphicFramePr>
            <p:cNvPr id="280596" name="Object 20">
              <a:hlinkClick r:id="" action="ppaction://ole?verb=0"/>
            </p:cNvPr>
            <p:cNvGraphicFramePr>
              <a:graphicFrameLocks/>
            </p:cNvGraphicFramePr>
            <p:nvPr>
              <p:extLst>
                <p:ext uri="{D42A27DB-BD31-4B8C-83A1-F6EECF244321}">
                  <p14:modId xmlns:p14="http://schemas.microsoft.com/office/powerpoint/2010/main" val="3974216785"/>
                </p:ext>
              </p:extLst>
            </p:nvPr>
          </p:nvGraphicFramePr>
          <p:xfrm>
            <a:off x="1155700" y="4179888"/>
            <a:ext cx="215900" cy="282575"/>
          </p:xfrm>
          <a:graphic>
            <a:graphicData uri="http://schemas.openxmlformats.org/presentationml/2006/ole">
              <mc:AlternateContent xmlns:mc="http://schemas.openxmlformats.org/markup-compatibility/2006">
                <mc:Choice xmlns:v="urn:schemas-microsoft-com:vml" Requires="v">
                  <p:oleObj spid="_x0000_s280668" name="Equation" r:id="rId8" imgW="176040" imgH="228600" progId="Equation.2">
                    <p:embed/>
                  </p:oleObj>
                </mc:Choice>
                <mc:Fallback>
                  <p:oleObj name="Equation" r:id="rId8" imgW="176040" imgH="228600" progId="Equation.2">
                    <p:embed/>
                    <p:pic>
                      <p:nvPicPr>
                        <p:cNvPr id="0" name="Picture 20"/>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55700" y="4179888"/>
                          <a:ext cx="215900" cy="282575"/>
                        </a:xfrm>
                        <a:prstGeom prst="rect">
                          <a:avLst/>
                        </a:prstGeom>
                        <a:noFill/>
                        <a:ln>
                          <a:noFill/>
                        </a:ln>
                        <a:effectLst>
                          <a:outerShdw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80583"/>
                                        </p:tgtEl>
                                        <p:attrNameLst>
                                          <p:attrName>style.visibility</p:attrName>
                                        </p:attrNameLst>
                                      </p:cBhvr>
                                      <p:to>
                                        <p:strVal val="visible"/>
                                      </p:to>
                                    </p:set>
                                    <p:animEffect transition="in" filter="slide(fromLeft)">
                                      <p:cBhvr>
                                        <p:cTn id="7" dur="500"/>
                                        <p:tgtEl>
                                          <p:spTgt spid="280583"/>
                                        </p:tgtEl>
                                      </p:cBhvr>
                                    </p:animEffect>
                                  </p:childTnLst>
                                  <p:subTnLst>
                                    <p:set>
                                      <p:cBhvr override="childStyle">
                                        <p:cTn dur="1" fill="hold" display="0" masterRel="nextClick" afterEffect="1"/>
                                        <p:tgtEl>
                                          <p:spTgt spid="28058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8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ChangeArrowheads="1"/>
          </p:cNvSpPr>
          <p:nvPr/>
        </p:nvSpPr>
        <p:spPr bwMode="auto">
          <a:xfrm>
            <a:off x="1014413" y="1563688"/>
            <a:ext cx="7772400" cy="99218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Recall that 72% of the prospective students applying</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to St. Andrew’s College desire on-campus housing.</a:t>
            </a:r>
          </a:p>
        </p:txBody>
      </p:sp>
      <p:sp>
        <p:nvSpPr>
          <p:cNvPr id="284933" name="Rectangle 261"/>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grpSp>
        <p:nvGrpSpPr>
          <p:cNvPr id="284934" name="Group 262"/>
          <p:cNvGrpSpPr>
            <a:grpSpLocks/>
          </p:cNvGrpSpPr>
          <p:nvPr/>
        </p:nvGrpSpPr>
        <p:grpSpPr bwMode="auto">
          <a:xfrm>
            <a:off x="685800" y="166688"/>
            <a:ext cx="7772400" cy="814387"/>
            <a:chOff x="432" y="33"/>
            <a:chExt cx="4896" cy="513"/>
          </a:xfrm>
        </p:grpSpPr>
        <p:sp>
          <p:nvSpPr>
            <p:cNvPr id="284935" name="Rectangle 263"/>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84936" name="Object 264">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84960" name="Equation" r:id="rId4" imgW="176040" imgH="228600" progId="Equation.2">
                    <p:embed/>
                  </p:oleObj>
                </mc:Choice>
                <mc:Fallback>
                  <p:oleObj name="Equation" r:id="rId4" imgW="176040" imgH="228600" progId="Equation.2">
                    <p:embed/>
                    <p:pic>
                      <p:nvPicPr>
                        <p:cNvPr id="0" name="Picture 26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84937" name="Text Box 265"/>
          <p:cNvSpPr txBox="1">
            <a:spLocks noChangeArrowheads="1"/>
          </p:cNvSpPr>
          <p:nvPr/>
        </p:nvSpPr>
        <p:spPr bwMode="auto">
          <a:xfrm>
            <a:off x="1031875" y="2443163"/>
            <a:ext cx="7662863" cy="2392362"/>
          </a:xfrm>
          <a:prstGeom prst="rect">
            <a:avLst/>
          </a:prstGeom>
          <a:noFill/>
          <a:ln w="12700">
            <a:noFill/>
            <a:miter lim="800000"/>
            <a:headEnd/>
            <a:tailEnd/>
          </a:ln>
          <a:effectLst/>
        </p:spPr>
        <p:txBody>
          <a:bodyPr wrap="none">
            <a:spAutoFit/>
          </a:bodyPr>
          <a:lstStyle/>
          <a:p>
            <a:pPr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What is the probability that a simple random sample</a:t>
            </a:r>
          </a:p>
          <a:p>
            <a:pPr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of 30 applicants will provide an estimate of the</a:t>
            </a:r>
          </a:p>
          <a:p>
            <a:pPr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population proportion of applicant desiring on-campus</a:t>
            </a:r>
          </a:p>
          <a:p>
            <a:pPr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housing that is within plus or minus .05 of the actual</a:t>
            </a:r>
          </a:p>
          <a:p>
            <a:pPr algn="l">
              <a:lnSpc>
                <a:spcPct val="11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population proportion?</a:t>
            </a:r>
          </a:p>
        </p:txBody>
      </p:sp>
      <p:sp>
        <p:nvSpPr>
          <p:cNvPr id="284938" name="AutoShape 266"/>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4938"/>
                                        </p:tgtEl>
                                        <p:attrNameLst>
                                          <p:attrName>style.visibility</p:attrName>
                                        </p:attrNameLst>
                                      </p:cBhvr>
                                      <p:to>
                                        <p:strVal val="visible"/>
                                      </p:to>
                                    </p:set>
                                    <p:animEffect transition="in" filter="slide(fromLeft)">
                                      <p:cBhvr>
                                        <p:cTn id="7" dur="500"/>
                                        <p:tgtEl>
                                          <p:spTgt spid="284938"/>
                                        </p:tgtEl>
                                      </p:cBhvr>
                                    </p:animEffect>
                                  </p:childTnLst>
                                  <p:subTnLst>
                                    <p:set>
                                      <p:cBhvr override="childStyle">
                                        <p:cTn dur="1" fill="hold" display="0" masterRel="nextClick" afterEffect="1"/>
                                        <p:tgtEl>
                                          <p:spTgt spid="28493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4674"/>
                                        </p:tgtEl>
                                        <p:attrNameLst>
                                          <p:attrName>style.visibility</p:attrName>
                                        </p:attrNameLst>
                                      </p:cBhvr>
                                      <p:to>
                                        <p:strVal val="visible"/>
                                      </p:to>
                                    </p:set>
                                    <p:animEffect transition="in" filter="blinds(horizontal)">
                                      <p:cBhvr>
                                        <p:cTn id="12" dur="500"/>
                                        <p:tgtEl>
                                          <p:spTgt spid="284674"/>
                                        </p:tgtEl>
                                      </p:cBhvr>
                                    </p:animEffect>
                                  </p:childTnLst>
                                </p:cTn>
                              </p:par>
                            </p:childTnLst>
                          </p:cTn>
                        </p:par>
                        <p:par>
                          <p:cTn id="13" fill="hold">
                            <p:stCondLst>
                              <p:cond delay="500"/>
                            </p:stCondLst>
                            <p:childTnLst>
                              <p:par>
                                <p:cTn id="14" presetID="3" presetClass="entr" presetSubtype="10" fill="hold" grpId="0" nodeType="afterEffect">
                                  <p:stCondLst>
                                    <p:cond delay="3000"/>
                                  </p:stCondLst>
                                  <p:childTnLst>
                                    <p:set>
                                      <p:cBhvr>
                                        <p:cTn id="15" dur="1" fill="hold">
                                          <p:stCondLst>
                                            <p:cond delay="0"/>
                                          </p:stCondLst>
                                        </p:cTn>
                                        <p:tgtEl>
                                          <p:spTgt spid="284937"/>
                                        </p:tgtEl>
                                        <p:attrNameLst>
                                          <p:attrName>style.visibility</p:attrName>
                                        </p:attrNameLst>
                                      </p:cBhvr>
                                      <p:to>
                                        <p:strVal val="visible"/>
                                      </p:to>
                                    </p:set>
                                    <p:animEffect transition="in" filter="blinds(horizontal)">
                                      <p:cBhvr>
                                        <p:cTn id="16" dur="500"/>
                                        <p:tgtEl>
                                          <p:spTgt spid="284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4" grpId="0" autoUpdateAnimBg="0"/>
      <p:bldP spid="284937" grpId="0" autoUpdateAnimBg="0"/>
      <p:bldP spid="284938" grpId="0" animBg="1"/>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22" name="Rectangle 2"/>
          <p:cNvSpPr>
            <a:spLocks noGrp="1" noChangeArrowheads="1"/>
          </p:cNvSpPr>
          <p:nvPr>
            <p:ph type="body" idx="1"/>
          </p:nvPr>
        </p:nvSpPr>
        <p:spPr>
          <a:xfrm>
            <a:off x="1042988" y="1619250"/>
            <a:ext cx="7569200" cy="1227138"/>
          </a:xfrm>
        </p:spPr>
        <p:txBody>
          <a:bodyPr/>
          <a:lstStyle/>
          <a:p>
            <a:pPr>
              <a:lnSpc>
                <a:spcPct val="90000"/>
              </a:lnSpc>
              <a:buFont typeface="Monotype Sorts" pitchFamily="2" charset="2"/>
              <a:buNone/>
            </a:pPr>
            <a:r>
              <a:rPr lang="en-US"/>
              <a:t>     For our example, with </a:t>
            </a:r>
            <a:r>
              <a:rPr lang="en-US" i="1"/>
              <a:t>n</a:t>
            </a:r>
            <a:r>
              <a:rPr lang="en-US"/>
              <a:t> = 30 and </a:t>
            </a:r>
            <a:r>
              <a:rPr lang="en-US" i="1"/>
              <a:t>p</a:t>
            </a:r>
            <a:r>
              <a:rPr lang="en-US"/>
              <a:t> = .72, the</a:t>
            </a:r>
          </a:p>
          <a:p>
            <a:pPr>
              <a:lnSpc>
                <a:spcPct val="90000"/>
              </a:lnSpc>
              <a:buFont typeface="Monotype Sorts" pitchFamily="2" charset="2"/>
              <a:buNone/>
            </a:pPr>
            <a:r>
              <a:rPr lang="en-US"/>
              <a:t>normal distribution is an acceptable approximation</a:t>
            </a:r>
          </a:p>
          <a:p>
            <a:pPr>
              <a:lnSpc>
                <a:spcPct val="90000"/>
              </a:lnSpc>
              <a:buFont typeface="Monotype Sorts" pitchFamily="2" charset="2"/>
              <a:buNone/>
            </a:pPr>
            <a:r>
              <a:rPr lang="en-US"/>
              <a:t>because:</a:t>
            </a:r>
            <a:endParaRPr lang="en-US">
              <a:solidFill>
                <a:srgbClr val="66FFFF"/>
              </a:solidFill>
            </a:endParaRPr>
          </a:p>
        </p:txBody>
      </p:sp>
      <p:sp>
        <p:nvSpPr>
          <p:cNvPr id="286866" name="Text Box 146"/>
          <p:cNvSpPr txBox="1">
            <a:spLocks noChangeArrowheads="1"/>
          </p:cNvSpPr>
          <p:nvPr/>
        </p:nvSpPr>
        <p:spPr bwMode="auto">
          <a:xfrm>
            <a:off x="2924175" y="4052888"/>
            <a:ext cx="3548063"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n</a:t>
            </a:r>
            <a:r>
              <a:rPr lang="en-US" sz="2400">
                <a:effectLst>
                  <a:outerShdw blurRad="38100" dist="38100" dir="2700000" algn="tl">
                    <a:srgbClr val="000000"/>
                  </a:outerShdw>
                </a:effectLst>
                <a:latin typeface="Book Antiqua" pitchFamily="18" charset="0"/>
              </a:rPr>
              <a:t>(1 -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 = 30(.28) = 8.4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5</a:t>
            </a:r>
          </a:p>
        </p:txBody>
      </p:sp>
      <p:sp>
        <p:nvSpPr>
          <p:cNvPr id="286867" name="Text Box 147"/>
          <p:cNvSpPr txBox="1">
            <a:spLocks noChangeArrowheads="1"/>
          </p:cNvSpPr>
          <p:nvPr/>
        </p:nvSpPr>
        <p:spPr bwMode="auto">
          <a:xfrm>
            <a:off x="4438650" y="3519488"/>
            <a:ext cx="700088" cy="457200"/>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and</a:t>
            </a:r>
          </a:p>
        </p:txBody>
      </p:sp>
      <p:sp>
        <p:nvSpPr>
          <p:cNvPr id="286868" name="Text Box 148"/>
          <p:cNvSpPr txBox="1">
            <a:spLocks noChangeArrowheads="1"/>
          </p:cNvSpPr>
          <p:nvPr/>
        </p:nvSpPr>
        <p:spPr bwMode="auto">
          <a:xfrm>
            <a:off x="3148013" y="3024188"/>
            <a:ext cx="3090862"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np</a:t>
            </a:r>
            <a:r>
              <a:rPr lang="en-US" sz="2400">
                <a:effectLst>
                  <a:outerShdw blurRad="38100" dist="38100" dir="2700000" algn="tl">
                    <a:srgbClr val="000000"/>
                  </a:outerShdw>
                </a:effectLst>
                <a:latin typeface="Book Antiqua" pitchFamily="18" charset="0"/>
              </a:rPr>
              <a:t> = 30(.72) = 21.6 </a:t>
            </a:r>
            <a:r>
              <a:rPr lang="en-US" sz="2400" u="sng">
                <a:effectLst>
                  <a:outerShdw blurRad="38100" dist="38100" dir="2700000" algn="tl">
                    <a:srgbClr val="000000"/>
                  </a:outerShdw>
                </a:effectLst>
                <a:latin typeface="Book Antiqua" pitchFamily="18" charset="0"/>
              </a:rPr>
              <a:t>&gt;</a:t>
            </a:r>
            <a:r>
              <a:rPr lang="en-US" sz="2400">
                <a:effectLst>
                  <a:outerShdw blurRad="38100" dist="38100" dir="2700000" algn="tl">
                    <a:srgbClr val="000000"/>
                  </a:outerShdw>
                </a:effectLst>
                <a:latin typeface="Book Antiqua" pitchFamily="18" charset="0"/>
              </a:rPr>
              <a:t> 5</a:t>
            </a:r>
          </a:p>
        </p:txBody>
      </p:sp>
      <p:sp>
        <p:nvSpPr>
          <p:cNvPr id="286869" name="AutoShape 149"/>
          <p:cNvSpPr>
            <a:spLocks noChangeArrowheads="1"/>
          </p:cNvSpPr>
          <p:nvPr/>
        </p:nvSpPr>
        <p:spPr bwMode="auto">
          <a:xfrm rot="5400000">
            <a:off x="2568575" y="3213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86870" name="AutoShape 150"/>
          <p:cNvSpPr>
            <a:spLocks noChangeArrowheads="1"/>
          </p:cNvSpPr>
          <p:nvPr/>
        </p:nvSpPr>
        <p:spPr bwMode="auto">
          <a:xfrm rot="5400000">
            <a:off x="258762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86871" name="Group 151"/>
          <p:cNvGrpSpPr>
            <a:grpSpLocks/>
          </p:cNvGrpSpPr>
          <p:nvPr/>
        </p:nvGrpSpPr>
        <p:grpSpPr bwMode="auto">
          <a:xfrm>
            <a:off x="685800" y="166688"/>
            <a:ext cx="7772400" cy="814387"/>
            <a:chOff x="432" y="33"/>
            <a:chExt cx="4896" cy="513"/>
          </a:xfrm>
        </p:grpSpPr>
        <p:sp>
          <p:nvSpPr>
            <p:cNvPr id="286872" name="Rectangle 152"/>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86873" name="Object 153">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86897" name="Equation" r:id="rId4" imgW="176040" imgH="228600" progId="Equation.2">
                    <p:embed/>
                  </p:oleObj>
                </mc:Choice>
                <mc:Fallback>
                  <p:oleObj name="Equation" r:id="rId4" imgW="176040" imgH="228600" progId="Equation.2">
                    <p:embed/>
                    <p:pic>
                      <p:nvPicPr>
                        <p:cNvPr id="0" name="Picture 15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86874" name="Rectangle 154"/>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286875" name="AutoShape 155"/>
          <p:cNvSpPr>
            <a:spLocks noChangeArrowheads="1"/>
          </p:cNvSpPr>
          <p:nvPr/>
        </p:nvSpPr>
        <p:spPr bwMode="auto">
          <a:xfrm rot="5400000">
            <a:off x="752475" y="1708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6875"/>
                                        </p:tgtEl>
                                        <p:attrNameLst>
                                          <p:attrName>style.visibility</p:attrName>
                                        </p:attrNameLst>
                                      </p:cBhvr>
                                      <p:to>
                                        <p:strVal val="visible"/>
                                      </p:to>
                                    </p:set>
                                    <p:animEffect transition="in" filter="slide(fromLeft)">
                                      <p:cBhvr>
                                        <p:cTn id="7" dur="500"/>
                                        <p:tgtEl>
                                          <p:spTgt spid="286875"/>
                                        </p:tgtEl>
                                      </p:cBhvr>
                                    </p:animEffect>
                                  </p:childTnLst>
                                  <p:subTnLst>
                                    <p:set>
                                      <p:cBhvr override="childStyle">
                                        <p:cTn dur="1" fill="hold" display="0" masterRel="nextClick" afterEffect="1"/>
                                        <p:tgtEl>
                                          <p:spTgt spid="28687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22"/>
                                        </p:tgtEl>
                                        <p:attrNameLst>
                                          <p:attrName>style.visibility</p:attrName>
                                        </p:attrNameLst>
                                      </p:cBhvr>
                                      <p:to>
                                        <p:strVal val="visible"/>
                                      </p:to>
                                    </p:set>
                                    <p:animEffect transition="in" filter="blinds(horizontal)">
                                      <p:cBhvr>
                                        <p:cTn id="12" dur="500"/>
                                        <p:tgtEl>
                                          <p:spTgt spid="286722"/>
                                        </p:tgtEl>
                                      </p:cBhvr>
                                    </p:animEffect>
                                  </p:childTnLst>
                                </p:cTn>
                              </p:par>
                            </p:childTnLst>
                          </p:cTn>
                        </p:par>
                        <p:par>
                          <p:cTn id="13" fill="hold">
                            <p:stCondLst>
                              <p:cond delay="500"/>
                            </p:stCondLst>
                            <p:childTnLst>
                              <p:par>
                                <p:cTn id="14" presetID="12" presetClass="entr" presetSubtype="8" fill="hold" grpId="0" nodeType="afterEffect">
                                  <p:stCondLst>
                                    <p:cond delay="3000"/>
                                  </p:stCondLst>
                                  <p:childTnLst>
                                    <p:set>
                                      <p:cBhvr>
                                        <p:cTn id="15" dur="1" fill="hold">
                                          <p:stCondLst>
                                            <p:cond delay="0"/>
                                          </p:stCondLst>
                                        </p:cTn>
                                        <p:tgtEl>
                                          <p:spTgt spid="286869"/>
                                        </p:tgtEl>
                                        <p:attrNameLst>
                                          <p:attrName>style.visibility</p:attrName>
                                        </p:attrNameLst>
                                      </p:cBhvr>
                                      <p:to>
                                        <p:strVal val="visible"/>
                                      </p:to>
                                    </p:set>
                                    <p:animEffect transition="in" filter="slide(fromLeft)">
                                      <p:cBhvr>
                                        <p:cTn id="16" dur="500"/>
                                        <p:tgtEl>
                                          <p:spTgt spid="286869"/>
                                        </p:tgtEl>
                                      </p:cBhvr>
                                    </p:animEffect>
                                  </p:childTnLst>
                                  <p:subTnLst>
                                    <p:set>
                                      <p:cBhvr override="childStyle">
                                        <p:cTn dur="1" fill="hold" display="0" masterRel="nextClick" afterEffect="1"/>
                                        <p:tgtEl>
                                          <p:spTgt spid="28686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86868"/>
                                        </p:tgtEl>
                                        <p:attrNameLst>
                                          <p:attrName>style.visibility</p:attrName>
                                        </p:attrNameLst>
                                      </p:cBhvr>
                                      <p:to>
                                        <p:strVal val="visible"/>
                                      </p:to>
                                    </p:set>
                                    <p:anim calcmode="lin" valueType="num">
                                      <p:cBhvr>
                                        <p:cTn id="21" dur="500" fill="hold"/>
                                        <p:tgtEl>
                                          <p:spTgt spid="286868"/>
                                        </p:tgtEl>
                                        <p:attrNameLst>
                                          <p:attrName>ppt_w</p:attrName>
                                        </p:attrNameLst>
                                      </p:cBhvr>
                                      <p:tavLst>
                                        <p:tav tm="0">
                                          <p:val>
                                            <p:fltVal val="0"/>
                                          </p:val>
                                        </p:tav>
                                        <p:tav tm="100000">
                                          <p:val>
                                            <p:strVal val="#ppt_w"/>
                                          </p:val>
                                        </p:tav>
                                      </p:tavLst>
                                    </p:anim>
                                    <p:anim calcmode="lin" valueType="num">
                                      <p:cBhvr>
                                        <p:cTn id="22" dur="500" fill="hold"/>
                                        <p:tgtEl>
                                          <p:spTgt spid="286868"/>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2" presetClass="entr" presetSubtype="1" fill="hold" grpId="0" nodeType="afterEffect">
                                  <p:stCondLst>
                                    <p:cond delay="1000"/>
                                  </p:stCondLst>
                                  <p:childTnLst>
                                    <p:set>
                                      <p:cBhvr>
                                        <p:cTn id="25" dur="1" fill="hold">
                                          <p:stCondLst>
                                            <p:cond delay="0"/>
                                          </p:stCondLst>
                                        </p:cTn>
                                        <p:tgtEl>
                                          <p:spTgt spid="286867"/>
                                        </p:tgtEl>
                                        <p:attrNameLst>
                                          <p:attrName>style.visibility</p:attrName>
                                        </p:attrNameLst>
                                      </p:cBhvr>
                                      <p:to>
                                        <p:strVal val="visible"/>
                                      </p:to>
                                    </p:set>
                                    <p:animEffect transition="in" filter="slide(fromTop)">
                                      <p:cBhvr>
                                        <p:cTn id="26" dur="500"/>
                                        <p:tgtEl>
                                          <p:spTgt spid="286867"/>
                                        </p:tgtEl>
                                      </p:cBhvr>
                                    </p:animEffect>
                                  </p:childTnLst>
                                </p:cTn>
                              </p:par>
                            </p:childTnLst>
                          </p:cTn>
                        </p:par>
                        <p:par>
                          <p:cTn id="27" fill="hold">
                            <p:stCondLst>
                              <p:cond delay="2000"/>
                            </p:stCondLst>
                            <p:childTnLst>
                              <p:par>
                                <p:cTn id="28" presetID="12" presetClass="entr" presetSubtype="8" fill="hold" grpId="0" nodeType="afterEffect">
                                  <p:stCondLst>
                                    <p:cond delay="0"/>
                                  </p:stCondLst>
                                  <p:childTnLst>
                                    <p:set>
                                      <p:cBhvr>
                                        <p:cTn id="29" dur="1" fill="hold">
                                          <p:stCondLst>
                                            <p:cond delay="0"/>
                                          </p:stCondLst>
                                        </p:cTn>
                                        <p:tgtEl>
                                          <p:spTgt spid="286870"/>
                                        </p:tgtEl>
                                        <p:attrNameLst>
                                          <p:attrName>style.visibility</p:attrName>
                                        </p:attrNameLst>
                                      </p:cBhvr>
                                      <p:to>
                                        <p:strVal val="visible"/>
                                      </p:to>
                                    </p:set>
                                    <p:animEffect transition="in" filter="slide(fromLeft)">
                                      <p:cBhvr>
                                        <p:cTn id="30" dur="500"/>
                                        <p:tgtEl>
                                          <p:spTgt spid="286870"/>
                                        </p:tgtEl>
                                      </p:cBhvr>
                                    </p:animEffect>
                                  </p:childTnLst>
                                  <p:subTnLst>
                                    <p:set>
                                      <p:cBhvr override="childStyle">
                                        <p:cTn dur="1" fill="hold" display="0" masterRel="nextClick" afterEffect="1"/>
                                        <p:tgtEl>
                                          <p:spTgt spid="286870"/>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286866"/>
                                        </p:tgtEl>
                                        <p:attrNameLst>
                                          <p:attrName>style.visibility</p:attrName>
                                        </p:attrNameLst>
                                      </p:cBhvr>
                                      <p:to>
                                        <p:strVal val="visible"/>
                                      </p:to>
                                    </p:set>
                                    <p:anim calcmode="lin" valueType="num">
                                      <p:cBhvr>
                                        <p:cTn id="35" dur="500" fill="hold"/>
                                        <p:tgtEl>
                                          <p:spTgt spid="286866"/>
                                        </p:tgtEl>
                                        <p:attrNameLst>
                                          <p:attrName>ppt_w</p:attrName>
                                        </p:attrNameLst>
                                      </p:cBhvr>
                                      <p:tavLst>
                                        <p:tav tm="0">
                                          <p:val>
                                            <p:fltVal val="0"/>
                                          </p:val>
                                        </p:tav>
                                        <p:tav tm="100000">
                                          <p:val>
                                            <p:strVal val="#ppt_w"/>
                                          </p:val>
                                        </p:tav>
                                      </p:tavLst>
                                    </p:anim>
                                    <p:anim calcmode="lin" valueType="num">
                                      <p:cBhvr>
                                        <p:cTn id="36" dur="500" fill="hold"/>
                                        <p:tgtEl>
                                          <p:spTgt spid="28686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2" grpId="0" autoUpdateAnimBg="0"/>
      <p:bldP spid="286866" grpId="0" autoUpdateAnimBg="0"/>
      <p:bldP spid="286867" grpId="0" autoUpdateAnimBg="0"/>
      <p:bldP spid="286868" grpId="0" autoUpdateAnimBg="0"/>
      <p:bldP spid="286869" grpId="0" animBg="1"/>
      <p:bldP spid="286870" grpId="0" animBg="1"/>
      <p:bldP spid="28687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ChangeArrowheads="1"/>
          </p:cNvSpPr>
          <p:nvPr/>
        </p:nvSpPr>
        <p:spPr bwMode="auto">
          <a:xfrm>
            <a:off x="1454150" y="17145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graphicFrame>
        <p:nvGraphicFramePr>
          <p:cNvPr id="288771" name="Object 3">
            <a:hlinkClick r:id="" action="ppaction://ole?verb=0"/>
          </p:cNvPr>
          <p:cNvGraphicFramePr>
            <a:graphicFrameLocks/>
          </p:cNvGraphicFramePr>
          <p:nvPr/>
        </p:nvGraphicFramePr>
        <p:xfrm>
          <a:off x="4879975" y="2087563"/>
          <a:ext cx="2752725" cy="801687"/>
        </p:xfrm>
        <a:graphic>
          <a:graphicData uri="http://schemas.openxmlformats.org/presentationml/2006/ole">
            <mc:AlternateContent xmlns:mc="http://schemas.openxmlformats.org/markup-compatibility/2006">
              <mc:Choice xmlns:v="urn:schemas-microsoft-com:vml" Requires="v">
                <p:oleObj spid="_x0000_s289049" name="Equation" r:id="rId4" imgW="1536480" imgH="406080" progId="Equation.DSMT4">
                  <p:embed/>
                </p:oleObj>
              </mc:Choice>
              <mc:Fallback>
                <p:oleObj name="Equation" r:id="rId4" imgW="1536480" imgH="406080" progId="Equation.DSMT4">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9975" y="2087563"/>
                        <a:ext cx="2752725" cy="801687"/>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88772" name="Freeform 4"/>
          <p:cNvSpPr>
            <a:spLocks/>
          </p:cNvSpPr>
          <p:nvPr/>
        </p:nvSpPr>
        <p:spPr bwMode="auto">
          <a:xfrm>
            <a:off x="2095500" y="2016125"/>
            <a:ext cx="4489450" cy="3063875"/>
          </a:xfrm>
          <a:custGeom>
            <a:avLst/>
            <a:gdLst/>
            <a:ahLst/>
            <a:cxnLst>
              <a:cxn ang="0">
                <a:pos x="1356" y="20"/>
              </a:cxn>
              <a:cxn ang="0">
                <a:pos x="1264" y="108"/>
              </a:cxn>
              <a:cxn ang="0">
                <a:pos x="1198" y="208"/>
              </a:cxn>
              <a:cxn ang="0">
                <a:pos x="1138" y="332"/>
              </a:cxn>
              <a:cxn ang="0">
                <a:pos x="1092" y="440"/>
              </a:cxn>
              <a:cxn ang="0">
                <a:pos x="1054" y="538"/>
              </a:cxn>
              <a:cxn ang="0">
                <a:pos x="1014" y="648"/>
              </a:cxn>
              <a:cxn ang="0">
                <a:pos x="978" y="760"/>
              </a:cxn>
              <a:cxn ang="0">
                <a:pos x="946" y="876"/>
              </a:cxn>
              <a:cxn ang="0">
                <a:pos x="922" y="978"/>
              </a:cxn>
              <a:cxn ang="0">
                <a:pos x="886" y="1082"/>
              </a:cxn>
              <a:cxn ang="0">
                <a:pos x="848" y="1198"/>
              </a:cxn>
              <a:cxn ang="0">
                <a:pos x="812" y="1292"/>
              </a:cxn>
              <a:cxn ang="0">
                <a:pos x="754" y="1410"/>
              </a:cxn>
              <a:cxn ang="0">
                <a:pos x="684" y="1520"/>
              </a:cxn>
              <a:cxn ang="0">
                <a:pos x="604" y="1620"/>
              </a:cxn>
              <a:cxn ang="0">
                <a:pos x="496" y="1694"/>
              </a:cxn>
              <a:cxn ang="0">
                <a:pos x="394" y="1742"/>
              </a:cxn>
              <a:cxn ang="0">
                <a:pos x="292" y="1788"/>
              </a:cxn>
              <a:cxn ang="0">
                <a:pos x="200" y="1824"/>
              </a:cxn>
              <a:cxn ang="0">
                <a:pos x="76" y="1864"/>
              </a:cxn>
              <a:cxn ang="0">
                <a:pos x="0" y="1880"/>
              </a:cxn>
              <a:cxn ang="0">
                <a:pos x="2824" y="1928"/>
              </a:cxn>
              <a:cxn ang="0">
                <a:pos x="2796" y="1874"/>
              </a:cxn>
              <a:cxn ang="0">
                <a:pos x="2710" y="1848"/>
              </a:cxn>
              <a:cxn ang="0">
                <a:pos x="2578" y="1808"/>
              </a:cxn>
              <a:cxn ang="0">
                <a:pos x="2464" y="1760"/>
              </a:cxn>
              <a:cxn ang="0">
                <a:pos x="2332" y="1694"/>
              </a:cxn>
              <a:cxn ang="0">
                <a:pos x="2296" y="1664"/>
              </a:cxn>
              <a:cxn ang="0">
                <a:pos x="2212" y="1596"/>
              </a:cxn>
              <a:cxn ang="0">
                <a:pos x="2130" y="1502"/>
              </a:cxn>
              <a:cxn ang="0">
                <a:pos x="2066" y="1398"/>
              </a:cxn>
              <a:cxn ang="0">
                <a:pos x="2022" y="1306"/>
              </a:cxn>
              <a:cxn ang="0">
                <a:pos x="1978" y="1204"/>
              </a:cxn>
              <a:cxn ang="0">
                <a:pos x="1948" y="1122"/>
              </a:cxn>
              <a:cxn ang="0">
                <a:pos x="1916" y="1026"/>
              </a:cxn>
              <a:cxn ang="0">
                <a:pos x="1884" y="902"/>
              </a:cxn>
              <a:cxn ang="0">
                <a:pos x="1846" y="774"/>
              </a:cxn>
              <a:cxn ang="0">
                <a:pos x="1806" y="654"/>
              </a:cxn>
              <a:cxn ang="0">
                <a:pos x="1762" y="530"/>
              </a:cxn>
              <a:cxn ang="0">
                <a:pos x="1716" y="408"/>
              </a:cxn>
              <a:cxn ang="0">
                <a:pos x="1684" y="336"/>
              </a:cxn>
              <a:cxn ang="0">
                <a:pos x="1634" y="238"/>
              </a:cxn>
              <a:cxn ang="0">
                <a:pos x="1576" y="138"/>
              </a:cxn>
              <a:cxn ang="0">
                <a:pos x="1604" y="182"/>
              </a:cxn>
              <a:cxn ang="0">
                <a:pos x="1588" y="156"/>
              </a:cxn>
              <a:cxn ang="0">
                <a:pos x="1510" y="54"/>
              </a:cxn>
              <a:cxn ang="0">
                <a:pos x="1450" y="6"/>
              </a:cxn>
            </a:cxnLst>
            <a:rect l="0" t="0" r="r" b="b"/>
            <a:pathLst>
              <a:path w="2828" h="1930">
                <a:moveTo>
                  <a:pt x="1424" y="0"/>
                </a:moveTo>
                <a:lnTo>
                  <a:pt x="1388" y="8"/>
                </a:lnTo>
                <a:lnTo>
                  <a:pt x="1356" y="20"/>
                </a:lnTo>
                <a:lnTo>
                  <a:pt x="1320" y="44"/>
                </a:lnTo>
                <a:lnTo>
                  <a:pt x="1292" y="72"/>
                </a:lnTo>
                <a:lnTo>
                  <a:pt x="1264" y="108"/>
                </a:lnTo>
                <a:lnTo>
                  <a:pt x="1240" y="144"/>
                </a:lnTo>
                <a:lnTo>
                  <a:pt x="1222" y="174"/>
                </a:lnTo>
                <a:lnTo>
                  <a:pt x="1198" y="208"/>
                </a:lnTo>
                <a:lnTo>
                  <a:pt x="1180" y="246"/>
                </a:lnTo>
                <a:lnTo>
                  <a:pt x="1156" y="292"/>
                </a:lnTo>
                <a:lnTo>
                  <a:pt x="1138" y="332"/>
                </a:lnTo>
                <a:lnTo>
                  <a:pt x="1120" y="372"/>
                </a:lnTo>
                <a:lnTo>
                  <a:pt x="1106" y="402"/>
                </a:lnTo>
                <a:lnTo>
                  <a:pt x="1092" y="440"/>
                </a:lnTo>
                <a:lnTo>
                  <a:pt x="1080" y="474"/>
                </a:lnTo>
                <a:lnTo>
                  <a:pt x="1064" y="506"/>
                </a:lnTo>
                <a:lnTo>
                  <a:pt x="1054" y="538"/>
                </a:lnTo>
                <a:lnTo>
                  <a:pt x="1040" y="576"/>
                </a:lnTo>
                <a:lnTo>
                  <a:pt x="1028" y="612"/>
                </a:lnTo>
                <a:lnTo>
                  <a:pt x="1014" y="648"/>
                </a:lnTo>
                <a:lnTo>
                  <a:pt x="1000" y="686"/>
                </a:lnTo>
                <a:lnTo>
                  <a:pt x="988" y="730"/>
                </a:lnTo>
                <a:lnTo>
                  <a:pt x="978" y="760"/>
                </a:lnTo>
                <a:lnTo>
                  <a:pt x="966" y="800"/>
                </a:lnTo>
                <a:lnTo>
                  <a:pt x="956" y="836"/>
                </a:lnTo>
                <a:lnTo>
                  <a:pt x="946" y="876"/>
                </a:lnTo>
                <a:lnTo>
                  <a:pt x="936" y="908"/>
                </a:lnTo>
                <a:lnTo>
                  <a:pt x="928" y="944"/>
                </a:lnTo>
                <a:lnTo>
                  <a:pt x="922" y="978"/>
                </a:lnTo>
                <a:lnTo>
                  <a:pt x="916" y="1008"/>
                </a:lnTo>
                <a:lnTo>
                  <a:pt x="904" y="1044"/>
                </a:lnTo>
                <a:lnTo>
                  <a:pt x="886" y="1082"/>
                </a:lnTo>
                <a:lnTo>
                  <a:pt x="874" y="1118"/>
                </a:lnTo>
                <a:lnTo>
                  <a:pt x="856" y="1172"/>
                </a:lnTo>
                <a:lnTo>
                  <a:pt x="848" y="1198"/>
                </a:lnTo>
                <a:lnTo>
                  <a:pt x="838" y="1226"/>
                </a:lnTo>
                <a:lnTo>
                  <a:pt x="824" y="1268"/>
                </a:lnTo>
                <a:lnTo>
                  <a:pt x="812" y="1292"/>
                </a:lnTo>
                <a:lnTo>
                  <a:pt x="790" y="1334"/>
                </a:lnTo>
                <a:lnTo>
                  <a:pt x="772" y="1370"/>
                </a:lnTo>
                <a:lnTo>
                  <a:pt x="754" y="1410"/>
                </a:lnTo>
                <a:lnTo>
                  <a:pt x="730" y="1448"/>
                </a:lnTo>
                <a:lnTo>
                  <a:pt x="708" y="1484"/>
                </a:lnTo>
                <a:lnTo>
                  <a:pt x="684" y="1520"/>
                </a:lnTo>
                <a:lnTo>
                  <a:pt x="660" y="1550"/>
                </a:lnTo>
                <a:lnTo>
                  <a:pt x="640" y="1584"/>
                </a:lnTo>
                <a:lnTo>
                  <a:pt x="604" y="1620"/>
                </a:lnTo>
                <a:lnTo>
                  <a:pt x="580" y="1638"/>
                </a:lnTo>
                <a:lnTo>
                  <a:pt x="550" y="1662"/>
                </a:lnTo>
                <a:lnTo>
                  <a:pt x="496" y="1694"/>
                </a:lnTo>
                <a:lnTo>
                  <a:pt x="458" y="1712"/>
                </a:lnTo>
                <a:lnTo>
                  <a:pt x="426" y="1726"/>
                </a:lnTo>
                <a:lnTo>
                  <a:pt x="394" y="1742"/>
                </a:lnTo>
                <a:lnTo>
                  <a:pt x="362" y="1758"/>
                </a:lnTo>
                <a:lnTo>
                  <a:pt x="328" y="1776"/>
                </a:lnTo>
                <a:lnTo>
                  <a:pt x="292" y="1788"/>
                </a:lnTo>
                <a:lnTo>
                  <a:pt x="266" y="1796"/>
                </a:lnTo>
                <a:lnTo>
                  <a:pt x="236" y="1808"/>
                </a:lnTo>
                <a:lnTo>
                  <a:pt x="200" y="1824"/>
                </a:lnTo>
                <a:lnTo>
                  <a:pt x="160" y="1836"/>
                </a:lnTo>
                <a:lnTo>
                  <a:pt x="110" y="1850"/>
                </a:lnTo>
                <a:lnTo>
                  <a:pt x="76" y="1864"/>
                </a:lnTo>
                <a:lnTo>
                  <a:pt x="44" y="1872"/>
                </a:lnTo>
                <a:lnTo>
                  <a:pt x="18" y="1878"/>
                </a:lnTo>
                <a:lnTo>
                  <a:pt x="0" y="1880"/>
                </a:lnTo>
                <a:lnTo>
                  <a:pt x="0" y="1906"/>
                </a:lnTo>
                <a:lnTo>
                  <a:pt x="0" y="1930"/>
                </a:lnTo>
                <a:lnTo>
                  <a:pt x="2824" y="1928"/>
                </a:lnTo>
                <a:lnTo>
                  <a:pt x="2828" y="1900"/>
                </a:lnTo>
                <a:lnTo>
                  <a:pt x="2824" y="1882"/>
                </a:lnTo>
                <a:lnTo>
                  <a:pt x="2796" y="1874"/>
                </a:lnTo>
                <a:lnTo>
                  <a:pt x="2764" y="1864"/>
                </a:lnTo>
                <a:lnTo>
                  <a:pt x="2736" y="1856"/>
                </a:lnTo>
                <a:lnTo>
                  <a:pt x="2710" y="1848"/>
                </a:lnTo>
                <a:lnTo>
                  <a:pt x="2672" y="1836"/>
                </a:lnTo>
                <a:lnTo>
                  <a:pt x="2636" y="1824"/>
                </a:lnTo>
                <a:lnTo>
                  <a:pt x="2578" y="1808"/>
                </a:lnTo>
                <a:lnTo>
                  <a:pt x="2536" y="1790"/>
                </a:lnTo>
                <a:lnTo>
                  <a:pt x="2506" y="1778"/>
                </a:lnTo>
                <a:lnTo>
                  <a:pt x="2464" y="1760"/>
                </a:lnTo>
                <a:lnTo>
                  <a:pt x="2428" y="1742"/>
                </a:lnTo>
                <a:lnTo>
                  <a:pt x="2380" y="1716"/>
                </a:lnTo>
                <a:lnTo>
                  <a:pt x="2332" y="1694"/>
                </a:lnTo>
                <a:lnTo>
                  <a:pt x="2312" y="1676"/>
                </a:lnTo>
                <a:lnTo>
                  <a:pt x="2304" y="1670"/>
                </a:lnTo>
                <a:lnTo>
                  <a:pt x="2296" y="1664"/>
                </a:lnTo>
                <a:lnTo>
                  <a:pt x="2268" y="1648"/>
                </a:lnTo>
                <a:lnTo>
                  <a:pt x="2238" y="1622"/>
                </a:lnTo>
                <a:lnTo>
                  <a:pt x="2212" y="1596"/>
                </a:lnTo>
                <a:lnTo>
                  <a:pt x="2186" y="1574"/>
                </a:lnTo>
                <a:lnTo>
                  <a:pt x="2156" y="1538"/>
                </a:lnTo>
                <a:lnTo>
                  <a:pt x="2130" y="1502"/>
                </a:lnTo>
                <a:lnTo>
                  <a:pt x="2106" y="1468"/>
                </a:lnTo>
                <a:lnTo>
                  <a:pt x="2086" y="1434"/>
                </a:lnTo>
                <a:lnTo>
                  <a:pt x="2066" y="1398"/>
                </a:lnTo>
                <a:lnTo>
                  <a:pt x="2048" y="1364"/>
                </a:lnTo>
                <a:lnTo>
                  <a:pt x="2034" y="1334"/>
                </a:lnTo>
                <a:lnTo>
                  <a:pt x="2022" y="1306"/>
                </a:lnTo>
                <a:lnTo>
                  <a:pt x="2006" y="1272"/>
                </a:lnTo>
                <a:lnTo>
                  <a:pt x="1994" y="1240"/>
                </a:lnTo>
                <a:lnTo>
                  <a:pt x="1978" y="1204"/>
                </a:lnTo>
                <a:lnTo>
                  <a:pt x="1966" y="1172"/>
                </a:lnTo>
                <a:lnTo>
                  <a:pt x="1956" y="1148"/>
                </a:lnTo>
                <a:lnTo>
                  <a:pt x="1948" y="1122"/>
                </a:lnTo>
                <a:lnTo>
                  <a:pt x="1938" y="1094"/>
                </a:lnTo>
                <a:lnTo>
                  <a:pt x="1928" y="1064"/>
                </a:lnTo>
                <a:lnTo>
                  <a:pt x="1916" y="1026"/>
                </a:lnTo>
                <a:lnTo>
                  <a:pt x="1904" y="982"/>
                </a:lnTo>
                <a:lnTo>
                  <a:pt x="1892" y="940"/>
                </a:lnTo>
                <a:lnTo>
                  <a:pt x="1884" y="902"/>
                </a:lnTo>
                <a:lnTo>
                  <a:pt x="1870" y="862"/>
                </a:lnTo>
                <a:lnTo>
                  <a:pt x="1858" y="812"/>
                </a:lnTo>
                <a:lnTo>
                  <a:pt x="1846" y="774"/>
                </a:lnTo>
                <a:lnTo>
                  <a:pt x="1840" y="744"/>
                </a:lnTo>
                <a:lnTo>
                  <a:pt x="1828" y="708"/>
                </a:lnTo>
                <a:lnTo>
                  <a:pt x="1806" y="654"/>
                </a:lnTo>
                <a:lnTo>
                  <a:pt x="1792" y="606"/>
                </a:lnTo>
                <a:lnTo>
                  <a:pt x="1774" y="560"/>
                </a:lnTo>
                <a:lnTo>
                  <a:pt x="1762" y="530"/>
                </a:lnTo>
                <a:lnTo>
                  <a:pt x="1750" y="494"/>
                </a:lnTo>
                <a:lnTo>
                  <a:pt x="1728" y="444"/>
                </a:lnTo>
                <a:lnTo>
                  <a:pt x="1716" y="408"/>
                </a:lnTo>
                <a:lnTo>
                  <a:pt x="1702" y="386"/>
                </a:lnTo>
                <a:lnTo>
                  <a:pt x="1696" y="364"/>
                </a:lnTo>
                <a:lnTo>
                  <a:pt x="1684" y="336"/>
                </a:lnTo>
                <a:lnTo>
                  <a:pt x="1666" y="298"/>
                </a:lnTo>
                <a:lnTo>
                  <a:pt x="1648" y="264"/>
                </a:lnTo>
                <a:lnTo>
                  <a:pt x="1634" y="238"/>
                </a:lnTo>
                <a:lnTo>
                  <a:pt x="1620" y="212"/>
                </a:lnTo>
                <a:lnTo>
                  <a:pt x="1600" y="176"/>
                </a:lnTo>
                <a:lnTo>
                  <a:pt x="1576" y="138"/>
                </a:lnTo>
                <a:lnTo>
                  <a:pt x="1582" y="146"/>
                </a:lnTo>
                <a:lnTo>
                  <a:pt x="1590" y="158"/>
                </a:lnTo>
                <a:lnTo>
                  <a:pt x="1604" y="182"/>
                </a:lnTo>
                <a:lnTo>
                  <a:pt x="1614" y="200"/>
                </a:lnTo>
                <a:lnTo>
                  <a:pt x="1598" y="170"/>
                </a:lnTo>
                <a:lnTo>
                  <a:pt x="1588" y="156"/>
                </a:lnTo>
                <a:lnTo>
                  <a:pt x="1564" y="114"/>
                </a:lnTo>
                <a:lnTo>
                  <a:pt x="1540" y="84"/>
                </a:lnTo>
                <a:lnTo>
                  <a:pt x="1510" y="54"/>
                </a:lnTo>
                <a:lnTo>
                  <a:pt x="1492" y="36"/>
                </a:lnTo>
                <a:lnTo>
                  <a:pt x="1474" y="18"/>
                </a:lnTo>
                <a:lnTo>
                  <a:pt x="1450" y="6"/>
                </a:lnTo>
                <a:lnTo>
                  <a:pt x="1424"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88773" name="Line 5"/>
          <p:cNvSpPr>
            <a:spLocks noChangeShapeType="1"/>
          </p:cNvSpPr>
          <p:nvPr/>
        </p:nvSpPr>
        <p:spPr bwMode="auto">
          <a:xfrm>
            <a:off x="1852613" y="508476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88774" name="Freeform 6"/>
          <p:cNvSpPr>
            <a:spLocks noChangeArrowheads="1"/>
          </p:cNvSpPr>
          <p:nvPr/>
        </p:nvSpPr>
        <p:spPr bwMode="auto">
          <a:xfrm>
            <a:off x="4395788" y="4978400"/>
            <a:ext cx="1587" cy="168275"/>
          </a:xfrm>
          <a:custGeom>
            <a:avLst/>
            <a:gdLst/>
            <a:ahLst/>
            <a:cxnLst>
              <a:cxn ang="0">
                <a:pos x="0" y="0"/>
              </a:cxn>
              <a:cxn ang="0">
                <a:pos x="1" y="106"/>
              </a:cxn>
            </a:cxnLst>
            <a:rect l="0" t="0" r="r" b="b"/>
            <a:pathLst>
              <a:path w="1" h="106">
                <a:moveTo>
                  <a:pt x="0" y="0"/>
                </a:moveTo>
                <a:lnTo>
                  <a:pt x="1" y="106"/>
                </a:lnTo>
              </a:path>
            </a:pathLst>
          </a:custGeom>
          <a:noFill/>
          <a:ln w="28575" cmpd="sng">
            <a:solidFill>
              <a:schemeClr val="tx1"/>
            </a:solidFill>
            <a:round/>
            <a:headEnd/>
            <a:tailEnd/>
          </a:ln>
          <a:effectLst>
            <a:outerShdw dist="17961" dir="2700000" algn="ctr" rotWithShape="0">
              <a:srgbClr val="000000"/>
            </a:outerShdw>
          </a:effectLst>
        </p:spPr>
        <p:txBody>
          <a:bodyPr wrap="none" anchor="ctr"/>
          <a:lstStyle/>
          <a:p>
            <a:endParaRPr lang="en-US"/>
          </a:p>
        </p:txBody>
      </p:sp>
      <p:grpSp>
        <p:nvGrpSpPr>
          <p:cNvPr id="288775" name="Group 7"/>
          <p:cNvGrpSpPr>
            <a:grpSpLocks/>
          </p:cNvGrpSpPr>
          <p:nvPr/>
        </p:nvGrpSpPr>
        <p:grpSpPr bwMode="auto">
          <a:xfrm>
            <a:off x="2001838" y="1949450"/>
            <a:ext cx="4668837" cy="2928938"/>
            <a:chOff x="1377" y="1060"/>
            <a:chExt cx="2941" cy="1845"/>
          </a:xfrm>
        </p:grpSpPr>
        <p:sp>
          <p:nvSpPr>
            <p:cNvPr id="288776" name="Arc 8"/>
            <p:cNvSpPr>
              <a:spLocks/>
            </p:cNvSpPr>
            <p:nvPr/>
          </p:nvSpPr>
          <p:spPr bwMode="auto">
            <a:xfrm rot="4593268">
              <a:off x="3142" y="2179"/>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88777" name="Arc 9"/>
            <p:cNvSpPr>
              <a:spLocks/>
            </p:cNvSpPr>
            <p:nvPr/>
          </p:nvSpPr>
          <p:spPr bwMode="auto">
            <a:xfrm rot="915113">
              <a:off x="3631" y="2739"/>
              <a:ext cx="687" cy="164"/>
            </a:xfrm>
            <a:custGeom>
              <a:avLst/>
              <a:gdLst>
                <a:gd name="G0" fmla="+- 20388 0 0"/>
                <a:gd name="G1" fmla="+- 0 0 0"/>
                <a:gd name="G2" fmla="+- 21600 0 0"/>
                <a:gd name="T0" fmla="*/ 19463 w 20388"/>
                <a:gd name="T1" fmla="*/ 21580 h 21580"/>
                <a:gd name="T2" fmla="*/ 0 w 20388"/>
                <a:gd name="T3" fmla="*/ 7132 h 21580"/>
                <a:gd name="T4" fmla="*/ 20388 w 20388"/>
                <a:gd name="T5" fmla="*/ 0 h 21580"/>
              </a:gdLst>
              <a:ahLst/>
              <a:cxnLst>
                <a:cxn ang="0">
                  <a:pos x="T0" y="T1"/>
                </a:cxn>
                <a:cxn ang="0">
                  <a:pos x="T2" y="T3"/>
                </a:cxn>
                <a:cxn ang="0">
                  <a:pos x="T4" y="T5"/>
                </a:cxn>
              </a:cxnLst>
              <a:rect l="0" t="0" r="r" b="b"/>
              <a:pathLst>
                <a:path w="20388" h="21580" fill="none" extrusionOk="0">
                  <a:moveTo>
                    <a:pt x="19462" y="21580"/>
                  </a:moveTo>
                  <a:cubicBezTo>
                    <a:pt x="10629" y="21201"/>
                    <a:pt x="2918" y="15477"/>
                    <a:pt x="-1" y="7132"/>
                  </a:cubicBezTo>
                </a:path>
                <a:path w="20388" h="21580" stroke="0" extrusionOk="0">
                  <a:moveTo>
                    <a:pt x="19462" y="21580"/>
                  </a:moveTo>
                  <a:cubicBezTo>
                    <a:pt x="10629" y="21201"/>
                    <a:pt x="2918" y="15477"/>
                    <a:pt x="-1" y="7132"/>
                  </a:cubicBezTo>
                  <a:lnTo>
                    <a:pt x="20388" y="0"/>
                  </a:lnTo>
                  <a:close/>
                </a:path>
              </a:pathLst>
            </a:custGeom>
            <a:noFill/>
            <a:ln w="12700" cap="rnd">
              <a:solidFill>
                <a:schemeClr val="tx1"/>
              </a:solidFill>
              <a:round/>
              <a:headEnd/>
              <a:tailEnd/>
            </a:ln>
            <a:effectLst/>
          </p:spPr>
          <p:txBody>
            <a:bodyPr wrap="none" anchor="ctr"/>
            <a:lstStyle/>
            <a:p>
              <a:endParaRPr lang="en-US"/>
            </a:p>
          </p:txBody>
        </p:sp>
        <p:sp>
          <p:nvSpPr>
            <p:cNvPr id="288778" name="Arc 10"/>
            <p:cNvSpPr>
              <a:spLocks/>
            </p:cNvSpPr>
            <p:nvPr/>
          </p:nvSpPr>
          <p:spPr bwMode="auto">
            <a:xfrm rot="6300000">
              <a:off x="2135" y="1428"/>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88779" name="Arc 11"/>
            <p:cNvSpPr>
              <a:spLocks/>
            </p:cNvSpPr>
            <p:nvPr/>
          </p:nvSpPr>
          <p:spPr bwMode="auto">
            <a:xfrm rot="16980000">
              <a:off x="1758" y="2188"/>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88780" name="Arc 12"/>
            <p:cNvSpPr>
              <a:spLocks/>
            </p:cNvSpPr>
            <p:nvPr/>
          </p:nvSpPr>
          <p:spPr bwMode="auto">
            <a:xfrm rot="15300000">
              <a:off x="2596" y="142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88781" name="Arc 13"/>
            <p:cNvSpPr>
              <a:spLocks/>
            </p:cNvSpPr>
            <p:nvPr/>
          </p:nvSpPr>
          <p:spPr bwMode="auto">
            <a:xfrm rot="20700000">
              <a:off x="1377" y="2741"/>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graphicFrame>
        <p:nvGraphicFramePr>
          <p:cNvPr id="288782" name="Object 14">
            <a:hlinkClick r:id="" action="ppaction://ole?verb=0"/>
          </p:cNvPr>
          <p:cNvGraphicFramePr>
            <a:graphicFrameLocks/>
          </p:cNvGraphicFramePr>
          <p:nvPr/>
        </p:nvGraphicFramePr>
        <p:xfrm>
          <a:off x="3382963" y="5191125"/>
          <a:ext cx="1295400" cy="442913"/>
        </p:xfrm>
        <a:graphic>
          <a:graphicData uri="http://schemas.openxmlformats.org/presentationml/2006/ole">
            <mc:AlternateContent xmlns:mc="http://schemas.openxmlformats.org/markup-compatibility/2006">
              <mc:Choice xmlns:v="urn:schemas-microsoft-com:vml" Requires="v">
                <p:oleObj spid="_x0000_s289050" name="Equation" r:id="rId6" imgW="622080" imgH="215640" progId="Equation.DSMT4">
                  <p:embed/>
                </p:oleObj>
              </mc:Choice>
              <mc:Fallback>
                <p:oleObj name="Equation" r:id="rId6" imgW="622080" imgH="215640" progId="Equation.DSMT4">
                  <p:embed/>
                  <p:pic>
                    <p:nvPicPr>
                      <p:cNvPr id="0" name="Picture 1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2963" y="5191125"/>
                        <a:ext cx="1295400" cy="442913"/>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aphicFrame>
        <p:nvGraphicFramePr>
          <p:cNvPr id="288926" name="Object 158">
            <a:hlinkClick r:id="" action="ppaction://ole?verb=0"/>
          </p:cNvPr>
          <p:cNvGraphicFramePr>
            <a:graphicFrameLocks/>
          </p:cNvGraphicFramePr>
          <p:nvPr/>
        </p:nvGraphicFramePr>
        <p:xfrm>
          <a:off x="6953250" y="4948238"/>
          <a:ext cx="209550" cy="288925"/>
        </p:xfrm>
        <a:graphic>
          <a:graphicData uri="http://schemas.openxmlformats.org/presentationml/2006/ole">
            <mc:AlternateContent xmlns:mc="http://schemas.openxmlformats.org/markup-compatibility/2006">
              <mc:Choice xmlns:v="urn:schemas-microsoft-com:vml" Requires="v">
                <p:oleObj spid="_x0000_s289051" name="Equation" r:id="rId8" imgW="176040" imgH="228600" progId="Equation.DSMT4">
                  <p:embed/>
                </p:oleObj>
              </mc:Choice>
              <mc:Fallback>
                <p:oleObj name="Equation" r:id="rId8" imgW="176040" imgH="228600" progId="Equation.DSMT4">
                  <p:embed/>
                  <p:pic>
                    <p:nvPicPr>
                      <p:cNvPr id="0" name="Picture 15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53250" y="4948238"/>
                        <a:ext cx="209550" cy="28892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88927" name="Group 159"/>
          <p:cNvGrpSpPr>
            <a:grpSpLocks/>
          </p:cNvGrpSpPr>
          <p:nvPr/>
        </p:nvGrpSpPr>
        <p:grpSpPr bwMode="auto">
          <a:xfrm>
            <a:off x="1655763" y="1928813"/>
            <a:ext cx="1833562" cy="1187450"/>
            <a:chOff x="1087" y="1119"/>
            <a:chExt cx="1155" cy="748"/>
          </a:xfrm>
        </p:grpSpPr>
        <p:sp>
          <p:nvSpPr>
            <p:cNvPr id="288928" name="Text Box 160"/>
            <p:cNvSpPr txBox="1">
              <a:spLocks noChangeArrowheads="1"/>
            </p:cNvSpPr>
            <p:nvPr/>
          </p:nvSpPr>
          <p:spPr bwMode="auto">
            <a:xfrm>
              <a:off x="1087" y="1119"/>
              <a:ext cx="1155"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p:txBody>
        </p:sp>
        <p:graphicFrame>
          <p:nvGraphicFramePr>
            <p:cNvPr id="288929" name="Object 161">
              <a:hlinkClick r:id="" action="ppaction://ole?verb=0"/>
            </p:cNvPr>
            <p:cNvGraphicFramePr>
              <a:graphicFrameLocks/>
            </p:cNvGraphicFramePr>
            <p:nvPr/>
          </p:nvGraphicFramePr>
          <p:xfrm>
            <a:off x="1676" y="1673"/>
            <a:ext cx="120" cy="170"/>
          </p:xfrm>
          <a:graphic>
            <a:graphicData uri="http://schemas.openxmlformats.org/presentationml/2006/ole">
              <mc:AlternateContent xmlns:mc="http://schemas.openxmlformats.org/markup-compatibility/2006">
                <mc:Choice xmlns:v="urn:schemas-microsoft-com:vml" Requires="v">
                  <p:oleObj spid="_x0000_s289052" name="Equation" r:id="rId10" imgW="176040" imgH="228600" progId="Equation.DSMT4">
                    <p:embed/>
                  </p:oleObj>
                </mc:Choice>
                <mc:Fallback>
                  <p:oleObj name="Equation" r:id="rId10" imgW="176040" imgH="228600" progId="Equation.DSMT4">
                    <p:embed/>
                    <p:pic>
                      <p:nvPicPr>
                        <p:cNvPr id="0" name="Picture 161"/>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 y="1673"/>
                          <a:ext cx="120" cy="17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88930" name="AutoShape 162"/>
          <p:cNvSpPr>
            <a:spLocks noChangeArrowheads="1"/>
          </p:cNvSpPr>
          <p:nvPr/>
        </p:nvSpPr>
        <p:spPr bwMode="auto">
          <a:xfrm rot="5400000">
            <a:off x="1196975" y="35750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88931" name="Group 163"/>
          <p:cNvGrpSpPr>
            <a:grpSpLocks/>
          </p:cNvGrpSpPr>
          <p:nvPr/>
        </p:nvGrpSpPr>
        <p:grpSpPr bwMode="auto">
          <a:xfrm>
            <a:off x="685800" y="166688"/>
            <a:ext cx="7772400" cy="814387"/>
            <a:chOff x="432" y="33"/>
            <a:chExt cx="4896" cy="513"/>
          </a:xfrm>
        </p:grpSpPr>
        <p:sp>
          <p:nvSpPr>
            <p:cNvPr id="288932" name="Rectangle 164"/>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88933" name="Object 165">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89053" name="Equation" r:id="rId12" imgW="176040" imgH="228600" progId="Equation.2">
                    <p:embed/>
                  </p:oleObj>
                </mc:Choice>
                <mc:Fallback>
                  <p:oleObj name="Equation" r:id="rId12" imgW="176040" imgH="228600" progId="Equation.2">
                    <p:embed/>
                    <p:pic>
                      <p:nvPicPr>
                        <p:cNvPr id="0" name="Picture 165"/>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88934" name="Rectangle 166"/>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88930"/>
                                        </p:tgtEl>
                                        <p:attrNameLst>
                                          <p:attrName>style.visibility</p:attrName>
                                        </p:attrNameLst>
                                      </p:cBhvr>
                                      <p:to>
                                        <p:strVal val="visible"/>
                                      </p:to>
                                    </p:set>
                                    <p:animEffect transition="in" filter="slide(fromLeft)">
                                      <p:cBhvr>
                                        <p:cTn id="7" dur="500"/>
                                        <p:tgtEl>
                                          <p:spTgt spid="288930"/>
                                        </p:tgtEl>
                                      </p:cBhvr>
                                    </p:animEffect>
                                  </p:childTnLst>
                                  <p:subTnLst>
                                    <p:set>
                                      <p:cBhvr override="childStyle">
                                        <p:cTn dur="1" fill="hold" display="0" masterRel="nextClick" afterEffect="1"/>
                                        <p:tgtEl>
                                          <p:spTgt spid="28893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8770"/>
                                        </p:tgtEl>
                                        <p:attrNameLst>
                                          <p:attrName>style.visibility</p:attrName>
                                        </p:attrNameLst>
                                      </p:cBhvr>
                                      <p:to>
                                        <p:strVal val="visible"/>
                                      </p:to>
                                    </p:set>
                                    <p:animEffect transition="in" filter="dissolve">
                                      <p:cBhvr>
                                        <p:cTn id="12" dur="500"/>
                                        <p:tgtEl>
                                          <p:spTgt spid="288770"/>
                                        </p:tgtEl>
                                      </p:cBhvr>
                                    </p:animEffect>
                                  </p:childTnLst>
                                </p:cTn>
                              </p:par>
                            </p:childTnLst>
                          </p:cTn>
                        </p:par>
                        <p:par>
                          <p:cTn id="13" fill="hold">
                            <p:stCondLst>
                              <p:cond delay="500"/>
                            </p:stCondLst>
                            <p:childTnLst>
                              <p:par>
                                <p:cTn id="14" presetID="12" presetClass="entr" presetSubtype="1" fill="hold" nodeType="afterEffect">
                                  <p:stCondLst>
                                    <p:cond delay="1000"/>
                                  </p:stCondLst>
                                  <p:childTnLst>
                                    <p:set>
                                      <p:cBhvr>
                                        <p:cTn id="15" dur="1" fill="hold">
                                          <p:stCondLst>
                                            <p:cond delay="0"/>
                                          </p:stCondLst>
                                        </p:cTn>
                                        <p:tgtEl>
                                          <p:spTgt spid="288927"/>
                                        </p:tgtEl>
                                        <p:attrNameLst>
                                          <p:attrName>style.visibility</p:attrName>
                                        </p:attrNameLst>
                                      </p:cBhvr>
                                      <p:to>
                                        <p:strVal val="visible"/>
                                      </p:to>
                                    </p:set>
                                    <p:animEffect transition="in" filter="slide(fromTop)">
                                      <p:cBhvr>
                                        <p:cTn id="16" dur="500"/>
                                        <p:tgtEl>
                                          <p:spTgt spid="288927"/>
                                        </p:tgtEl>
                                      </p:cBhvr>
                                    </p:animEffect>
                                  </p:childTnLst>
                                </p:cTn>
                              </p:par>
                            </p:childTnLst>
                          </p:cTn>
                        </p:par>
                        <p:par>
                          <p:cTn id="17" fill="hold">
                            <p:stCondLst>
                              <p:cond delay="2000"/>
                            </p:stCondLst>
                            <p:childTnLst>
                              <p:par>
                                <p:cTn id="18" presetID="12" presetClass="entr" presetSubtype="8" fill="hold" grpId="0" nodeType="afterEffect">
                                  <p:stCondLst>
                                    <p:cond delay="1000"/>
                                  </p:stCondLst>
                                  <p:childTnLst>
                                    <p:set>
                                      <p:cBhvr>
                                        <p:cTn id="19" dur="1" fill="hold">
                                          <p:stCondLst>
                                            <p:cond delay="0"/>
                                          </p:stCondLst>
                                        </p:cTn>
                                        <p:tgtEl>
                                          <p:spTgt spid="288773"/>
                                        </p:tgtEl>
                                        <p:attrNameLst>
                                          <p:attrName>style.visibility</p:attrName>
                                        </p:attrNameLst>
                                      </p:cBhvr>
                                      <p:to>
                                        <p:strVal val="visible"/>
                                      </p:to>
                                    </p:set>
                                    <p:animEffect transition="in" filter="slide(fromLeft)">
                                      <p:cBhvr>
                                        <p:cTn id="20" dur="500"/>
                                        <p:tgtEl>
                                          <p:spTgt spid="288773"/>
                                        </p:tgtEl>
                                      </p:cBhvr>
                                    </p:animEffect>
                                  </p:childTnLst>
                                </p:cTn>
                              </p:par>
                            </p:childTnLst>
                          </p:cTn>
                        </p:par>
                        <p:par>
                          <p:cTn id="21" fill="hold">
                            <p:stCondLst>
                              <p:cond delay="3500"/>
                            </p:stCondLst>
                            <p:childTnLst>
                              <p:par>
                                <p:cTn id="22" presetID="12" presetClass="entr" presetSubtype="1" fill="hold" nodeType="afterEffect">
                                  <p:stCondLst>
                                    <p:cond delay="1000"/>
                                  </p:stCondLst>
                                  <p:childTnLst>
                                    <p:set>
                                      <p:cBhvr>
                                        <p:cTn id="23" dur="1" fill="hold">
                                          <p:stCondLst>
                                            <p:cond delay="0"/>
                                          </p:stCondLst>
                                        </p:cTn>
                                        <p:tgtEl>
                                          <p:spTgt spid="288926"/>
                                        </p:tgtEl>
                                        <p:attrNameLst>
                                          <p:attrName>style.visibility</p:attrName>
                                        </p:attrNameLst>
                                      </p:cBhvr>
                                      <p:to>
                                        <p:strVal val="visible"/>
                                      </p:to>
                                    </p:set>
                                    <p:animEffect transition="in" filter="slide(fromTop)">
                                      <p:cBhvr>
                                        <p:cTn id="24" dur="500"/>
                                        <p:tgtEl>
                                          <p:spTgt spid="288926"/>
                                        </p:tgtEl>
                                      </p:cBhvr>
                                    </p:animEffect>
                                  </p:childTnLst>
                                </p:cTn>
                              </p:par>
                            </p:childTnLst>
                          </p:cTn>
                        </p:par>
                        <p:par>
                          <p:cTn id="25" fill="hold">
                            <p:stCondLst>
                              <p:cond delay="5000"/>
                            </p:stCondLst>
                            <p:childTnLst>
                              <p:par>
                                <p:cTn id="26" presetID="12" presetClass="entr" presetSubtype="1" fill="hold" grpId="0" nodeType="afterEffect">
                                  <p:stCondLst>
                                    <p:cond delay="1000"/>
                                  </p:stCondLst>
                                  <p:childTnLst>
                                    <p:set>
                                      <p:cBhvr>
                                        <p:cTn id="27" dur="1" fill="hold">
                                          <p:stCondLst>
                                            <p:cond delay="0"/>
                                          </p:stCondLst>
                                        </p:cTn>
                                        <p:tgtEl>
                                          <p:spTgt spid="288774"/>
                                        </p:tgtEl>
                                        <p:attrNameLst>
                                          <p:attrName>style.visibility</p:attrName>
                                        </p:attrNameLst>
                                      </p:cBhvr>
                                      <p:to>
                                        <p:strVal val="visible"/>
                                      </p:to>
                                    </p:set>
                                    <p:animEffect transition="in" filter="slide(fromTop)">
                                      <p:cBhvr>
                                        <p:cTn id="28" dur="500"/>
                                        <p:tgtEl>
                                          <p:spTgt spid="288774"/>
                                        </p:tgtEl>
                                      </p:cBhvr>
                                    </p:animEffect>
                                  </p:childTnLst>
                                </p:cTn>
                              </p:par>
                            </p:childTnLst>
                          </p:cTn>
                        </p:par>
                        <p:par>
                          <p:cTn id="29" fill="hold">
                            <p:stCondLst>
                              <p:cond delay="6500"/>
                            </p:stCondLst>
                            <p:childTnLst>
                              <p:par>
                                <p:cTn id="30" presetID="12" presetClass="entr" presetSubtype="1" fill="hold" nodeType="afterEffect">
                                  <p:stCondLst>
                                    <p:cond delay="1000"/>
                                  </p:stCondLst>
                                  <p:childTnLst>
                                    <p:set>
                                      <p:cBhvr>
                                        <p:cTn id="31" dur="1" fill="hold">
                                          <p:stCondLst>
                                            <p:cond delay="0"/>
                                          </p:stCondLst>
                                        </p:cTn>
                                        <p:tgtEl>
                                          <p:spTgt spid="288782"/>
                                        </p:tgtEl>
                                        <p:attrNameLst>
                                          <p:attrName>style.visibility</p:attrName>
                                        </p:attrNameLst>
                                      </p:cBhvr>
                                      <p:to>
                                        <p:strVal val="visible"/>
                                      </p:to>
                                    </p:set>
                                    <p:animEffect transition="in" filter="slide(fromTop)">
                                      <p:cBhvr>
                                        <p:cTn id="32" dur="500"/>
                                        <p:tgtEl>
                                          <p:spTgt spid="288782"/>
                                        </p:tgtEl>
                                      </p:cBhvr>
                                    </p:animEffect>
                                  </p:childTnLst>
                                </p:cTn>
                              </p:par>
                            </p:childTnLst>
                          </p:cTn>
                        </p:par>
                        <p:par>
                          <p:cTn id="33" fill="hold">
                            <p:stCondLst>
                              <p:cond delay="8000"/>
                            </p:stCondLst>
                            <p:childTnLst>
                              <p:par>
                                <p:cTn id="34" presetID="12" presetClass="entr" presetSubtype="4" fill="hold" nodeType="afterEffect">
                                  <p:stCondLst>
                                    <p:cond delay="2000"/>
                                  </p:stCondLst>
                                  <p:childTnLst>
                                    <p:set>
                                      <p:cBhvr>
                                        <p:cTn id="35" dur="1" fill="hold">
                                          <p:stCondLst>
                                            <p:cond delay="0"/>
                                          </p:stCondLst>
                                        </p:cTn>
                                        <p:tgtEl>
                                          <p:spTgt spid="288775"/>
                                        </p:tgtEl>
                                        <p:attrNameLst>
                                          <p:attrName>style.visibility</p:attrName>
                                        </p:attrNameLst>
                                      </p:cBhvr>
                                      <p:to>
                                        <p:strVal val="visible"/>
                                      </p:to>
                                    </p:set>
                                    <p:animEffect transition="in" filter="slide(fromBottom)">
                                      <p:cBhvr>
                                        <p:cTn id="36" dur="500"/>
                                        <p:tgtEl>
                                          <p:spTgt spid="288775"/>
                                        </p:tgtEl>
                                      </p:cBhvr>
                                    </p:animEffect>
                                  </p:childTnLst>
                                </p:cTn>
                              </p:par>
                            </p:childTnLst>
                          </p:cTn>
                        </p:par>
                        <p:par>
                          <p:cTn id="37" fill="hold">
                            <p:stCondLst>
                              <p:cond delay="10500"/>
                            </p:stCondLst>
                            <p:childTnLst>
                              <p:par>
                                <p:cTn id="38" presetID="12" presetClass="entr" presetSubtype="4" fill="hold" grpId="0" nodeType="afterEffect">
                                  <p:stCondLst>
                                    <p:cond delay="1000"/>
                                  </p:stCondLst>
                                  <p:childTnLst>
                                    <p:set>
                                      <p:cBhvr>
                                        <p:cTn id="39" dur="1" fill="hold">
                                          <p:stCondLst>
                                            <p:cond delay="0"/>
                                          </p:stCondLst>
                                        </p:cTn>
                                        <p:tgtEl>
                                          <p:spTgt spid="288772"/>
                                        </p:tgtEl>
                                        <p:attrNameLst>
                                          <p:attrName>style.visibility</p:attrName>
                                        </p:attrNameLst>
                                      </p:cBhvr>
                                      <p:to>
                                        <p:strVal val="visible"/>
                                      </p:to>
                                    </p:set>
                                    <p:animEffect transition="in" filter="slide(fromBottom)">
                                      <p:cBhvr>
                                        <p:cTn id="40" dur="500"/>
                                        <p:tgtEl>
                                          <p:spTgt spid="288772"/>
                                        </p:tgtEl>
                                      </p:cBhvr>
                                    </p:animEffect>
                                  </p:childTnLst>
                                </p:cTn>
                              </p:par>
                            </p:childTnLst>
                          </p:cTn>
                        </p:par>
                        <p:par>
                          <p:cTn id="41" fill="hold">
                            <p:stCondLst>
                              <p:cond delay="12000"/>
                            </p:stCondLst>
                            <p:childTnLst>
                              <p:par>
                                <p:cTn id="42" presetID="12" presetClass="entr" presetSubtype="1" fill="hold" nodeType="afterEffect">
                                  <p:stCondLst>
                                    <p:cond delay="1000"/>
                                  </p:stCondLst>
                                  <p:childTnLst>
                                    <p:set>
                                      <p:cBhvr>
                                        <p:cTn id="43" dur="1" fill="hold">
                                          <p:stCondLst>
                                            <p:cond delay="0"/>
                                          </p:stCondLst>
                                        </p:cTn>
                                        <p:tgtEl>
                                          <p:spTgt spid="288771"/>
                                        </p:tgtEl>
                                        <p:attrNameLst>
                                          <p:attrName>style.visibility</p:attrName>
                                        </p:attrNameLst>
                                      </p:cBhvr>
                                      <p:to>
                                        <p:strVal val="visible"/>
                                      </p:to>
                                    </p:set>
                                    <p:animEffect transition="in" filter="slide(fromTop)">
                                      <p:cBhvr>
                                        <p:cTn id="44" dur="500"/>
                                        <p:tgtEl>
                                          <p:spTgt spid="288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animBg="1" autoUpdateAnimBg="0"/>
      <p:bldP spid="288772" grpId="0" animBg="1"/>
      <p:bldP spid="288773" grpId="0" animBg="1"/>
      <p:bldP spid="288774" grpId="0" animBg="1"/>
      <p:bldP spid="288930"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961" name="AutoShape 145"/>
          <p:cNvSpPr>
            <a:spLocks noChangeArrowheads="1"/>
          </p:cNvSpPr>
          <p:nvPr/>
        </p:nvSpPr>
        <p:spPr bwMode="auto">
          <a:xfrm rot="5400000">
            <a:off x="733425" y="1746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0962" name="AutoShape 146"/>
          <p:cNvSpPr>
            <a:spLocks noChangeArrowheads="1"/>
          </p:cNvSpPr>
          <p:nvPr/>
        </p:nvSpPr>
        <p:spPr bwMode="auto">
          <a:xfrm rot="5400000">
            <a:off x="733425" y="2984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0963" name="AutoShape 147"/>
          <p:cNvSpPr>
            <a:spLocks noChangeArrowheads="1"/>
          </p:cNvSpPr>
          <p:nvPr/>
        </p:nvSpPr>
        <p:spPr bwMode="auto">
          <a:xfrm rot="5400000">
            <a:off x="2714625" y="25654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0964" name="AutoShape 148"/>
          <p:cNvSpPr>
            <a:spLocks noChangeArrowheads="1"/>
          </p:cNvSpPr>
          <p:nvPr/>
        </p:nvSpPr>
        <p:spPr bwMode="auto">
          <a:xfrm rot="5400000">
            <a:off x="2714625" y="3803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0965" name="Text Box 149"/>
          <p:cNvSpPr txBox="1">
            <a:spLocks noChangeArrowheads="1"/>
          </p:cNvSpPr>
          <p:nvPr/>
        </p:nvSpPr>
        <p:spPr bwMode="auto">
          <a:xfrm>
            <a:off x="1035050" y="1614488"/>
            <a:ext cx="7140096" cy="830997"/>
          </a:xfrm>
          <a:prstGeom prst="rect">
            <a:avLst/>
          </a:prstGeom>
          <a:noFill/>
          <a:ln w="12700">
            <a:noFill/>
            <a:miter lim="800000"/>
            <a:headEnd/>
            <a:tailEnd/>
          </a:ln>
          <a:effectLst/>
        </p:spPr>
        <p:txBody>
          <a:bodyPr wrap="none">
            <a:spAutoFit/>
          </a:bodyPr>
          <a:lstStyle/>
          <a:p>
            <a:pPr algn="l"/>
            <a:r>
              <a:rPr lang="en-US" sz="2400" dirty="0">
                <a:solidFill>
                  <a:srgbClr val="66FFFF"/>
                </a:solidFill>
                <a:effectLst>
                  <a:outerShdw blurRad="38100" dist="38100" dir="2700000" algn="tl">
                    <a:srgbClr val="000000"/>
                  </a:outerShdw>
                </a:effectLst>
                <a:latin typeface="Book Antiqua" pitchFamily="18" charset="0"/>
              </a:rPr>
              <a:t>Step 1:  </a:t>
            </a:r>
            <a:r>
              <a:rPr lang="en-US" sz="2400" dirty="0">
                <a:effectLst>
                  <a:outerShdw blurRad="38100" dist="38100" dir="2700000" algn="tl">
                    <a:srgbClr val="000000"/>
                  </a:outerShdw>
                </a:effectLst>
                <a:latin typeface="Book Antiqua" pitchFamily="18" charset="0"/>
              </a:rPr>
              <a:t>Calculate the </a:t>
            </a:r>
            <a:r>
              <a:rPr lang="en-US" sz="2400" i="1" dirty="0">
                <a:effectLst>
                  <a:outerShdw blurRad="38100" dist="38100" dir="2700000" algn="tl">
                    <a:srgbClr val="000000"/>
                  </a:outerShdw>
                </a:effectLst>
                <a:latin typeface="Book Antiqua" pitchFamily="18" charset="0"/>
              </a:rPr>
              <a:t>z</a:t>
            </a:r>
            <a:r>
              <a:rPr lang="en-US" sz="2400" dirty="0">
                <a:effectLst>
                  <a:outerShdw blurRad="38100" dist="38100" dir="2700000" algn="tl">
                    <a:srgbClr val="000000"/>
                  </a:outerShdw>
                </a:effectLst>
                <a:latin typeface="Book Antiqua" pitchFamily="18" charset="0"/>
              </a:rPr>
              <a:t>-value at the </a:t>
            </a:r>
            <a:r>
              <a:rPr lang="en-US" sz="2400" u="sng" dirty="0">
                <a:effectLst>
                  <a:outerShdw blurRad="38100" dist="38100" dir="2700000" algn="tl">
                    <a:srgbClr val="000000"/>
                  </a:outerShdw>
                </a:effectLst>
                <a:latin typeface="Book Antiqua" pitchFamily="18" charset="0"/>
              </a:rPr>
              <a:t>upper</a:t>
            </a:r>
            <a:r>
              <a:rPr lang="en-US" sz="2400" dirty="0">
                <a:effectLst>
                  <a:outerShdw blurRad="38100" dist="38100" dir="2700000" algn="tl">
                    <a:srgbClr val="000000"/>
                  </a:outerShdw>
                </a:effectLst>
                <a:latin typeface="Book Antiqua" pitchFamily="18" charset="0"/>
              </a:rPr>
              <a:t> endpoint</a:t>
            </a:r>
          </a:p>
          <a:p>
            <a:pPr algn="l"/>
            <a:r>
              <a:rPr lang="en-US" sz="2400" dirty="0">
                <a:effectLst>
                  <a:outerShdw blurRad="38100" dist="38100" dir="2700000" algn="tl">
                    <a:srgbClr val="000000"/>
                  </a:outerShdw>
                </a:effectLst>
                <a:latin typeface="Book Antiqua" pitchFamily="18" charset="0"/>
              </a:rPr>
              <a:t> 	  of the interval.</a:t>
            </a:r>
          </a:p>
        </p:txBody>
      </p:sp>
      <p:sp>
        <p:nvSpPr>
          <p:cNvPr id="290966" name="Text Box 150"/>
          <p:cNvSpPr txBox="1">
            <a:spLocks noChangeArrowheads="1"/>
          </p:cNvSpPr>
          <p:nvPr/>
        </p:nvSpPr>
        <p:spPr bwMode="auto">
          <a:xfrm>
            <a:off x="3005138" y="2414588"/>
            <a:ext cx="3375025"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 (.77 </a:t>
            </a:r>
            <a:r>
              <a:rPr lang="en-US" sz="2400">
                <a:effectLst>
                  <a:outerShdw blurRad="38100" dist="38100" dir="2700000" algn="tl">
                    <a:srgbClr val="000000"/>
                  </a:outerShdw>
                </a:effectLst>
                <a:latin typeface="MT Symbol" pitchFamily="82" charset="2"/>
              </a:rPr>
              <a:t>-</a:t>
            </a:r>
            <a:r>
              <a:rPr lang="en-US" sz="2400">
                <a:effectLst>
                  <a:outerShdw blurRad="38100" dist="38100" dir="2700000" algn="tl">
                    <a:srgbClr val="000000"/>
                  </a:outerShdw>
                </a:effectLst>
                <a:latin typeface="Book Antiqua" pitchFamily="18" charset="0"/>
              </a:rPr>
              <a:t> .72)/.082 = .61</a:t>
            </a:r>
          </a:p>
        </p:txBody>
      </p:sp>
      <p:sp>
        <p:nvSpPr>
          <p:cNvPr id="290967" name="Text Box 151"/>
          <p:cNvSpPr txBox="1">
            <a:spLocks noChangeArrowheads="1"/>
          </p:cNvSpPr>
          <p:nvPr/>
        </p:nvSpPr>
        <p:spPr bwMode="auto">
          <a:xfrm>
            <a:off x="2967038" y="3709988"/>
            <a:ext cx="2447925" cy="457200"/>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.61) = .7291</a:t>
            </a:r>
          </a:p>
        </p:txBody>
      </p:sp>
      <p:sp>
        <p:nvSpPr>
          <p:cNvPr id="290968" name="Text Box 152"/>
          <p:cNvSpPr txBox="1">
            <a:spLocks noChangeArrowheads="1"/>
          </p:cNvSpPr>
          <p:nvPr/>
        </p:nvSpPr>
        <p:spPr bwMode="auto">
          <a:xfrm>
            <a:off x="1022350" y="2852738"/>
            <a:ext cx="7138493" cy="830997"/>
          </a:xfrm>
          <a:prstGeom prst="rect">
            <a:avLst/>
          </a:prstGeom>
          <a:noFill/>
          <a:ln w="12700">
            <a:noFill/>
            <a:miter lim="800000"/>
            <a:headEnd/>
            <a:tailEnd/>
          </a:ln>
          <a:effectLst/>
        </p:spPr>
        <p:txBody>
          <a:bodyPr wrap="none">
            <a:spAutoFit/>
          </a:bodyPr>
          <a:lstStyle/>
          <a:p>
            <a:pPr algn="l"/>
            <a:r>
              <a:rPr lang="en-US" sz="2400" dirty="0">
                <a:solidFill>
                  <a:srgbClr val="66FFFF"/>
                </a:solidFill>
                <a:effectLst>
                  <a:outerShdw blurRad="38100" dist="38100" dir="2700000" algn="tl">
                    <a:srgbClr val="000000"/>
                  </a:outerShdw>
                </a:effectLst>
                <a:latin typeface="Book Antiqua" pitchFamily="18" charset="0"/>
              </a:rPr>
              <a:t>Step 2:</a:t>
            </a:r>
            <a:r>
              <a:rPr lang="en-US" sz="2400" dirty="0">
                <a:effectLst>
                  <a:outerShdw blurRad="38100" dist="38100" dir="2700000" algn="tl">
                    <a:srgbClr val="000000"/>
                  </a:outerShdw>
                </a:effectLst>
                <a:latin typeface="Book Antiqua" pitchFamily="18" charset="0"/>
              </a:rPr>
              <a:t>  Find the area under the curve to the left of</a:t>
            </a:r>
          </a:p>
          <a:p>
            <a:pPr algn="l"/>
            <a:r>
              <a:rPr lang="en-US" sz="2400" dirty="0">
                <a:effectLst>
                  <a:outerShdw blurRad="38100" dist="38100" dir="2700000" algn="tl">
                    <a:srgbClr val="000000"/>
                  </a:outerShdw>
                </a:effectLst>
                <a:latin typeface="Book Antiqua" pitchFamily="18" charset="0"/>
              </a:rPr>
              <a:t> 	  the </a:t>
            </a:r>
            <a:r>
              <a:rPr lang="en-US" sz="2400" u="sng" dirty="0">
                <a:effectLst>
                  <a:outerShdw blurRad="38100" dist="38100" dir="2700000" algn="tl">
                    <a:srgbClr val="000000"/>
                  </a:outerShdw>
                </a:effectLst>
                <a:latin typeface="Book Antiqua" pitchFamily="18" charset="0"/>
              </a:rPr>
              <a:t>upper</a:t>
            </a:r>
            <a:r>
              <a:rPr lang="en-US" sz="2400" dirty="0">
                <a:effectLst>
                  <a:outerShdw blurRad="38100" dist="38100" dir="2700000" algn="tl">
                    <a:srgbClr val="000000"/>
                  </a:outerShdw>
                </a:effectLst>
                <a:latin typeface="Book Antiqua" pitchFamily="18" charset="0"/>
              </a:rPr>
              <a:t> endpoint.</a:t>
            </a:r>
          </a:p>
        </p:txBody>
      </p:sp>
      <p:grpSp>
        <p:nvGrpSpPr>
          <p:cNvPr id="290969" name="Group 153"/>
          <p:cNvGrpSpPr>
            <a:grpSpLocks/>
          </p:cNvGrpSpPr>
          <p:nvPr/>
        </p:nvGrpSpPr>
        <p:grpSpPr bwMode="auto">
          <a:xfrm>
            <a:off x="685800" y="166688"/>
            <a:ext cx="7772400" cy="814387"/>
            <a:chOff x="432" y="33"/>
            <a:chExt cx="4896" cy="513"/>
          </a:xfrm>
        </p:grpSpPr>
        <p:sp>
          <p:nvSpPr>
            <p:cNvPr id="290970" name="Rectangle 154"/>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90971" name="Object 155">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90995" name="Equation" r:id="rId4" imgW="176040" imgH="228600" progId="Equation.2">
                    <p:embed/>
                  </p:oleObj>
                </mc:Choice>
                <mc:Fallback>
                  <p:oleObj name="Equation" r:id="rId4" imgW="176040" imgH="228600" progId="Equation.2">
                    <p:embed/>
                    <p:pic>
                      <p:nvPicPr>
                        <p:cNvPr id="0" name="Picture 15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90972" name="Rectangle 156"/>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90961"/>
                                        </p:tgtEl>
                                        <p:attrNameLst>
                                          <p:attrName>style.visibility</p:attrName>
                                        </p:attrNameLst>
                                      </p:cBhvr>
                                      <p:to>
                                        <p:strVal val="visible"/>
                                      </p:to>
                                    </p:set>
                                    <p:animEffect transition="in" filter="slide(fromLeft)">
                                      <p:cBhvr>
                                        <p:cTn id="7" dur="500"/>
                                        <p:tgtEl>
                                          <p:spTgt spid="290961"/>
                                        </p:tgtEl>
                                      </p:cBhvr>
                                    </p:animEffect>
                                  </p:childTnLst>
                                  <p:subTnLst>
                                    <p:set>
                                      <p:cBhvr override="childStyle">
                                        <p:cTn dur="1" fill="hold" display="0" masterRel="nextClick" afterEffect="1"/>
                                        <p:tgtEl>
                                          <p:spTgt spid="290961"/>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90965"/>
                                        </p:tgtEl>
                                        <p:attrNameLst>
                                          <p:attrName>style.visibility</p:attrName>
                                        </p:attrNameLst>
                                      </p:cBhvr>
                                      <p:to>
                                        <p:strVal val="visible"/>
                                      </p:to>
                                    </p:set>
                                    <p:animEffect transition="in" filter="slide(fromTop)">
                                      <p:cBhvr>
                                        <p:cTn id="12" dur="500"/>
                                        <p:tgtEl>
                                          <p:spTgt spid="29096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90963"/>
                                        </p:tgtEl>
                                        <p:attrNameLst>
                                          <p:attrName>style.visibility</p:attrName>
                                        </p:attrNameLst>
                                      </p:cBhvr>
                                      <p:to>
                                        <p:strVal val="visible"/>
                                      </p:to>
                                    </p:set>
                                    <p:animEffect transition="in" filter="slide(fromLeft)">
                                      <p:cBhvr>
                                        <p:cTn id="16" dur="500"/>
                                        <p:tgtEl>
                                          <p:spTgt spid="290963"/>
                                        </p:tgtEl>
                                      </p:cBhvr>
                                    </p:animEffect>
                                  </p:childTnLst>
                                  <p:subTnLst>
                                    <p:set>
                                      <p:cBhvr override="childStyle">
                                        <p:cTn dur="1" fill="hold" display="0" masterRel="nextClick" afterEffect="1"/>
                                        <p:tgtEl>
                                          <p:spTgt spid="290963"/>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90966"/>
                                        </p:tgtEl>
                                        <p:attrNameLst>
                                          <p:attrName>style.visibility</p:attrName>
                                        </p:attrNameLst>
                                      </p:cBhvr>
                                      <p:to>
                                        <p:strVal val="visible"/>
                                      </p:to>
                                    </p:set>
                                    <p:anim calcmode="lin" valueType="num">
                                      <p:cBhvr>
                                        <p:cTn id="21" dur="500" fill="hold"/>
                                        <p:tgtEl>
                                          <p:spTgt spid="290966"/>
                                        </p:tgtEl>
                                        <p:attrNameLst>
                                          <p:attrName>ppt_w</p:attrName>
                                        </p:attrNameLst>
                                      </p:cBhvr>
                                      <p:tavLst>
                                        <p:tav tm="0">
                                          <p:val>
                                            <p:fltVal val="0"/>
                                          </p:val>
                                        </p:tav>
                                        <p:tav tm="100000">
                                          <p:val>
                                            <p:strVal val="#ppt_w"/>
                                          </p:val>
                                        </p:tav>
                                      </p:tavLst>
                                    </p:anim>
                                    <p:anim calcmode="lin" valueType="num">
                                      <p:cBhvr>
                                        <p:cTn id="22" dur="500" fill="hold"/>
                                        <p:tgtEl>
                                          <p:spTgt spid="290966"/>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2" presetClass="entr" presetSubtype="8" fill="hold" grpId="0" nodeType="afterEffect">
                                  <p:stCondLst>
                                    <p:cond delay="2000"/>
                                  </p:stCondLst>
                                  <p:childTnLst>
                                    <p:set>
                                      <p:cBhvr>
                                        <p:cTn id="25" dur="1" fill="hold">
                                          <p:stCondLst>
                                            <p:cond delay="0"/>
                                          </p:stCondLst>
                                        </p:cTn>
                                        <p:tgtEl>
                                          <p:spTgt spid="290962"/>
                                        </p:tgtEl>
                                        <p:attrNameLst>
                                          <p:attrName>style.visibility</p:attrName>
                                        </p:attrNameLst>
                                      </p:cBhvr>
                                      <p:to>
                                        <p:strVal val="visible"/>
                                      </p:to>
                                    </p:set>
                                    <p:animEffect transition="in" filter="slide(fromLeft)">
                                      <p:cBhvr>
                                        <p:cTn id="26" dur="500"/>
                                        <p:tgtEl>
                                          <p:spTgt spid="290962"/>
                                        </p:tgtEl>
                                      </p:cBhvr>
                                    </p:animEffect>
                                  </p:childTnLst>
                                  <p:subTnLst>
                                    <p:set>
                                      <p:cBhvr override="childStyle">
                                        <p:cTn dur="1" fill="hold" display="0" masterRel="nextClick" afterEffect="1"/>
                                        <p:tgtEl>
                                          <p:spTgt spid="290962"/>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290968"/>
                                        </p:tgtEl>
                                        <p:attrNameLst>
                                          <p:attrName>style.visibility</p:attrName>
                                        </p:attrNameLst>
                                      </p:cBhvr>
                                      <p:to>
                                        <p:strVal val="visible"/>
                                      </p:to>
                                    </p:set>
                                    <p:animEffect transition="in" filter="slide(fromTop)">
                                      <p:cBhvr>
                                        <p:cTn id="31" dur="500"/>
                                        <p:tgtEl>
                                          <p:spTgt spid="290968"/>
                                        </p:tgtEl>
                                      </p:cBhvr>
                                    </p:animEffect>
                                  </p:childTnLst>
                                </p:cTn>
                              </p:par>
                            </p:childTnLst>
                          </p:cTn>
                        </p:par>
                        <p:par>
                          <p:cTn id="32" fill="hold">
                            <p:stCondLst>
                              <p:cond delay="500"/>
                            </p:stCondLst>
                            <p:childTnLst>
                              <p:par>
                                <p:cTn id="33" presetID="12" presetClass="entr" presetSubtype="8" fill="hold" grpId="0" nodeType="afterEffect">
                                  <p:stCondLst>
                                    <p:cond delay="2000"/>
                                  </p:stCondLst>
                                  <p:childTnLst>
                                    <p:set>
                                      <p:cBhvr>
                                        <p:cTn id="34" dur="1" fill="hold">
                                          <p:stCondLst>
                                            <p:cond delay="0"/>
                                          </p:stCondLst>
                                        </p:cTn>
                                        <p:tgtEl>
                                          <p:spTgt spid="290964"/>
                                        </p:tgtEl>
                                        <p:attrNameLst>
                                          <p:attrName>style.visibility</p:attrName>
                                        </p:attrNameLst>
                                      </p:cBhvr>
                                      <p:to>
                                        <p:strVal val="visible"/>
                                      </p:to>
                                    </p:set>
                                    <p:animEffect transition="in" filter="slide(fromLeft)">
                                      <p:cBhvr>
                                        <p:cTn id="35" dur="500"/>
                                        <p:tgtEl>
                                          <p:spTgt spid="290964"/>
                                        </p:tgtEl>
                                      </p:cBhvr>
                                    </p:animEffect>
                                  </p:childTnLst>
                                  <p:subTnLst>
                                    <p:set>
                                      <p:cBhvr override="childStyle">
                                        <p:cTn dur="1" fill="hold" display="0" masterRel="nextClick" afterEffect="1"/>
                                        <p:tgtEl>
                                          <p:spTgt spid="290964"/>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7" presetClass="entr" presetSubtype="10" fill="hold" grpId="0" nodeType="clickEffect">
                                  <p:stCondLst>
                                    <p:cond delay="0"/>
                                  </p:stCondLst>
                                  <p:childTnLst>
                                    <p:set>
                                      <p:cBhvr>
                                        <p:cTn id="39" dur="1" fill="hold">
                                          <p:stCondLst>
                                            <p:cond delay="0"/>
                                          </p:stCondLst>
                                        </p:cTn>
                                        <p:tgtEl>
                                          <p:spTgt spid="290967"/>
                                        </p:tgtEl>
                                        <p:attrNameLst>
                                          <p:attrName>style.visibility</p:attrName>
                                        </p:attrNameLst>
                                      </p:cBhvr>
                                      <p:to>
                                        <p:strVal val="visible"/>
                                      </p:to>
                                    </p:set>
                                    <p:anim calcmode="lin" valueType="num">
                                      <p:cBhvr>
                                        <p:cTn id="40" dur="500" fill="hold"/>
                                        <p:tgtEl>
                                          <p:spTgt spid="290967"/>
                                        </p:tgtEl>
                                        <p:attrNameLst>
                                          <p:attrName>ppt_w</p:attrName>
                                        </p:attrNameLst>
                                      </p:cBhvr>
                                      <p:tavLst>
                                        <p:tav tm="0">
                                          <p:val>
                                            <p:fltVal val="0"/>
                                          </p:val>
                                        </p:tav>
                                        <p:tav tm="100000">
                                          <p:val>
                                            <p:strVal val="#ppt_w"/>
                                          </p:val>
                                        </p:tav>
                                      </p:tavLst>
                                    </p:anim>
                                    <p:anim calcmode="lin" valueType="num">
                                      <p:cBhvr>
                                        <p:cTn id="41" dur="500" fill="hold"/>
                                        <p:tgtEl>
                                          <p:spTgt spid="29096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961" grpId="0" animBg="1"/>
      <p:bldP spid="290962" grpId="0" animBg="1"/>
      <p:bldP spid="290963" grpId="0" animBg="1"/>
      <p:bldP spid="290964" grpId="0" animBg="1"/>
      <p:bldP spid="290965" grpId="0" autoUpdateAnimBg="0"/>
      <p:bldP spid="290966" grpId="0" autoUpdateAnimBg="0"/>
      <p:bldP spid="290967" grpId="0" autoUpdateAnimBg="0"/>
      <p:bldP spid="290968"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3019" name="Group 155"/>
          <p:cNvGrpSpPr>
            <a:grpSpLocks/>
          </p:cNvGrpSpPr>
          <p:nvPr/>
        </p:nvGrpSpPr>
        <p:grpSpPr bwMode="auto">
          <a:xfrm>
            <a:off x="2058988" y="1634672"/>
            <a:ext cx="5008562" cy="1033463"/>
            <a:chOff x="1297" y="768"/>
            <a:chExt cx="3155" cy="651"/>
          </a:xfrm>
          <a:scene3d>
            <a:camera prst="orthographicFront">
              <a:rot lat="0" lon="0" rev="0"/>
            </a:camera>
            <a:lightRig rig="balanced" dir="t">
              <a:rot lat="0" lon="0" rev="8700000"/>
            </a:lightRig>
          </a:scene3d>
        </p:grpSpPr>
        <p:sp>
          <p:nvSpPr>
            <p:cNvPr id="292866" name="Rectangle 2"/>
            <p:cNvSpPr>
              <a:spLocks noChangeArrowheads="1"/>
            </p:cNvSpPr>
            <p:nvPr/>
          </p:nvSpPr>
          <p:spPr bwMode="auto">
            <a:xfrm>
              <a:off x="1320" y="768"/>
              <a:ext cx="3132" cy="564"/>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292867" name="Rectangle 3"/>
            <p:cNvSpPr>
              <a:spLocks noChangeArrowheads="1"/>
            </p:cNvSpPr>
            <p:nvPr/>
          </p:nvSpPr>
          <p:spPr bwMode="auto">
            <a:xfrm>
              <a:off x="1297" y="834"/>
              <a:ext cx="3120" cy="585"/>
            </a:xfrm>
            <a:prstGeom prst="rect">
              <a:avLst/>
            </a:prstGeom>
            <a:noFill/>
            <a:ln w="12700">
              <a:noFill/>
              <a:miter lim="800000"/>
              <a:headEnd/>
              <a:tailEnd/>
            </a:ln>
            <a:effectLst>
              <a:outerShdw blurRad="44450" dist="27940" dir="5400000" algn="ctr">
                <a:srgbClr val="000000">
                  <a:alpha val="32000"/>
                </a:srgbClr>
              </a:outerShdw>
            </a:effectLst>
            <a:sp3d>
              <a:bevelT w="190500" h="38100"/>
            </a:sp3d>
          </p:spPr>
          <p:txBody>
            <a:bodyPr lIns="90488" tIns="44450" rIns="90488" bIns="44450"/>
            <a:lstStyle/>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Cumulative Probabilities for</a:t>
              </a:r>
            </a:p>
            <a:p>
              <a:pPr>
                <a:lnSpc>
                  <a:spcPct val="8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the Standard Normal Distribution</a:t>
              </a:r>
            </a:p>
          </p:txBody>
        </p:sp>
      </p:grpSp>
      <p:sp>
        <p:nvSpPr>
          <p:cNvPr id="293015" name="AutoShape 151"/>
          <p:cNvSpPr>
            <a:spLocks noChangeArrowheads="1"/>
          </p:cNvSpPr>
          <p:nvPr/>
        </p:nvSpPr>
        <p:spPr bwMode="auto">
          <a:xfrm rot="5400000">
            <a:off x="1838325" y="2019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93016" name="Group 152"/>
          <p:cNvGrpSpPr>
            <a:grpSpLocks/>
          </p:cNvGrpSpPr>
          <p:nvPr/>
        </p:nvGrpSpPr>
        <p:grpSpPr bwMode="auto">
          <a:xfrm>
            <a:off x="685800" y="166688"/>
            <a:ext cx="7772400" cy="814387"/>
            <a:chOff x="432" y="33"/>
            <a:chExt cx="4896" cy="513"/>
          </a:xfrm>
        </p:grpSpPr>
        <p:sp>
          <p:nvSpPr>
            <p:cNvPr id="293017" name="Rectangle 153"/>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93018" name="Object 154">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93042" name="Equation" r:id="rId4" imgW="176040" imgH="228600" progId="Equation.2">
                    <p:embed/>
                  </p:oleObj>
                </mc:Choice>
                <mc:Fallback>
                  <p:oleObj name="Equation" r:id="rId4" imgW="176040" imgH="228600" progId="Equation.2">
                    <p:embed/>
                    <p:pic>
                      <p:nvPicPr>
                        <p:cNvPr id="0" name="Picture 15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pic>
        <p:nvPicPr>
          <p:cNvPr id="293020" name="Picture 156"/>
          <p:cNvPicPr>
            <a:picLocks noChangeAspect="1" noChangeArrowheads="1"/>
          </p:cNvPicPr>
          <p:nvPr/>
        </p:nvPicPr>
        <p:blipFill>
          <a:blip r:embed="rId6"/>
          <a:srcRect/>
          <a:stretch>
            <a:fillRect/>
          </a:stretch>
        </p:blipFill>
        <p:spPr bwMode="auto">
          <a:xfrm>
            <a:off x="400050" y="2552700"/>
            <a:ext cx="8342313" cy="3162300"/>
          </a:xfrm>
          <a:prstGeom prst="rect">
            <a:avLst/>
          </a:prstGeom>
          <a:no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293012" name="Rectangle 148"/>
          <p:cNvSpPr>
            <a:spLocks noChangeArrowheads="1"/>
          </p:cNvSpPr>
          <p:nvPr/>
        </p:nvSpPr>
        <p:spPr bwMode="auto">
          <a:xfrm>
            <a:off x="490538" y="3697288"/>
            <a:ext cx="381000" cy="419100"/>
          </a:xfrm>
          <a:prstGeom prst="rect">
            <a:avLst/>
          </a:prstGeom>
          <a:noFill/>
          <a:ln w="38100">
            <a:solidFill>
              <a:srgbClr val="66FFFF"/>
            </a:solidFill>
            <a:miter lim="800000"/>
            <a:headEnd/>
            <a:tailEnd/>
          </a:ln>
          <a:effectLst/>
        </p:spPr>
        <p:txBody>
          <a:bodyPr wrap="none" anchor="ctr"/>
          <a:lstStyle/>
          <a:p>
            <a:endParaRPr lang="en-US"/>
          </a:p>
        </p:txBody>
      </p:sp>
      <p:sp>
        <p:nvSpPr>
          <p:cNvPr id="293013" name="Rectangle 149"/>
          <p:cNvSpPr>
            <a:spLocks noChangeArrowheads="1"/>
          </p:cNvSpPr>
          <p:nvPr/>
        </p:nvSpPr>
        <p:spPr bwMode="auto">
          <a:xfrm>
            <a:off x="1752600" y="3711575"/>
            <a:ext cx="781050" cy="419100"/>
          </a:xfrm>
          <a:prstGeom prst="rect">
            <a:avLst/>
          </a:prstGeom>
          <a:noFill/>
          <a:ln w="38100">
            <a:solidFill>
              <a:srgbClr val="66FFFF"/>
            </a:solidFill>
            <a:miter lim="800000"/>
            <a:headEnd/>
            <a:tailEnd/>
          </a:ln>
          <a:effectLst/>
        </p:spPr>
        <p:txBody>
          <a:bodyPr wrap="none" anchor="ctr"/>
          <a:lstStyle/>
          <a:p>
            <a:endParaRPr lang="en-US"/>
          </a:p>
        </p:txBody>
      </p:sp>
      <p:sp>
        <p:nvSpPr>
          <p:cNvPr id="293014" name="Rectangle 150"/>
          <p:cNvSpPr>
            <a:spLocks noChangeArrowheads="1"/>
          </p:cNvSpPr>
          <p:nvPr/>
        </p:nvSpPr>
        <p:spPr bwMode="auto">
          <a:xfrm>
            <a:off x="1847850" y="2549525"/>
            <a:ext cx="476250" cy="400050"/>
          </a:xfrm>
          <a:prstGeom prst="rect">
            <a:avLst/>
          </a:prstGeom>
          <a:noFill/>
          <a:ln w="38100">
            <a:solidFill>
              <a:srgbClr val="66FFFF"/>
            </a:solidFill>
            <a:miter lim="800000"/>
            <a:headEnd/>
            <a:tailEnd/>
          </a:ln>
          <a:effectLst/>
        </p:spPr>
        <p:txBody>
          <a:bodyPr wrap="none" anchor="ctr"/>
          <a:lstStyle/>
          <a:p>
            <a:endParaRPr lang="en-US"/>
          </a:p>
        </p:txBody>
      </p:sp>
      <p:sp>
        <p:nvSpPr>
          <p:cNvPr id="293021" name="Rectangle 157"/>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93015"/>
                                        </p:tgtEl>
                                        <p:attrNameLst>
                                          <p:attrName>style.visibility</p:attrName>
                                        </p:attrNameLst>
                                      </p:cBhvr>
                                      <p:to>
                                        <p:strVal val="visible"/>
                                      </p:to>
                                    </p:set>
                                    <p:animEffect transition="in" filter="slide(fromLeft)">
                                      <p:cBhvr>
                                        <p:cTn id="7" dur="500"/>
                                        <p:tgtEl>
                                          <p:spTgt spid="293015"/>
                                        </p:tgtEl>
                                      </p:cBhvr>
                                    </p:animEffect>
                                  </p:childTnLst>
                                  <p:subTnLst>
                                    <p:set>
                                      <p:cBhvr override="childStyle">
                                        <p:cTn dur="1" fill="hold" display="0" masterRel="nextClick" afterEffect="1"/>
                                        <p:tgtEl>
                                          <p:spTgt spid="29301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93019"/>
                                        </p:tgtEl>
                                        <p:attrNameLst>
                                          <p:attrName>style.visibility</p:attrName>
                                        </p:attrNameLst>
                                      </p:cBhvr>
                                      <p:to>
                                        <p:strVal val="visible"/>
                                      </p:to>
                                    </p:set>
                                    <p:animEffect transition="in" filter="dissolve">
                                      <p:cBhvr>
                                        <p:cTn id="12" dur="500"/>
                                        <p:tgtEl>
                                          <p:spTgt spid="293019"/>
                                        </p:tgtEl>
                                      </p:cBhvr>
                                    </p:animEffect>
                                  </p:childTnLst>
                                </p:cTn>
                              </p:par>
                            </p:childTnLst>
                          </p:cTn>
                        </p:par>
                        <p:par>
                          <p:cTn id="13" fill="hold">
                            <p:stCondLst>
                              <p:cond delay="500"/>
                            </p:stCondLst>
                            <p:childTnLst>
                              <p:par>
                                <p:cTn id="14" presetID="9" presetClass="entr" presetSubtype="0" fill="hold" nodeType="afterEffect">
                                  <p:stCondLst>
                                    <p:cond delay="2000"/>
                                  </p:stCondLst>
                                  <p:childTnLst>
                                    <p:set>
                                      <p:cBhvr>
                                        <p:cTn id="15" dur="1" fill="hold">
                                          <p:stCondLst>
                                            <p:cond delay="0"/>
                                          </p:stCondLst>
                                        </p:cTn>
                                        <p:tgtEl>
                                          <p:spTgt spid="293020"/>
                                        </p:tgtEl>
                                        <p:attrNameLst>
                                          <p:attrName>style.visibility</p:attrName>
                                        </p:attrNameLst>
                                      </p:cBhvr>
                                      <p:to>
                                        <p:strVal val="visible"/>
                                      </p:to>
                                    </p:set>
                                    <p:animEffect transition="in" filter="dissolve">
                                      <p:cBhvr>
                                        <p:cTn id="16" dur="500"/>
                                        <p:tgtEl>
                                          <p:spTgt spid="293020"/>
                                        </p:tgtEl>
                                      </p:cBhvr>
                                    </p:animEffect>
                                  </p:childTnLst>
                                </p:cTn>
                              </p:par>
                            </p:childTnLst>
                          </p:cTn>
                        </p:par>
                        <p:par>
                          <p:cTn id="17" fill="hold">
                            <p:stCondLst>
                              <p:cond delay="3000"/>
                            </p:stCondLst>
                            <p:childTnLst>
                              <p:par>
                                <p:cTn id="18" presetID="16" presetClass="entr" presetSubtype="21" fill="hold" grpId="0" nodeType="afterEffect">
                                  <p:stCondLst>
                                    <p:cond delay="2000"/>
                                  </p:stCondLst>
                                  <p:childTnLst>
                                    <p:set>
                                      <p:cBhvr>
                                        <p:cTn id="19" dur="1" fill="hold">
                                          <p:stCondLst>
                                            <p:cond delay="0"/>
                                          </p:stCondLst>
                                        </p:cTn>
                                        <p:tgtEl>
                                          <p:spTgt spid="293012"/>
                                        </p:tgtEl>
                                        <p:attrNameLst>
                                          <p:attrName>style.visibility</p:attrName>
                                        </p:attrNameLst>
                                      </p:cBhvr>
                                      <p:to>
                                        <p:strVal val="visible"/>
                                      </p:to>
                                    </p:set>
                                    <p:animEffect transition="in" filter="barn(inVertical)">
                                      <p:cBhvr>
                                        <p:cTn id="20" dur="500"/>
                                        <p:tgtEl>
                                          <p:spTgt spid="293012"/>
                                        </p:tgtEl>
                                      </p:cBhvr>
                                    </p:animEffect>
                                  </p:childTnLst>
                                </p:cTn>
                              </p:par>
                            </p:childTnLst>
                          </p:cTn>
                        </p:par>
                        <p:par>
                          <p:cTn id="21" fill="hold">
                            <p:stCondLst>
                              <p:cond delay="5500"/>
                            </p:stCondLst>
                            <p:childTnLst>
                              <p:par>
                                <p:cTn id="22" presetID="16" presetClass="entr" presetSubtype="21" fill="hold" grpId="0" nodeType="afterEffect">
                                  <p:stCondLst>
                                    <p:cond delay="1000"/>
                                  </p:stCondLst>
                                  <p:childTnLst>
                                    <p:set>
                                      <p:cBhvr>
                                        <p:cTn id="23" dur="1" fill="hold">
                                          <p:stCondLst>
                                            <p:cond delay="0"/>
                                          </p:stCondLst>
                                        </p:cTn>
                                        <p:tgtEl>
                                          <p:spTgt spid="293014"/>
                                        </p:tgtEl>
                                        <p:attrNameLst>
                                          <p:attrName>style.visibility</p:attrName>
                                        </p:attrNameLst>
                                      </p:cBhvr>
                                      <p:to>
                                        <p:strVal val="visible"/>
                                      </p:to>
                                    </p:set>
                                    <p:animEffect transition="in" filter="barn(inVertical)">
                                      <p:cBhvr>
                                        <p:cTn id="24" dur="500"/>
                                        <p:tgtEl>
                                          <p:spTgt spid="293014"/>
                                        </p:tgtEl>
                                      </p:cBhvr>
                                    </p:animEffect>
                                  </p:childTnLst>
                                </p:cTn>
                              </p:par>
                            </p:childTnLst>
                          </p:cTn>
                        </p:par>
                        <p:par>
                          <p:cTn id="25" fill="hold">
                            <p:stCondLst>
                              <p:cond delay="7000"/>
                            </p:stCondLst>
                            <p:childTnLst>
                              <p:par>
                                <p:cTn id="26" presetID="16" presetClass="entr" presetSubtype="21" fill="hold" grpId="0" nodeType="afterEffect">
                                  <p:stCondLst>
                                    <p:cond delay="1000"/>
                                  </p:stCondLst>
                                  <p:childTnLst>
                                    <p:set>
                                      <p:cBhvr>
                                        <p:cTn id="27" dur="1" fill="hold">
                                          <p:stCondLst>
                                            <p:cond delay="0"/>
                                          </p:stCondLst>
                                        </p:cTn>
                                        <p:tgtEl>
                                          <p:spTgt spid="293013"/>
                                        </p:tgtEl>
                                        <p:attrNameLst>
                                          <p:attrName>style.visibility</p:attrName>
                                        </p:attrNameLst>
                                      </p:cBhvr>
                                      <p:to>
                                        <p:strVal val="visible"/>
                                      </p:to>
                                    </p:set>
                                    <p:animEffect transition="in" filter="barn(inVertical)">
                                      <p:cBhvr>
                                        <p:cTn id="28" dur="500"/>
                                        <p:tgtEl>
                                          <p:spTgt spid="29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015" grpId="0" animBg="1"/>
      <p:bldP spid="293012" grpId="0" animBg="1"/>
      <p:bldP spid="293013" grpId="0" animBg="1"/>
      <p:bldP spid="29301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ChangeArrowheads="1"/>
          </p:cNvSpPr>
          <p:nvPr/>
        </p:nvSpPr>
        <p:spPr bwMode="auto">
          <a:xfrm>
            <a:off x="1428750" y="1689100"/>
            <a:ext cx="6343650" cy="40576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294915" name="Rectangle 3"/>
          <p:cNvSpPr>
            <a:spLocks noChangeArrowheads="1"/>
          </p:cNvSpPr>
          <p:nvPr/>
        </p:nvSpPr>
        <p:spPr bwMode="auto">
          <a:xfrm>
            <a:off x="4881563" y="5180013"/>
            <a:ext cx="6381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 .77</a:t>
            </a:r>
          </a:p>
        </p:txBody>
      </p:sp>
      <p:sp>
        <p:nvSpPr>
          <p:cNvPr id="294916" name="Rectangle 4"/>
          <p:cNvSpPr>
            <a:spLocks noChangeArrowheads="1"/>
          </p:cNvSpPr>
          <p:nvPr/>
        </p:nvSpPr>
        <p:spPr bwMode="auto">
          <a:xfrm>
            <a:off x="4271963" y="518001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.72</a:t>
            </a:r>
          </a:p>
        </p:txBody>
      </p:sp>
      <p:sp>
        <p:nvSpPr>
          <p:cNvPr id="294917" name="Line 5"/>
          <p:cNvSpPr>
            <a:spLocks noChangeShapeType="1"/>
          </p:cNvSpPr>
          <p:nvPr/>
        </p:nvSpPr>
        <p:spPr bwMode="auto">
          <a:xfrm>
            <a:off x="2087563" y="504666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4918" name="Rectangle 6"/>
          <p:cNvSpPr>
            <a:spLocks noChangeArrowheads="1"/>
          </p:cNvSpPr>
          <p:nvPr/>
        </p:nvSpPr>
        <p:spPr bwMode="auto">
          <a:xfrm>
            <a:off x="1547813" y="3656013"/>
            <a:ext cx="1858962"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Area = .7291</a:t>
            </a:r>
          </a:p>
        </p:txBody>
      </p:sp>
      <p:graphicFrame>
        <p:nvGraphicFramePr>
          <p:cNvPr id="294919" name="Object 7">
            <a:hlinkClick r:id="" action="ppaction://ole?verb=0"/>
          </p:cNvPr>
          <p:cNvGraphicFramePr>
            <a:graphicFrameLocks/>
          </p:cNvGraphicFramePr>
          <p:nvPr/>
        </p:nvGraphicFramePr>
        <p:xfrm>
          <a:off x="7167563" y="4883150"/>
          <a:ext cx="273050" cy="282575"/>
        </p:xfrm>
        <a:graphic>
          <a:graphicData uri="http://schemas.openxmlformats.org/presentationml/2006/ole">
            <mc:AlternateContent xmlns:mc="http://schemas.openxmlformats.org/markup-compatibility/2006">
              <mc:Choice xmlns:v="urn:schemas-microsoft-com:vml" Requires="v">
                <p:oleObj spid="_x0000_s295175" name="Equation" r:id="rId4" imgW="176040" imgH="228600" progId="Equation.DSMT4">
                  <p:embed/>
                </p:oleObj>
              </mc:Choice>
              <mc:Fallback>
                <p:oleObj name="Equation" r:id="rId4" imgW="176040" imgH="228600" progId="Equation.DSMT4">
                  <p:embed/>
                  <p:pic>
                    <p:nvPicPr>
                      <p:cNvPr id="0" name="Picture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7563" y="4883150"/>
                        <a:ext cx="273050" cy="2825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95063" name="Group 151"/>
          <p:cNvGrpSpPr>
            <a:grpSpLocks/>
          </p:cNvGrpSpPr>
          <p:nvPr/>
        </p:nvGrpSpPr>
        <p:grpSpPr bwMode="auto">
          <a:xfrm>
            <a:off x="1630363" y="1903413"/>
            <a:ext cx="1833562" cy="1187450"/>
            <a:chOff x="1087" y="1119"/>
            <a:chExt cx="1155" cy="748"/>
          </a:xfrm>
        </p:grpSpPr>
        <p:sp>
          <p:nvSpPr>
            <p:cNvPr id="295064" name="Text Box 152"/>
            <p:cNvSpPr txBox="1">
              <a:spLocks noChangeArrowheads="1"/>
            </p:cNvSpPr>
            <p:nvPr/>
          </p:nvSpPr>
          <p:spPr bwMode="auto">
            <a:xfrm>
              <a:off x="1087" y="1119"/>
              <a:ext cx="1155"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p:txBody>
        </p:sp>
        <p:graphicFrame>
          <p:nvGraphicFramePr>
            <p:cNvPr id="295065" name="Object 153">
              <a:hlinkClick r:id="" action="ppaction://ole?verb=0"/>
            </p:cNvPr>
            <p:cNvGraphicFramePr>
              <a:graphicFrameLocks/>
            </p:cNvGraphicFramePr>
            <p:nvPr/>
          </p:nvGraphicFramePr>
          <p:xfrm>
            <a:off x="1676" y="1673"/>
            <a:ext cx="120" cy="170"/>
          </p:xfrm>
          <a:graphic>
            <a:graphicData uri="http://schemas.openxmlformats.org/presentationml/2006/ole">
              <mc:AlternateContent xmlns:mc="http://schemas.openxmlformats.org/markup-compatibility/2006">
                <mc:Choice xmlns:v="urn:schemas-microsoft-com:vml" Requires="v">
                  <p:oleObj spid="_x0000_s295176" name="Equation" r:id="rId6" imgW="176040" imgH="228600" progId="Equation.DSMT4">
                    <p:embed/>
                  </p:oleObj>
                </mc:Choice>
                <mc:Fallback>
                  <p:oleObj name="Equation" r:id="rId6" imgW="176040" imgH="228600" progId="Equation.DSMT4">
                    <p:embed/>
                    <p:pic>
                      <p:nvPicPr>
                        <p:cNvPr id="0" name="Picture 153"/>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 y="1673"/>
                          <a:ext cx="120" cy="17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95066" name="AutoShape 154"/>
          <p:cNvSpPr>
            <a:spLocks noChangeArrowheads="1"/>
          </p:cNvSpPr>
          <p:nvPr/>
        </p:nvSpPr>
        <p:spPr bwMode="auto">
          <a:xfrm rot="5400000">
            <a:off x="1171575" y="3644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5067" name="Freeform 155"/>
          <p:cNvSpPr>
            <a:spLocks/>
          </p:cNvSpPr>
          <p:nvPr/>
        </p:nvSpPr>
        <p:spPr bwMode="auto">
          <a:xfrm>
            <a:off x="2336800" y="1971675"/>
            <a:ext cx="4489450" cy="3063875"/>
          </a:xfrm>
          <a:custGeom>
            <a:avLst/>
            <a:gdLst/>
            <a:ahLst/>
            <a:cxnLst>
              <a:cxn ang="0">
                <a:pos x="1356" y="20"/>
              </a:cxn>
              <a:cxn ang="0">
                <a:pos x="1264" y="108"/>
              </a:cxn>
              <a:cxn ang="0">
                <a:pos x="1198" y="208"/>
              </a:cxn>
              <a:cxn ang="0">
                <a:pos x="1138" y="332"/>
              </a:cxn>
              <a:cxn ang="0">
                <a:pos x="1092" y="440"/>
              </a:cxn>
              <a:cxn ang="0">
                <a:pos x="1054" y="538"/>
              </a:cxn>
              <a:cxn ang="0">
                <a:pos x="1014" y="648"/>
              </a:cxn>
              <a:cxn ang="0">
                <a:pos x="978" y="760"/>
              </a:cxn>
              <a:cxn ang="0">
                <a:pos x="946" y="876"/>
              </a:cxn>
              <a:cxn ang="0">
                <a:pos x="922" y="978"/>
              </a:cxn>
              <a:cxn ang="0">
                <a:pos x="886" y="1082"/>
              </a:cxn>
              <a:cxn ang="0">
                <a:pos x="848" y="1198"/>
              </a:cxn>
              <a:cxn ang="0">
                <a:pos x="812" y="1292"/>
              </a:cxn>
              <a:cxn ang="0">
                <a:pos x="754" y="1410"/>
              </a:cxn>
              <a:cxn ang="0">
                <a:pos x="684" y="1520"/>
              </a:cxn>
              <a:cxn ang="0">
                <a:pos x="604" y="1620"/>
              </a:cxn>
              <a:cxn ang="0">
                <a:pos x="496" y="1694"/>
              </a:cxn>
              <a:cxn ang="0">
                <a:pos x="394" y="1742"/>
              </a:cxn>
              <a:cxn ang="0">
                <a:pos x="292" y="1788"/>
              </a:cxn>
              <a:cxn ang="0">
                <a:pos x="200" y="1824"/>
              </a:cxn>
              <a:cxn ang="0">
                <a:pos x="76" y="1864"/>
              </a:cxn>
              <a:cxn ang="0">
                <a:pos x="0" y="1880"/>
              </a:cxn>
              <a:cxn ang="0">
                <a:pos x="2824" y="1928"/>
              </a:cxn>
              <a:cxn ang="0">
                <a:pos x="2796" y="1874"/>
              </a:cxn>
              <a:cxn ang="0">
                <a:pos x="2710" y="1848"/>
              </a:cxn>
              <a:cxn ang="0">
                <a:pos x="2578" y="1808"/>
              </a:cxn>
              <a:cxn ang="0">
                <a:pos x="2464" y="1760"/>
              </a:cxn>
              <a:cxn ang="0">
                <a:pos x="2332" y="1694"/>
              </a:cxn>
              <a:cxn ang="0">
                <a:pos x="2296" y="1664"/>
              </a:cxn>
              <a:cxn ang="0">
                <a:pos x="2212" y="1596"/>
              </a:cxn>
              <a:cxn ang="0">
                <a:pos x="2130" y="1502"/>
              </a:cxn>
              <a:cxn ang="0">
                <a:pos x="2066" y="1398"/>
              </a:cxn>
              <a:cxn ang="0">
                <a:pos x="2022" y="1306"/>
              </a:cxn>
              <a:cxn ang="0">
                <a:pos x="1978" y="1204"/>
              </a:cxn>
              <a:cxn ang="0">
                <a:pos x="1948" y="1122"/>
              </a:cxn>
              <a:cxn ang="0">
                <a:pos x="1916" y="1026"/>
              </a:cxn>
              <a:cxn ang="0">
                <a:pos x="1884" y="902"/>
              </a:cxn>
              <a:cxn ang="0">
                <a:pos x="1846" y="774"/>
              </a:cxn>
              <a:cxn ang="0">
                <a:pos x="1806" y="654"/>
              </a:cxn>
              <a:cxn ang="0">
                <a:pos x="1762" y="530"/>
              </a:cxn>
              <a:cxn ang="0">
                <a:pos x="1716" y="408"/>
              </a:cxn>
              <a:cxn ang="0">
                <a:pos x="1684" y="336"/>
              </a:cxn>
              <a:cxn ang="0">
                <a:pos x="1634" y="238"/>
              </a:cxn>
              <a:cxn ang="0">
                <a:pos x="1576" y="138"/>
              </a:cxn>
              <a:cxn ang="0">
                <a:pos x="1604" y="182"/>
              </a:cxn>
              <a:cxn ang="0">
                <a:pos x="1588" y="156"/>
              </a:cxn>
              <a:cxn ang="0">
                <a:pos x="1510" y="54"/>
              </a:cxn>
              <a:cxn ang="0">
                <a:pos x="1450" y="6"/>
              </a:cxn>
            </a:cxnLst>
            <a:rect l="0" t="0" r="r" b="b"/>
            <a:pathLst>
              <a:path w="2828" h="1930">
                <a:moveTo>
                  <a:pt x="1424" y="0"/>
                </a:moveTo>
                <a:lnTo>
                  <a:pt x="1388" y="8"/>
                </a:lnTo>
                <a:lnTo>
                  <a:pt x="1356" y="20"/>
                </a:lnTo>
                <a:lnTo>
                  <a:pt x="1320" y="44"/>
                </a:lnTo>
                <a:lnTo>
                  <a:pt x="1292" y="72"/>
                </a:lnTo>
                <a:lnTo>
                  <a:pt x="1264" y="108"/>
                </a:lnTo>
                <a:lnTo>
                  <a:pt x="1240" y="144"/>
                </a:lnTo>
                <a:lnTo>
                  <a:pt x="1222" y="174"/>
                </a:lnTo>
                <a:lnTo>
                  <a:pt x="1198" y="208"/>
                </a:lnTo>
                <a:lnTo>
                  <a:pt x="1180" y="246"/>
                </a:lnTo>
                <a:lnTo>
                  <a:pt x="1156" y="292"/>
                </a:lnTo>
                <a:lnTo>
                  <a:pt x="1138" y="332"/>
                </a:lnTo>
                <a:lnTo>
                  <a:pt x="1120" y="372"/>
                </a:lnTo>
                <a:lnTo>
                  <a:pt x="1106" y="402"/>
                </a:lnTo>
                <a:lnTo>
                  <a:pt x="1092" y="440"/>
                </a:lnTo>
                <a:lnTo>
                  <a:pt x="1080" y="474"/>
                </a:lnTo>
                <a:lnTo>
                  <a:pt x="1064" y="506"/>
                </a:lnTo>
                <a:lnTo>
                  <a:pt x="1054" y="538"/>
                </a:lnTo>
                <a:lnTo>
                  <a:pt x="1040" y="576"/>
                </a:lnTo>
                <a:lnTo>
                  <a:pt x="1028" y="612"/>
                </a:lnTo>
                <a:lnTo>
                  <a:pt x="1014" y="648"/>
                </a:lnTo>
                <a:lnTo>
                  <a:pt x="1000" y="686"/>
                </a:lnTo>
                <a:lnTo>
                  <a:pt x="988" y="730"/>
                </a:lnTo>
                <a:lnTo>
                  <a:pt x="978" y="760"/>
                </a:lnTo>
                <a:lnTo>
                  <a:pt x="966" y="800"/>
                </a:lnTo>
                <a:lnTo>
                  <a:pt x="956" y="836"/>
                </a:lnTo>
                <a:lnTo>
                  <a:pt x="946" y="876"/>
                </a:lnTo>
                <a:lnTo>
                  <a:pt x="936" y="908"/>
                </a:lnTo>
                <a:lnTo>
                  <a:pt x="928" y="944"/>
                </a:lnTo>
                <a:lnTo>
                  <a:pt x="922" y="978"/>
                </a:lnTo>
                <a:lnTo>
                  <a:pt x="916" y="1008"/>
                </a:lnTo>
                <a:lnTo>
                  <a:pt x="904" y="1044"/>
                </a:lnTo>
                <a:lnTo>
                  <a:pt x="886" y="1082"/>
                </a:lnTo>
                <a:lnTo>
                  <a:pt x="874" y="1118"/>
                </a:lnTo>
                <a:lnTo>
                  <a:pt x="856" y="1172"/>
                </a:lnTo>
                <a:lnTo>
                  <a:pt x="848" y="1198"/>
                </a:lnTo>
                <a:lnTo>
                  <a:pt x="838" y="1226"/>
                </a:lnTo>
                <a:lnTo>
                  <a:pt x="824" y="1268"/>
                </a:lnTo>
                <a:lnTo>
                  <a:pt x="812" y="1292"/>
                </a:lnTo>
                <a:lnTo>
                  <a:pt x="790" y="1334"/>
                </a:lnTo>
                <a:lnTo>
                  <a:pt x="772" y="1370"/>
                </a:lnTo>
                <a:lnTo>
                  <a:pt x="754" y="1410"/>
                </a:lnTo>
                <a:lnTo>
                  <a:pt x="730" y="1448"/>
                </a:lnTo>
                <a:lnTo>
                  <a:pt x="708" y="1484"/>
                </a:lnTo>
                <a:lnTo>
                  <a:pt x="684" y="1520"/>
                </a:lnTo>
                <a:lnTo>
                  <a:pt x="660" y="1550"/>
                </a:lnTo>
                <a:lnTo>
                  <a:pt x="640" y="1584"/>
                </a:lnTo>
                <a:lnTo>
                  <a:pt x="604" y="1620"/>
                </a:lnTo>
                <a:lnTo>
                  <a:pt x="580" y="1638"/>
                </a:lnTo>
                <a:lnTo>
                  <a:pt x="550" y="1662"/>
                </a:lnTo>
                <a:lnTo>
                  <a:pt x="496" y="1694"/>
                </a:lnTo>
                <a:lnTo>
                  <a:pt x="458" y="1712"/>
                </a:lnTo>
                <a:lnTo>
                  <a:pt x="426" y="1726"/>
                </a:lnTo>
                <a:lnTo>
                  <a:pt x="394" y="1742"/>
                </a:lnTo>
                <a:lnTo>
                  <a:pt x="362" y="1758"/>
                </a:lnTo>
                <a:lnTo>
                  <a:pt x="328" y="1776"/>
                </a:lnTo>
                <a:lnTo>
                  <a:pt x="292" y="1788"/>
                </a:lnTo>
                <a:lnTo>
                  <a:pt x="266" y="1796"/>
                </a:lnTo>
                <a:lnTo>
                  <a:pt x="236" y="1808"/>
                </a:lnTo>
                <a:lnTo>
                  <a:pt x="200" y="1824"/>
                </a:lnTo>
                <a:lnTo>
                  <a:pt x="160" y="1836"/>
                </a:lnTo>
                <a:lnTo>
                  <a:pt x="110" y="1850"/>
                </a:lnTo>
                <a:lnTo>
                  <a:pt x="76" y="1864"/>
                </a:lnTo>
                <a:lnTo>
                  <a:pt x="44" y="1872"/>
                </a:lnTo>
                <a:lnTo>
                  <a:pt x="18" y="1878"/>
                </a:lnTo>
                <a:lnTo>
                  <a:pt x="0" y="1880"/>
                </a:lnTo>
                <a:lnTo>
                  <a:pt x="0" y="1906"/>
                </a:lnTo>
                <a:lnTo>
                  <a:pt x="0" y="1930"/>
                </a:lnTo>
                <a:lnTo>
                  <a:pt x="2824" y="1928"/>
                </a:lnTo>
                <a:lnTo>
                  <a:pt x="2828" y="1900"/>
                </a:lnTo>
                <a:lnTo>
                  <a:pt x="2824" y="1882"/>
                </a:lnTo>
                <a:lnTo>
                  <a:pt x="2796" y="1874"/>
                </a:lnTo>
                <a:lnTo>
                  <a:pt x="2764" y="1864"/>
                </a:lnTo>
                <a:lnTo>
                  <a:pt x="2736" y="1856"/>
                </a:lnTo>
                <a:lnTo>
                  <a:pt x="2710" y="1848"/>
                </a:lnTo>
                <a:lnTo>
                  <a:pt x="2672" y="1836"/>
                </a:lnTo>
                <a:lnTo>
                  <a:pt x="2636" y="1824"/>
                </a:lnTo>
                <a:lnTo>
                  <a:pt x="2578" y="1808"/>
                </a:lnTo>
                <a:lnTo>
                  <a:pt x="2536" y="1790"/>
                </a:lnTo>
                <a:lnTo>
                  <a:pt x="2506" y="1778"/>
                </a:lnTo>
                <a:lnTo>
                  <a:pt x="2464" y="1760"/>
                </a:lnTo>
                <a:lnTo>
                  <a:pt x="2428" y="1742"/>
                </a:lnTo>
                <a:lnTo>
                  <a:pt x="2380" y="1716"/>
                </a:lnTo>
                <a:lnTo>
                  <a:pt x="2332" y="1694"/>
                </a:lnTo>
                <a:lnTo>
                  <a:pt x="2312" y="1676"/>
                </a:lnTo>
                <a:lnTo>
                  <a:pt x="2304" y="1670"/>
                </a:lnTo>
                <a:lnTo>
                  <a:pt x="2296" y="1664"/>
                </a:lnTo>
                <a:lnTo>
                  <a:pt x="2268" y="1648"/>
                </a:lnTo>
                <a:lnTo>
                  <a:pt x="2238" y="1622"/>
                </a:lnTo>
                <a:lnTo>
                  <a:pt x="2212" y="1596"/>
                </a:lnTo>
                <a:lnTo>
                  <a:pt x="2186" y="1574"/>
                </a:lnTo>
                <a:lnTo>
                  <a:pt x="2156" y="1538"/>
                </a:lnTo>
                <a:lnTo>
                  <a:pt x="2130" y="1502"/>
                </a:lnTo>
                <a:lnTo>
                  <a:pt x="2106" y="1468"/>
                </a:lnTo>
                <a:lnTo>
                  <a:pt x="2086" y="1434"/>
                </a:lnTo>
                <a:lnTo>
                  <a:pt x="2066" y="1398"/>
                </a:lnTo>
                <a:lnTo>
                  <a:pt x="2048" y="1364"/>
                </a:lnTo>
                <a:lnTo>
                  <a:pt x="2034" y="1334"/>
                </a:lnTo>
                <a:lnTo>
                  <a:pt x="2022" y="1306"/>
                </a:lnTo>
                <a:lnTo>
                  <a:pt x="2006" y="1272"/>
                </a:lnTo>
                <a:lnTo>
                  <a:pt x="1994" y="1240"/>
                </a:lnTo>
                <a:lnTo>
                  <a:pt x="1978" y="1204"/>
                </a:lnTo>
                <a:lnTo>
                  <a:pt x="1966" y="1172"/>
                </a:lnTo>
                <a:lnTo>
                  <a:pt x="1956" y="1148"/>
                </a:lnTo>
                <a:lnTo>
                  <a:pt x="1948" y="1122"/>
                </a:lnTo>
                <a:lnTo>
                  <a:pt x="1938" y="1094"/>
                </a:lnTo>
                <a:lnTo>
                  <a:pt x="1928" y="1064"/>
                </a:lnTo>
                <a:lnTo>
                  <a:pt x="1916" y="1026"/>
                </a:lnTo>
                <a:lnTo>
                  <a:pt x="1904" y="982"/>
                </a:lnTo>
                <a:lnTo>
                  <a:pt x="1892" y="940"/>
                </a:lnTo>
                <a:lnTo>
                  <a:pt x="1884" y="902"/>
                </a:lnTo>
                <a:lnTo>
                  <a:pt x="1870" y="862"/>
                </a:lnTo>
                <a:lnTo>
                  <a:pt x="1858" y="812"/>
                </a:lnTo>
                <a:lnTo>
                  <a:pt x="1846" y="774"/>
                </a:lnTo>
                <a:lnTo>
                  <a:pt x="1840" y="744"/>
                </a:lnTo>
                <a:lnTo>
                  <a:pt x="1828" y="708"/>
                </a:lnTo>
                <a:lnTo>
                  <a:pt x="1806" y="654"/>
                </a:lnTo>
                <a:lnTo>
                  <a:pt x="1792" y="606"/>
                </a:lnTo>
                <a:lnTo>
                  <a:pt x="1774" y="560"/>
                </a:lnTo>
                <a:lnTo>
                  <a:pt x="1762" y="530"/>
                </a:lnTo>
                <a:lnTo>
                  <a:pt x="1750" y="494"/>
                </a:lnTo>
                <a:lnTo>
                  <a:pt x="1728" y="444"/>
                </a:lnTo>
                <a:lnTo>
                  <a:pt x="1716" y="408"/>
                </a:lnTo>
                <a:lnTo>
                  <a:pt x="1702" y="386"/>
                </a:lnTo>
                <a:lnTo>
                  <a:pt x="1696" y="364"/>
                </a:lnTo>
                <a:lnTo>
                  <a:pt x="1684" y="336"/>
                </a:lnTo>
                <a:lnTo>
                  <a:pt x="1666" y="298"/>
                </a:lnTo>
                <a:lnTo>
                  <a:pt x="1648" y="264"/>
                </a:lnTo>
                <a:lnTo>
                  <a:pt x="1634" y="238"/>
                </a:lnTo>
                <a:lnTo>
                  <a:pt x="1620" y="212"/>
                </a:lnTo>
                <a:lnTo>
                  <a:pt x="1600" y="176"/>
                </a:lnTo>
                <a:lnTo>
                  <a:pt x="1576" y="138"/>
                </a:lnTo>
                <a:lnTo>
                  <a:pt x="1582" y="146"/>
                </a:lnTo>
                <a:lnTo>
                  <a:pt x="1590" y="158"/>
                </a:lnTo>
                <a:lnTo>
                  <a:pt x="1604" y="182"/>
                </a:lnTo>
                <a:lnTo>
                  <a:pt x="1614" y="200"/>
                </a:lnTo>
                <a:lnTo>
                  <a:pt x="1598" y="170"/>
                </a:lnTo>
                <a:lnTo>
                  <a:pt x="1588" y="156"/>
                </a:lnTo>
                <a:lnTo>
                  <a:pt x="1564" y="114"/>
                </a:lnTo>
                <a:lnTo>
                  <a:pt x="1540" y="84"/>
                </a:lnTo>
                <a:lnTo>
                  <a:pt x="1510" y="54"/>
                </a:lnTo>
                <a:lnTo>
                  <a:pt x="1492" y="36"/>
                </a:lnTo>
                <a:lnTo>
                  <a:pt x="1474" y="18"/>
                </a:lnTo>
                <a:lnTo>
                  <a:pt x="1450" y="6"/>
                </a:lnTo>
                <a:lnTo>
                  <a:pt x="1424"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0" scaled="1"/>
            <a:tileRect/>
          </a:gradFill>
          <a:ln w="12700" cap="rnd" cmpd="sng">
            <a:noFill/>
            <a:prstDash val="solid"/>
            <a:round/>
            <a:headEnd type="none" w="med" len="med"/>
            <a:tailEnd type="none" w="med" len="med"/>
          </a:ln>
          <a:effectLst/>
        </p:spPr>
        <p:txBody>
          <a:bodyPr/>
          <a:lstStyle/>
          <a:p>
            <a:endParaRPr lang="en-US"/>
          </a:p>
        </p:txBody>
      </p:sp>
      <p:sp>
        <p:nvSpPr>
          <p:cNvPr id="295068" name="Freeform 156"/>
          <p:cNvSpPr>
            <a:spLocks/>
          </p:cNvSpPr>
          <p:nvPr/>
        </p:nvSpPr>
        <p:spPr bwMode="auto">
          <a:xfrm>
            <a:off x="2336800" y="1976438"/>
            <a:ext cx="2946400" cy="3065462"/>
          </a:xfrm>
          <a:custGeom>
            <a:avLst/>
            <a:gdLst/>
            <a:ahLst/>
            <a:cxnLst>
              <a:cxn ang="0">
                <a:pos x="1379" y="5"/>
              </a:cxn>
              <a:cxn ang="0">
                <a:pos x="1314" y="45"/>
              </a:cxn>
              <a:cxn ang="0">
                <a:pos x="1258" y="109"/>
              </a:cxn>
              <a:cxn ang="0">
                <a:pos x="1216" y="176"/>
              </a:cxn>
              <a:cxn ang="0">
                <a:pos x="1177" y="250"/>
              </a:cxn>
              <a:cxn ang="0">
                <a:pos x="1137" y="333"/>
              </a:cxn>
              <a:cxn ang="0">
                <a:pos x="1107" y="398"/>
              </a:cxn>
              <a:cxn ang="0">
                <a:pos x="1080" y="469"/>
              </a:cxn>
              <a:cxn ang="0">
                <a:pos x="1056" y="533"/>
              </a:cxn>
              <a:cxn ang="0">
                <a:pos x="1026" y="614"/>
              </a:cxn>
              <a:cxn ang="0">
                <a:pos x="1000" y="686"/>
              </a:cxn>
              <a:cxn ang="0">
                <a:pos x="979" y="756"/>
              </a:cxn>
              <a:cxn ang="0">
                <a:pos x="958" y="824"/>
              </a:cxn>
              <a:cxn ang="0">
                <a:pos x="938" y="901"/>
              </a:cxn>
              <a:cxn ang="0">
                <a:pos x="917" y="979"/>
              </a:cxn>
              <a:cxn ang="0">
                <a:pos x="899" y="1048"/>
              </a:cxn>
              <a:cxn ang="0">
                <a:pos x="872" y="1132"/>
              </a:cxn>
              <a:cxn ang="0">
                <a:pos x="843" y="1207"/>
              </a:cxn>
              <a:cxn ang="0">
                <a:pos x="815" y="1274"/>
              </a:cxn>
              <a:cxn ang="0">
                <a:pos x="787" y="1338"/>
              </a:cxn>
              <a:cxn ang="0">
                <a:pos x="748" y="1421"/>
              </a:cxn>
              <a:cxn ang="0">
                <a:pos x="703" y="1495"/>
              </a:cxn>
              <a:cxn ang="0">
                <a:pos x="657" y="1557"/>
              </a:cxn>
              <a:cxn ang="0">
                <a:pos x="592" y="1627"/>
              </a:cxn>
              <a:cxn ang="0">
                <a:pos x="530" y="1667"/>
              </a:cxn>
              <a:cxn ang="0">
                <a:pos x="450" y="1715"/>
              </a:cxn>
              <a:cxn ang="0">
                <a:pos x="376" y="1753"/>
              </a:cxn>
              <a:cxn ang="0">
                <a:pos x="298" y="1781"/>
              </a:cxn>
              <a:cxn ang="0">
                <a:pos x="240" y="1805"/>
              </a:cxn>
              <a:cxn ang="0">
                <a:pos x="174" y="1829"/>
              </a:cxn>
              <a:cxn ang="0">
                <a:pos x="94" y="1855"/>
              </a:cxn>
              <a:cxn ang="0">
                <a:pos x="22" y="1875"/>
              </a:cxn>
              <a:cxn ang="0">
                <a:pos x="4" y="1893"/>
              </a:cxn>
              <a:cxn ang="0">
                <a:pos x="0" y="1929"/>
              </a:cxn>
              <a:cxn ang="0">
                <a:pos x="1846" y="785"/>
              </a:cxn>
              <a:cxn ang="0">
                <a:pos x="1840" y="746"/>
              </a:cxn>
              <a:cxn ang="0">
                <a:pos x="1811" y="657"/>
              </a:cxn>
              <a:cxn ang="0">
                <a:pos x="1779" y="563"/>
              </a:cxn>
              <a:cxn ang="0">
                <a:pos x="1750" y="490"/>
              </a:cxn>
              <a:cxn ang="0">
                <a:pos x="1717" y="412"/>
              </a:cxn>
              <a:cxn ang="0">
                <a:pos x="1708" y="388"/>
              </a:cxn>
              <a:cxn ang="0">
                <a:pos x="1669" y="302"/>
              </a:cxn>
              <a:cxn ang="0">
                <a:pos x="1633" y="226"/>
              </a:cxn>
              <a:cxn ang="0">
                <a:pos x="1592" y="164"/>
              </a:cxn>
              <a:cxn ang="0">
                <a:pos x="1572" y="138"/>
              </a:cxn>
              <a:cxn ang="0">
                <a:pos x="1605" y="186"/>
              </a:cxn>
              <a:cxn ang="0">
                <a:pos x="1596" y="174"/>
              </a:cxn>
              <a:cxn ang="0">
                <a:pos x="1560" y="115"/>
              </a:cxn>
              <a:cxn ang="0">
                <a:pos x="1512" y="57"/>
              </a:cxn>
              <a:cxn ang="0">
                <a:pos x="1469" y="19"/>
              </a:cxn>
              <a:cxn ang="0">
                <a:pos x="1412" y="2"/>
              </a:cxn>
            </a:cxnLst>
            <a:rect l="0" t="0" r="r" b="b"/>
            <a:pathLst>
              <a:path w="1856" h="1931">
                <a:moveTo>
                  <a:pt x="1412" y="0"/>
                </a:moveTo>
                <a:lnTo>
                  <a:pt x="1379" y="5"/>
                </a:lnTo>
                <a:lnTo>
                  <a:pt x="1349" y="15"/>
                </a:lnTo>
                <a:lnTo>
                  <a:pt x="1314" y="45"/>
                </a:lnTo>
                <a:lnTo>
                  <a:pt x="1288" y="75"/>
                </a:lnTo>
                <a:lnTo>
                  <a:pt x="1258" y="109"/>
                </a:lnTo>
                <a:lnTo>
                  <a:pt x="1234" y="146"/>
                </a:lnTo>
                <a:lnTo>
                  <a:pt x="1216" y="176"/>
                </a:lnTo>
                <a:lnTo>
                  <a:pt x="1195" y="219"/>
                </a:lnTo>
                <a:lnTo>
                  <a:pt x="1177" y="250"/>
                </a:lnTo>
                <a:lnTo>
                  <a:pt x="1157" y="292"/>
                </a:lnTo>
                <a:lnTo>
                  <a:pt x="1137" y="333"/>
                </a:lnTo>
                <a:lnTo>
                  <a:pt x="1121" y="367"/>
                </a:lnTo>
                <a:lnTo>
                  <a:pt x="1107" y="398"/>
                </a:lnTo>
                <a:lnTo>
                  <a:pt x="1092" y="437"/>
                </a:lnTo>
                <a:lnTo>
                  <a:pt x="1080" y="469"/>
                </a:lnTo>
                <a:lnTo>
                  <a:pt x="1068" y="500"/>
                </a:lnTo>
                <a:lnTo>
                  <a:pt x="1056" y="533"/>
                </a:lnTo>
                <a:lnTo>
                  <a:pt x="1041" y="572"/>
                </a:lnTo>
                <a:lnTo>
                  <a:pt x="1026" y="614"/>
                </a:lnTo>
                <a:lnTo>
                  <a:pt x="1014" y="648"/>
                </a:lnTo>
                <a:lnTo>
                  <a:pt x="1000" y="686"/>
                </a:lnTo>
                <a:lnTo>
                  <a:pt x="986" y="732"/>
                </a:lnTo>
                <a:lnTo>
                  <a:pt x="979" y="756"/>
                </a:lnTo>
                <a:lnTo>
                  <a:pt x="968" y="786"/>
                </a:lnTo>
                <a:lnTo>
                  <a:pt x="958" y="824"/>
                </a:lnTo>
                <a:lnTo>
                  <a:pt x="946" y="870"/>
                </a:lnTo>
                <a:lnTo>
                  <a:pt x="938" y="901"/>
                </a:lnTo>
                <a:lnTo>
                  <a:pt x="928" y="943"/>
                </a:lnTo>
                <a:lnTo>
                  <a:pt x="917" y="979"/>
                </a:lnTo>
                <a:lnTo>
                  <a:pt x="908" y="1013"/>
                </a:lnTo>
                <a:lnTo>
                  <a:pt x="899" y="1048"/>
                </a:lnTo>
                <a:lnTo>
                  <a:pt x="887" y="1088"/>
                </a:lnTo>
                <a:lnTo>
                  <a:pt x="872" y="1132"/>
                </a:lnTo>
                <a:lnTo>
                  <a:pt x="857" y="1174"/>
                </a:lnTo>
                <a:lnTo>
                  <a:pt x="843" y="1207"/>
                </a:lnTo>
                <a:lnTo>
                  <a:pt x="831" y="1241"/>
                </a:lnTo>
                <a:lnTo>
                  <a:pt x="815" y="1274"/>
                </a:lnTo>
                <a:lnTo>
                  <a:pt x="804" y="1304"/>
                </a:lnTo>
                <a:lnTo>
                  <a:pt x="787" y="1338"/>
                </a:lnTo>
                <a:lnTo>
                  <a:pt x="766" y="1380"/>
                </a:lnTo>
                <a:cubicBezTo>
                  <a:pt x="760" y="1394"/>
                  <a:pt x="754" y="1409"/>
                  <a:pt x="748" y="1421"/>
                </a:cubicBezTo>
                <a:cubicBezTo>
                  <a:pt x="742" y="1433"/>
                  <a:pt x="737" y="1440"/>
                  <a:pt x="730" y="1452"/>
                </a:cubicBezTo>
                <a:cubicBezTo>
                  <a:pt x="723" y="1464"/>
                  <a:pt x="711" y="1483"/>
                  <a:pt x="703" y="1495"/>
                </a:cubicBezTo>
                <a:cubicBezTo>
                  <a:pt x="695" y="1507"/>
                  <a:pt x="688" y="1514"/>
                  <a:pt x="681" y="1524"/>
                </a:cubicBezTo>
                <a:cubicBezTo>
                  <a:pt x="674" y="1534"/>
                  <a:pt x="665" y="1546"/>
                  <a:pt x="657" y="1557"/>
                </a:cubicBezTo>
                <a:lnTo>
                  <a:pt x="630" y="1592"/>
                </a:lnTo>
                <a:lnTo>
                  <a:pt x="592" y="1627"/>
                </a:lnTo>
                <a:lnTo>
                  <a:pt x="568" y="1645"/>
                </a:lnTo>
                <a:lnTo>
                  <a:pt x="530" y="1667"/>
                </a:lnTo>
                <a:lnTo>
                  <a:pt x="486" y="1695"/>
                </a:lnTo>
                <a:lnTo>
                  <a:pt x="450" y="1715"/>
                </a:lnTo>
                <a:lnTo>
                  <a:pt x="408" y="1735"/>
                </a:lnTo>
                <a:lnTo>
                  <a:pt x="376" y="1753"/>
                </a:lnTo>
                <a:lnTo>
                  <a:pt x="338" y="1767"/>
                </a:lnTo>
                <a:lnTo>
                  <a:pt x="298" y="1781"/>
                </a:lnTo>
                <a:lnTo>
                  <a:pt x="268" y="1797"/>
                </a:lnTo>
                <a:lnTo>
                  <a:pt x="240" y="1805"/>
                </a:lnTo>
                <a:lnTo>
                  <a:pt x="212" y="1815"/>
                </a:lnTo>
                <a:lnTo>
                  <a:pt x="174" y="1829"/>
                </a:lnTo>
                <a:lnTo>
                  <a:pt x="136" y="1843"/>
                </a:lnTo>
                <a:lnTo>
                  <a:pt x="94" y="1855"/>
                </a:lnTo>
                <a:lnTo>
                  <a:pt x="62" y="1865"/>
                </a:lnTo>
                <a:lnTo>
                  <a:pt x="22" y="1875"/>
                </a:lnTo>
                <a:lnTo>
                  <a:pt x="4" y="1881"/>
                </a:lnTo>
                <a:lnTo>
                  <a:pt x="4" y="1893"/>
                </a:lnTo>
                <a:lnTo>
                  <a:pt x="2" y="1909"/>
                </a:lnTo>
                <a:lnTo>
                  <a:pt x="0" y="1929"/>
                </a:lnTo>
                <a:lnTo>
                  <a:pt x="1856" y="1931"/>
                </a:lnTo>
                <a:lnTo>
                  <a:pt x="1846" y="785"/>
                </a:lnTo>
                <a:lnTo>
                  <a:pt x="1848" y="779"/>
                </a:lnTo>
                <a:lnTo>
                  <a:pt x="1840" y="746"/>
                </a:lnTo>
                <a:lnTo>
                  <a:pt x="1828" y="707"/>
                </a:lnTo>
                <a:lnTo>
                  <a:pt x="1811" y="657"/>
                </a:lnTo>
                <a:lnTo>
                  <a:pt x="1793" y="605"/>
                </a:lnTo>
                <a:lnTo>
                  <a:pt x="1779" y="563"/>
                </a:lnTo>
                <a:lnTo>
                  <a:pt x="1765" y="529"/>
                </a:lnTo>
                <a:lnTo>
                  <a:pt x="1750" y="490"/>
                </a:lnTo>
                <a:lnTo>
                  <a:pt x="1734" y="449"/>
                </a:lnTo>
                <a:lnTo>
                  <a:pt x="1717" y="412"/>
                </a:lnTo>
                <a:lnTo>
                  <a:pt x="1698" y="367"/>
                </a:lnTo>
                <a:lnTo>
                  <a:pt x="1708" y="388"/>
                </a:lnTo>
                <a:lnTo>
                  <a:pt x="1686" y="336"/>
                </a:lnTo>
                <a:lnTo>
                  <a:pt x="1669" y="302"/>
                </a:lnTo>
                <a:lnTo>
                  <a:pt x="1648" y="259"/>
                </a:lnTo>
                <a:lnTo>
                  <a:pt x="1633" y="226"/>
                </a:lnTo>
                <a:lnTo>
                  <a:pt x="1620" y="208"/>
                </a:lnTo>
                <a:lnTo>
                  <a:pt x="1592" y="164"/>
                </a:lnTo>
                <a:lnTo>
                  <a:pt x="1583" y="153"/>
                </a:lnTo>
                <a:lnTo>
                  <a:pt x="1572" y="138"/>
                </a:lnTo>
                <a:lnTo>
                  <a:pt x="1576" y="144"/>
                </a:lnTo>
                <a:lnTo>
                  <a:pt x="1605" y="186"/>
                </a:lnTo>
                <a:lnTo>
                  <a:pt x="1614" y="199"/>
                </a:lnTo>
                <a:lnTo>
                  <a:pt x="1596" y="174"/>
                </a:lnTo>
                <a:lnTo>
                  <a:pt x="1589" y="159"/>
                </a:lnTo>
                <a:lnTo>
                  <a:pt x="1560" y="115"/>
                </a:lnTo>
                <a:lnTo>
                  <a:pt x="1536" y="85"/>
                </a:lnTo>
                <a:lnTo>
                  <a:pt x="1512" y="57"/>
                </a:lnTo>
                <a:lnTo>
                  <a:pt x="1491" y="36"/>
                </a:lnTo>
                <a:lnTo>
                  <a:pt x="1469" y="19"/>
                </a:lnTo>
                <a:lnTo>
                  <a:pt x="1445" y="7"/>
                </a:lnTo>
                <a:lnTo>
                  <a:pt x="1412" y="2"/>
                </a:lnTo>
              </a:path>
            </a:pathLst>
          </a:custGeom>
          <a:gradFill rotWithShape="0">
            <a:gsLst>
              <a:gs pos="0">
                <a:srgbClr val="00A2DC"/>
              </a:gs>
              <a:gs pos="100000">
                <a:srgbClr val="00A2DC">
                  <a:gamma/>
                  <a:shade val="46275"/>
                  <a:invGamma/>
                </a:srgbClr>
              </a:gs>
            </a:gsLst>
            <a:lin ang="0" scaled="1"/>
          </a:gradFill>
          <a:ln w="12700" cap="rnd" cmpd="sng">
            <a:noFill/>
            <a:prstDash val="solid"/>
            <a:round/>
            <a:headEnd type="none" w="med" len="med"/>
            <a:tailEnd type="none" w="med" len="med"/>
          </a:ln>
          <a:effectLst/>
        </p:spPr>
        <p:txBody>
          <a:bodyPr/>
          <a:lstStyle/>
          <a:p>
            <a:endParaRPr lang="en-US"/>
          </a:p>
        </p:txBody>
      </p:sp>
      <p:grpSp>
        <p:nvGrpSpPr>
          <p:cNvPr id="295069" name="Group 157"/>
          <p:cNvGrpSpPr>
            <a:grpSpLocks/>
          </p:cNvGrpSpPr>
          <p:nvPr/>
        </p:nvGrpSpPr>
        <p:grpSpPr bwMode="auto">
          <a:xfrm>
            <a:off x="2243138" y="1905000"/>
            <a:ext cx="4668837" cy="2928938"/>
            <a:chOff x="1377" y="1060"/>
            <a:chExt cx="2941" cy="1845"/>
          </a:xfrm>
        </p:grpSpPr>
        <p:sp>
          <p:nvSpPr>
            <p:cNvPr id="295070" name="Arc 158"/>
            <p:cNvSpPr>
              <a:spLocks/>
            </p:cNvSpPr>
            <p:nvPr/>
          </p:nvSpPr>
          <p:spPr bwMode="auto">
            <a:xfrm rot="4593268">
              <a:off x="3142" y="2179"/>
              <a:ext cx="790" cy="284"/>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95071" name="Arc 159"/>
            <p:cNvSpPr>
              <a:spLocks/>
            </p:cNvSpPr>
            <p:nvPr/>
          </p:nvSpPr>
          <p:spPr bwMode="auto">
            <a:xfrm rot="915113">
              <a:off x="3631" y="2739"/>
              <a:ext cx="687" cy="164"/>
            </a:xfrm>
            <a:custGeom>
              <a:avLst/>
              <a:gdLst>
                <a:gd name="G0" fmla="+- 20388 0 0"/>
                <a:gd name="G1" fmla="+- 0 0 0"/>
                <a:gd name="G2" fmla="+- 21600 0 0"/>
                <a:gd name="T0" fmla="*/ 19463 w 20388"/>
                <a:gd name="T1" fmla="*/ 21580 h 21580"/>
                <a:gd name="T2" fmla="*/ 0 w 20388"/>
                <a:gd name="T3" fmla="*/ 7132 h 21580"/>
                <a:gd name="T4" fmla="*/ 20388 w 20388"/>
                <a:gd name="T5" fmla="*/ 0 h 21580"/>
              </a:gdLst>
              <a:ahLst/>
              <a:cxnLst>
                <a:cxn ang="0">
                  <a:pos x="T0" y="T1"/>
                </a:cxn>
                <a:cxn ang="0">
                  <a:pos x="T2" y="T3"/>
                </a:cxn>
                <a:cxn ang="0">
                  <a:pos x="T4" y="T5"/>
                </a:cxn>
              </a:cxnLst>
              <a:rect l="0" t="0" r="r" b="b"/>
              <a:pathLst>
                <a:path w="20388" h="21580" fill="none" extrusionOk="0">
                  <a:moveTo>
                    <a:pt x="19462" y="21580"/>
                  </a:moveTo>
                  <a:cubicBezTo>
                    <a:pt x="10629" y="21201"/>
                    <a:pt x="2918" y="15477"/>
                    <a:pt x="-1" y="7132"/>
                  </a:cubicBezTo>
                </a:path>
                <a:path w="20388" h="21580" stroke="0" extrusionOk="0">
                  <a:moveTo>
                    <a:pt x="19462" y="21580"/>
                  </a:moveTo>
                  <a:cubicBezTo>
                    <a:pt x="10629" y="21201"/>
                    <a:pt x="2918" y="15477"/>
                    <a:pt x="-1" y="7132"/>
                  </a:cubicBezTo>
                  <a:lnTo>
                    <a:pt x="20388" y="0"/>
                  </a:lnTo>
                  <a:close/>
                </a:path>
              </a:pathLst>
            </a:custGeom>
            <a:noFill/>
            <a:ln w="12700" cap="rnd">
              <a:solidFill>
                <a:schemeClr val="tx1"/>
              </a:solidFill>
              <a:round/>
              <a:headEnd/>
              <a:tailEnd/>
            </a:ln>
            <a:effectLst/>
          </p:spPr>
          <p:txBody>
            <a:bodyPr wrap="none" anchor="ctr"/>
            <a:lstStyle/>
            <a:p>
              <a:endParaRPr lang="en-US"/>
            </a:p>
          </p:txBody>
        </p:sp>
        <p:sp>
          <p:nvSpPr>
            <p:cNvPr id="295072" name="Arc 160"/>
            <p:cNvSpPr>
              <a:spLocks/>
            </p:cNvSpPr>
            <p:nvPr/>
          </p:nvSpPr>
          <p:spPr bwMode="auto">
            <a:xfrm rot="6300000">
              <a:off x="2135" y="1428"/>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95073" name="Arc 161"/>
            <p:cNvSpPr>
              <a:spLocks/>
            </p:cNvSpPr>
            <p:nvPr/>
          </p:nvSpPr>
          <p:spPr bwMode="auto">
            <a:xfrm rot="16980000">
              <a:off x="1758" y="2188"/>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95074" name="Arc 162"/>
            <p:cNvSpPr>
              <a:spLocks/>
            </p:cNvSpPr>
            <p:nvPr/>
          </p:nvSpPr>
          <p:spPr bwMode="auto">
            <a:xfrm rot="15300000">
              <a:off x="2596" y="1426"/>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95075" name="Arc 163"/>
            <p:cNvSpPr>
              <a:spLocks/>
            </p:cNvSpPr>
            <p:nvPr/>
          </p:nvSpPr>
          <p:spPr bwMode="auto">
            <a:xfrm rot="20700000">
              <a:off x="1377" y="2741"/>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95076" name="Freeform 164"/>
          <p:cNvSpPr>
            <a:spLocks noChangeArrowheads="1"/>
          </p:cNvSpPr>
          <p:nvPr/>
        </p:nvSpPr>
        <p:spPr bwMode="auto">
          <a:xfrm>
            <a:off x="5276850" y="3241675"/>
            <a:ext cx="1588" cy="1946275"/>
          </a:xfrm>
          <a:custGeom>
            <a:avLst/>
            <a:gdLst/>
            <a:ahLst/>
            <a:cxnLst>
              <a:cxn ang="0">
                <a:pos x="0" y="1226"/>
              </a:cxn>
              <a:cxn ang="0">
                <a:pos x="0" y="0"/>
              </a:cxn>
            </a:cxnLst>
            <a:rect l="0" t="0" r="r" b="b"/>
            <a:pathLst>
              <a:path w="1" h="1226">
                <a:moveTo>
                  <a:pt x="0" y="1226"/>
                </a:moveTo>
                <a:lnTo>
                  <a:pt x="0" y="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5077" name="Freeform 165"/>
          <p:cNvSpPr>
            <a:spLocks noChangeArrowheads="1"/>
          </p:cNvSpPr>
          <p:nvPr/>
        </p:nvSpPr>
        <p:spPr bwMode="auto">
          <a:xfrm flipH="1">
            <a:off x="4551363" y="498633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graphicFrame>
        <p:nvGraphicFramePr>
          <p:cNvPr id="295078" name="Object 166">
            <a:hlinkClick r:id="" action="ppaction://ole?verb=0"/>
          </p:cNvPr>
          <p:cNvGraphicFramePr>
            <a:graphicFrameLocks/>
          </p:cNvGraphicFramePr>
          <p:nvPr/>
        </p:nvGraphicFramePr>
        <p:xfrm>
          <a:off x="5592763" y="2039938"/>
          <a:ext cx="1293812" cy="463550"/>
        </p:xfrm>
        <a:graphic>
          <a:graphicData uri="http://schemas.openxmlformats.org/presentationml/2006/ole">
            <mc:AlternateContent xmlns:mc="http://schemas.openxmlformats.org/markup-compatibility/2006">
              <mc:Choice xmlns:v="urn:schemas-microsoft-com:vml" Requires="v">
                <p:oleObj spid="_x0000_s295177" name="Equation" r:id="rId8" imgW="583920" imgH="215640" progId="Equation.DSMT4">
                  <p:embed/>
                </p:oleObj>
              </mc:Choice>
              <mc:Fallback>
                <p:oleObj name="Equation" r:id="rId8" imgW="583920" imgH="215640" progId="Equation.DSMT4">
                  <p:embed/>
                  <p:pic>
                    <p:nvPicPr>
                      <p:cNvPr id="0" name="Picture 166"/>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92763" y="2039938"/>
                        <a:ext cx="1293812" cy="4635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295079" name="Line 167"/>
          <p:cNvSpPr>
            <a:spLocks noChangeShapeType="1"/>
          </p:cNvSpPr>
          <p:nvPr/>
        </p:nvSpPr>
        <p:spPr bwMode="auto">
          <a:xfrm>
            <a:off x="3486150" y="3860800"/>
            <a:ext cx="800100" cy="0"/>
          </a:xfrm>
          <a:prstGeom prst="line">
            <a:avLst/>
          </a:prstGeom>
          <a:noFill/>
          <a:ln w="12700">
            <a:solidFill>
              <a:schemeClr val="tx1"/>
            </a:solidFill>
            <a:round/>
            <a:headEnd/>
            <a:tailEnd type="triangle" w="med" len="med"/>
          </a:ln>
          <a:effectLst>
            <a:outerShdw dist="17961" dir="2700000" algn="ctr" rotWithShape="0">
              <a:schemeClr val="bg2"/>
            </a:outerShdw>
          </a:effectLst>
        </p:spPr>
        <p:txBody>
          <a:bodyPr/>
          <a:lstStyle/>
          <a:p>
            <a:endParaRPr lang="en-US"/>
          </a:p>
        </p:txBody>
      </p:sp>
      <p:grpSp>
        <p:nvGrpSpPr>
          <p:cNvPr id="295080" name="Group 168"/>
          <p:cNvGrpSpPr>
            <a:grpSpLocks/>
          </p:cNvGrpSpPr>
          <p:nvPr/>
        </p:nvGrpSpPr>
        <p:grpSpPr bwMode="auto">
          <a:xfrm>
            <a:off x="685800" y="166688"/>
            <a:ext cx="7772400" cy="814387"/>
            <a:chOff x="432" y="33"/>
            <a:chExt cx="4896" cy="513"/>
          </a:xfrm>
        </p:grpSpPr>
        <p:sp>
          <p:nvSpPr>
            <p:cNvPr id="295081" name="Rectangle 169"/>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95082" name="Object 170">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95178" name="Equation" r:id="rId10" imgW="176040" imgH="228600" progId="Equation.2">
                    <p:embed/>
                  </p:oleObj>
                </mc:Choice>
                <mc:Fallback>
                  <p:oleObj name="Equation" r:id="rId10" imgW="176040" imgH="228600" progId="Equation.2">
                    <p:embed/>
                    <p:pic>
                      <p:nvPicPr>
                        <p:cNvPr id="0" name="Picture 170"/>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95083" name="Rectangle 171"/>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95066"/>
                                        </p:tgtEl>
                                        <p:attrNameLst>
                                          <p:attrName>style.visibility</p:attrName>
                                        </p:attrNameLst>
                                      </p:cBhvr>
                                      <p:to>
                                        <p:strVal val="visible"/>
                                      </p:to>
                                    </p:set>
                                    <p:animEffect transition="in" filter="slide(fromLeft)">
                                      <p:cBhvr>
                                        <p:cTn id="7" dur="500"/>
                                        <p:tgtEl>
                                          <p:spTgt spid="295066"/>
                                        </p:tgtEl>
                                      </p:cBhvr>
                                    </p:animEffect>
                                  </p:childTnLst>
                                  <p:subTnLst>
                                    <p:set>
                                      <p:cBhvr override="childStyle">
                                        <p:cTn dur="1" fill="hold" display="0" masterRel="nextClick" afterEffect="1"/>
                                        <p:tgtEl>
                                          <p:spTgt spid="29506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4914"/>
                                        </p:tgtEl>
                                        <p:attrNameLst>
                                          <p:attrName>style.visibility</p:attrName>
                                        </p:attrNameLst>
                                      </p:cBhvr>
                                      <p:to>
                                        <p:strVal val="visible"/>
                                      </p:to>
                                    </p:set>
                                    <p:animEffect transition="in" filter="dissolve">
                                      <p:cBhvr>
                                        <p:cTn id="12" dur="500"/>
                                        <p:tgtEl>
                                          <p:spTgt spid="294914"/>
                                        </p:tgtEl>
                                      </p:cBhvr>
                                    </p:animEffect>
                                  </p:childTnLst>
                                </p:cTn>
                              </p:par>
                            </p:childTnLst>
                          </p:cTn>
                        </p:par>
                        <p:par>
                          <p:cTn id="13" fill="hold">
                            <p:stCondLst>
                              <p:cond delay="500"/>
                            </p:stCondLst>
                            <p:childTnLst>
                              <p:par>
                                <p:cTn id="14" presetID="12" presetClass="entr" presetSubtype="1" fill="hold" nodeType="afterEffect">
                                  <p:stCondLst>
                                    <p:cond delay="0"/>
                                  </p:stCondLst>
                                  <p:childTnLst>
                                    <p:set>
                                      <p:cBhvr>
                                        <p:cTn id="15" dur="1" fill="hold">
                                          <p:stCondLst>
                                            <p:cond delay="0"/>
                                          </p:stCondLst>
                                        </p:cTn>
                                        <p:tgtEl>
                                          <p:spTgt spid="295063"/>
                                        </p:tgtEl>
                                        <p:attrNameLst>
                                          <p:attrName>style.visibility</p:attrName>
                                        </p:attrNameLst>
                                      </p:cBhvr>
                                      <p:to>
                                        <p:strVal val="visible"/>
                                      </p:to>
                                    </p:set>
                                    <p:animEffect transition="in" filter="slide(fromTop)">
                                      <p:cBhvr>
                                        <p:cTn id="16" dur="500"/>
                                        <p:tgtEl>
                                          <p:spTgt spid="295063"/>
                                        </p:tgtEl>
                                      </p:cBhvr>
                                    </p:animEffect>
                                  </p:childTnLst>
                                </p:cTn>
                              </p:par>
                            </p:childTnLst>
                          </p:cTn>
                        </p:par>
                        <p:par>
                          <p:cTn id="17" fill="hold">
                            <p:stCondLst>
                              <p:cond delay="1000"/>
                            </p:stCondLst>
                            <p:childTnLst>
                              <p:par>
                                <p:cTn id="18" presetID="12" presetClass="entr" presetSubtype="8" fill="hold" grpId="0" nodeType="afterEffect">
                                  <p:stCondLst>
                                    <p:cond delay="1000"/>
                                  </p:stCondLst>
                                  <p:childTnLst>
                                    <p:set>
                                      <p:cBhvr>
                                        <p:cTn id="19" dur="1" fill="hold">
                                          <p:stCondLst>
                                            <p:cond delay="0"/>
                                          </p:stCondLst>
                                        </p:cTn>
                                        <p:tgtEl>
                                          <p:spTgt spid="294917"/>
                                        </p:tgtEl>
                                        <p:attrNameLst>
                                          <p:attrName>style.visibility</p:attrName>
                                        </p:attrNameLst>
                                      </p:cBhvr>
                                      <p:to>
                                        <p:strVal val="visible"/>
                                      </p:to>
                                    </p:set>
                                    <p:animEffect transition="in" filter="slide(fromLeft)">
                                      <p:cBhvr>
                                        <p:cTn id="20" dur="500"/>
                                        <p:tgtEl>
                                          <p:spTgt spid="294917"/>
                                        </p:tgtEl>
                                      </p:cBhvr>
                                    </p:animEffect>
                                  </p:childTnLst>
                                </p:cTn>
                              </p:par>
                            </p:childTnLst>
                          </p:cTn>
                        </p:par>
                        <p:par>
                          <p:cTn id="21" fill="hold">
                            <p:stCondLst>
                              <p:cond delay="2500"/>
                            </p:stCondLst>
                            <p:childTnLst>
                              <p:par>
                                <p:cTn id="22" presetID="12" presetClass="entr" presetSubtype="1" fill="hold" nodeType="afterEffect">
                                  <p:stCondLst>
                                    <p:cond delay="0"/>
                                  </p:stCondLst>
                                  <p:childTnLst>
                                    <p:set>
                                      <p:cBhvr>
                                        <p:cTn id="23" dur="1" fill="hold">
                                          <p:stCondLst>
                                            <p:cond delay="0"/>
                                          </p:stCondLst>
                                        </p:cTn>
                                        <p:tgtEl>
                                          <p:spTgt spid="294919"/>
                                        </p:tgtEl>
                                        <p:attrNameLst>
                                          <p:attrName>style.visibility</p:attrName>
                                        </p:attrNameLst>
                                      </p:cBhvr>
                                      <p:to>
                                        <p:strVal val="visible"/>
                                      </p:to>
                                    </p:set>
                                    <p:animEffect transition="in" filter="slide(fromTop)">
                                      <p:cBhvr>
                                        <p:cTn id="24" dur="500"/>
                                        <p:tgtEl>
                                          <p:spTgt spid="294919"/>
                                        </p:tgtEl>
                                      </p:cBhvr>
                                    </p:animEffect>
                                  </p:childTnLst>
                                </p:cTn>
                              </p:par>
                            </p:childTnLst>
                          </p:cTn>
                        </p:par>
                        <p:par>
                          <p:cTn id="25" fill="hold">
                            <p:stCondLst>
                              <p:cond delay="3000"/>
                            </p:stCondLst>
                            <p:childTnLst>
                              <p:par>
                                <p:cTn id="26" presetID="12" presetClass="entr" presetSubtype="1" fill="hold" grpId="0" nodeType="afterEffect">
                                  <p:stCondLst>
                                    <p:cond delay="1000"/>
                                  </p:stCondLst>
                                  <p:childTnLst>
                                    <p:set>
                                      <p:cBhvr>
                                        <p:cTn id="27" dur="1" fill="hold">
                                          <p:stCondLst>
                                            <p:cond delay="0"/>
                                          </p:stCondLst>
                                        </p:cTn>
                                        <p:tgtEl>
                                          <p:spTgt spid="295077"/>
                                        </p:tgtEl>
                                        <p:attrNameLst>
                                          <p:attrName>style.visibility</p:attrName>
                                        </p:attrNameLst>
                                      </p:cBhvr>
                                      <p:to>
                                        <p:strVal val="visible"/>
                                      </p:to>
                                    </p:set>
                                    <p:animEffect transition="in" filter="slide(fromTop)">
                                      <p:cBhvr>
                                        <p:cTn id="28" dur="500"/>
                                        <p:tgtEl>
                                          <p:spTgt spid="295077"/>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294916"/>
                                        </p:tgtEl>
                                        <p:attrNameLst>
                                          <p:attrName>style.visibility</p:attrName>
                                        </p:attrNameLst>
                                      </p:cBhvr>
                                      <p:to>
                                        <p:strVal val="visible"/>
                                      </p:to>
                                    </p:set>
                                    <p:animEffect transition="in" filter="slide(fromTop)">
                                      <p:cBhvr>
                                        <p:cTn id="32" dur="500"/>
                                        <p:tgtEl>
                                          <p:spTgt spid="294916"/>
                                        </p:tgtEl>
                                      </p:cBhvr>
                                    </p:animEffect>
                                  </p:childTnLst>
                                </p:cTn>
                              </p:par>
                            </p:childTnLst>
                          </p:cTn>
                        </p:par>
                        <p:par>
                          <p:cTn id="33" fill="hold">
                            <p:stCondLst>
                              <p:cond delay="5000"/>
                            </p:stCondLst>
                            <p:childTnLst>
                              <p:par>
                                <p:cTn id="34" presetID="12" presetClass="entr" presetSubtype="4" fill="hold" nodeType="afterEffect">
                                  <p:stCondLst>
                                    <p:cond delay="1000"/>
                                  </p:stCondLst>
                                  <p:childTnLst>
                                    <p:set>
                                      <p:cBhvr>
                                        <p:cTn id="35" dur="1" fill="hold">
                                          <p:stCondLst>
                                            <p:cond delay="0"/>
                                          </p:stCondLst>
                                        </p:cTn>
                                        <p:tgtEl>
                                          <p:spTgt spid="295069"/>
                                        </p:tgtEl>
                                        <p:attrNameLst>
                                          <p:attrName>style.visibility</p:attrName>
                                        </p:attrNameLst>
                                      </p:cBhvr>
                                      <p:to>
                                        <p:strVal val="visible"/>
                                      </p:to>
                                    </p:set>
                                    <p:animEffect transition="in" filter="slide(fromBottom)">
                                      <p:cBhvr>
                                        <p:cTn id="36" dur="500"/>
                                        <p:tgtEl>
                                          <p:spTgt spid="295069"/>
                                        </p:tgtEl>
                                      </p:cBhvr>
                                    </p:animEffect>
                                  </p:childTnLst>
                                </p:cTn>
                              </p:par>
                            </p:childTnLst>
                          </p:cTn>
                        </p:par>
                        <p:par>
                          <p:cTn id="37" fill="hold">
                            <p:stCondLst>
                              <p:cond delay="6500"/>
                            </p:stCondLst>
                            <p:childTnLst>
                              <p:par>
                                <p:cTn id="38" presetID="12" presetClass="entr" presetSubtype="4" fill="hold" grpId="0" nodeType="afterEffect">
                                  <p:stCondLst>
                                    <p:cond delay="0"/>
                                  </p:stCondLst>
                                  <p:childTnLst>
                                    <p:set>
                                      <p:cBhvr>
                                        <p:cTn id="39" dur="1" fill="hold">
                                          <p:stCondLst>
                                            <p:cond delay="0"/>
                                          </p:stCondLst>
                                        </p:cTn>
                                        <p:tgtEl>
                                          <p:spTgt spid="295067"/>
                                        </p:tgtEl>
                                        <p:attrNameLst>
                                          <p:attrName>style.visibility</p:attrName>
                                        </p:attrNameLst>
                                      </p:cBhvr>
                                      <p:to>
                                        <p:strVal val="visible"/>
                                      </p:to>
                                    </p:set>
                                    <p:animEffect transition="in" filter="slide(fromBottom)">
                                      <p:cBhvr>
                                        <p:cTn id="40" dur="500"/>
                                        <p:tgtEl>
                                          <p:spTgt spid="295067"/>
                                        </p:tgtEl>
                                      </p:cBhvr>
                                    </p:animEffect>
                                  </p:childTnLst>
                                </p:cTn>
                              </p:par>
                            </p:childTnLst>
                          </p:cTn>
                        </p:par>
                        <p:par>
                          <p:cTn id="41" fill="hold">
                            <p:stCondLst>
                              <p:cond delay="7000"/>
                            </p:stCondLst>
                            <p:childTnLst>
                              <p:par>
                                <p:cTn id="42" presetID="12" presetClass="entr" presetSubtype="1" fill="hold" nodeType="afterEffect">
                                  <p:stCondLst>
                                    <p:cond delay="1000"/>
                                  </p:stCondLst>
                                  <p:childTnLst>
                                    <p:set>
                                      <p:cBhvr>
                                        <p:cTn id="43" dur="1" fill="hold">
                                          <p:stCondLst>
                                            <p:cond delay="0"/>
                                          </p:stCondLst>
                                        </p:cTn>
                                        <p:tgtEl>
                                          <p:spTgt spid="295078"/>
                                        </p:tgtEl>
                                        <p:attrNameLst>
                                          <p:attrName>style.visibility</p:attrName>
                                        </p:attrNameLst>
                                      </p:cBhvr>
                                      <p:to>
                                        <p:strVal val="visible"/>
                                      </p:to>
                                    </p:set>
                                    <p:animEffect transition="in" filter="slide(fromTop)">
                                      <p:cBhvr>
                                        <p:cTn id="44" dur="500"/>
                                        <p:tgtEl>
                                          <p:spTgt spid="295078"/>
                                        </p:tgtEl>
                                      </p:cBhvr>
                                    </p:animEffect>
                                  </p:childTnLst>
                                </p:cTn>
                              </p:par>
                            </p:childTnLst>
                          </p:cTn>
                        </p:par>
                        <p:par>
                          <p:cTn id="45" fill="hold">
                            <p:stCondLst>
                              <p:cond delay="8500"/>
                            </p:stCondLst>
                            <p:childTnLst>
                              <p:par>
                                <p:cTn id="46" presetID="12" presetClass="entr" presetSubtype="1" fill="hold" grpId="0" nodeType="afterEffect">
                                  <p:stCondLst>
                                    <p:cond delay="2000"/>
                                  </p:stCondLst>
                                  <p:childTnLst>
                                    <p:set>
                                      <p:cBhvr>
                                        <p:cTn id="47" dur="1" fill="hold">
                                          <p:stCondLst>
                                            <p:cond delay="0"/>
                                          </p:stCondLst>
                                        </p:cTn>
                                        <p:tgtEl>
                                          <p:spTgt spid="295076"/>
                                        </p:tgtEl>
                                        <p:attrNameLst>
                                          <p:attrName>style.visibility</p:attrName>
                                        </p:attrNameLst>
                                      </p:cBhvr>
                                      <p:to>
                                        <p:strVal val="visible"/>
                                      </p:to>
                                    </p:set>
                                    <p:animEffect transition="in" filter="slide(fromTop)">
                                      <p:cBhvr>
                                        <p:cTn id="48" dur="500"/>
                                        <p:tgtEl>
                                          <p:spTgt spid="295076"/>
                                        </p:tgtEl>
                                      </p:cBhvr>
                                    </p:animEffect>
                                  </p:childTnLst>
                                </p:cTn>
                              </p:par>
                            </p:childTnLst>
                          </p:cTn>
                        </p:par>
                        <p:par>
                          <p:cTn id="49" fill="hold">
                            <p:stCondLst>
                              <p:cond delay="11000"/>
                            </p:stCondLst>
                            <p:childTnLst>
                              <p:par>
                                <p:cTn id="50" presetID="12" presetClass="entr" presetSubtype="1" fill="hold" grpId="0" nodeType="afterEffect">
                                  <p:stCondLst>
                                    <p:cond delay="1000"/>
                                  </p:stCondLst>
                                  <p:childTnLst>
                                    <p:set>
                                      <p:cBhvr>
                                        <p:cTn id="51" dur="1" fill="hold">
                                          <p:stCondLst>
                                            <p:cond delay="0"/>
                                          </p:stCondLst>
                                        </p:cTn>
                                        <p:tgtEl>
                                          <p:spTgt spid="294915"/>
                                        </p:tgtEl>
                                        <p:attrNameLst>
                                          <p:attrName>style.visibility</p:attrName>
                                        </p:attrNameLst>
                                      </p:cBhvr>
                                      <p:to>
                                        <p:strVal val="visible"/>
                                      </p:to>
                                    </p:set>
                                    <p:animEffect transition="in" filter="slide(fromTop)">
                                      <p:cBhvr>
                                        <p:cTn id="52" dur="500"/>
                                        <p:tgtEl>
                                          <p:spTgt spid="294915"/>
                                        </p:tgtEl>
                                      </p:cBhvr>
                                    </p:animEffect>
                                  </p:childTnLst>
                                </p:cTn>
                              </p:par>
                            </p:childTnLst>
                          </p:cTn>
                        </p:par>
                        <p:par>
                          <p:cTn id="53" fill="hold">
                            <p:stCondLst>
                              <p:cond delay="12500"/>
                            </p:stCondLst>
                            <p:childTnLst>
                              <p:par>
                                <p:cTn id="54" presetID="12" presetClass="entr" presetSubtype="4" fill="hold" grpId="0" nodeType="afterEffect">
                                  <p:stCondLst>
                                    <p:cond delay="1000"/>
                                  </p:stCondLst>
                                  <p:childTnLst>
                                    <p:set>
                                      <p:cBhvr>
                                        <p:cTn id="55" dur="1" fill="hold">
                                          <p:stCondLst>
                                            <p:cond delay="0"/>
                                          </p:stCondLst>
                                        </p:cTn>
                                        <p:tgtEl>
                                          <p:spTgt spid="295068"/>
                                        </p:tgtEl>
                                        <p:attrNameLst>
                                          <p:attrName>style.visibility</p:attrName>
                                        </p:attrNameLst>
                                      </p:cBhvr>
                                      <p:to>
                                        <p:strVal val="visible"/>
                                      </p:to>
                                    </p:set>
                                    <p:animEffect transition="in" filter="slide(fromBottom)">
                                      <p:cBhvr>
                                        <p:cTn id="56" dur="500"/>
                                        <p:tgtEl>
                                          <p:spTgt spid="295068"/>
                                        </p:tgtEl>
                                      </p:cBhvr>
                                    </p:animEffect>
                                  </p:childTnLst>
                                </p:cTn>
                              </p:par>
                            </p:childTnLst>
                          </p:cTn>
                        </p:par>
                        <p:par>
                          <p:cTn id="57" fill="hold">
                            <p:stCondLst>
                              <p:cond delay="14000"/>
                            </p:stCondLst>
                            <p:childTnLst>
                              <p:par>
                                <p:cTn id="58" presetID="12" presetClass="entr" presetSubtype="1" fill="hold" grpId="0" nodeType="afterEffect">
                                  <p:stCondLst>
                                    <p:cond delay="1000"/>
                                  </p:stCondLst>
                                  <p:childTnLst>
                                    <p:set>
                                      <p:cBhvr>
                                        <p:cTn id="59" dur="1" fill="hold">
                                          <p:stCondLst>
                                            <p:cond delay="0"/>
                                          </p:stCondLst>
                                        </p:cTn>
                                        <p:tgtEl>
                                          <p:spTgt spid="294918"/>
                                        </p:tgtEl>
                                        <p:attrNameLst>
                                          <p:attrName>style.visibility</p:attrName>
                                        </p:attrNameLst>
                                      </p:cBhvr>
                                      <p:to>
                                        <p:strVal val="visible"/>
                                      </p:to>
                                    </p:set>
                                    <p:animEffect transition="in" filter="slide(fromTop)">
                                      <p:cBhvr>
                                        <p:cTn id="60" dur="500"/>
                                        <p:tgtEl>
                                          <p:spTgt spid="294918"/>
                                        </p:tgtEl>
                                      </p:cBhvr>
                                    </p:animEffect>
                                  </p:childTnLst>
                                </p:cTn>
                              </p:par>
                            </p:childTnLst>
                          </p:cTn>
                        </p:par>
                        <p:par>
                          <p:cTn id="61" fill="hold">
                            <p:stCondLst>
                              <p:cond delay="15500"/>
                            </p:stCondLst>
                            <p:childTnLst>
                              <p:par>
                                <p:cTn id="62" presetID="12" presetClass="entr" presetSubtype="8" fill="hold" grpId="0" nodeType="afterEffect">
                                  <p:stCondLst>
                                    <p:cond delay="1000"/>
                                  </p:stCondLst>
                                  <p:childTnLst>
                                    <p:set>
                                      <p:cBhvr>
                                        <p:cTn id="63" dur="1" fill="hold">
                                          <p:stCondLst>
                                            <p:cond delay="0"/>
                                          </p:stCondLst>
                                        </p:cTn>
                                        <p:tgtEl>
                                          <p:spTgt spid="295079"/>
                                        </p:tgtEl>
                                        <p:attrNameLst>
                                          <p:attrName>style.visibility</p:attrName>
                                        </p:attrNameLst>
                                      </p:cBhvr>
                                      <p:to>
                                        <p:strVal val="visible"/>
                                      </p:to>
                                    </p:set>
                                    <p:animEffect transition="in" filter="slide(fromLeft)">
                                      <p:cBhvr>
                                        <p:cTn id="64" dur="500"/>
                                        <p:tgtEl>
                                          <p:spTgt spid="295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4" grpId="0" animBg="1" autoUpdateAnimBg="0"/>
      <p:bldP spid="294915" grpId="0" autoUpdateAnimBg="0"/>
      <p:bldP spid="294916" grpId="0" autoUpdateAnimBg="0"/>
      <p:bldP spid="294917" grpId="0" animBg="1"/>
      <p:bldP spid="294918" grpId="0" autoUpdateAnimBg="0"/>
      <p:bldP spid="295066" grpId="0" animBg="1"/>
      <p:bldP spid="295067" grpId="0" animBg="1"/>
      <p:bldP spid="295068" grpId="0" animBg="1"/>
      <p:bldP spid="295076" grpId="0" animBg="1"/>
      <p:bldP spid="295077" grpId="0" animBg="1"/>
      <p:bldP spid="29507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05" name="Text Box 145"/>
          <p:cNvSpPr txBox="1">
            <a:spLocks noChangeArrowheads="1"/>
          </p:cNvSpPr>
          <p:nvPr/>
        </p:nvSpPr>
        <p:spPr bwMode="auto">
          <a:xfrm>
            <a:off x="1035050" y="1601788"/>
            <a:ext cx="7377113"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3:  </a:t>
            </a:r>
            <a:r>
              <a:rPr lang="en-US" sz="2400">
                <a:effectLst>
                  <a:outerShdw blurRad="38100" dist="38100" dir="2700000" algn="tl">
                    <a:srgbClr val="000000"/>
                  </a:outerShdw>
                </a:effectLst>
                <a:latin typeface="Book Antiqua" pitchFamily="18" charset="0"/>
              </a:rPr>
              <a:t>Calculate the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-value at the </a:t>
            </a:r>
            <a:r>
              <a:rPr lang="en-US" sz="2400" u="sng">
                <a:effectLst>
                  <a:outerShdw blurRad="38100" dist="38100" dir="2700000" algn="tl">
                    <a:srgbClr val="000000"/>
                  </a:outerShdw>
                </a:effectLst>
                <a:latin typeface="Book Antiqua" pitchFamily="18" charset="0"/>
              </a:rPr>
              <a:t>lower</a:t>
            </a:r>
            <a:r>
              <a:rPr lang="en-US" sz="2400">
                <a:effectLst>
                  <a:outerShdw blurRad="38100" dist="38100" dir="2700000" algn="tl">
                    <a:srgbClr val="000000"/>
                  </a:outerShdw>
                </a:effectLst>
                <a:latin typeface="Book Antiqua" pitchFamily="18" charset="0"/>
              </a:rPr>
              <a:t> endpoint of</a:t>
            </a:r>
          </a:p>
          <a:p>
            <a:pPr algn="l"/>
            <a:r>
              <a:rPr lang="en-US" sz="2400">
                <a:effectLst>
                  <a:outerShdw blurRad="38100" dist="38100" dir="2700000" algn="tl">
                    <a:srgbClr val="000000"/>
                  </a:outerShdw>
                </a:effectLst>
                <a:latin typeface="Book Antiqua" pitchFamily="18" charset="0"/>
              </a:rPr>
              <a:t> 	  the interval.</a:t>
            </a:r>
          </a:p>
        </p:txBody>
      </p:sp>
      <p:sp>
        <p:nvSpPr>
          <p:cNvPr id="297106" name="Text Box 146"/>
          <p:cNvSpPr txBox="1">
            <a:spLocks noChangeArrowheads="1"/>
          </p:cNvSpPr>
          <p:nvPr/>
        </p:nvSpPr>
        <p:spPr bwMode="auto">
          <a:xfrm>
            <a:off x="1022350" y="2840038"/>
            <a:ext cx="7424738"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4:</a:t>
            </a:r>
            <a:r>
              <a:rPr lang="en-US" sz="2400">
                <a:effectLst>
                  <a:outerShdw blurRad="38100" dist="38100" dir="2700000" algn="tl">
                    <a:srgbClr val="000000"/>
                  </a:outerShdw>
                </a:effectLst>
                <a:latin typeface="Book Antiqua" pitchFamily="18" charset="0"/>
              </a:rPr>
              <a:t>  Find the area under the curve to the left of the</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lower</a:t>
            </a:r>
            <a:r>
              <a:rPr lang="en-US" sz="2400">
                <a:effectLst>
                  <a:outerShdw blurRad="38100" dist="38100" dir="2700000" algn="tl">
                    <a:srgbClr val="000000"/>
                  </a:outerShdw>
                </a:effectLst>
                <a:latin typeface="Book Antiqua" pitchFamily="18" charset="0"/>
              </a:rPr>
              <a:t> endpoint.</a:t>
            </a:r>
          </a:p>
        </p:txBody>
      </p:sp>
      <p:sp>
        <p:nvSpPr>
          <p:cNvPr id="297107" name="Text Box 147"/>
          <p:cNvSpPr txBox="1">
            <a:spLocks noChangeArrowheads="1"/>
          </p:cNvSpPr>
          <p:nvPr/>
        </p:nvSpPr>
        <p:spPr bwMode="auto">
          <a:xfrm>
            <a:off x="2928938" y="2401888"/>
            <a:ext cx="3552825"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 (.67 </a:t>
            </a:r>
            <a:r>
              <a:rPr lang="en-US" sz="2400">
                <a:effectLst>
                  <a:outerShdw blurRad="38100" dist="38100" dir="2700000" algn="tl">
                    <a:srgbClr val="000000"/>
                  </a:outerShdw>
                </a:effectLst>
                <a:latin typeface="MT Symbol" pitchFamily="82" charset="2"/>
              </a:rPr>
              <a:t>-</a:t>
            </a:r>
            <a:r>
              <a:rPr lang="en-US" sz="2400">
                <a:effectLst>
                  <a:outerShdw blurRad="38100" dist="38100" dir="2700000" algn="tl">
                    <a:srgbClr val="000000"/>
                  </a:outerShdw>
                </a:effectLst>
                <a:latin typeface="Book Antiqua" pitchFamily="18" charset="0"/>
              </a:rPr>
              <a:t> .72)/.082 = - .61</a:t>
            </a:r>
          </a:p>
        </p:txBody>
      </p:sp>
      <p:sp>
        <p:nvSpPr>
          <p:cNvPr id="297108" name="Text Box 148"/>
          <p:cNvSpPr txBox="1">
            <a:spLocks noChangeArrowheads="1"/>
          </p:cNvSpPr>
          <p:nvPr/>
        </p:nvSpPr>
        <p:spPr bwMode="auto">
          <a:xfrm>
            <a:off x="2903538" y="3659188"/>
            <a:ext cx="2625725" cy="457200"/>
          </a:xfrm>
          <a:prstGeom prst="rect">
            <a:avLst/>
          </a:prstGeom>
          <a:noFill/>
          <a:ln w="12700">
            <a:noFill/>
            <a:miter lim="800000"/>
            <a:headEnd/>
            <a:tailEnd/>
          </a:ln>
          <a:effectLst/>
        </p:spPr>
        <p:txBody>
          <a:bodyPr wrap="none">
            <a:spAutoFit/>
          </a:bodyPr>
          <a:lstStyle/>
          <a:p>
            <a:pPr algn="l">
              <a:spcBef>
                <a:spcPct val="20000"/>
              </a:spcBef>
              <a:buClr>
                <a:srgbClr val="66FFFF"/>
              </a:buClr>
              <a:buSzPct val="75000"/>
              <a:buFont typeface="Monotype Sorts" pitchFamily="2" charset="2"/>
              <a:buNone/>
            </a:pP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-.61) = .2709 </a:t>
            </a:r>
          </a:p>
        </p:txBody>
      </p:sp>
      <p:sp>
        <p:nvSpPr>
          <p:cNvPr id="297109" name="AutoShape 149"/>
          <p:cNvSpPr>
            <a:spLocks noChangeArrowheads="1"/>
          </p:cNvSpPr>
          <p:nvPr/>
        </p:nvSpPr>
        <p:spPr bwMode="auto">
          <a:xfrm rot="5400000">
            <a:off x="733425" y="17335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7110" name="AutoShape 150"/>
          <p:cNvSpPr>
            <a:spLocks noChangeArrowheads="1"/>
          </p:cNvSpPr>
          <p:nvPr/>
        </p:nvSpPr>
        <p:spPr bwMode="auto">
          <a:xfrm rot="5400000">
            <a:off x="733425" y="2971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7111" name="AutoShape 151"/>
          <p:cNvSpPr>
            <a:spLocks noChangeArrowheads="1"/>
          </p:cNvSpPr>
          <p:nvPr/>
        </p:nvSpPr>
        <p:spPr bwMode="auto">
          <a:xfrm rot="5400000">
            <a:off x="2638425" y="255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297112" name="AutoShape 152"/>
          <p:cNvSpPr>
            <a:spLocks noChangeArrowheads="1"/>
          </p:cNvSpPr>
          <p:nvPr/>
        </p:nvSpPr>
        <p:spPr bwMode="auto">
          <a:xfrm rot="5400000">
            <a:off x="2638425" y="3790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297116" name="Group 156"/>
          <p:cNvGrpSpPr>
            <a:grpSpLocks/>
          </p:cNvGrpSpPr>
          <p:nvPr/>
        </p:nvGrpSpPr>
        <p:grpSpPr bwMode="auto">
          <a:xfrm>
            <a:off x="685800" y="166688"/>
            <a:ext cx="7772400" cy="814387"/>
            <a:chOff x="432" y="33"/>
            <a:chExt cx="4896" cy="513"/>
          </a:xfrm>
        </p:grpSpPr>
        <p:sp>
          <p:nvSpPr>
            <p:cNvPr id="297117" name="Rectangle 157"/>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97118" name="Object 158">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97142" name="Equation" r:id="rId4" imgW="176040" imgH="228600" progId="Equation.2">
                    <p:embed/>
                  </p:oleObj>
                </mc:Choice>
                <mc:Fallback>
                  <p:oleObj name="Equation" r:id="rId4" imgW="176040" imgH="228600" progId="Equation.2">
                    <p:embed/>
                    <p:pic>
                      <p:nvPicPr>
                        <p:cNvPr id="0" name="Picture 15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97119" name="Rectangle 159"/>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97109"/>
                                        </p:tgtEl>
                                        <p:attrNameLst>
                                          <p:attrName>style.visibility</p:attrName>
                                        </p:attrNameLst>
                                      </p:cBhvr>
                                      <p:to>
                                        <p:strVal val="visible"/>
                                      </p:to>
                                    </p:set>
                                    <p:animEffect transition="in" filter="slide(fromLeft)">
                                      <p:cBhvr>
                                        <p:cTn id="7" dur="500"/>
                                        <p:tgtEl>
                                          <p:spTgt spid="297109"/>
                                        </p:tgtEl>
                                      </p:cBhvr>
                                    </p:animEffect>
                                  </p:childTnLst>
                                  <p:subTnLst>
                                    <p:set>
                                      <p:cBhvr override="childStyle">
                                        <p:cTn dur="1" fill="hold" display="0" masterRel="nextClick" afterEffect="1"/>
                                        <p:tgtEl>
                                          <p:spTgt spid="29710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97105"/>
                                        </p:tgtEl>
                                        <p:attrNameLst>
                                          <p:attrName>style.visibility</p:attrName>
                                        </p:attrNameLst>
                                      </p:cBhvr>
                                      <p:to>
                                        <p:strVal val="visible"/>
                                      </p:to>
                                    </p:set>
                                    <p:animEffect transition="in" filter="slide(fromTop)">
                                      <p:cBhvr>
                                        <p:cTn id="12" dur="500"/>
                                        <p:tgtEl>
                                          <p:spTgt spid="29710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297111"/>
                                        </p:tgtEl>
                                        <p:attrNameLst>
                                          <p:attrName>style.visibility</p:attrName>
                                        </p:attrNameLst>
                                      </p:cBhvr>
                                      <p:to>
                                        <p:strVal val="visible"/>
                                      </p:to>
                                    </p:set>
                                    <p:animEffect transition="in" filter="slide(fromLeft)">
                                      <p:cBhvr>
                                        <p:cTn id="16" dur="500"/>
                                        <p:tgtEl>
                                          <p:spTgt spid="297111"/>
                                        </p:tgtEl>
                                      </p:cBhvr>
                                    </p:animEffect>
                                  </p:childTnLst>
                                  <p:subTnLst>
                                    <p:set>
                                      <p:cBhvr override="childStyle">
                                        <p:cTn dur="1" fill="hold" display="0" masterRel="nextClick" afterEffect="1"/>
                                        <p:tgtEl>
                                          <p:spTgt spid="29711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297107"/>
                                        </p:tgtEl>
                                        <p:attrNameLst>
                                          <p:attrName>style.visibility</p:attrName>
                                        </p:attrNameLst>
                                      </p:cBhvr>
                                      <p:to>
                                        <p:strVal val="visible"/>
                                      </p:to>
                                    </p:set>
                                    <p:anim calcmode="lin" valueType="num">
                                      <p:cBhvr>
                                        <p:cTn id="21" dur="500" fill="hold"/>
                                        <p:tgtEl>
                                          <p:spTgt spid="297107"/>
                                        </p:tgtEl>
                                        <p:attrNameLst>
                                          <p:attrName>ppt_w</p:attrName>
                                        </p:attrNameLst>
                                      </p:cBhvr>
                                      <p:tavLst>
                                        <p:tav tm="0">
                                          <p:val>
                                            <p:fltVal val="0"/>
                                          </p:val>
                                        </p:tav>
                                        <p:tav tm="100000">
                                          <p:val>
                                            <p:strVal val="#ppt_w"/>
                                          </p:val>
                                        </p:tav>
                                      </p:tavLst>
                                    </p:anim>
                                    <p:anim calcmode="lin" valueType="num">
                                      <p:cBhvr>
                                        <p:cTn id="22" dur="500" fill="hold"/>
                                        <p:tgtEl>
                                          <p:spTgt spid="297107"/>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2" presetClass="entr" presetSubtype="8" fill="hold" grpId="0" nodeType="afterEffect">
                                  <p:stCondLst>
                                    <p:cond delay="2000"/>
                                  </p:stCondLst>
                                  <p:childTnLst>
                                    <p:set>
                                      <p:cBhvr>
                                        <p:cTn id="25" dur="1" fill="hold">
                                          <p:stCondLst>
                                            <p:cond delay="0"/>
                                          </p:stCondLst>
                                        </p:cTn>
                                        <p:tgtEl>
                                          <p:spTgt spid="297110"/>
                                        </p:tgtEl>
                                        <p:attrNameLst>
                                          <p:attrName>style.visibility</p:attrName>
                                        </p:attrNameLst>
                                      </p:cBhvr>
                                      <p:to>
                                        <p:strVal val="visible"/>
                                      </p:to>
                                    </p:set>
                                    <p:animEffect transition="in" filter="slide(fromLeft)">
                                      <p:cBhvr>
                                        <p:cTn id="26" dur="500"/>
                                        <p:tgtEl>
                                          <p:spTgt spid="297110"/>
                                        </p:tgtEl>
                                      </p:cBhvr>
                                    </p:animEffect>
                                  </p:childTnLst>
                                  <p:subTnLst>
                                    <p:set>
                                      <p:cBhvr override="childStyle">
                                        <p:cTn dur="1" fill="hold" display="0" masterRel="nextClick" afterEffect="1"/>
                                        <p:tgtEl>
                                          <p:spTgt spid="297110"/>
                                        </p:tgtEl>
                                        <p:attrNameLst>
                                          <p:attrName>style.visibility</p:attrName>
                                        </p:attrNameLst>
                                      </p:cBhvr>
                                      <p:to>
                                        <p:strVal val="hidden"/>
                                      </p:to>
                                    </p:set>
                                  </p:subTnLst>
                                </p:cTn>
                              </p:par>
                            </p:childTnLst>
                          </p:cTn>
                        </p:par>
                      </p:childTnLst>
                    </p:cTn>
                  </p:par>
                  <p:par>
                    <p:cTn id="27" fill="hold">
                      <p:stCondLst>
                        <p:cond delay="indefinite"/>
                      </p:stCondLst>
                      <p:childTnLst>
                        <p:par>
                          <p:cTn id="28" fill="hold">
                            <p:stCondLst>
                              <p:cond delay="0"/>
                            </p:stCondLst>
                            <p:childTnLst>
                              <p:par>
                                <p:cTn id="29" presetID="12" presetClass="entr" presetSubtype="1" fill="hold" grpId="0" nodeType="clickEffect">
                                  <p:stCondLst>
                                    <p:cond delay="0"/>
                                  </p:stCondLst>
                                  <p:childTnLst>
                                    <p:set>
                                      <p:cBhvr>
                                        <p:cTn id="30" dur="1" fill="hold">
                                          <p:stCondLst>
                                            <p:cond delay="0"/>
                                          </p:stCondLst>
                                        </p:cTn>
                                        <p:tgtEl>
                                          <p:spTgt spid="297106"/>
                                        </p:tgtEl>
                                        <p:attrNameLst>
                                          <p:attrName>style.visibility</p:attrName>
                                        </p:attrNameLst>
                                      </p:cBhvr>
                                      <p:to>
                                        <p:strVal val="visible"/>
                                      </p:to>
                                    </p:set>
                                    <p:animEffect transition="in" filter="slide(fromTop)">
                                      <p:cBhvr>
                                        <p:cTn id="31" dur="500"/>
                                        <p:tgtEl>
                                          <p:spTgt spid="297106"/>
                                        </p:tgtEl>
                                      </p:cBhvr>
                                    </p:animEffect>
                                  </p:childTnLst>
                                </p:cTn>
                              </p:par>
                            </p:childTnLst>
                          </p:cTn>
                        </p:par>
                        <p:par>
                          <p:cTn id="32" fill="hold">
                            <p:stCondLst>
                              <p:cond delay="500"/>
                            </p:stCondLst>
                            <p:childTnLst>
                              <p:par>
                                <p:cTn id="33" presetID="12" presetClass="entr" presetSubtype="8" fill="hold" grpId="0" nodeType="afterEffect">
                                  <p:stCondLst>
                                    <p:cond delay="2000"/>
                                  </p:stCondLst>
                                  <p:childTnLst>
                                    <p:set>
                                      <p:cBhvr>
                                        <p:cTn id="34" dur="1" fill="hold">
                                          <p:stCondLst>
                                            <p:cond delay="0"/>
                                          </p:stCondLst>
                                        </p:cTn>
                                        <p:tgtEl>
                                          <p:spTgt spid="297112"/>
                                        </p:tgtEl>
                                        <p:attrNameLst>
                                          <p:attrName>style.visibility</p:attrName>
                                        </p:attrNameLst>
                                      </p:cBhvr>
                                      <p:to>
                                        <p:strVal val="visible"/>
                                      </p:to>
                                    </p:set>
                                    <p:animEffect transition="in" filter="slide(fromLeft)">
                                      <p:cBhvr>
                                        <p:cTn id="35" dur="500"/>
                                        <p:tgtEl>
                                          <p:spTgt spid="297112"/>
                                        </p:tgtEl>
                                      </p:cBhvr>
                                    </p:animEffect>
                                  </p:childTnLst>
                                  <p:subTnLst>
                                    <p:set>
                                      <p:cBhvr override="childStyle">
                                        <p:cTn dur="1" fill="hold" display="0" masterRel="nextClick" afterEffect="1"/>
                                        <p:tgtEl>
                                          <p:spTgt spid="297112"/>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7" presetClass="entr" presetSubtype="10" fill="hold" grpId="0" nodeType="clickEffect">
                                  <p:stCondLst>
                                    <p:cond delay="0"/>
                                  </p:stCondLst>
                                  <p:childTnLst>
                                    <p:set>
                                      <p:cBhvr>
                                        <p:cTn id="39" dur="1" fill="hold">
                                          <p:stCondLst>
                                            <p:cond delay="0"/>
                                          </p:stCondLst>
                                        </p:cTn>
                                        <p:tgtEl>
                                          <p:spTgt spid="297108"/>
                                        </p:tgtEl>
                                        <p:attrNameLst>
                                          <p:attrName>style.visibility</p:attrName>
                                        </p:attrNameLst>
                                      </p:cBhvr>
                                      <p:to>
                                        <p:strVal val="visible"/>
                                      </p:to>
                                    </p:set>
                                    <p:anim calcmode="lin" valueType="num">
                                      <p:cBhvr>
                                        <p:cTn id="40" dur="500" fill="hold"/>
                                        <p:tgtEl>
                                          <p:spTgt spid="297108"/>
                                        </p:tgtEl>
                                        <p:attrNameLst>
                                          <p:attrName>ppt_w</p:attrName>
                                        </p:attrNameLst>
                                      </p:cBhvr>
                                      <p:tavLst>
                                        <p:tav tm="0">
                                          <p:val>
                                            <p:fltVal val="0"/>
                                          </p:val>
                                        </p:tav>
                                        <p:tav tm="100000">
                                          <p:val>
                                            <p:strVal val="#ppt_w"/>
                                          </p:val>
                                        </p:tav>
                                      </p:tavLst>
                                    </p:anim>
                                    <p:anim calcmode="lin" valueType="num">
                                      <p:cBhvr>
                                        <p:cTn id="41" dur="500" fill="hold"/>
                                        <p:tgtEl>
                                          <p:spTgt spid="29710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05" grpId="0" autoUpdateAnimBg="0"/>
      <p:bldP spid="297106" grpId="0" autoUpdateAnimBg="0"/>
      <p:bldP spid="297107" grpId="0" autoUpdateAnimBg="0"/>
      <p:bldP spid="297108" grpId="0" autoUpdateAnimBg="0"/>
      <p:bldP spid="297109" grpId="0" animBg="1"/>
      <p:bldP spid="297110" grpId="0" animBg="1"/>
      <p:bldP spid="297111" grpId="0" animBg="1"/>
      <p:bldP spid="29711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4213" y="284163"/>
            <a:ext cx="7772400" cy="566737"/>
          </a:xfrm>
          <a:noFill/>
          <a:ln/>
        </p:spPr>
        <p:txBody>
          <a:bodyPr/>
          <a:lstStyle/>
          <a:p>
            <a:r>
              <a:rPr lang="en-US"/>
              <a:t>Sampling from a Finite Population</a:t>
            </a:r>
            <a:endParaRPr lang="en-US" sz="2600"/>
          </a:p>
        </p:txBody>
      </p:sp>
      <p:sp>
        <p:nvSpPr>
          <p:cNvPr id="7171" name="Rectangle 3"/>
          <p:cNvSpPr>
            <a:spLocks noGrp="1" noChangeArrowheads="1"/>
          </p:cNvSpPr>
          <p:nvPr>
            <p:ph type="body" idx="1"/>
          </p:nvPr>
        </p:nvSpPr>
        <p:spPr>
          <a:xfrm>
            <a:off x="677863" y="1106488"/>
            <a:ext cx="7772400" cy="1873250"/>
          </a:xfrm>
          <a:noFill/>
          <a:ln/>
        </p:spPr>
        <p:txBody>
          <a:bodyPr/>
          <a:lstStyle/>
          <a:p>
            <a:r>
              <a:rPr lang="en-US" u="sng"/>
              <a:t>Finite populations</a:t>
            </a:r>
            <a:r>
              <a:rPr lang="en-US"/>
              <a:t> are often defined by lists such as:</a:t>
            </a:r>
          </a:p>
          <a:p>
            <a:pPr lvl="1"/>
            <a:r>
              <a:rPr lang="en-US"/>
              <a:t>Organization membership roster</a:t>
            </a:r>
          </a:p>
          <a:p>
            <a:pPr lvl="1"/>
            <a:r>
              <a:rPr lang="en-US"/>
              <a:t>Credit card account numbers</a:t>
            </a:r>
          </a:p>
          <a:p>
            <a:pPr lvl="1"/>
            <a:r>
              <a:rPr lang="en-US"/>
              <a:t>Inventory product numbers</a:t>
            </a:r>
          </a:p>
        </p:txBody>
      </p:sp>
      <p:sp>
        <p:nvSpPr>
          <p:cNvPr id="7172" name="AutoShape 4"/>
          <p:cNvSpPr>
            <a:spLocks noChangeArrowheads="1"/>
          </p:cNvSpPr>
          <p:nvPr/>
        </p:nvSpPr>
        <p:spPr bwMode="auto">
          <a:xfrm rot="5400000">
            <a:off x="504825" y="12414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173" name="AutoShape 5"/>
          <p:cNvSpPr>
            <a:spLocks noChangeArrowheads="1"/>
          </p:cNvSpPr>
          <p:nvPr/>
        </p:nvSpPr>
        <p:spPr bwMode="auto">
          <a:xfrm rot="5400000">
            <a:off x="504825" y="3079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174" name="Text Box 6"/>
          <p:cNvSpPr txBox="1">
            <a:spLocks noChangeArrowheads="1"/>
          </p:cNvSpPr>
          <p:nvPr/>
        </p:nvSpPr>
        <p:spPr bwMode="auto">
          <a:xfrm>
            <a:off x="684213" y="2922588"/>
            <a:ext cx="8107362" cy="1791260"/>
          </a:xfrm>
          <a:prstGeom prst="rect">
            <a:avLst/>
          </a:prstGeom>
          <a:noFill/>
          <a:ln w="12700">
            <a:noFill/>
            <a:miter lim="800000"/>
            <a:headEnd/>
            <a:tailEnd/>
          </a:ln>
          <a:effectLst/>
        </p:spPr>
        <p:txBody>
          <a:bodyPr>
            <a:spAutoFit/>
          </a:bodyPr>
          <a:lstStyle/>
          <a:p>
            <a:pPr algn="l">
              <a:spcBef>
                <a:spcPct val="20000"/>
              </a:spcBef>
              <a:buClr>
                <a:srgbClr val="66FFFF"/>
              </a:buClr>
              <a:buSzPct val="75000"/>
              <a:buFont typeface="Monotype Sorts" pitchFamily="2" charset="2"/>
              <a:buChar char="n"/>
            </a:pPr>
            <a:r>
              <a:rPr lang="en-US" sz="2400" dirty="0">
                <a:effectLst>
                  <a:outerShdw blurRad="38100" dist="38100" dir="2700000" algn="tl">
                    <a:srgbClr val="000000"/>
                  </a:outerShdw>
                </a:effectLst>
                <a:latin typeface="Book Antiqua" pitchFamily="18" charset="0"/>
              </a:rPr>
              <a:t>  A </a:t>
            </a:r>
            <a:r>
              <a:rPr lang="en-US" sz="2400" u="sng" dirty="0">
                <a:effectLst>
                  <a:outerShdw blurRad="38100" dist="38100" dir="2700000" algn="tl">
                    <a:srgbClr val="000000"/>
                  </a:outerShdw>
                </a:effectLst>
                <a:latin typeface="Book Antiqua" pitchFamily="18" charset="0"/>
              </a:rPr>
              <a:t>simple random sample of size </a:t>
            </a:r>
            <a:r>
              <a:rPr lang="en-US" sz="2400" i="1" u="sng" dirty="0">
                <a:effectLst>
                  <a:outerShdw blurRad="38100" dist="38100" dir="2700000" algn="tl">
                    <a:srgbClr val="000000"/>
                  </a:outerShdw>
                </a:effectLst>
                <a:latin typeface="Book Antiqua" pitchFamily="18" charset="0"/>
              </a:rPr>
              <a:t>n</a:t>
            </a:r>
            <a:r>
              <a:rPr lang="en-US" sz="2400" u="sng" dirty="0">
                <a:effectLst>
                  <a:outerShdw blurRad="38100" dist="38100" dir="2700000" algn="tl">
                    <a:srgbClr val="000000"/>
                  </a:outerShdw>
                </a:effectLst>
                <a:latin typeface="Book Antiqua" pitchFamily="18" charset="0"/>
              </a:rPr>
              <a:t> from a finite</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population of size </a:t>
            </a:r>
            <a:r>
              <a:rPr lang="en-US" sz="2400" i="1" u="sng"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is a sample selected such that</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each possible sample of size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has the same probability </a:t>
            </a:r>
          </a:p>
          <a:p>
            <a:pPr algn="l">
              <a:spcBef>
                <a:spcPct val="20000"/>
              </a:spcBef>
              <a:buClr>
                <a:srgbClr val="66FFFF"/>
              </a:buClr>
              <a:buSzPct val="75000"/>
              <a:buFont typeface="Monotype Sorts" pitchFamily="2" charset="2"/>
              <a:buNone/>
            </a:pPr>
            <a:r>
              <a:rPr lang="en-US" sz="2400" dirty="0">
                <a:effectLst>
                  <a:outerShdw blurRad="38100" dist="38100" dir="2700000" algn="tl">
                    <a:srgbClr val="000000"/>
                  </a:outerShdw>
                </a:effectLst>
                <a:latin typeface="Book Antiqua" pitchFamily="18" charset="0"/>
              </a:rPr>
              <a:t>     of being selected.</a:t>
            </a:r>
            <a:endParaRPr lang="en-US" dirty="0">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slide(fromLeft)">
                                      <p:cBhvr>
                                        <p:cTn id="7" dur="500"/>
                                        <p:tgtEl>
                                          <p:spTgt spid="7172"/>
                                        </p:tgtEl>
                                      </p:cBhvr>
                                    </p:animEffect>
                                  </p:childTnLst>
                                  <p:subTnLst>
                                    <p:set>
                                      <p:cBhvr override="childStyle">
                                        <p:cTn dur="1" fill="hold" display="0" masterRel="nextClick" afterEffect="1"/>
                                        <p:tgtEl>
                                          <p:spTgt spid="717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slide(fromTop)">
                                      <p:cBhvr>
                                        <p:cTn id="12" dur="500"/>
                                        <p:tgtEl>
                                          <p:spTgt spid="7171">
                                            <p:txEl>
                                              <p:pRg st="0" end="0"/>
                                            </p:txEl>
                                          </p:spTgt>
                                        </p:tgtEl>
                                      </p:cBhvr>
                                    </p:animEffect>
                                  </p:childTnLst>
                                </p:cTn>
                              </p:par>
                              <p:par>
                                <p:cTn id="13" presetID="12" presetClass="entr" presetSubtype="1" fill="hold" grpId="0" nodeType="withEffect">
                                  <p:stCondLst>
                                    <p:cond delay="0"/>
                                  </p:stCondLst>
                                  <p:childTnLst>
                                    <p:set>
                                      <p:cBhvr>
                                        <p:cTn id="14" dur="1" fill="hold">
                                          <p:stCondLst>
                                            <p:cond delay="0"/>
                                          </p:stCondLst>
                                        </p:cTn>
                                        <p:tgtEl>
                                          <p:spTgt spid="7171">
                                            <p:txEl>
                                              <p:pRg st="1" end="1"/>
                                            </p:txEl>
                                          </p:spTgt>
                                        </p:tgtEl>
                                        <p:attrNameLst>
                                          <p:attrName>style.visibility</p:attrName>
                                        </p:attrNameLst>
                                      </p:cBhvr>
                                      <p:to>
                                        <p:strVal val="visible"/>
                                      </p:to>
                                    </p:set>
                                    <p:animEffect transition="in" filter="slide(fromTop)">
                                      <p:cBhvr>
                                        <p:cTn id="15" dur="500"/>
                                        <p:tgtEl>
                                          <p:spTgt spid="7171">
                                            <p:txEl>
                                              <p:pRg st="1" end="1"/>
                                            </p:txEl>
                                          </p:spTgt>
                                        </p:tgtEl>
                                      </p:cBhvr>
                                    </p:animEffect>
                                  </p:childTnLst>
                                </p:cTn>
                              </p:par>
                              <p:par>
                                <p:cTn id="16" presetID="12" presetClass="entr" presetSubtype="1" fill="hold" grpId="0" nodeType="withEffect">
                                  <p:stCondLst>
                                    <p:cond delay="0"/>
                                  </p:stCondLst>
                                  <p:childTnLst>
                                    <p:set>
                                      <p:cBhvr>
                                        <p:cTn id="17" dur="1" fill="hold">
                                          <p:stCondLst>
                                            <p:cond delay="0"/>
                                          </p:stCondLst>
                                        </p:cTn>
                                        <p:tgtEl>
                                          <p:spTgt spid="7171">
                                            <p:txEl>
                                              <p:pRg st="2" end="2"/>
                                            </p:txEl>
                                          </p:spTgt>
                                        </p:tgtEl>
                                        <p:attrNameLst>
                                          <p:attrName>style.visibility</p:attrName>
                                        </p:attrNameLst>
                                      </p:cBhvr>
                                      <p:to>
                                        <p:strVal val="visible"/>
                                      </p:to>
                                    </p:set>
                                    <p:animEffect transition="in" filter="slide(fromTop)">
                                      <p:cBhvr>
                                        <p:cTn id="18" dur="500"/>
                                        <p:tgtEl>
                                          <p:spTgt spid="7171">
                                            <p:txEl>
                                              <p:pRg st="2" end="2"/>
                                            </p:txEl>
                                          </p:spTgt>
                                        </p:tgtEl>
                                      </p:cBhvr>
                                    </p:animEffect>
                                  </p:childTnLst>
                                </p:cTn>
                              </p:par>
                              <p:par>
                                <p:cTn id="19" presetID="12" presetClass="entr" presetSubtype="1" fill="hold" grpId="0" nodeType="withEffect">
                                  <p:stCondLst>
                                    <p:cond delay="0"/>
                                  </p:stCondLst>
                                  <p:childTnLst>
                                    <p:set>
                                      <p:cBhvr>
                                        <p:cTn id="20" dur="1" fill="hold">
                                          <p:stCondLst>
                                            <p:cond delay="0"/>
                                          </p:stCondLst>
                                        </p:cTn>
                                        <p:tgtEl>
                                          <p:spTgt spid="7171">
                                            <p:txEl>
                                              <p:pRg st="3" end="3"/>
                                            </p:txEl>
                                          </p:spTgt>
                                        </p:tgtEl>
                                        <p:attrNameLst>
                                          <p:attrName>style.visibility</p:attrName>
                                        </p:attrNameLst>
                                      </p:cBhvr>
                                      <p:to>
                                        <p:strVal val="visible"/>
                                      </p:to>
                                    </p:set>
                                    <p:animEffect transition="in" filter="slide(fromTop)">
                                      <p:cBhvr>
                                        <p:cTn id="21" dur="500"/>
                                        <p:tgtEl>
                                          <p:spTgt spid="7171">
                                            <p:txEl>
                                              <p:pRg st="3" end="3"/>
                                            </p:txEl>
                                          </p:spTgt>
                                        </p:tgtEl>
                                      </p:cBhvr>
                                    </p:animEffect>
                                  </p:childTnLst>
                                </p:cTn>
                              </p:par>
                            </p:childTnLst>
                          </p:cTn>
                        </p:par>
                        <p:par>
                          <p:cTn id="22" fill="hold">
                            <p:stCondLst>
                              <p:cond delay="500"/>
                            </p:stCondLst>
                            <p:childTnLst>
                              <p:par>
                                <p:cTn id="23" presetID="12" presetClass="entr" presetSubtype="8" fill="hold" grpId="0" nodeType="afterEffect">
                                  <p:stCondLst>
                                    <p:cond delay="3000"/>
                                  </p:stCondLst>
                                  <p:childTnLst>
                                    <p:set>
                                      <p:cBhvr>
                                        <p:cTn id="24" dur="1" fill="hold">
                                          <p:stCondLst>
                                            <p:cond delay="0"/>
                                          </p:stCondLst>
                                        </p:cTn>
                                        <p:tgtEl>
                                          <p:spTgt spid="7173"/>
                                        </p:tgtEl>
                                        <p:attrNameLst>
                                          <p:attrName>style.visibility</p:attrName>
                                        </p:attrNameLst>
                                      </p:cBhvr>
                                      <p:to>
                                        <p:strVal val="visible"/>
                                      </p:to>
                                    </p:set>
                                    <p:animEffect transition="in" filter="slide(fromLeft)">
                                      <p:cBhvr>
                                        <p:cTn id="25" dur="500"/>
                                        <p:tgtEl>
                                          <p:spTgt spid="7173"/>
                                        </p:tgtEl>
                                      </p:cBhvr>
                                    </p:animEffect>
                                  </p:childTnLst>
                                  <p:subTnLst>
                                    <p:set>
                                      <p:cBhvr override="childStyle">
                                        <p:cTn dur="1" fill="hold" display="0" masterRel="nextClick" afterEffect="1"/>
                                        <p:tgtEl>
                                          <p:spTgt spid="7173"/>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174"/>
                                        </p:tgtEl>
                                        <p:attrNameLst>
                                          <p:attrName>style.visibility</p:attrName>
                                        </p:attrNameLst>
                                      </p:cBhvr>
                                      <p:to>
                                        <p:strVal val="visible"/>
                                      </p:to>
                                    </p:set>
                                    <p:animEffect transition="in" filter="slide(fromTop)">
                                      <p:cBhvr>
                                        <p:cTn id="30" dur="500"/>
                                        <p:tgtEl>
                                          <p:spTgt spid="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P spid="7172" grpId="0" animBg="1"/>
      <p:bldP spid="7173" grpId="0" animBg="1"/>
      <p:bldP spid="7174"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ChangeArrowheads="1"/>
          </p:cNvSpPr>
          <p:nvPr/>
        </p:nvSpPr>
        <p:spPr bwMode="auto">
          <a:xfrm>
            <a:off x="1428750" y="16764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299011" name="Rectangle 3"/>
          <p:cNvSpPr>
            <a:spLocks noChangeArrowheads="1"/>
          </p:cNvSpPr>
          <p:nvPr/>
        </p:nvSpPr>
        <p:spPr bwMode="auto">
          <a:xfrm>
            <a:off x="3643313" y="512921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.67</a:t>
            </a:r>
          </a:p>
        </p:txBody>
      </p:sp>
      <p:sp>
        <p:nvSpPr>
          <p:cNvPr id="299012" name="Rectangle 4"/>
          <p:cNvSpPr>
            <a:spLocks noChangeArrowheads="1"/>
          </p:cNvSpPr>
          <p:nvPr/>
        </p:nvSpPr>
        <p:spPr bwMode="auto">
          <a:xfrm>
            <a:off x="4329113" y="512921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.72</a:t>
            </a:r>
          </a:p>
        </p:txBody>
      </p:sp>
      <p:sp>
        <p:nvSpPr>
          <p:cNvPr id="299013" name="Line 5"/>
          <p:cNvSpPr>
            <a:spLocks noChangeShapeType="1"/>
          </p:cNvSpPr>
          <p:nvPr/>
        </p:nvSpPr>
        <p:spPr bwMode="auto">
          <a:xfrm>
            <a:off x="2087563" y="500856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9014" name="Rectangle 6"/>
          <p:cNvSpPr>
            <a:spLocks noChangeArrowheads="1"/>
          </p:cNvSpPr>
          <p:nvPr/>
        </p:nvSpPr>
        <p:spPr bwMode="auto">
          <a:xfrm>
            <a:off x="1700213" y="3414713"/>
            <a:ext cx="1858962"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Area = .2709</a:t>
            </a:r>
          </a:p>
        </p:txBody>
      </p:sp>
      <p:sp>
        <p:nvSpPr>
          <p:cNvPr id="299015" name="Freeform 7"/>
          <p:cNvSpPr>
            <a:spLocks/>
          </p:cNvSpPr>
          <p:nvPr/>
        </p:nvSpPr>
        <p:spPr bwMode="auto">
          <a:xfrm>
            <a:off x="2341563" y="1939925"/>
            <a:ext cx="4503737" cy="3063875"/>
          </a:xfrm>
          <a:custGeom>
            <a:avLst/>
            <a:gdLst/>
            <a:ahLst/>
            <a:cxnLst>
              <a:cxn ang="0">
                <a:pos x="1335" y="22"/>
              </a:cxn>
              <a:cxn ang="0">
                <a:pos x="1248" y="112"/>
              </a:cxn>
              <a:cxn ang="0">
                <a:pos x="1187" y="216"/>
              </a:cxn>
              <a:cxn ang="0">
                <a:pos x="1127" y="330"/>
              </a:cxn>
              <a:cxn ang="0">
                <a:pos x="1083" y="434"/>
              </a:cxn>
              <a:cxn ang="0">
                <a:pos x="1041" y="538"/>
              </a:cxn>
              <a:cxn ang="0">
                <a:pos x="1003" y="650"/>
              </a:cxn>
              <a:cxn ang="0">
                <a:pos x="967" y="758"/>
              </a:cxn>
              <a:cxn ang="0">
                <a:pos x="939" y="870"/>
              </a:cxn>
              <a:cxn ang="0">
                <a:pos x="911" y="980"/>
              </a:cxn>
              <a:cxn ang="0">
                <a:pos x="879" y="1082"/>
              </a:cxn>
              <a:cxn ang="0">
                <a:pos x="837" y="1200"/>
              </a:cxn>
              <a:cxn ang="0">
                <a:pos x="796" y="1296"/>
              </a:cxn>
              <a:cxn ang="0">
                <a:pos x="738" y="1414"/>
              </a:cxn>
              <a:cxn ang="0">
                <a:pos x="672" y="1527"/>
              </a:cxn>
              <a:cxn ang="0">
                <a:pos x="588" y="1624"/>
              </a:cxn>
              <a:cxn ang="0">
                <a:pos x="480" y="1698"/>
              </a:cxn>
              <a:cxn ang="0">
                <a:pos x="379" y="1750"/>
              </a:cxn>
              <a:cxn ang="0">
                <a:pos x="276" y="1792"/>
              </a:cxn>
              <a:cxn ang="0">
                <a:pos x="184" y="1828"/>
              </a:cxn>
              <a:cxn ang="0">
                <a:pos x="60" y="1868"/>
              </a:cxn>
              <a:cxn ang="0">
                <a:pos x="1" y="1904"/>
              </a:cxn>
              <a:cxn ang="0">
                <a:pos x="2837" y="1928"/>
              </a:cxn>
              <a:cxn ang="0">
                <a:pos x="2783" y="1864"/>
              </a:cxn>
              <a:cxn ang="0">
                <a:pos x="2715" y="1848"/>
              </a:cxn>
              <a:cxn ang="0">
                <a:pos x="2573" y="1802"/>
              </a:cxn>
              <a:cxn ang="0">
                <a:pos x="2449" y="1758"/>
              </a:cxn>
              <a:cxn ang="0">
                <a:pos x="2331" y="1700"/>
              </a:cxn>
              <a:cxn ang="0">
                <a:pos x="2280" y="1668"/>
              </a:cxn>
              <a:cxn ang="0">
                <a:pos x="2197" y="1594"/>
              </a:cxn>
              <a:cxn ang="0">
                <a:pos x="2131" y="1504"/>
              </a:cxn>
              <a:cxn ang="0">
                <a:pos x="2069" y="1404"/>
              </a:cxn>
              <a:cxn ang="0">
                <a:pos x="2035" y="1336"/>
              </a:cxn>
              <a:cxn ang="0">
                <a:pos x="1975" y="1206"/>
              </a:cxn>
              <a:cxn ang="0">
                <a:pos x="1941" y="1118"/>
              </a:cxn>
              <a:cxn ang="0">
                <a:pos x="1913" y="1028"/>
              </a:cxn>
              <a:cxn ang="0">
                <a:pos x="1875" y="903"/>
              </a:cxn>
              <a:cxn ang="0">
                <a:pos x="1842" y="798"/>
              </a:cxn>
              <a:cxn ang="0">
                <a:pos x="1797" y="660"/>
              </a:cxn>
              <a:cxn ang="0">
                <a:pos x="1753" y="526"/>
              </a:cxn>
              <a:cxn ang="0">
                <a:pos x="1709" y="412"/>
              </a:cxn>
              <a:cxn ang="0">
                <a:pos x="1673" y="332"/>
              </a:cxn>
              <a:cxn ang="0">
                <a:pos x="1620" y="228"/>
              </a:cxn>
              <a:cxn ang="0">
                <a:pos x="1578" y="156"/>
              </a:cxn>
              <a:cxn ang="0">
                <a:pos x="1601" y="190"/>
              </a:cxn>
              <a:cxn ang="0">
                <a:pos x="1565" y="136"/>
              </a:cxn>
              <a:cxn ang="0">
                <a:pos x="1499" y="56"/>
              </a:cxn>
              <a:cxn ang="0">
                <a:pos x="1433" y="6"/>
              </a:cxn>
            </a:cxnLst>
            <a:rect l="0" t="0" r="r" b="b"/>
            <a:pathLst>
              <a:path w="2837" h="1930">
                <a:moveTo>
                  <a:pt x="1407" y="0"/>
                </a:moveTo>
                <a:lnTo>
                  <a:pt x="1371" y="2"/>
                </a:lnTo>
                <a:lnTo>
                  <a:pt x="1335" y="22"/>
                </a:lnTo>
                <a:lnTo>
                  <a:pt x="1304" y="48"/>
                </a:lnTo>
                <a:lnTo>
                  <a:pt x="1279" y="74"/>
                </a:lnTo>
                <a:lnTo>
                  <a:pt x="1248" y="112"/>
                </a:lnTo>
                <a:lnTo>
                  <a:pt x="1224" y="148"/>
                </a:lnTo>
                <a:lnTo>
                  <a:pt x="1206" y="178"/>
                </a:lnTo>
                <a:lnTo>
                  <a:pt x="1187" y="216"/>
                </a:lnTo>
                <a:lnTo>
                  <a:pt x="1164" y="250"/>
                </a:lnTo>
                <a:lnTo>
                  <a:pt x="1149" y="290"/>
                </a:lnTo>
                <a:lnTo>
                  <a:pt x="1127" y="330"/>
                </a:lnTo>
                <a:lnTo>
                  <a:pt x="1111" y="370"/>
                </a:lnTo>
                <a:lnTo>
                  <a:pt x="1097" y="404"/>
                </a:lnTo>
                <a:lnTo>
                  <a:pt x="1083" y="434"/>
                </a:lnTo>
                <a:lnTo>
                  <a:pt x="1069" y="466"/>
                </a:lnTo>
                <a:lnTo>
                  <a:pt x="1055" y="502"/>
                </a:lnTo>
                <a:lnTo>
                  <a:pt x="1041" y="538"/>
                </a:lnTo>
                <a:lnTo>
                  <a:pt x="1027" y="580"/>
                </a:lnTo>
                <a:lnTo>
                  <a:pt x="1013" y="614"/>
                </a:lnTo>
                <a:lnTo>
                  <a:pt x="1003" y="650"/>
                </a:lnTo>
                <a:lnTo>
                  <a:pt x="989" y="686"/>
                </a:lnTo>
                <a:lnTo>
                  <a:pt x="977" y="724"/>
                </a:lnTo>
                <a:lnTo>
                  <a:pt x="967" y="758"/>
                </a:lnTo>
                <a:lnTo>
                  <a:pt x="957" y="792"/>
                </a:lnTo>
                <a:lnTo>
                  <a:pt x="949" y="830"/>
                </a:lnTo>
                <a:lnTo>
                  <a:pt x="939" y="870"/>
                </a:lnTo>
                <a:lnTo>
                  <a:pt x="931" y="904"/>
                </a:lnTo>
                <a:lnTo>
                  <a:pt x="921" y="942"/>
                </a:lnTo>
                <a:lnTo>
                  <a:pt x="911" y="980"/>
                </a:lnTo>
                <a:lnTo>
                  <a:pt x="903" y="1012"/>
                </a:lnTo>
                <a:lnTo>
                  <a:pt x="891" y="1050"/>
                </a:lnTo>
                <a:lnTo>
                  <a:pt x="879" y="1082"/>
                </a:lnTo>
                <a:lnTo>
                  <a:pt x="864" y="1131"/>
                </a:lnTo>
                <a:lnTo>
                  <a:pt x="849" y="1168"/>
                </a:lnTo>
                <a:lnTo>
                  <a:pt x="837" y="1200"/>
                </a:lnTo>
                <a:lnTo>
                  <a:pt x="821" y="1236"/>
                </a:lnTo>
                <a:lnTo>
                  <a:pt x="808" y="1272"/>
                </a:lnTo>
                <a:lnTo>
                  <a:pt x="796" y="1296"/>
                </a:lnTo>
                <a:lnTo>
                  <a:pt x="777" y="1336"/>
                </a:lnTo>
                <a:lnTo>
                  <a:pt x="761" y="1374"/>
                </a:lnTo>
                <a:lnTo>
                  <a:pt x="738" y="1414"/>
                </a:lnTo>
                <a:lnTo>
                  <a:pt x="719" y="1454"/>
                </a:lnTo>
                <a:lnTo>
                  <a:pt x="696" y="1492"/>
                </a:lnTo>
                <a:lnTo>
                  <a:pt x="672" y="1527"/>
                </a:lnTo>
                <a:lnTo>
                  <a:pt x="645" y="1557"/>
                </a:lnTo>
                <a:lnTo>
                  <a:pt x="624" y="1588"/>
                </a:lnTo>
                <a:lnTo>
                  <a:pt x="588" y="1624"/>
                </a:lnTo>
                <a:lnTo>
                  <a:pt x="567" y="1641"/>
                </a:lnTo>
                <a:lnTo>
                  <a:pt x="534" y="1666"/>
                </a:lnTo>
                <a:lnTo>
                  <a:pt x="480" y="1698"/>
                </a:lnTo>
                <a:lnTo>
                  <a:pt x="441" y="1722"/>
                </a:lnTo>
                <a:lnTo>
                  <a:pt x="411" y="1736"/>
                </a:lnTo>
                <a:lnTo>
                  <a:pt x="379" y="1750"/>
                </a:lnTo>
                <a:lnTo>
                  <a:pt x="345" y="1766"/>
                </a:lnTo>
                <a:lnTo>
                  <a:pt x="312" y="1780"/>
                </a:lnTo>
                <a:lnTo>
                  <a:pt x="276" y="1792"/>
                </a:lnTo>
                <a:lnTo>
                  <a:pt x="255" y="1797"/>
                </a:lnTo>
                <a:lnTo>
                  <a:pt x="225" y="1809"/>
                </a:lnTo>
                <a:lnTo>
                  <a:pt x="184" y="1828"/>
                </a:lnTo>
                <a:lnTo>
                  <a:pt x="144" y="1840"/>
                </a:lnTo>
                <a:lnTo>
                  <a:pt x="97" y="1856"/>
                </a:lnTo>
                <a:lnTo>
                  <a:pt x="60" y="1868"/>
                </a:lnTo>
                <a:lnTo>
                  <a:pt x="27" y="1876"/>
                </a:lnTo>
                <a:lnTo>
                  <a:pt x="3" y="1884"/>
                </a:lnTo>
                <a:lnTo>
                  <a:pt x="1" y="1904"/>
                </a:lnTo>
                <a:lnTo>
                  <a:pt x="0" y="1926"/>
                </a:lnTo>
                <a:lnTo>
                  <a:pt x="1" y="1930"/>
                </a:lnTo>
                <a:lnTo>
                  <a:pt x="2837" y="1928"/>
                </a:lnTo>
                <a:lnTo>
                  <a:pt x="2835" y="1902"/>
                </a:lnTo>
                <a:lnTo>
                  <a:pt x="2835" y="1880"/>
                </a:lnTo>
                <a:lnTo>
                  <a:pt x="2783" y="1864"/>
                </a:lnTo>
                <a:lnTo>
                  <a:pt x="2745" y="1856"/>
                </a:lnTo>
                <a:lnTo>
                  <a:pt x="2689" y="1838"/>
                </a:lnTo>
                <a:lnTo>
                  <a:pt x="2715" y="1848"/>
                </a:lnTo>
                <a:lnTo>
                  <a:pt x="2653" y="1830"/>
                </a:lnTo>
                <a:lnTo>
                  <a:pt x="2617" y="1818"/>
                </a:lnTo>
                <a:lnTo>
                  <a:pt x="2573" y="1802"/>
                </a:lnTo>
                <a:lnTo>
                  <a:pt x="2525" y="1786"/>
                </a:lnTo>
                <a:lnTo>
                  <a:pt x="2481" y="1768"/>
                </a:lnTo>
                <a:lnTo>
                  <a:pt x="2449" y="1758"/>
                </a:lnTo>
                <a:lnTo>
                  <a:pt x="2409" y="1740"/>
                </a:lnTo>
                <a:lnTo>
                  <a:pt x="2370" y="1722"/>
                </a:lnTo>
                <a:lnTo>
                  <a:pt x="2331" y="1700"/>
                </a:lnTo>
                <a:lnTo>
                  <a:pt x="2311" y="1686"/>
                </a:lnTo>
                <a:lnTo>
                  <a:pt x="2295" y="1676"/>
                </a:lnTo>
                <a:lnTo>
                  <a:pt x="2280" y="1668"/>
                </a:lnTo>
                <a:lnTo>
                  <a:pt x="2257" y="1648"/>
                </a:lnTo>
                <a:lnTo>
                  <a:pt x="2232" y="1624"/>
                </a:lnTo>
                <a:lnTo>
                  <a:pt x="2197" y="1594"/>
                </a:lnTo>
                <a:lnTo>
                  <a:pt x="2179" y="1570"/>
                </a:lnTo>
                <a:lnTo>
                  <a:pt x="2159" y="1542"/>
                </a:lnTo>
                <a:lnTo>
                  <a:pt x="2131" y="1504"/>
                </a:lnTo>
                <a:lnTo>
                  <a:pt x="2112" y="1468"/>
                </a:lnTo>
                <a:lnTo>
                  <a:pt x="2088" y="1432"/>
                </a:lnTo>
                <a:lnTo>
                  <a:pt x="2069" y="1404"/>
                </a:lnTo>
                <a:lnTo>
                  <a:pt x="2051" y="1364"/>
                </a:lnTo>
                <a:lnTo>
                  <a:pt x="2019" y="1308"/>
                </a:lnTo>
                <a:lnTo>
                  <a:pt x="2035" y="1336"/>
                </a:lnTo>
                <a:lnTo>
                  <a:pt x="2004" y="1278"/>
                </a:lnTo>
                <a:lnTo>
                  <a:pt x="1992" y="1240"/>
                </a:lnTo>
                <a:lnTo>
                  <a:pt x="1975" y="1206"/>
                </a:lnTo>
                <a:lnTo>
                  <a:pt x="1965" y="1172"/>
                </a:lnTo>
                <a:lnTo>
                  <a:pt x="1951" y="1144"/>
                </a:lnTo>
                <a:lnTo>
                  <a:pt x="1941" y="1118"/>
                </a:lnTo>
                <a:lnTo>
                  <a:pt x="1935" y="1096"/>
                </a:lnTo>
                <a:lnTo>
                  <a:pt x="1925" y="1064"/>
                </a:lnTo>
                <a:lnTo>
                  <a:pt x="1913" y="1028"/>
                </a:lnTo>
                <a:lnTo>
                  <a:pt x="1899" y="986"/>
                </a:lnTo>
                <a:lnTo>
                  <a:pt x="1887" y="940"/>
                </a:lnTo>
                <a:lnTo>
                  <a:pt x="1875" y="903"/>
                </a:lnTo>
                <a:lnTo>
                  <a:pt x="1861" y="862"/>
                </a:lnTo>
                <a:lnTo>
                  <a:pt x="1849" y="824"/>
                </a:lnTo>
                <a:lnTo>
                  <a:pt x="1842" y="798"/>
                </a:lnTo>
                <a:lnTo>
                  <a:pt x="1829" y="754"/>
                </a:lnTo>
                <a:lnTo>
                  <a:pt x="1815" y="710"/>
                </a:lnTo>
                <a:lnTo>
                  <a:pt x="1797" y="660"/>
                </a:lnTo>
                <a:lnTo>
                  <a:pt x="1779" y="603"/>
                </a:lnTo>
                <a:lnTo>
                  <a:pt x="1765" y="562"/>
                </a:lnTo>
                <a:lnTo>
                  <a:pt x="1753" y="526"/>
                </a:lnTo>
                <a:lnTo>
                  <a:pt x="1737" y="484"/>
                </a:lnTo>
                <a:lnTo>
                  <a:pt x="1722" y="453"/>
                </a:lnTo>
                <a:lnTo>
                  <a:pt x="1709" y="412"/>
                </a:lnTo>
                <a:lnTo>
                  <a:pt x="1695" y="390"/>
                </a:lnTo>
                <a:lnTo>
                  <a:pt x="1685" y="362"/>
                </a:lnTo>
                <a:lnTo>
                  <a:pt x="1673" y="332"/>
                </a:lnTo>
                <a:lnTo>
                  <a:pt x="1656" y="304"/>
                </a:lnTo>
                <a:lnTo>
                  <a:pt x="1637" y="264"/>
                </a:lnTo>
                <a:lnTo>
                  <a:pt x="1620" y="228"/>
                </a:lnTo>
                <a:lnTo>
                  <a:pt x="1609" y="208"/>
                </a:lnTo>
                <a:lnTo>
                  <a:pt x="1583" y="162"/>
                </a:lnTo>
                <a:lnTo>
                  <a:pt x="1578" y="156"/>
                </a:lnTo>
                <a:lnTo>
                  <a:pt x="1569" y="142"/>
                </a:lnTo>
                <a:lnTo>
                  <a:pt x="1569" y="140"/>
                </a:lnTo>
                <a:lnTo>
                  <a:pt x="1601" y="190"/>
                </a:lnTo>
                <a:lnTo>
                  <a:pt x="1593" y="186"/>
                </a:lnTo>
                <a:lnTo>
                  <a:pt x="1589" y="170"/>
                </a:lnTo>
                <a:lnTo>
                  <a:pt x="1565" y="136"/>
                </a:lnTo>
                <a:lnTo>
                  <a:pt x="1548" y="118"/>
                </a:lnTo>
                <a:lnTo>
                  <a:pt x="1525" y="86"/>
                </a:lnTo>
                <a:lnTo>
                  <a:pt x="1499" y="56"/>
                </a:lnTo>
                <a:lnTo>
                  <a:pt x="1477" y="36"/>
                </a:lnTo>
                <a:lnTo>
                  <a:pt x="1458" y="22"/>
                </a:lnTo>
                <a:lnTo>
                  <a:pt x="1433" y="6"/>
                </a:lnTo>
                <a:lnTo>
                  <a:pt x="1408" y="4"/>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299016" name="Freeform 8"/>
          <p:cNvSpPr>
            <a:spLocks noChangeArrowheads="1"/>
          </p:cNvSpPr>
          <p:nvPr/>
        </p:nvSpPr>
        <p:spPr bwMode="auto">
          <a:xfrm flipH="1">
            <a:off x="4551363" y="493553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9017" name="Freeform 9"/>
          <p:cNvSpPr>
            <a:spLocks/>
          </p:cNvSpPr>
          <p:nvPr/>
        </p:nvSpPr>
        <p:spPr bwMode="auto">
          <a:xfrm>
            <a:off x="2333625" y="3109913"/>
            <a:ext cx="1566863" cy="1895475"/>
          </a:xfrm>
          <a:custGeom>
            <a:avLst/>
            <a:gdLst/>
            <a:ahLst/>
            <a:cxnLst>
              <a:cxn ang="0">
                <a:pos x="987" y="270"/>
              </a:cxn>
              <a:cxn ang="0">
                <a:pos x="987" y="1023"/>
              </a:cxn>
              <a:cxn ang="0">
                <a:pos x="987" y="1047"/>
              </a:cxn>
              <a:cxn ang="0">
                <a:pos x="987" y="1083"/>
              </a:cxn>
              <a:cxn ang="0">
                <a:pos x="987" y="1107"/>
              </a:cxn>
              <a:cxn ang="0">
                <a:pos x="987" y="1131"/>
              </a:cxn>
              <a:cxn ang="0">
                <a:pos x="987" y="1149"/>
              </a:cxn>
              <a:cxn ang="0">
                <a:pos x="987" y="1173"/>
              </a:cxn>
              <a:cxn ang="0">
                <a:pos x="987" y="1194"/>
              </a:cxn>
              <a:cxn ang="0">
                <a:pos x="6" y="1194"/>
              </a:cxn>
              <a:cxn ang="0">
                <a:pos x="3" y="1185"/>
              </a:cxn>
              <a:cxn ang="0">
                <a:pos x="3" y="1179"/>
              </a:cxn>
              <a:cxn ang="0">
                <a:pos x="0" y="1170"/>
              </a:cxn>
              <a:cxn ang="0">
                <a:pos x="0" y="1152"/>
              </a:cxn>
              <a:cxn ang="0">
                <a:pos x="0" y="1158"/>
              </a:cxn>
              <a:cxn ang="0">
                <a:pos x="3" y="1158"/>
              </a:cxn>
              <a:cxn ang="0">
                <a:pos x="9" y="1149"/>
              </a:cxn>
              <a:cxn ang="0">
                <a:pos x="27" y="1140"/>
              </a:cxn>
              <a:cxn ang="0">
                <a:pos x="42" y="1137"/>
              </a:cxn>
              <a:cxn ang="0">
                <a:pos x="87" y="1125"/>
              </a:cxn>
              <a:cxn ang="0">
                <a:pos x="189" y="1089"/>
              </a:cxn>
              <a:cxn ang="0">
                <a:pos x="273" y="1062"/>
              </a:cxn>
              <a:cxn ang="0">
                <a:pos x="387" y="1011"/>
              </a:cxn>
              <a:cxn ang="0">
                <a:pos x="495" y="957"/>
              </a:cxn>
              <a:cxn ang="0">
                <a:pos x="597" y="885"/>
              </a:cxn>
              <a:cxn ang="0">
                <a:pos x="678" y="798"/>
              </a:cxn>
              <a:cxn ang="0">
                <a:pos x="747" y="678"/>
              </a:cxn>
              <a:cxn ang="0">
                <a:pos x="816" y="540"/>
              </a:cxn>
              <a:cxn ang="0">
                <a:pos x="870" y="402"/>
              </a:cxn>
              <a:cxn ang="0">
                <a:pos x="900" y="306"/>
              </a:cxn>
              <a:cxn ang="0">
                <a:pos x="933" y="201"/>
              </a:cxn>
              <a:cxn ang="0">
                <a:pos x="954" y="99"/>
              </a:cxn>
              <a:cxn ang="0">
                <a:pos x="987" y="0"/>
              </a:cxn>
            </a:cxnLst>
            <a:rect l="0" t="0" r="r" b="b"/>
            <a:pathLst>
              <a:path w="987" h="1194">
                <a:moveTo>
                  <a:pt x="987" y="270"/>
                </a:moveTo>
                <a:lnTo>
                  <a:pt x="987" y="1023"/>
                </a:lnTo>
                <a:lnTo>
                  <a:pt x="987" y="1047"/>
                </a:lnTo>
                <a:lnTo>
                  <a:pt x="987" y="1083"/>
                </a:lnTo>
                <a:lnTo>
                  <a:pt x="987" y="1107"/>
                </a:lnTo>
                <a:lnTo>
                  <a:pt x="987" y="1131"/>
                </a:lnTo>
                <a:lnTo>
                  <a:pt x="987" y="1149"/>
                </a:lnTo>
                <a:lnTo>
                  <a:pt x="987" y="1173"/>
                </a:lnTo>
                <a:lnTo>
                  <a:pt x="987" y="1194"/>
                </a:lnTo>
                <a:lnTo>
                  <a:pt x="6" y="1194"/>
                </a:lnTo>
                <a:lnTo>
                  <a:pt x="3" y="1185"/>
                </a:lnTo>
                <a:lnTo>
                  <a:pt x="3" y="1179"/>
                </a:lnTo>
                <a:lnTo>
                  <a:pt x="0" y="1170"/>
                </a:lnTo>
                <a:lnTo>
                  <a:pt x="0" y="1152"/>
                </a:lnTo>
                <a:lnTo>
                  <a:pt x="0" y="1158"/>
                </a:lnTo>
                <a:lnTo>
                  <a:pt x="3" y="1158"/>
                </a:lnTo>
                <a:lnTo>
                  <a:pt x="9" y="1149"/>
                </a:lnTo>
                <a:lnTo>
                  <a:pt x="27" y="1140"/>
                </a:lnTo>
                <a:lnTo>
                  <a:pt x="42" y="1137"/>
                </a:lnTo>
                <a:lnTo>
                  <a:pt x="87" y="1125"/>
                </a:lnTo>
                <a:lnTo>
                  <a:pt x="189" y="1089"/>
                </a:lnTo>
                <a:lnTo>
                  <a:pt x="273" y="1062"/>
                </a:lnTo>
                <a:lnTo>
                  <a:pt x="387" y="1011"/>
                </a:lnTo>
                <a:lnTo>
                  <a:pt x="495" y="957"/>
                </a:lnTo>
                <a:lnTo>
                  <a:pt x="597" y="885"/>
                </a:lnTo>
                <a:lnTo>
                  <a:pt x="678" y="798"/>
                </a:lnTo>
                <a:lnTo>
                  <a:pt x="747" y="678"/>
                </a:lnTo>
                <a:lnTo>
                  <a:pt x="816" y="540"/>
                </a:lnTo>
                <a:lnTo>
                  <a:pt x="870" y="402"/>
                </a:lnTo>
                <a:lnTo>
                  <a:pt x="900" y="306"/>
                </a:lnTo>
                <a:lnTo>
                  <a:pt x="933" y="201"/>
                </a:lnTo>
                <a:lnTo>
                  <a:pt x="954" y="99"/>
                </a:lnTo>
                <a:lnTo>
                  <a:pt x="987" y="0"/>
                </a:lnTo>
              </a:path>
            </a:pathLst>
          </a:custGeom>
          <a:gradFill rotWithShape="0">
            <a:gsLst>
              <a:gs pos="0">
                <a:srgbClr val="00A2DC"/>
              </a:gs>
              <a:gs pos="100000">
                <a:srgbClr val="00A2DC">
                  <a:gamma/>
                  <a:shade val="46275"/>
                  <a:invGamma/>
                </a:srgbClr>
              </a:gs>
            </a:gsLst>
            <a:lin ang="0" scaled="1"/>
          </a:gradFill>
          <a:ln w="12700" cap="rnd" cmpd="sng">
            <a:noFill/>
            <a:prstDash val="solid"/>
            <a:round/>
            <a:headEnd type="none" w="med" len="med"/>
            <a:tailEnd type="none" w="med" len="med"/>
          </a:ln>
          <a:effectLst/>
        </p:spPr>
        <p:txBody>
          <a:bodyPr/>
          <a:lstStyle/>
          <a:p>
            <a:endParaRPr lang="en-US"/>
          </a:p>
        </p:txBody>
      </p:sp>
      <p:grpSp>
        <p:nvGrpSpPr>
          <p:cNvPr id="299018" name="Group 10"/>
          <p:cNvGrpSpPr>
            <a:grpSpLocks/>
          </p:cNvGrpSpPr>
          <p:nvPr/>
        </p:nvGrpSpPr>
        <p:grpSpPr bwMode="auto">
          <a:xfrm>
            <a:off x="2239963" y="1868488"/>
            <a:ext cx="4759325" cy="2952750"/>
            <a:chOff x="1195" y="1177"/>
            <a:chExt cx="2998" cy="1860"/>
          </a:xfrm>
        </p:grpSpPr>
        <p:sp>
          <p:nvSpPr>
            <p:cNvPr id="299019" name="Arc 11"/>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299020" name="Arc 12"/>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299021" name="Arc 13"/>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299022" name="Arc 14"/>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299023" name="Arc 15"/>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299024" name="Arc 16"/>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299025" name="Freeform 17"/>
          <p:cNvSpPr>
            <a:spLocks noChangeArrowheads="1"/>
          </p:cNvSpPr>
          <p:nvPr/>
        </p:nvSpPr>
        <p:spPr bwMode="auto">
          <a:xfrm>
            <a:off x="3902075" y="3076575"/>
            <a:ext cx="42863" cy="2003425"/>
          </a:xfrm>
          <a:custGeom>
            <a:avLst/>
            <a:gdLst/>
            <a:ahLst/>
            <a:cxnLst>
              <a:cxn ang="0">
                <a:pos x="0" y="1226"/>
              </a:cxn>
              <a:cxn ang="0">
                <a:pos x="0" y="0"/>
              </a:cxn>
            </a:cxnLst>
            <a:rect l="0" t="0" r="r" b="b"/>
            <a:pathLst>
              <a:path w="1" h="1226">
                <a:moveTo>
                  <a:pt x="0" y="1226"/>
                </a:moveTo>
                <a:lnTo>
                  <a:pt x="0" y="0"/>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299026" name="Line 18"/>
          <p:cNvSpPr>
            <a:spLocks noChangeShapeType="1"/>
          </p:cNvSpPr>
          <p:nvPr/>
        </p:nvSpPr>
        <p:spPr bwMode="auto">
          <a:xfrm>
            <a:off x="3206750" y="3905250"/>
            <a:ext cx="330200" cy="72072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299027" name="AutoShape 19"/>
          <p:cNvSpPr>
            <a:spLocks noChangeArrowheads="1"/>
          </p:cNvSpPr>
          <p:nvPr/>
        </p:nvSpPr>
        <p:spPr bwMode="auto">
          <a:xfrm rot="5400000">
            <a:off x="1171575" y="35369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299171" name="Object 163">
            <a:hlinkClick r:id="" action="ppaction://ole?verb=0"/>
          </p:cNvPr>
          <p:cNvGraphicFramePr>
            <a:graphicFrameLocks/>
          </p:cNvGraphicFramePr>
          <p:nvPr/>
        </p:nvGraphicFramePr>
        <p:xfrm>
          <a:off x="7167563" y="4870450"/>
          <a:ext cx="273050" cy="282575"/>
        </p:xfrm>
        <a:graphic>
          <a:graphicData uri="http://schemas.openxmlformats.org/presentationml/2006/ole">
            <mc:AlternateContent xmlns:mc="http://schemas.openxmlformats.org/markup-compatibility/2006">
              <mc:Choice xmlns:v="urn:schemas-microsoft-com:vml" Requires="v">
                <p:oleObj spid="_x0000_s299271" name="Equation" r:id="rId4" imgW="176040" imgH="228600" progId="Equation.DSMT4">
                  <p:embed/>
                </p:oleObj>
              </mc:Choice>
              <mc:Fallback>
                <p:oleObj name="Equation" r:id="rId4" imgW="176040" imgH="228600" progId="Equation.DSMT4">
                  <p:embed/>
                  <p:pic>
                    <p:nvPicPr>
                      <p:cNvPr id="0" name="Picture 16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7563" y="4870450"/>
                        <a:ext cx="273050" cy="2825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99172" name="Group 164"/>
          <p:cNvGrpSpPr>
            <a:grpSpLocks/>
          </p:cNvGrpSpPr>
          <p:nvPr/>
        </p:nvGrpSpPr>
        <p:grpSpPr bwMode="auto">
          <a:xfrm>
            <a:off x="1630363" y="1890713"/>
            <a:ext cx="1833562" cy="1187450"/>
            <a:chOff x="1087" y="1119"/>
            <a:chExt cx="1155" cy="748"/>
          </a:xfrm>
        </p:grpSpPr>
        <p:sp>
          <p:nvSpPr>
            <p:cNvPr id="299173" name="Text Box 165"/>
            <p:cNvSpPr txBox="1">
              <a:spLocks noChangeArrowheads="1"/>
            </p:cNvSpPr>
            <p:nvPr/>
          </p:nvSpPr>
          <p:spPr bwMode="auto">
            <a:xfrm>
              <a:off x="1087" y="1119"/>
              <a:ext cx="1155"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p:txBody>
        </p:sp>
        <p:graphicFrame>
          <p:nvGraphicFramePr>
            <p:cNvPr id="299174" name="Object 166">
              <a:hlinkClick r:id="" action="ppaction://ole?verb=0"/>
            </p:cNvPr>
            <p:cNvGraphicFramePr>
              <a:graphicFrameLocks/>
            </p:cNvGraphicFramePr>
            <p:nvPr/>
          </p:nvGraphicFramePr>
          <p:xfrm>
            <a:off x="1676" y="1673"/>
            <a:ext cx="120" cy="170"/>
          </p:xfrm>
          <a:graphic>
            <a:graphicData uri="http://schemas.openxmlformats.org/presentationml/2006/ole">
              <mc:AlternateContent xmlns:mc="http://schemas.openxmlformats.org/markup-compatibility/2006">
                <mc:Choice xmlns:v="urn:schemas-microsoft-com:vml" Requires="v">
                  <p:oleObj spid="_x0000_s299272" name="Equation" r:id="rId6" imgW="176040" imgH="228600" progId="Equation.DSMT4">
                    <p:embed/>
                  </p:oleObj>
                </mc:Choice>
                <mc:Fallback>
                  <p:oleObj name="Equation" r:id="rId6" imgW="176040" imgH="228600" progId="Equation.DSMT4">
                    <p:embed/>
                    <p:pic>
                      <p:nvPicPr>
                        <p:cNvPr id="0" name="Picture 16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 y="1673"/>
                          <a:ext cx="120" cy="17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aphicFrame>
        <p:nvGraphicFramePr>
          <p:cNvPr id="299175" name="Object 167">
            <a:hlinkClick r:id="" action="ppaction://ole?verb=0"/>
          </p:cNvPr>
          <p:cNvGraphicFramePr>
            <a:graphicFrameLocks/>
          </p:cNvGraphicFramePr>
          <p:nvPr/>
        </p:nvGraphicFramePr>
        <p:xfrm>
          <a:off x="5592763" y="2027238"/>
          <a:ext cx="1293812" cy="463550"/>
        </p:xfrm>
        <a:graphic>
          <a:graphicData uri="http://schemas.openxmlformats.org/presentationml/2006/ole">
            <mc:AlternateContent xmlns:mc="http://schemas.openxmlformats.org/markup-compatibility/2006">
              <mc:Choice xmlns:v="urn:schemas-microsoft-com:vml" Requires="v">
                <p:oleObj spid="_x0000_s299273" name="Equation" r:id="rId8" imgW="583920" imgH="215640" progId="Equation.DSMT4">
                  <p:embed/>
                </p:oleObj>
              </mc:Choice>
              <mc:Fallback>
                <p:oleObj name="Equation" r:id="rId8" imgW="583920" imgH="215640" progId="Equation.DSMT4">
                  <p:embed/>
                  <p:pic>
                    <p:nvPicPr>
                      <p:cNvPr id="0" name="Picture 167"/>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92763" y="2027238"/>
                        <a:ext cx="1293812" cy="4635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299176" name="Group 168"/>
          <p:cNvGrpSpPr>
            <a:grpSpLocks/>
          </p:cNvGrpSpPr>
          <p:nvPr/>
        </p:nvGrpSpPr>
        <p:grpSpPr bwMode="auto">
          <a:xfrm>
            <a:off x="685800" y="166688"/>
            <a:ext cx="7772400" cy="814387"/>
            <a:chOff x="432" y="33"/>
            <a:chExt cx="4896" cy="513"/>
          </a:xfrm>
        </p:grpSpPr>
        <p:sp>
          <p:nvSpPr>
            <p:cNvPr id="299177" name="Rectangle 169"/>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299178" name="Object 170">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299274" name="Equation" r:id="rId10" imgW="176040" imgH="228600" progId="Equation.2">
                    <p:embed/>
                  </p:oleObj>
                </mc:Choice>
                <mc:Fallback>
                  <p:oleObj name="Equation" r:id="rId10" imgW="176040" imgH="228600" progId="Equation.2">
                    <p:embed/>
                    <p:pic>
                      <p:nvPicPr>
                        <p:cNvPr id="0" name="Picture 170"/>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299179" name="Rectangle 171"/>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299027"/>
                                        </p:tgtEl>
                                        <p:attrNameLst>
                                          <p:attrName>style.visibility</p:attrName>
                                        </p:attrNameLst>
                                      </p:cBhvr>
                                      <p:to>
                                        <p:strVal val="visible"/>
                                      </p:to>
                                    </p:set>
                                    <p:animEffect transition="in" filter="slide(fromLeft)">
                                      <p:cBhvr>
                                        <p:cTn id="7" dur="500"/>
                                        <p:tgtEl>
                                          <p:spTgt spid="299027"/>
                                        </p:tgtEl>
                                      </p:cBhvr>
                                    </p:animEffect>
                                  </p:childTnLst>
                                  <p:subTnLst>
                                    <p:set>
                                      <p:cBhvr override="childStyle">
                                        <p:cTn dur="1" fill="hold" display="0" masterRel="nextClick" afterEffect="1"/>
                                        <p:tgtEl>
                                          <p:spTgt spid="299027"/>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9010"/>
                                        </p:tgtEl>
                                        <p:attrNameLst>
                                          <p:attrName>style.visibility</p:attrName>
                                        </p:attrNameLst>
                                      </p:cBhvr>
                                      <p:to>
                                        <p:strVal val="visible"/>
                                      </p:to>
                                    </p:set>
                                    <p:animEffect transition="in" filter="dissolve">
                                      <p:cBhvr>
                                        <p:cTn id="12" dur="500"/>
                                        <p:tgtEl>
                                          <p:spTgt spid="299010"/>
                                        </p:tgtEl>
                                      </p:cBhvr>
                                    </p:animEffect>
                                  </p:childTnLst>
                                </p:cTn>
                              </p:par>
                            </p:childTnLst>
                          </p:cTn>
                        </p:par>
                        <p:par>
                          <p:cTn id="13" fill="hold">
                            <p:stCondLst>
                              <p:cond delay="500"/>
                            </p:stCondLst>
                            <p:childTnLst>
                              <p:par>
                                <p:cTn id="14" presetID="12" presetClass="entr" presetSubtype="1" fill="hold" nodeType="afterEffect">
                                  <p:stCondLst>
                                    <p:cond delay="0"/>
                                  </p:stCondLst>
                                  <p:childTnLst>
                                    <p:set>
                                      <p:cBhvr>
                                        <p:cTn id="15" dur="1" fill="hold">
                                          <p:stCondLst>
                                            <p:cond delay="0"/>
                                          </p:stCondLst>
                                        </p:cTn>
                                        <p:tgtEl>
                                          <p:spTgt spid="299172"/>
                                        </p:tgtEl>
                                        <p:attrNameLst>
                                          <p:attrName>style.visibility</p:attrName>
                                        </p:attrNameLst>
                                      </p:cBhvr>
                                      <p:to>
                                        <p:strVal val="visible"/>
                                      </p:to>
                                    </p:set>
                                    <p:animEffect transition="in" filter="slide(fromTop)">
                                      <p:cBhvr>
                                        <p:cTn id="16" dur="500"/>
                                        <p:tgtEl>
                                          <p:spTgt spid="299172"/>
                                        </p:tgtEl>
                                      </p:cBhvr>
                                    </p:animEffect>
                                  </p:childTnLst>
                                </p:cTn>
                              </p:par>
                            </p:childTnLst>
                          </p:cTn>
                        </p:par>
                        <p:par>
                          <p:cTn id="17" fill="hold">
                            <p:stCondLst>
                              <p:cond delay="1000"/>
                            </p:stCondLst>
                            <p:childTnLst>
                              <p:par>
                                <p:cTn id="18" presetID="12" presetClass="entr" presetSubtype="8" fill="hold" grpId="0" nodeType="afterEffect">
                                  <p:stCondLst>
                                    <p:cond delay="1000"/>
                                  </p:stCondLst>
                                  <p:childTnLst>
                                    <p:set>
                                      <p:cBhvr>
                                        <p:cTn id="19" dur="1" fill="hold">
                                          <p:stCondLst>
                                            <p:cond delay="0"/>
                                          </p:stCondLst>
                                        </p:cTn>
                                        <p:tgtEl>
                                          <p:spTgt spid="299013"/>
                                        </p:tgtEl>
                                        <p:attrNameLst>
                                          <p:attrName>style.visibility</p:attrName>
                                        </p:attrNameLst>
                                      </p:cBhvr>
                                      <p:to>
                                        <p:strVal val="visible"/>
                                      </p:to>
                                    </p:set>
                                    <p:animEffect transition="in" filter="slide(fromLeft)">
                                      <p:cBhvr>
                                        <p:cTn id="20" dur="500"/>
                                        <p:tgtEl>
                                          <p:spTgt spid="299013"/>
                                        </p:tgtEl>
                                      </p:cBhvr>
                                    </p:animEffect>
                                  </p:childTnLst>
                                </p:cTn>
                              </p:par>
                            </p:childTnLst>
                          </p:cTn>
                        </p:par>
                        <p:par>
                          <p:cTn id="21" fill="hold">
                            <p:stCondLst>
                              <p:cond delay="2500"/>
                            </p:stCondLst>
                            <p:childTnLst>
                              <p:par>
                                <p:cTn id="22" presetID="12" presetClass="entr" presetSubtype="1" fill="hold" nodeType="afterEffect">
                                  <p:stCondLst>
                                    <p:cond delay="0"/>
                                  </p:stCondLst>
                                  <p:childTnLst>
                                    <p:set>
                                      <p:cBhvr>
                                        <p:cTn id="23" dur="1" fill="hold">
                                          <p:stCondLst>
                                            <p:cond delay="0"/>
                                          </p:stCondLst>
                                        </p:cTn>
                                        <p:tgtEl>
                                          <p:spTgt spid="299171"/>
                                        </p:tgtEl>
                                        <p:attrNameLst>
                                          <p:attrName>style.visibility</p:attrName>
                                        </p:attrNameLst>
                                      </p:cBhvr>
                                      <p:to>
                                        <p:strVal val="visible"/>
                                      </p:to>
                                    </p:set>
                                    <p:animEffect transition="in" filter="slide(fromTop)">
                                      <p:cBhvr>
                                        <p:cTn id="24" dur="500"/>
                                        <p:tgtEl>
                                          <p:spTgt spid="299171"/>
                                        </p:tgtEl>
                                      </p:cBhvr>
                                    </p:animEffect>
                                  </p:childTnLst>
                                </p:cTn>
                              </p:par>
                            </p:childTnLst>
                          </p:cTn>
                        </p:par>
                        <p:par>
                          <p:cTn id="25" fill="hold">
                            <p:stCondLst>
                              <p:cond delay="3000"/>
                            </p:stCondLst>
                            <p:childTnLst>
                              <p:par>
                                <p:cTn id="26" presetID="12" presetClass="entr" presetSubtype="1" fill="hold" grpId="0" nodeType="afterEffect">
                                  <p:stCondLst>
                                    <p:cond delay="1000"/>
                                  </p:stCondLst>
                                  <p:childTnLst>
                                    <p:set>
                                      <p:cBhvr>
                                        <p:cTn id="27" dur="1" fill="hold">
                                          <p:stCondLst>
                                            <p:cond delay="0"/>
                                          </p:stCondLst>
                                        </p:cTn>
                                        <p:tgtEl>
                                          <p:spTgt spid="299016"/>
                                        </p:tgtEl>
                                        <p:attrNameLst>
                                          <p:attrName>style.visibility</p:attrName>
                                        </p:attrNameLst>
                                      </p:cBhvr>
                                      <p:to>
                                        <p:strVal val="visible"/>
                                      </p:to>
                                    </p:set>
                                    <p:animEffect transition="in" filter="slide(fromTop)">
                                      <p:cBhvr>
                                        <p:cTn id="28" dur="500"/>
                                        <p:tgtEl>
                                          <p:spTgt spid="299016"/>
                                        </p:tgtEl>
                                      </p:cBhvr>
                                    </p:animEffect>
                                  </p:childTnLst>
                                </p:cTn>
                              </p:par>
                            </p:childTnLst>
                          </p:cTn>
                        </p:par>
                        <p:par>
                          <p:cTn id="29" fill="hold">
                            <p:stCondLst>
                              <p:cond delay="4500"/>
                            </p:stCondLst>
                            <p:childTnLst>
                              <p:par>
                                <p:cTn id="30" presetID="12" presetClass="entr" presetSubtype="1" fill="hold" grpId="0" nodeType="afterEffect">
                                  <p:stCondLst>
                                    <p:cond delay="0"/>
                                  </p:stCondLst>
                                  <p:childTnLst>
                                    <p:set>
                                      <p:cBhvr>
                                        <p:cTn id="31" dur="1" fill="hold">
                                          <p:stCondLst>
                                            <p:cond delay="0"/>
                                          </p:stCondLst>
                                        </p:cTn>
                                        <p:tgtEl>
                                          <p:spTgt spid="299012"/>
                                        </p:tgtEl>
                                        <p:attrNameLst>
                                          <p:attrName>style.visibility</p:attrName>
                                        </p:attrNameLst>
                                      </p:cBhvr>
                                      <p:to>
                                        <p:strVal val="visible"/>
                                      </p:to>
                                    </p:set>
                                    <p:animEffect transition="in" filter="slide(fromTop)">
                                      <p:cBhvr>
                                        <p:cTn id="32" dur="500"/>
                                        <p:tgtEl>
                                          <p:spTgt spid="299012"/>
                                        </p:tgtEl>
                                      </p:cBhvr>
                                    </p:animEffect>
                                  </p:childTnLst>
                                </p:cTn>
                              </p:par>
                            </p:childTnLst>
                          </p:cTn>
                        </p:par>
                        <p:par>
                          <p:cTn id="33" fill="hold">
                            <p:stCondLst>
                              <p:cond delay="5000"/>
                            </p:stCondLst>
                            <p:childTnLst>
                              <p:par>
                                <p:cTn id="34" presetID="12" presetClass="entr" presetSubtype="4" fill="hold" nodeType="afterEffect">
                                  <p:stCondLst>
                                    <p:cond delay="1000"/>
                                  </p:stCondLst>
                                  <p:childTnLst>
                                    <p:set>
                                      <p:cBhvr>
                                        <p:cTn id="35" dur="1" fill="hold">
                                          <p:stCondLst>
                                            <p:cond delay="0"/>
                                          </p:stCondLst>
                                        </p:cTn>
                                        <p:tgtEl>
                                          <p:spTgt spid="299018"/>
                                        </p:tgtEl>
                                        <p:attrNameLst>
                                          <p:attrName>style.visibility</p:attrName>
                                        </p:attrNameLst>
                                      </p:cBhvr>
                                      <p:to>
                                        <p:strVal val="visible"/>
                                      </p:to>
                                    </p:set>
                                    <p:animEffect transition="in" filter="slide(fromBottom)">
                                      <p:cBhvr>
                                        <p:cTn id="36" dur="500"/>
                                        <p:tgtEl>
                                          <p:spTgt spid="299018"/>
                                        </p:tgtEl>
                                      </p:cBhvr>
                                    </p:animEffect>
                                  </p:childTnLst>
                                </p:cTn>
                              </p:par>
                            </p:childTnLst>
                          </p:cTn>
                        </p:par>
                        <p:par>
                          <p:cTn id="37" fill="hold">
                            <p:stCondLst>
                              <p:cond delay="6500"/>
                            </p:stCondLst>
                            <p:childTnLst>
                              <p:par>
                                <p:cTn id="38" presetID="12" presetClass="entr" presetSubtype="4" fill="hold" grpId="0" nodeType="afterEffect">
                                  <p:stCondLst>
                                    <p:cond delay="0"/>
                                  </p:stCondLst>
                                  <p:childTnLst>
                                    <p:set>
                                      <p:cBhvr>
                                        <p:cTn id="39" dur="1" fill="hold">
                                          <p:stCondLst>
                                            <p:cond delay="0"/>
                                          </p:stCondLst>
                                        </p:cTn>
                                        <p:tgtEl>
                                          <p:spTgt spid="299015"/>
                                        </p:tgtEl>
                                        <p:attrNameLst>
                                          <p:attrName>style.visibility</p:attrName>
                                        </p:attrNameLst>
                                      </p:cBhvr>
                                      <p:to>
                                        <p:strVal val="visible"/>
                                      </p:to>
                                    </p:set>
                                    <p:animEffect transition="in" filter="slide(fromBottom)">
                                      <p:cBhvr>
                                        <p:cTn id="40" dur="500"/>
                                        <p:tgtEl>
                                          <p:spTgt spid="299015"/>
                                        </p:tgtEl>
                                      </p:cBhvr>
                                    </p:animEffect>
                                  </p:childTnLst>
                                </p:cTn>
                              </p:par>
                            </p:childTnLst>
                          </p:cTn>
                        </p:par>
                        <p:par>
                          <p:cTn id="41" fill="hold">
                            <p:stCondLst>
                              <p:cond delay="7000"/>
                            </p:stCondLst>
                            <p:childTnLst>
                              <p:par>
                                <p:cTn id="42" presetID="12" presetClass="entr" presetSubtype="1" fill="hold" nodeType="afterEffect">
                                  <p:stCondLst>
                                    <p:cond delay="1000"/>
                                  </p:stCondLst>
                                  <p:childTnLst>
                                    <p:set>
                                      <p:cBhvr>
                                        <p:cTn id="43" dur="1" fill="hold">
                                          <p:stCondLst>
                                            <p:cond delay="0"/>
                                          </p:stCondLst>
                                        </p:cTn>
                                        <p:tgtEl>
                                          <p:spTgt spid="299175"/>
                                        </p:tgtEl>
                                        <p:attrNameLst>
                                          <p:attrName>style.visibility</p:attrName>
                                        </p:attrNameLst>
                                      </p:cBhvr>
                                      <p:to>
                                        <p:strVal val="visible"/>
                                      </p:to>
                                    </p:set>
                                    <p:animEffect transition="in" filter="slide(fromTop)">
                                      <p:cBhvr>
                                        <p:cTn id="44" dur="500"/>
                                        <p:tgtEl>
                                          <p:spTgt spid="299175"/>
                                        </p:tgtEl>
                                      </p:cBhvr>
                                    </p:animEffect>
                                  </p:childTnLst>
                                </p:cTn>
                              </p:par>
                            </p:childTnLst>
                          </p:cTn>
                        </p:par>
                        <p:par>
                          <p:cTn id="45" fill="hold">
                            <p:stCondLst>
                              <p:cond delay="8500"/>
                            </p:stCondLst>
                            <p:childTnLst>
                              <p:par>
                                <p:cTn id="46" presetID="12" presetClass="entr" presetSubtype="1" fill="hold" grpId="0" nodeType="afterEffect">
                                  <p:stCondLst>
                                    <p:cond delay="1000"/>
                                  </p:stCondLst>
                                  <p:childTnLst>
                                    <p:set>
                                      <p:cBhvr>
                                        <p:cTn id="47" dur="1" fill="hold">
                                          <p:stCondLst>
                                            <p:cond delay="0"/>
                                          </p:stCondLst>
                                        </p:cTn>
                                        <p:tgtEl>
                                          <p:spTgt spid="299025"/>
                                        </p:tgtEl>
                                        <p:attrNameLst>
                                          <p:attrName>style.visibility</p:attrName>
                                        </p:attrNameLst>
                                      </p:cBhvr>
                                      <p:to>
                                        <p:strVal val="visible"/>
                                      </p:to>
                                    </p:set>
                                    <p:animEffect transition="in" filter="slide(fromTop)">
                                      <p:cBhvr>
                                        <p:cTn id="48" dur="500"/>
                                        <p:tgtEl>
                                          <p:spTgt spid="299025"/>
                                        </p:tgtEl>
                                      </p:cBhvr>
                                    </p:animEffect>
                                  </p:childTnLst>
                                </p:cTn>
                              </p:par>
                            </p:childTnLst>
                          </p:cTn>
                        </p:par>
                        <p:par>
                          <p:cTn id="49" fill="hold">
                            <p:stCondLst>
                              <p:cond delay="10000"/>
                            </p:stCondLst>
                            <p:childTnLst>
                              <p:par>
                                <p:cTn id="50" presetID="12" presetClass="entr" presetSubtype="1" fill="hold" grpId="0" nodeType="afterEffect">
                                  <p:stCondLst>
                                    <p:cond delay="1000"/>
                                  </p:stCondLst>
                                  <p:childTnLst>
                                    <p:set>
                                      <p:cBhvr>
                                        <p:cTn id="51" dur="1" fill="hold">
                                          <p:stCondLst>
                                            <p:cond delay="0"/>
                                          </p:stCondLst>
                                        </p:cTn>
                                        <p:tgtEl>
                                          <p:spTgt spid="299011"/>
                                        </p:tgtEl>
                                        <p:attrNameLst>
                                          <p:attrName>style.visibility</p:attrName>
                                        </p:attrNameLst>
                                      </p:cBhvr>
                                      <p:to>
                                        <p:strVal val="visible"/>
                                      </p:to>
                                    </p:set>
                                    <p:animEffect transition="in" filter="slide(fromTop)">
                                      <p:cBhvr>
                                        <p:cTn id="52" dur="500"/>
                                        <p:tgtEl>
                                          <p:spTgt spid="299011"/>
                                        </p:tgtEl>
                                      </p:cBhvr>
                                    </p:animEffect>
                                  </p:childTnLst>
                                </p:cTn>
                              </p:par>
                            </p:childTnLst>
                          </p:cTn>
                        </p:par>
                        <p:par>
                          <p:cTn id="53" fill="hold">
                            <p:stCondLst>
                              <p:cond delay="11500"/>
                            </p:stCondLst>
                            <p:childTnLst>
                              <p:par>
                                <p:cTn id="54" presetID="12" presetClass="entr" presetSubtype="2" fill="hold" grpId="0" nodeType="afterEffect">
                                  <p:stCondLst>
                                    <p:cond delay="1000"/>
                                  </p:stCondLst>
                                  <p:childTnLst>
                                    <p:set>
                                      <p:cBhvr>
                                        <p:cTn id="55" dur="1" fill="hold">
                                          <p:stCondLst>
                                            <p:cond delay="0"/>
                                          </p:stCondLst>
                                        </p:cTn>
                                        <p:tgtEl>
                                          <p:spTgt spid="299017"/>
                                        </p:tgtEl>
                                        <p:attrNameLst>
                                          <p:attrName>style.visibility</p:attrName>
                                        </p:attrNameLst>
                                      </p:cBhvr>
                                      <p:to>
                                        <p:strVal val="visible"/>
                                      </p:to>
                                    </p:set>
                                    <p:animEffect transition="in" filter="slide(fromRight)">
                                      <p:cBhvr>
                                        <p:cTn id="56" dur="500"/>
                                        <p:tgtEl>
                                          <p:spTgt spid="299017"/>
                                        </p:tgtEl>
                                      </p:cBhvr>
                                    </p:animEffect>
                                  </p:childTnLst>
                                </p:cTn>
                              </p:par>
                            </p:childTnLst>
                          </p:cTn>
                        </p:par>
                        <p:par>
                          <p:cTn id="57" fill="hold">
                            <p:stCondLst>
                              <p:cond delay="13000"/>
                            </p:stCondLst>
                            <p:childTnLst>
                              <p:par>
                                <p:cTn id="58" presetID="12" presetClass="entr" presetSubtype="1" fill="hold" grpId="0" nodeType="afterEffect">
                                  <p:stCondLst>
                                    <p:cond delay="1000"/>
                                  </p:stCondLst>
                                  <p:childTnLst>
                                    <p:set>
                                      <p:cBhvr>
                                        <p:cTn id="59" dur="1" fill="hold">
                                          <p:stCondLst>
                                            <p:cond delay="0"/>
                                          </p:stCondLst>
                                        </p:cTn>
                                        <p:tgtEl>
                                          <p:spTgt spid="299014"/>
                                        </p:tgtEl>
                                        <p:attrNameLst>
                                          <p:attrName>style.visibility</p:attrName>
                                        </p:attrNameLst>
                                      </p:cBhvr>
                                      <p:to>
                                        <p:strVal val="visible"/>
                                      </p:to>
                                    </p:set>
                                    <p:animEffect transition="in" filter="slide(fromTop)">
                                      <p:cBhvr>
                                        <p:cTn id="60" dur="500"/>
                                        <p:tgtEl>
                                          <p:spTgt spid="299014"/>
                                        </p:tgtEl>
                                      </p:cBhvr>
                                    </p:animEffect>
                                  </p:childTnLst>
                                </p:cTn>
                              </p:par>
                            </p:childTnLst>
                          </p:cTn>
                        </p:par>
                        <p:par>
                          <p:cTn id="61" fill="hold">
                            <p:stCondLst>
                              <p:cond delay="14500"/>
                            </p:stCondLst>
                            <p:childTnLst>
                              <p:par>
                                <p:cTn id="62" presetID="17" presetClass="entr" presetSubtype="8" fill="hold" grpId="0" nodeType="afterEffect">
                                  <p:stCondLst>
                                    <p:cond delay="1000"/>
                                  </p:stCondLst>
                                  <p:childTnLst>
                                    <p:set>
                                      <p:cBhvr>
                                        <p:cTn id="63" dur="1" fill="hold">
                                          <p:stCondLst>
                                            <p:cond delay="0"/>
                                          </p:stCondLst>
                                        </p:cTn>
                                        <p:tgtEl>
                                          <p:spTgt spid="299026"/>
                                        </p:tgtEl>
                                        <p:attrNameLst>
                                          <p:attrName>style.visibility</p:attrName>
                                        </p:attrNameLst>
                                      </p:cBhvr>
                                      <p:to>
                                        <p:strVal val="visible"/>
                                      </p:to>
                                    </p:set>
                                    <p:anim calcmode="lin" valueType="num">
                                      <p:cBhvr>
                                        <p:cTn id="64" dur="500" fill="hold"/>
                                        <p:tgtEl>
                                          <p:spTgt spid="299026"/>
                                        </p:tgtEl>
                                        <p:attrNameLst>
                                          <p:attrName>ppt_x</p:attrName>
                                        </p:attrNameLst>
                                      </p:cBhvr>
                                      <p:tavLst>
                                        <p:tav tm="0">
                                          <p:val>
                                            <p:strVal val="#ppt_x-#ppt_w/2"/>
                                          </p:val>
                                        </p:tav>
                                        <p:tav tm="100000">
                                          <p:val>
                                            <p:strVal val="#ppt_x"/>
                                          </p:val>
                                        </p:tav>
                                      </p:tavLst>
                                    </p:anim>
                                    <p:anim calcmode="lin" valueType="num">
                                      <p:cBhvr>
                                        <p:cTn id="65" dur="500" fill="hold"/>
                                        <p:tgtEl>
                                          <p:spTgt spid="299026"/>
                                        </p:tgtEl>
                                        <p:attrNameLst>
                                          <p:attrName>ppt_y</p:attrName>
                                        </p:attrNameLst>
                                      </p:cBhvr>
                                      <p:tavLst>
                                        <p:tav tm="0">
                                          <p:val>
                                            <p:strVal val="#ppt_y"/>
                                          </p:val>
                                        </p:tav>
                                        <p:tav tm="100000">
                                          <p:val>
                                            <p:strVal val="#ppt_y"/>
                                          </p:val>
                                        </p:tav>
                                      </p:tavLst>
                                    </p:anim>
                                    <p:anim calcmode="lin" valueType="num">
                                      <p:cBhvr>
                                        <p:cTn id="66" dur="500" fill="hold"/>
                                        <p:tgtEl>
                                          <p:spTgt spid="299026"/>
                                        </p:tgtEl>
                                        <p:attrNameLst>
                                          <p:attrName>ppt_w</p:attrName>
                                        </p:attrNameLst>
                                      </p:cBhvr>
                                      <p:tavLst>
                                        <p:tav tm="0">
                                          <p:val>
                                            <p:fltVal val="0"/>
                                          </p:val>
                                        </p:tav>
                                        <p:tav tm="100000">
                                          <p:val>
                                            <p:strVal val="#ppt_w"/>
                                          </p:val>
                                        </p:tav>
                                      </p:tavLst>
                                    </p:anim>
                                    <p:anim calcmode="lin" valueType="num">
                                      <p:cBhvr>
                                        <p:cTn id="67" dur="500" fill="hold"/>
                                        <p:tgtEl>
                                          <p:spTgt spid="2990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0" grpId="0" animBg="1" autoUpdateAnimBg="0"/>
      <p:bldP spid="299011" grpId="0" autoUpdateAnimBg="0"/>
      <p:bldP spid="299012" grpId="0" autoUpdateAnimBg="0"/>
      <p:bldP spid="299013" grpId="0" animBg="1"/>
      <p:bldP spid="299014" grpId="0" autoUpdateAnimBg="0"/>
      <p:bldP spid="299015" grpId="0" animBg="1"/>
      <p:bldP spid="299016" grpId="0" animBg="1"/>
      <p:bldP spid="299017" grpId="0" animBg="1"/>
      <p:bldP spid="299025" grpId="0" animBg="1"/>
      <p:bldP spid="299026" grpId="0" animBg="1"/>
      <p:bldP spid="29902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ChangeArrowheads="1"/>
          </p:cNvSpPr>
          <p:nvPr/>
        </p:nvSpPr>
        <p:spPr bwMode="auto">
          <a:xfrm>
            <a:off x="2819400" y="4995863"/>
            <a:ext cx="3752850" cy="649287"/>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grpSp>
        <p:nvGrpSpPr>
          <p:cNvPr id="301059" name="Group 3"/>
          <p:cNvGrpSpPr>
            <a:grpSpLocks/>
          </p:cNvGrpSpPr>
          <p:nvPr/>
        </p:nvGrpSpPr>
        <p:grpSpPr bwMode="auto">
          <a:xfrm>
            <a:off x="3057525" y="5087938"/>
            <a:ext cx="3259138" cy="457200"/>
            <a:chOff x="1818" y="3165"/>
            <a:chExt cx="2053" cy="288"/>
          </a:xfrm>
        </p:grpSpPr>
        <p:sp>
          <p:nvSpPr>
            <p:cNvPr id="301060" name="Text Box 4"/>
            <p:cNvSpPr txBox="1">
              <a:spLocks noChangeArrowheads="1"/>
            </p:cNvSpPr>
            <p:nvPr/>
          </p:nvSpPr>
          <p:spPr bwMode="auto">
            <a:xfrm>
              <a:off x="1818" y="3165"/>
              <a:ext cx="2053" cy="288"/>
            </a:xfrm>
            <a:prstGeom prst="rect">
              <a:avLst/>
            </a:prstGeom>
            <a:noFill/>
            <a:ln w="12700">
              <a:noFill/>
              <a:miter lim="800000"/>
              <a:headEnd/>
              <a:tailEnd/>
            </a:ln>
            <a:effectLst/>
          </p:spPr>
          <p:txBody>
            <a:bodyPr wrap="none">
              <a:spAutoFit/>
            </a:bodyPr>
            <a:lstStyle/>
            <a:p>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(.67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.77) = .4582</a:t>
              </a:r>
            </a:p>
          </p:txBody>
        </p:sp>
        <p:graphicFrame>
          <p:nvGraphicFramePr>
            <p:cNvPr id="301061" name="Object 5">
              <a:hlinkClick r:id="" action="ppaction://ole?verb=0"/>
            </p:cNvPr>
            <p:cNvGraphicFramePr>
              <a:graphicFrameLocks/>
            </p:cNvGraphicFramePr>
            <p:nvPr/>
          </p:nvGraphicFramePr>
          <p:xfrm>
            <a:off x="2511" y="3258"/>
            <a:ext cx="148" cy="190"/>
          </p:xfrm>
          <a:graphic>
            <a:graphicData uri="http://schemas.openxmlformats.org/presentationml/2006/ole">
              <mc:AlternateContent xmlns:mc="http://schemas.openxmlformats.org/markup-compatibility/2006">
                <mc:Choice xmlns:v="urn:schemas-microsoft-com:vml" Requires="v">
                  <p:oleObj spid="_x0000_s301261" name="Equation" r:id="rId4" imgW="176040" imgH="228600" progId="Equation.2">
                    <p:embed/>
                  </p:oleObj>
                </mc:Choice>
                <mc:Fallback>
                  <p:oleObj name="Equation" r:id="rId4" imgW="176040" imgH="228600" progId="Equation.2">
                    <p:embed/>
                    <p:pic>
                      <p:nvPicPr>
                        <p:cNvPr id="0" name="Picture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1" y="3258"/>
                          <a:ext cx="148" cy="19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301205" name="Text Box 149"/>
          <p:cNvSpPr txBox="1">
            <a:spLocks noChangeArrowheads="1"/>
          </p:cNvSpPr>
          <p:nvPr/>
        </p:nvSpPr>
        <p:spPr bwMode="auto">
          <a:xfrm>
            <a:off x="1039813" y="1582738"/>
            <a:ext cx="7485062"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5:  </a:t>
            </a:r>
            <a:r>
              <a:rPr lang="en-US" sz="2400">
                <a:effectLst>
                  <a:outerShdw blurRad="38100" dist="38100" dir="2700000" algn="tl">
                    <a:srgbClr val="000000"/>
                  </a:outerShdw>
                </a:effectLst>
                <a:latin typeface="Book Antiqua" pitchFamily="18" charset="0"/>
              </a:rPr>
              <a:t>Calculate the area under the curve between</a:t>
            </a:r>
          </a:p>
          <a:p>
            <a:pPr algn="l"/>
            <a:r>
              <a:rPr lang="en-US" sz="2400">
                <a:effectLst>
                  <a:outerShdw blurRad="38100" dist="38100" dir="2700000" algn="tl">
                    <a:srgbClr val="000000"/>
                  </a:outerShdw>
                </a:effectLst>
                <a:latin typeface="Book Antiqua" pitchFamily="18" charset="0"/>
              </a:rPr>
              <a:t> 	  the lower and upper endpoints of the interval.</a:t>
            </a:r>
          </a:p>
        </p:txBody>
      </p:sp>
      <p:sp>
        <p:nvSpPr>
          <p:cNvPr id="301206" name="Text Box 150"/>
          <p:cNvSpPr txBox="1">
            <a:spLocks noChangeArrowheads="1"/>
          </p:cNvSpPr>
          <p:nvPr/>
        </p:nvSpPr>
        <p:spPr bwMode="auto">
          <a:xfrm>
            <a:off x="2325688" y="2439988"/>
            <a:ext cx="5484812" cy="457200"/>
          </a:xfrm>
          <a:prstGeom prst="rect">
            <a:avLst/>
          </a:prstGeom>
          <a:noFill/>
          <a:ln w="12700">
            <a:noFill/>
            <a:miter lim="800000"/>
            <a:headEnd/>
            <a:tailEnd/>
          </a:ln>
          <a:effectLst/>
        </p:spPr>
        <p:txBody>
          <a:bodyPr wrap="none">
            <a:spAutoFit/>
          </a:bodyPr>
          <a:lstStyle/>
          <a:p>
            <a:pPr algn="l"/>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(-.61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.61) =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.61) </a:t>
            </a:r>
            <a:r>
              <a:rPr lang="en-US" sz="2400">
                <a:effectLst>
                  <a:outerShdw blurRad="38100" dist="38100" dir="2700000" algn="tl">
                    <a:srgbClr val="000000"/>
                  </a:outerShdw>
                </a:effectLst>
                <a:latin typeface="MT Symbol" pitchFamily="82" charset="2"/>
              </a:rPr>
              <a:t>-</a:t>
            </a:r>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P</a:t>
            </a:r>
            <a:r>
              <a:rPr lang="en-US" sz="2400">
                <a:effectLst>
                  <a:outerShdw blurRad="38100" dist="38100" dir="2700000" algn="tl">
                    <a:srgbClr val="000000"/>
                  </a:outerShdw>
                </a:effectLst>
                <a:latin typeface="Book Antiqua" pitchFamily="18" charset="0"/>
              </a:rPr>
              <a:t>(</a:t>
            </a:r>
            <a:r>
              <a:rPr lang="en-US" sz="2400" i="1">
                <a:effectLst>
                  <a:outerShdw blurRad="38100" dist="38100" dir="2700000" algn="tl">
                    <a:srgbClr val="000000"/>
                  </a:outerShdw>
                </a:effectLst>
                <a:latin typeface="Book Antiqua" pitchFamily="18" charset="0"/>
              </a:rPr>
              <a:t>z</a:t>
            </a: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&lt;</a:t>
            </a:r>
            <a:r>
              <a:rPr lang="en-US" sz="2400">
                <a:effectLst>
                  <a:outerShdw blurRad="38100" dist="38100" dir="2700000" algn="tl">
                    <a:srgbClr val="000000"/>
                  </a:outerShdw>
                </a:effectLst>
                <a:latin typeface="Book Antiqua" pitchFamily="18" charset="0"/>
              </a:rPr>
              <a:t> -.61)</a:t>
            </a:r>
          </a:p>
        </p:txBody>
      </p:sp>
      <p:sp>
        <p:nvSpPr>
          <p:cNvPr id="301207" name="Text Box 151"/>
          <p:cNvSpPr txBox="1">
            <a:spLocks noChangeArrowheads="1"/>
          </p:cNvSpPr>
          <p:nvPr/>
        </p:nvSpPr>
        <p:spPr bwMode="auto">
          <a:xfrm>
            <a:off x="4476750" y="2878138"/>
            <a:ext cx="2135188"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 .7291 </a:t>
            </a:r>
            <a:r>
              <a:rPr lang="en-US" sz="2400">
                <a:effectLst>
                  <a:outerShdw blurRad="38100" dist="38100" dir="2700000" algn="tl">
                    <a:srgbClr val="000000"/>
                  </a:outerShdw>
                </a:effectLst>
                <a:latin typeface="MT Symbol" pitchFamily="82" charset="2"/>
              </a:rPr>
              <a:t>-</a:t>
            </a:r>
            <a:r>
              <a:rPr lang="en-US" sz="2400">
                <a:effectLst>
                  <a:outerShdw blurRad="38100" dist="38100" dir="2700000" algn="tl">
                    <a:srgbClr val="000000"/>
                  </a:outerShdw>
                </a:effectLst>
                <a:latin typeface="Book Antiqua" pitchFamily="18" charset="0"/>
              </a:rPr>
              <a:t> .2709</a:t>
            </a:r>
          </a:p>
        </p:txBody>
      </p:sp>
      <p:sp>
        <p:nvSpPr>
          <p:cNvPr id="301208" name="Text Box 152"/>
          <p:cNvSpPr txBox="1">
            <a:spLocks noChangeArrowheads="1"/>
          </p:cNvSpPr>
          <p:nvPr/>
        </p:nvSpPr>
        <p:spPr bwMode="auto">
          <a:xfrm>
            <a:off x="4483100" y="3278188"/>
            <a:ext cx="1206500" cy="45720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  .4582</a:t>
            </a:r>
          </a:p>
        </p:txBody>
      </p:sp>
      <p:sp>
        <p:nvSpPr>
          <p:cNvPr id="301209" name="Text Box 153"/>
          <p:cNvSpPr txBox="1">
            <a:spLocks noChangeArrowheads="1"/>
          </p:cNvSpPr>
          <p:nvPr/>
        </p:nvSpPr>
        <p:spPr bwMode="auto">
          <a:xfrm>
            <a:off x="971550" y="3716338"/>
            <a:ext cx="7777163" cy="1187450"/>
          </a:xfrm>
          <a:prstGeom prst="rect">
            <a:avLst/>
          </a:prstGeom>
          <a:noFill/>
          <a:ln w="12700">
            <a:noFill/>
            <a:miter lim="800000"/>
            <a:headEnd/>
            <a:tailEnd/>
          </a:ln>
          <a:effectLst/>
        </p:spPr>
        <p:txBody>
          <a:bodyPr wrap="none">
            <a:spAutoFit/>
          </a:bodyPr>
          <a:lstStyle/>
          <a:p>
            <a:pPr algn="l"/>
            <a:r>
              <a:rPr lang="en-US" sz="2400">
                <a:effectLst>
                  <a:outerShdw blurRad="38100" dist="38100" dir="2700000" algn="tl">
                    <a:srgbClr val="000000"/>
                  </a:outerShdw>
                </a:effectLst>
                <a:latin typeface="Book Antiqua" pitchFamily="18" charset="0"/>
              </a:rPr>
              <a:t>The probability that the sample proportion of applicants</a:t>
            </a:r>
          </a:p>
          <a:p>
            <a:pPr algn="l"/>
            <a:r>
              <a:rPr lang="en-US" sz="2400">
                <a:effectLst>
                  <a:outerShdw blurRad="38100" dist="38100" dir="2700000" algn="tl">
                    <a:srgbClr val="000000"/>
                  </a:outerShdw>
                </a:effectLst>
                <a:latin typeface="Book Antiqua" pitchFamily="18" charset="0"/>
              </a:rPr>
              <a:t>wanting on-campus housing will be within +/-.05 of the</a:t>
            </a:r>
          </a:p>
          <a:p>
            <a:pPr algn="l"/>
            <a:r>
              <a:rPr lang="en-US" sz="2400">
                <a:effectLst>
                  <a:outerShdw blurRad="38100" dist="38100" dir="2700000" algn="tl">
                    <a:srgbClr val="000000"/>
                  </a:outerShdw>
                </a:effectLst>
                <a:latin typeface="Book Antiqua" pitchFamily="18" charset="0"/>
              </a:rPr>
              <a:t>actual population proportion :</a:t>
            </a:r>
          </a:p>
        </p:txBody>
      </p:sp>
      <p:sp>
        <p:nvSpPr>
          <p:cNvPr id="301210" name="AutoShape 154"/>
          <p:cNvSpPr>
            <a:spLocks noChangeArrowheads="1"/>
          </p:cNvSpPr>
          <p:nvPr/>
        </p:nvSpPr>
        <p:spPr bwMode="auto">
          <a:xfrm rot="5400000">
            <a:off x="733425" y="1695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1211" name="AutoShape 155"/>
          <p:cNvSpPr>
            <a:spLocks noChangeArrowheads="1"/>
          </p:cNvSpPr>
          <p:nvPr/>
        </p:nvSpPr>
        <p:spPr bwMode="auto">
          <a:xfrm rot="5400000">
            <a:off x="1952625" y="2552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pSp>
        <p:nvGrpSpPr>
          <p:cNvPr id="301212" name="Group 156"/>
          <p:cNvGrpSpPr>
            <a:grpSpLocks/>
          </p:cNvGrpSpPr>
          <p:nvPr/>
        </p:nvGrpSpPr>
        <p:grpSpPr bwMode="auto">
          <a:xfrm>
            <a:off x="685800" y="166688"/>
            <a:ext cx="7772400" cy="814387"/>
            <a:chOff x="432" y="33"/>
            <a:chExt cx="4896" cy="513"/>
          </a:xfrm>
        </p:grpSpPr>
        <p:sp>
          <p:nvSpPr>
            <p:cNvPr id="301213" name="Rectangle 157"/>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301214" name="Object 158">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301262" name="Equation" r:id="rId6" imgW="176040" imgH="228600" progId="Equation.2">
                    <p:embed/>
                  </p:oleObj>
                </mc:Choice>
                <mc:Fallback>
                  <p:oleObj name="Equation" r:id="rId6" imgW="176040" imgH="228600" progId="Equation.2">
                    <p:embed/>
                    <p:pic>
                      <p:nvPicPr>
                        <p:cNvPr id="0" name="Picture 15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301215" name="Rectangle 159"/>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01210"/>
                                        </p:tgtEl>
                                        <p:attrNameLst>
                                          <p:attrName>style.visibility</p:attrName>
                                        </p:attrNameLst>
                                      </p:cBhvr>
                                      <p:to>
                                        <p:strVal val="visible"/>
                                      </p:to>
                                    </p:set>
                                    <p:animEffect transition="in" filter="slide(fromLeft)">
                                      <p:cBhvr>
                                        <p:cTn id="7" dur="500"/>
                                        <p:tgtEl>
                                          <p:spTgt spid="301210"/>
                                        </p:tgtEl>
                                      </p:cBhvr>
                                    </p:animEffect>
                                  </p:childTnLst>
                                  <p:subTnLst>
                                    <p:set>
                                      <p:cBhvr override="childStyle">
                                        <p:cTn dur="1" fill="hold" display="0" masterRel="nextClick" afterEffect="1"/>
                                        <p:tgtEl>
                                          <p:spTgt spid="30121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01205"/>
                                        </p:tgtEl>
                                        <p:attrNameLst>
                                          <p:attrName>style.visibility</p:attrName>
                                        </p:attrNameLst>
                                      </p:cBhvr>
                                      <p:to>
                                        <p:strVal val="visible"/>
                                      </p:to>
                                    </p:set>
                                    <p:animEffect transition="in" filter="slide(fromTop)">
                                      <p:cBhvr>
                                        <p:cTn id="12" dur="500"/>
                                        <p:tgtEl>
                                          <p:spTgt spid="301205"/>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301211"/>
                                        </p:tgtEl>
                                        <p:attrNameLst>
                                          <p:attrName>style.visibility</p:attrName>
                                        </p:attrNameLst>
                                      </p:cBhvr>
                                      <p:to>
                                        <p:strVal val="visible"/>
                                      </p:to>
                                    </p:set>
                                    <p:animEffect transition="in" filter="slide(fromLeft)">
                                      <p:cBhvr>
                                        <p:cTn id="16" dur="500"/>
                                        <p:tgtEl>
                                          <p:spTgt spid="301211"/>
                                        </p:tgtEl>
                                      </p:cBhvr>
                                    </p:animEffect>
                                  </p:childTnLst>
                                  <p:subTnLst>
                                    <p:set>
                                      <p:cBhvr override="childStyle">
                                        <p:cTn dur="1" fill="hold" display="0" masterRel="nextClick" afterEffect="1"/>
                                        <p:tgtEl>
                                          <p:spTgt spid="301211"/>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7" presetClass="entr" presetSubtype="10" fill="hold" grpId="0" nodeType="clickEffect">
                                  <p:stCondLst>
                                    <p:cond delay="0"/>
                                  </p:stCondLst>
                                  <p:childTnLst>
                                    <p:set>
                                      <p:cBhvr>
                                        <p:cTn id="20" dur="1" fill="hold">
                                          <p:stCondLst>
                                            <p:cond delay="0"/>
                                          </p:stCondLst>
                                        </p:cTn>
                                        <p:tgtEl>
                                          <p:spTgt spid="301206"/>
                                        </p:tgtEl>
                                        <p:attrNameLst>
                                          <p:attrName>style.visibility</p:attrName>
                                        </p:attrNameLst>
                                      </p:cBhvr>
                                      <p:to>
                                        <p:strVal val="visible"/>
                                      </p:to>
                                    </p:set>
                                    <p:anim calcmode="lin" valueType="num">
                                      <p:cBhvr>
                                        <p:cTn id="21" dur="500" fill="hold"/>
                                        <p:tgtEl>
                                          <p:spTgt spid="301206"/>
                                        </p:tgtEl>
                                        <p:attrNameLst>
                                          <p:attrName>ppt_w</p:attrName>
                                        </p:attrNameLst>
                                      </p:cBhvr>
                                      <p:tavLst>
                                        <p:tav tm="0">
                                          <p:val>
                                            <p:fltVal val="0"/>
                                          </p:val>
                                        </p:tav>
                                        <p:tav tm="100000">
                                          <p:val>
                                            <p:strVal val="#ppt_w"/>
                                          </p:val>
                                        </p:tav>
                                      </p:tavLst>
                                    </p:anim>
                                    <p:anim calcmode="lin" valueType="num">
                                      <p:cBhvr>
                                        <p:cTn id="22" dur="500" fill="hold"/>
                                        <p:tgtEl>
                                          <p:spTgt spid="301206"/>
                                        </p:tgtEl>
                                        <p:attrNameLst>
                                          <p:attrName>ppt_h</p:attrName>
                                        </p:attrNameLst>
                                      </p:cBhvr>
                                      <p:tavLst>
                                        <p:tav tm="0">
                                          <p:val>
                                            <p:strVal val="#ppt_h"/>
                                          </p:val>
                                        </p:tav>
                                        <p:tav tm="100000">
                                          <p:val>
                                            <p:strVal val="#ppt_h"/>
                                          </p:val>
                                        </p:tav>
                                      </p:tavLst>
                                    </p:anim>
                                  </p:childTnLst>
                                </p:cTn>
                              </p:par>
                            </p:childTnLst>
                          </p:cTn>
                        </p:par>
                        <p:par>
                          <p:cTn id="23" fill="hold">
                            <p:stCondLst>
                              <p:cond delay="500"/>
                            </p:stCondLst>
                            <p:childTnLst>
                              <p:par>
                                <p:cTn id="24" presetID="17" presetClass="entr" presetSubtype="10" fill="hold" grpId="0" nodeType="afterEffect">
                                  <p:stCondLst>
                                    <p:cond delay="2000"/>
                                  </p:stCondLst>
                                  <p:childTnLst>
                                    <p:set>
                                      <p:cBhvr>
                                        <p:cTn id="25" dur="1" fill="hold">
                                          <p:stCondLst>
                                            <p:cond delay="0"/>
                                          </p:stCondLst>
                                        </p:cTn>
                                        <p:tgtEl>
                                          <p:spTgt spid="301207"/>
                                        </p:tgtEl>
                                        <p:attrNameLst>
                                          <p:attrName>style.visibility</p:attrName>
                                        </p:attrNameLst>
                                      </p:cBhvr>
                                      <p:to>
                                        <p:strVal val="visible"/>
                                      </p:to>
                                    </p:set>
                                    <p:anim calcmode="lin" valueType="num">
                                      <p:cBhvr>
                                        <p:cTn id="26" dur="500" fill="hold"/>
                                        <p:tgtEl>
                                          <p:spTgt spid="301207"/>
                                        </p:tgtEl>
                                        <p:attrNameLst>
                                          <p:attrName>ppt_w</p:attrName>
                                        </p:attrNameLst>
                                      </p:cBhvr>
                                      <p:tavLst>
                                        <p:tav tm="0">
                                          <p:val>
                                            <p:fltVal val="0"/>
                                          </p:val>
                                        </p:tav>
                                        <p:tav tm="100000">
                                          <p:val>
                                            <p:strVal val="#ppt_w"/>
                                          </p:val>
                                        </p:tav>
                                      </p:tavLst>
                                    </p:anim>
                                    <p:anim calcmode="lin" valueType="num">
                                      <p:cBhvr>
                                        <p:cTn id="27" dur="500" fill="hold"/>
                                        <p:tgtEl>
                                          <p:spTgt spid="301207"/>
                                        </p:tgtEl>
                                        <p:attrNameLst>
                                          <p:attrName>ppt_h</p:attrName>
                                        </p:attrNameLst>
                                      </p:cBhvr>
                                      <p:tavLst>
                                        <p:tav tm="0">
                                          <p:val>
                                            <p:strVal val="#ppt_h"/>
                                          </p:val>
                                        </p:tav>
                                        <p:tav tm="100000">
                                          <p:val>
                                            <p:strVal val="#ppt_h"/>
                                          </p:val>
                                        </p:tav>
                                      </p:tavLst>
                                    </p:anim>
                                  </p:childTnLst>
                                </p:cTn>
                              </p:par>
                            </p:childTnLst>
                          </p:cTn>
                        </p:par>
                        <p:par>
                          <p:cTn id="28" fill="hold">
                            <p:stCondLst>
                              <p:cond delay="3000"/>
                            </p:stCondLst>
                            <p:childTnLst>
                              <p:par>
                                <p:cTn id="29" presetID="17" presetClass="entr" presetSubtype="10" fill="hold" grpId="0" nodeType="afterEffect">
                                  <p:stCondLst>
                                    <p:cond delay="1000"/>
                                  </p:stCondLst>
                                  <p:childTnLst>
                                    <p:set>
                                      <p:cBhvr>
                                        <p:cTn id="30" dur="1" fill="hold">
                                          <p:stCondLst>
                                            <p:cond delay="0"/>
                                          </p:stCondLst>
                                        </p:cTn>
                                        <p:tgtEl>
                                          <p:spTgt spid="301208"/>
                                        </p:tgtEl>
                                        <p:attrNameLst>
                                          <p:attrName>style.visibility</p:attrName>
                                        </p:attrNameLst>
                                      </p:cBhvr>
                                      <p:to>
                                        <p:strVal val="visible"/>
                                      </p:to>
                                    </p:set>
                                    <p:anim calcmode="lin" valueType="num">
                                      <p:cBhvr>
                                        <p:cTn id="31" dur="500" fill="hold"/>
                                        <p:tgtEl>
                                          <p:spTgt spid="301208"/>
                                        </p:tgtEl>
                                        <p:attrNameLst>
                                          <p:attrName>ppt_w</p:attrName>
                                        </p:attrNameLst>
                                      </p:cBhvr>
                                      <p:tavLst>
                                        <p:tav tm="0">
                                          <p:val>
                                            <p:fltVal val="0"/>
                                          </p:val>
                                        </p:tav>
                                        <p:tav tm="100000">
                                          <p:val>
                                            <p:strVal val="#ppt_w"/>
                                          </p:val>
                                        </p:tav>
                                      </p:tavLst>
                                    </p:anim>
                                    <p:anim calcmode="lin" valueType="num">
                                      <p:cBhvr>
                                        <p:cTn id="32" dur="500" fill="hold"/>
                                        <p:tgtEl>
                                          <p:spTgt spid="301208"/>
                                        </p:tgtEl>
                                        <p:attrNameLst>
                                          <p:attrName>ppt_h</p:attrName>
                                        </p:attrNameLst>
                                      </p:cBhvr>
                                      <p:tavLst>
                                        <p:tav tm="0">
                                          <p:val>
                                            <p:strVal val="#ppt_h"/>
                                          </p:val>
                                        </p:tav>
                                        <p:tav tm="100000">
                                          <p:val>
                                            <p:strVal val="#ppt_h"/>
                                          </p:val>
                                        </p:tav>
                                      </p:tavLst>
                                    </p:anim>
                                  </p:childTnLst>
                                </p:cTn>
                              </p:par>
                            </p:childTnLst>
                          </p:cTn>
                        </p:par>
                        <p:par>
                          <p:cTn id="33" fill="hold">
                            <p:stCondLst>
                              <p:cond delay="4500"/>
                            </p:stCondLst>
                            <p:childTnLst>
                              <p:par>
                                <p:cTn id="34" presetID="12" presetClass="entr" presetSubtype="1" fill="hold" grpId="0" nodeType="afterEffect">
                                  <p:stCondLst>
                                    <p:cond delay="2000"/>
                                  </p:stCondLst>
                                  <p:childTnLst>
                                    <p:set>
                                      <p:cBhvr>
                                        <p:cTn id="35" dur="1" fill="hold">
                                          <p:stCondLst>
                                            <p:cond delay="0"/>
                                          </p:stCondLst>
                                        </p:cTn>
                                        <p:tgtEl>
                                          <p:spTgt spid="301209"/>
                                        </p:tgtEl>
                                        <p:attrNameLst>
                                          <p:attrName>style.visibility</p:attrName>
                                        </p:attrNameLst>
                                      </p:cBhvr>
                                      <p:to>
                                        <p:strVal val="visible"/>
                                      </p:to>
                                    </p:set>
                                    <p:animEffect transition="in" filter="slide(fromTop)">
                                      <p:cBhvr>
                                        <p:cTn id="36" dur="500"/>
                                        <p:tgtEl>
                                          <p:spTgt spid="301209"/>
                                        </p:tgtEl>
                                      </p:cBhvr>
                                    </p:animEffect>
                                  </p:childTnLst>
                                </p:cTn>
                              </p:par>
                            </p:childTnLst>
                          </p:cTn>
                        </p:par>
                        <p:par>
                          <p:cTn id="37" fill="hold">
                            <p:stCondLst>
                              <p:cond delay="7000"/>
                            </p:stCondLst>
                            <p:childTnLst>
                              <p:par>
                                <p:cTn id="38" presetID="9" presetClass="entr" presetSubtype="0" fill="hold" grpId="0" nodeType="afterEffect">
                                  <p:stCondLst>
                                    <p:cond delay="3000"/>
                                  </p:stCondLst>
                                  <p:childTnLst>
                                    <p:set>
                                      <p:cBhvr>
                                        <p:cTn id="39" dur="1" fill="hold">
                                          <p:stCondLst>
                                            <p:cond delay="0"/>
                                          </p:stCondLst>
                                        </p:cTn>
                                        <p:tgtEl>
                                          <p:spTgt spid="301058"/>
                                        </p:tgtEl>
                                        <p:attrNameLst>
                                          <p:attrName>style.visibility</p:attrName>
                                        </p:attrNameLst>
                                      </p:cBhvr>
                                      <p:to>
                                        <p:strVal val="visible"/>
                                      </p:to>
                                    </p:set>
                                    <p:animEffect transition="in" filter="dissolve">
                                      <p:cBhvr>
                                        <p:cTn id="40" dur="500"/>
                                        <p:tgtEl>
                                          <p:spTgt spid="301058"/>
                                        </p:tgtEl>
                                      </p:cBhvr>
                                    </p:animEffect>
                                  </p:childTnLst>
                                </p:cTn>
                              </p:par>
                            </p:childTnLst>
                          </p:cTn>
                        </p:par>
                        <p:par>
                          <p:cTn id="41" fill="hold">
                            <p:stCondLst>
                              <p:cond delay="10500"/>
                            </p:stCondLst>
                            <p:childTnLst>
                              <p:par>
                                <p:cTn id="42" presetID="23" presetClass="entr" presetSubtype="272" fill="hold" nodeType="afterEffect">
                                  <p:stCondLst>
                                    <p:cond delay="1000"/>
                                  </p:stCondLst>
                                  <p:childTnLst>
                                    <p:set>
                                      <p:cBhvr>
                                        <p:cTn id="43" dur="1" fill="hold">
                                          <p:stCondLst>
                                            <p:cond delay="0"/>
                                          </p:stCondLst>
                                        </p:cTn>
                                        <p:tgtEl>
                                          <p:spTgt spid="301059"/>
                                        </p:tgtEl>
                                        <p:attrNameLst>
                                          <p:attrName>style.visibility</p:attrName>
                                        </p:attrNameLst>
                                      </p:cBhvr>
                                      <p:to>
                                        <p:strVal val="visible"/>
                                      </p:to>
                                    </p:set>
                                    <p:anim calcmode="lin" valueType="num">
                                      <p:cBhvr>
                                        <p:cTn id="44" dur="500" fill="hold"/>
                                        <p:tgtEl>
                                          <p:spTgt spid="301059"/>
                                        </p:tgtEl>
                                        <p:attrNameLst>
                                          <p:attrName>ppt_w</p:attrName>
                                        </p:attrNameLst>
                                      </p:cBhvr>
                                      <p:tavLst>
                                        <p:tav tm="0">
                                          <p:val>
                                            <p:strVal val="2/3*#ppt_w"/>
                                          </p:val>
                                        </p:tav>
                                        <p:tav tm="100000">
                                          <p:val>
                                            <p:strVal val="#ppt_w"/>
                                          </p:val>
                                        </p:tav>
                                      </p:tavLst>
                                    </p:anim>
                                    <p:anim calcmode="lin" valueType="num">
                                      <p:cBhvr>
                                        <p:cTn id="45" dur="500" fill="hold"/>
                                        <p:tgtEl>
                                          <p:spTgt spid="30105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8" grpId="0" animBg="1"/>
      <p:bldP spid="301205" grpId="0" autoUpdateAnimBg="0"/>
      <p:bldP spid="301206" grpId="0" autoUpdateAnimBg="0"/>
      <p:bldP spid="301207" grpId="0" autoUpdateAnimBg="0"/>
      <p:bldP spid="301208" grpId="0" autoUpdateAnimBg="0"/>
      <p:bldP spid="301209" grpId="0" autoUpdateAnimBg="0"/>
      <p:bldP spid="301210" grpId="0" animBg="1"/>
      <p:bldP spid="301211"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249" name="Rectangle 145"/>
          <p:cNvSpPr>
            <a:spLocks noChangeArrowheads="1"/>
          </p:cNvSpPr>
          <p:nvPr/>
        </p:nvSpPr>
        <p:spPr bwMode="auto">
          <a:xfrm>
            <a:off x="1428750" y="1689100"/>
            <a:ext cx="6343650" cy="40005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effectLst>
                <a:outerShdw blurRad="38100" dist="38100" dir="2700000" algn="tl">
                  <a:srgbClr val="000000"/>
                </a:outerShdw>
              </a:effectLst>
              <a:latin typeface="Book Antiqua" pitchFamily="18" charset="0"/>
            </a:endParaRPr>
          </a:p>
        </p:txBody>
      </p:sp>
      <p:sp>
        <p:nvSpPr>
          <p:cNvPr id="303250" name="Freeform 146"/>
          <p:cNvSpPr>
            <a:spLocks/>
          </p:cNvSpPr>
          <p:nvPr/>
        </p:nvSpPr>
        <p:spPr bwMode="auto">
          <a:xfrm>
            <a:off x="2347913" y="1952625"/>
            <a:ext cx="4484687" cy="3048000"/>
          </a:xfrm>
          <a:custGeom>
            <a:avLst/>
            <a:gdLst/>
            <a:ahLst/>
            <a:cxnLst>
              <a:cxn ang="0">
                <a:pos x="1335" y="15"/>
              </a:cxn>
              <a:cxn ang="0">
                <a:pos x="1245" y="108"/>
              </a:cxn>
              <a:cxn ang="0">
                <a:pos x="1184" y="213"/>
              </a:cxn>
              <a:cxn ang="0">
                <a:pos x="1128" y="317"/>
              </a:cxn>
              <a:cxn ang="0">
                <a:pos x="1079" y="431"/>
              </a:cxn>
              <a:cxn ang="0">
                <a:pos x="1041" y="531"/>
              </a:cxn>
              <a:cxn ang="0">
                <a:pos x="1005" y="635"/>
              </a:cxn>
              <a:cxn ang="0">
                <a:pos x="968" y="747"/>
              </a:cxn>
              <a:cxn ang="0">
                <a:pos x="931" y="866"/>
              </a:cxn>
              <a:cxn ang="0">
                <a:pos x="905" y="982"/>
              </a:cxn>
              <a:cxn ang="0">
                <a:pos x="877" y="1074"/>
              </a:cxn>
              <a:cxn ang="0">
                <a:pos x="837" y="1194"/>
              </a:cxn>
              <a:cxn ang="0">
                <a:pos x="793" y="1292"/>
              </a:cxn>
              <a:cxn ang="0">
                <a:pos x="737" y="1414"/>
              </a:cxn>
              <a:cxn ang="0">
                <a:pos x="667" y="1524"/>
              </a:cxn>
              <a:cxn ang="0">
                <a:pos x="585" y="1620"/>
              </a:cxn>
              <a:cxn ang="0">
                <a:pos x="489" y="1686"/>
              </a:cxn>
              <a:cxn ang="0">
                <a:pos x="373" y="1748"/>
              </a:cxn>
              <a:cxn ang="0">
                <a:pos x="273" y="1788"/>
              </a:cxn>
              <a:cxn ang="0">
                <a:pos x="181" y="1824"/>
              </a:cxn>
              <a:cxn ang="0">
                <a:pos x="57" y="1864"/>
              </a:cxn>
              <a:cxn ang="0">
                <a:pos x="0" y="1889"/>
              </a:cxn>
              <a:cxn ang="0">
                <a:pos x="2825" y="1890"/>
              </a:cxn>
              <a:cxn ang="0">
                <a:pos x="2745" y="1852"/>
              </a:cxn>
              <a:cxn ang="0">
                <a:pos x="2649" y="1824"/>
              </a:cxn>
              <a:cxn ang="0">
                <a:pos x="2517" y="1778"/>
              </a:cxn>
              <a:cxn ang="0">
                <a:pos x="2389" y="1726"/>
              </a:cxn>
              <a:cxn ang="0">
                <a:pos x="2297" y="1678"/>
              </a:cxn>
              <a:cxn ang="0">
                <a:pos x="2245" y="1638"/>
              </a:cxn>
              <a:cxn ang="0">
                <a:pos x="2175" y="1568"/>
              </a:cxn>
              <a:cxn ang="0">
                <a:pos x="2096" y="1454"/>
              </a:cxn>
              <a:cxn ang="0">
                <a:pos x="2045" y="1362"/>
              </a:cxn>
              <a:cxn ang="0">
                <a:pos x="2003" y="1276"/>
              </a:cxn>
              <a:cxn ang="0">
                <a:pos x="1961" y="1180"/>
              </a:cxn>
              <a:cxn ang="0">
                <a:pos x="1925" y="1078"/>
              </a:cxn>
              <a:cxn ang="0">
                <a:pos x="1891" y="982"/>
              </a:cxn>
              <a:cxn ang="0">
                <a:pos x="1855" y="854"/>
              </a:cxn>
              <a:cxn ang="0">
                <a:pos x="1821" y="744"/>
              </a:cxn>
              <a:cxn ang="0">
                <a:pos x="1776" y="596"/>
              </a:cxn>
              <a:cxn ang="0">
                <a:pos x="1728" y="471"/>
              </a:cxn>
              <a:cxn ang="0">
                <a:pos x="1682" y="357"/>
              </a:cxn>
              <a:cxn ang="0">
                <a:pos x="1653" y="300"/>
              </a:cxn>
              <a:cxn ang="0">
                <a:pos x="1605" y="200"/>
              </a:cxn>
              <a:cxn ang="0">
                <a:pos x="1559" y="131"/>
              </a:cxn>
              <a:cxn ang="0">
                <a:pos x="1500" y="54"/>
              </a:cxn>
              <a:cxn ang="0">
                <a:pos x="1431" y="6"/>
              </a:cxn>
            </a:cxnLst>
            <a:rect l="0" t="0" r="r" b="b"/>
            <a:pathLst>
              <a:path w="2825" h="1920">
                <a:moveTo>
                  <a:pt x="1405" y="0"/>
                </a:moveTo>
                <a:lnTo>
                  <a:pt x="1371" y="0"/>
                </a:lnTo>
                <a:lnTo>
                  <a:pt x="1335" y="15"/>
                </a:lnTo>
                <a:lnTo>
                  <a:pt x="1301" y="44"/>
                </a:lnTo>
                <a:lnTo>
                  <a:pt x="1274" y="74"/>
                </a:lnTo>
                <a:lnTo>
                  <a:pt x="1245" y="108"/>
                </a:lnTo>
                <a:lnTo>
                  <a:pt x="1221" y="144"/>
                </a:lnTo>
                <a:lnTo>
                  <a:pt x="1203" y="174"/>
                </a:lnTo>
                <a:lnTo>
                  <a:pt x="1184" y="213"/>
                </a:lnTo>
                <a:lnTo>
                  <a:pt x="1164" y="246"/>
                </a:lnTo>
                <a:lnTo>
                  <a:pt x="1149" y="279"/>
                </a:lnTo>
                <a:lnTo>
                  <a:pt x="1128" y="317"/>
                </a:lnTo>
                <a:lnTo>
                  <a:pt x="1113" y="356"/>
                </a:lnTo>
                <a:lnTo>
                  <a:pt x="1095" y="395"/>
                </a:lnTo>
                <a:lnTo>
                  <a:pt x="1079" y="431"/>
                </a:lnTo>
                <a:lnTo>
                  <a:pt x="1067" y="467"/>
                </a:lnTo>
                <a:lnTo>
                  <a:pt x="1053" y="500"/>
                </a:lnTo>
                <a:lnTo>
                  <a:pt x="1041" y="531"/>
                </a:lnTo>
                <a:lnTo>
                  <a:pt x="1029" y="563"/>
                </a:lnTo>
                <a:lnTo>
                  <a:pt x="1016" y="602"/>
                </a:lnTo>
                <a:lnTo>
                  <a:pt x="1005" y="635"/>
                </a:lnTo>
                <a:lnTo>
                  <a:pt x="992" y="671"/>
                </a:lnTo>
                <a:lnTo>
                  <a:pt x="980" y="710"/>
                </a:lnTo>
                <a:lnTo>
                  <a:pt x="968" y="747"/>
                </a:lnTo>
                <a:lnTo>
                  <a:pt x="959" y="780"/>
                </a:lnTo>
                <a:lnTo>
                  <a:pt x="948" y="821"/>
                </a:lnTo>
                <a:lnTo>
                  <a:pt x="931" y="866"/>
                </a:lnTo>
                <a:lnTo>
                  <a:pt x="927" y="902"/>
                </a:lnTo>
                <a:lnTo>
                  <a:pt x="915" y="942"/>
                </a:lnTo>
                <a:lnTo>
                  <a:pt x="905" y="982"/>
                </a:lnTo>
                <a:lnTo>
                  <a:pt x="893" y="1014"/>
                </a:lnTo>
                <a:lnTo>
                  <a:pt x="885" y="1044"/>
                </a:lnTo>
                <a:lnTo>
                  <a:pt x="877" y="1074"/>
                </a:lnTo>
                <a:lnTo>
                  <a:pt x="865" y="1112"/>
                </a:lnTo>
                <a:lnTo>
                  <a:pt x="851" y="1154"/>
                </a:lnTo>
                <a:lnTo>
                  <a:pt x="837" y="1194"/>
                </a:lnTo>
                <a:lnTo>
                  <a:pt x="825" y="1226"/>
                </a:lnTo>
                <a:lnTo>
                  <a:pt x="805" y="1268"/>
                </a:lnTo>
                <a:lnTo>
                  <a:pt x="793" y="1292"/>
                </a:lnTo>
                <a:lnTo>
                  <a:pt x="777" y="1334"/>
                </a:lnTo>
                <a:lnTo>
                  <a:pt x="755" y="1376"/>
                </a:lnTo>
                <a:lnTo>
                  <a:pt x="737" y="1414"/>
                </a:lnTo>
                <a:lnTo>
                  <a:pt x="715" y="1454"/>
                </a:lnTo>
                <a:lnTo>
                  <a:pt x="693" y="1488"/>
                </a:lnTo>
                <a:lnTo>
                  <a:pt x="667" y="1524"/>
                </a:lnTo>
                <a:lnTo>
                  <a:pt x="641" y="1558"/>
                </a:lnTo>
                <a:lnTo>
                  <a:pt x="621" y="1584"/>
                </a:lnTo>
                <a:lnTo>
                  <a:pt x="585" y="1620"/>
                </a:lnTo>
                <a:lnTo>
                  <a:pt x="559" y="1638"/>
                </a:lnTo>
                <a:lnTo>
                  <a:pt x="531" y="1662"/>
                </a:lnTo>
                <a:lnTo>
                  <a:pt x="489" y="1686"/>
                </a:lnTo>
                <a:lnTo>
                  <a:pt x="443" y="1714"/>
                </a:lnTo>
                <a:lnTo>
                  <a:pt x="403" y="1732"/>
                </a:lnTo>
                <a:lnTo>
                  <a:pt x="373" y="1748"/>
                </a:lnTo>
                <a:lnTo>
                  <a:pt x="345" y="1764"/>
                </a:lnTo>
                <a:lnTo>
                  <a:pt x="309" y="1776"/>
                </a:lnTo>
                <a:lnTo>
                  <a:pt x="273" y="1788"/>
                </a:lnTo>
                <a:lnTo>
                  <a:pt x="251" y="1798"/>
                </a:lnTo>
                <a:lnTo>
                  <a:pt x="219" y="1806"/>
                </a:lnTo>
                <a:lnTo>
                  <a:pt x="181" y="1824"/>
                </a:lnTo>
                <a:lnTo>
                  <a:pt x="141" y="1836"/>
                </a:lnTo>
                <a:lnTo>
                  <a:pt x="93" y="1852"/>
                </a:lnTo>
                <a:lnTo>
                  <a:pt x="57" y="1864"/>
                </a:lnTo>
                <a:lnTo>
                  <a:pt x="27" y="1872"/>
                </a:lnTo>
                <a:lnTo>
                  <a:pt x="1" y="1878"/>
                </a:lnTo>
                <a:lnTo>
                  <a:pt x="0" y="1889"/>
                </a:lnTo>
                <a:lnTo>
                  <a:pt x="0" y="1920"/>
                </a:lnTo>
                <a:lnTo>
                  <a:pt x="2825" y="1918"/>
                </a:lnTo>
                <a:lnTo>
                  <a:pt x="2825" y="1890"/>
                </a:lnTo>
                <a:lnTo>
                  <a:pt x="2823" y="1874"/>
                </a:lnTo>
                <a:lnTo>
                  <a:pt x="2775" y="1862"/>
                </a:lnTo>
                <a:lnTo>
                  <a:pt x="2745" y="1852"/>
                </a:lnTo>
                <a:lnTo>
                  <a:pt x="2715" y="1846"/>
                </a:lnTo>
                <a:lnTo>
                  <a:pt x="2679" y="1834"/>
                </a:lnTo>
                <a:lnTo>
                  <a:pt x="2649" y="1824"/>
                </a:lnTo>
                <a:lnTo>
                  <a:pt x="2611" y="1814"/>
                </a:lnTo>
                <a:lnTo>
                  <a:pt x="2559" y="1796"/>
                </a:lnTo>
                <a:lnTo>
                  <a:pt x="2517" y="1778"/>
                </a:lnTo>
                <a:lnTo>
                  <a:pt x="2473" y="1764"/>
                </a:lnTo>
                <a:lnTo>
                  <a:pt x="2425" y="1742"/>
                </a:lnTo>
                <a:lnTo>
                  <a:pt x="2389" y="1726"/>
                </a:lnTo>
                <a:lnTo>
                  <a:pt x="2349" y="1708"/>
                </a:lnTo>
                <a:lnTo>
                  <a:pt x="2319" y="1694"/>
                </a:lnTo>
                <a:lnTo>
                  <a:pt x="2297" y="1678"/>
                </a:lnTo>
                <a:lnTo>
                  <a:pt x="2281" y="1670"/>
                </a:lnTo>
                <a:lnTo>
                  <a:pt x="2261" y="1656"/>
                </a:lnTo>
                <a:lnTo>
                  <a:pt x="2245" y="1638"/>
                </a:lnTo>
                <a:lnTo>
                  <a:pt x="2225" y="1620"/>
                </a:lnTo>
                <a:lnTo>
                  <a:pt x="2201" y="1598"/>
                </a:lnTo>
                <a:lnTo>
                  <a:pt x="2175" y="1568"/>
                </a:lnTo>
                <a:lnTo>
                  <a:pt x="2142" y="1526"/>
                </a:lnTo>
                <a:lnTo>
                  <a:pt x="2120" y="1491"/>
                </a:lnTo>
                <a:lnTo>
                  <a:pt x="2096" y="1454"/>
                </a:lnTo>
                <a:lnTo>
                  <a:pt x="2077" y="1424"/>
                </a:lnTo>
                <a:lnTo>
                  <a:pt x="2059" y="1390"/>
                </a:lnTo>
                <a:lnTo>
                  <a:pt x="2045" y="1362"/>
                </a:lnTo>
                <a:lnTo>
                  <a:pt x="2033" y="1338"/>
                </a:lnTo>
                <a:lnTo>
                  <a:pt x="2015" y="1308"/>
                </a:lnTo>
                <a:lnTo>
                  <a:pt x="2003" y="1276"/>
                </a:lnTo>
                <a:lnTo>
                  <a:pt x="1989" y="1248"/>
                </a:lnTo>
                <a:lnTo>
                  <a:pt x="1975" y="1218"/>
                </a:lnTo>
                <a:lnTo>
                  <a:pt x="1961" y="1180"/>
                </a:lnTo>
                <a:lnTo>
                  <a:pt x="1947" y="1136"/>
                </a:lnTo>
                <a:lnTo>
                  <a:pt x="1933" y="1108"/>
                </a:lnTo>
                <a:lnTo>
                  <a:pt x="1925" y="1078"/>
                </a:lnTo>
                <a:lnTo>
                  <a:pt x="1915" y="1048"/>
                </a:lnTo>
                <a:lnTo>
                  <a:pt x="1903" y="1016"/>
                </a:lnTo>
                <a:lnTo>
                  <a:pt x="1891" y="982"/>
                </a:lnTo>
                <a:lnTo>
                  <a:pt x="1879" y="936"/>
                </a:lnTo>
                <a:lnTo>
                  <a:pt x="1867" y="896"/>
                </a:lnTo>
                <a:lnTo>
                  <a:pt x="1855" y="854"/>
                </a:lnTo>
                <a:lnTo>
                  <a:pt x="1845" y="818"/>
                </a:lnTo>
                <a:lnTo>
                  <a:pt x="1839" y="794"/>
                </a:lnTo>
                <a:lnTo>
                  <a:pt x="1821" y="744"/>
                </a:lnTo>
                <a:lnTo>
                  <a:pt x="1809" y="708"/>
                </a:lnTo>
                <a:lnTo>
                  <a:pt x="1790" y="639"/>
                </a:lnTo>
                <a:lnTo>
                  <a:pt x="1776" y="596"/>
                </a:lnTo>
                <a:lnTo>
                  <a:pt x="1760" y="554"/>
                </a:lnTo>
                <a:lnTo>
                  <a:pt x="1745" y="515"/>
                </a:lnTo>
                <a:lnTo>
                  <a:pt x="1728" y="471"/>
                </a:lnTo>
                <a:lnTo>
                  <a:pt x="1713" y="426"/>
                </a:lnTo>
                <a:lnTo>
                  <a:pt x="1701" y="404"/>
                </a:lnTo>
                <a:lnTo>
                  <a:pt x="1682" y="357"/>
                </a:lnTo>
                <a:lnTo>
                  <a:pt x="1691" y="378"/>
                </a:lnTo>
                <a:lnTo>
                  <a:pt x="1668" y="327"/>
                </a:lnTo>
                <a:lnTo>
                  <a:pt x="1653" y="300"/>
                </a:lnTo>
                <a:lnTo>
                  <a:pt x="1632" y="257"/>
                </a:lnTo>
                <a:lnTo>
                  <a:pt x="1617" y="224"/>
                </a:lnTo>
                <a:lnTo>
                  <a:pt x="1605" y="200"/>
                </a:lnTo>
                <a:lnTo>
                  <a:pt x="1590" y="174"/>
                </a:lnTo>
                <a:lnTo>
                  <a:pt x="1581" y="159"/>
                </a:lnTo>
                <a:lnTo>
                  <a:pt x="1559" y="131"/>
                </a:lnTo>
                <a:lnTo>
                  <a:pt x="1545" y="107"/>
                </a:lnTo>
                <a:lnTo>
                  <a:pt x="1521" y="77"/>
                </a:lnTo>
                <a:lnTo>
                  <a:pt x="1500" y="54"/>
                </a:lnTo>
                <a:lnTo>
                  <a:pt x="1476" y="32"/>
                </a:lnTo>
                <a:lnTo>
                  <a:pt x="1455" y="18"/>
                </a:lnTo>
                <a:lnTo>
                  <a:pt x="1431" y="6"/>
                </a:lnTo>
                <a:lnTo>
                  <a:pt x="1405" y="0"/>
                </a:lnTo>
              </a:path>
            </a:pathLst>
          </a:cu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12700" cap="rnd" cmpd="sng">
            <a:noFill/>
            <a:prstDash val="solid"/>
            <a:round/>
            <a:headEnd type="none" w="med" len="med"/>
            <a:tailEnd type="none" w="med" len="med"/>
          </a:ln>
          <a:effectLst/>
        </p:spPr>
        <p:txBody>
          <a:bodyPr/>
          <a:lstStyle/>
          <a:p>
            <a:endParaRPr lang="en-US"/>
          </a:p>
        </p:txBody>
      </p:sp>
      <p:sp>
        <p:nvSpPr>
          <p:cNvPr id="303251" name="Freeform 147"/>
          <p:cNvSpPr>
            <a:spLocks/>
          </p:cNvSpPr>
          <p:nvPr/>
        </p:nvSpPr>
        <p:spPr bwMode="auto">
          <a:xfrm>
            <a:off x="3835400" y="1951038"/>
            <a:ext cx="1484313" cy="3057525"/>
          </a:xfrm>
          <a:custGeom>
            <a:avLst/>
            <a:gdLst/>
            <a:ahLst/>
            <a:cxnLst>
              <a:cxn ang="0">
                <a:pos x="451" y="0"/>
              </a:cxn>
              <a:cxn ang="0">
                <a:pos x="485" y="5"/>
              </a:cxn>
              <a:cxn ang="0">
                <a:pos x="515" y="15"/>
              </a:cxn>
              <a:cxn ang="0">
                <a:pos x="549" y="45"/>
              </a:cxn>
              <a:cxn ang="0">
                <a:pos x="580" y="75"/>
              </a:cxn>
              <a:cxn ang="0">
                <a:pos x="606" y="109"/>
              </a:cxn>
              <a:cxn ang="0">
                <a:pos x="630" y="145"/>
              </a:cxn>
              <a:cxn ang="0">
                <a:pos x="648" y="175"/>
              </a:cxn>
              <a:cxn ang="0">
                <a:pos x="671" y="212"/>
              </a:cxn>
              <a:cxn ang="0">
                <a:pos x="692" y="249"/>
              </a:cxn>
              <a:cxn ang="0">
                <a:pos x="712" y="288"/>
              </a:cxn>
              <a:cxn ang="0">
                <a:pos x="730" y="329"/>
              </a:cxn>
              <a:cxn ang="0">
                <a:pos x="746" y="363"/>
              </a:cxn>
              <a:cxn ang="0">
                <a:pos x="760" y="396"/>
              </a:cxn>
              <a:cxn ang="0">
                <a:pos x="775" y="434"/>
              </a:cxn>
              <a:cxn ang="0">
                <a:pos x="787" y="465"/>
              </a:cxn>
              <a:cxn ang="0">
                <a:pos x="800" y="497"/>
              </a:cxn>
              <a:cxn ang="0">
                <a:pos x="812" y="530"/>
              </a:cxn>
              <a:cxn ang="0">
                <a:pos x="827" y="567"/>
              </a:cxn>
              <a:cxn ang="0">
                <a:pos x="841" y="606"/>
              </a:cxn>
              <a:cxn ang="0">
                <a:pos x="853" y="645"/>
              </a:cxn>
              <a:cxn ang="0">
                <a:pos x="866" y="681"/>
              </a:cxn>
              <a:cxn ang="0">
                <a:pos x="880" y="726"/>
              </a:cxn>
              <a:cxn ang="0">
                <a:pos x="889" y="756"/>
              </a:cxn>
              <a:cxn ang="0">
                <a:pos x="897" y="783"/>
              </a:cxn>
              <a:cxn ang="0">
                <a:pos x="910" y="822"/>
              </a:cxn>
              <a:cxn ang="0">
                <a:pos x="922" y="866"/>
              </a:cxn>
              <a:cxn ang="0">
                <a:pos x="931" y="899"/>
              </a:cxn>
              <a:cxn ang="0">
                <a:pos x="935" y="1926"/>
              </a:cxn>
              <a:cxn ang="0">
                <a:pos x="0" y="1923"/>
              </a:cxn>
              <a:cxn ang="0">
                <a:pos x="2" y="849"/>
              </a:cxn>
              <a:cxn ang="0">
                <a:pos x="19" y="797"/>
              </a:cxn>
              <a:cxn ang="0">
                <a:pos x="31" y="750"/>
              </a:cxn>
              <a:cxn ang="0">
                <a:pos x="43" y="713"/>
              </a:cxn>
              <a:cxn ang="0">
                <a:pos x="61" y="659"/>
              </a:cxn>
              <a:cxn ang="0">
                <a:pos x="76" y="609"/>
              </a:cxn>
              <a:cxn ang="0">
                <a:pos x="91" y="570"/>
              </a:cxn>
              <a:cxn ang="0">
                <a:pos x="101" y="536"/>
              </a:cxn>
              <a:cxn ang="0">
                <a:pos x="116" y="495"/>
              </a:cxn>
              <a:cxn ang="0">
                <a:pos x="130" y="461"/>
              </a:cxn>
              <a:cxn ang="0">
                <a:pos x="145" y="420"/>
              </a:cxn>
              <a:cxn ang="0">
                <a:pos x="170" y="365"/>
              </a:cxn>
              <a:cxn ang="0">
                <a:pos x="160" y="389"/>
              </a:cxn>
              <a:cxn ang="0">
                <a:pos x="182" y="336"/>
              </a:cxn>
              <a:cxn ang="0">
                <a:pos x="199" y="302"/>
              </a:cxn>
              <a:cxn ang="0">
                <a:pos x="212" y="275"/>
              </a:cxn>
              <a:cxn ang="0">
                <a:pos x="233" y="236"/>
              </a:cxn>
              <a:cxn ang="0">
                <a:pos x="244" y="213"/>
              </a:cxn>
              <a:cxn ang="0">
                <a:pos x="271" y="163"/>
              </a:cxn>
              <a:cxn ang="0">
                <a:pos x="280" y="152"/>
              </a:cxn>
              <a:cxn ang="0">
                <a:pos x="291" y="137"/>
              </a:cxn>
              <a:cxn ang="0">
                <a:pos x="287" y="143"/>
              </a:cxn>
              <a:cxn ang="0">
                <a:pos x="259" y="183"/>
              </a:cxn>
              <a:cxn ang="0">
                <a:pos x="251" y="200"/>
              </a:cxn>
              <a:cxn ang="0">
                <a:pos x="267" y="173"/>
              </a:cxn>
              <a:cxn ang="0">
                <a:pos x="274" y="158"/>
              </a:cxn>
              <a:cxn ang="0">
                <a:pos x="303" y="115"/>
              </a:cxn>
              <a:cxn ang="0">
                <a:pos x="327" y="85"/>
              </a:cxn>
              <a:cxn ang="0">
                <a:pos x="351" y="57"/>
              </a:cxn>
              <a:cxn ang="0">
                <a:pos x="373" y="36"/>
              </a:cxn>
              <a:cxn ang="0">
                <a:pos x="394" y="19"/>
              </a:cxn>
              <a:cxn ang="0">
                <a:pos x="418" y="7"/>
              </a:cxn>
              <a:cxn ang="0">
                <a:pos x="451" y="2"/>
              </a:cxn>
            </a:cxnLst>
            <a:rect l="0" t="0" r="r" b="b"/>
            <a:pathLst>
              <a:path w="935" h="1926">
                <a:moveTo>
                  <a:pt x="451" y="0"/>
                </a:moveTo>
                <a:lnTo>
                  <a:pt x="485" y="5"/>
                </a:lnTo>
                <a:lnTo>
                  <a:pt x="515" y="15"/>
                </a:lnTo>
                <a:lnTo>
                  <a:pt x="549" y="45"/>
                </a:lnTo>
                <a:lnTo>
                  <a:pt x="580" y="75"/>
                </a:lnTo>
                <a:lnTo>
                  <a:pt x="606" y="109"/>
                </a:lnTo>
                <a:lnTo>
                  <a:pt x="630" y="145"/>
                </a:lnTo>
                <a:lnTo>
                  <a:pt x="648" y="175"/>
                </a:lnTo>
                <a:lnTo>
                  <a:pt x="671" y="212"/>
                </a:lnTo>
                <a:lnTo>
                  <a:pt x="692" y="249"/>
                </a:lnTo>
                <a:lnTo>
                  <a:pt x="712" y="288"/>
                </a:lnTo>
                <a:lnTo>
                  <a:pt x="730" y="329"/>
                </a:lnTo>
                <a:lnTo>
                  <a:pt x="746" y="363"/>
                </a:lnTo>
                <a:lnTo>
                  <a:pt x="760" y="396"/>
                </a:lnTo>
                <a:lnTo>
                  <a:pt x="775" y="434"/>
                </a:lnTo>
                <a:lnTo>
                  <a:pt x="787" y="465"/>
                </a:lnTo>
                <a:lnTo>
                  <a:pt x="800" y="497"/>
                </a:lnTo>
                <a:lnTo>
                  <a:pt x="812" y="530"/>
                </a:lnTo>
                <a:lnTo>
                  <a:pt x="827" y="567"/>
                </a:lnTo>
                <a:lnTo>
                  <a:pt x="841" y="606"/>
                </a:lnTo>
                <a:lnTo>
                  <a:pt x="853" y="645"/>
                </a:lnTo>
                <a:lnTo>
                  <a:pt x="866" y="681"/>
                </a:lnTo>
                <a:lnTo>
                  <a:pt x="880" y="726"/>
                </a:lnTo>
                <a:lnTo>
                  <a:pt x="889" y="756"/>
                </a:lnTo>
                <a:lnTo>
                  <a:pt x="897" y="783"/>
                </a:lnTo>
                <a:lnTo>
                  <a:pt x="910" y="822"/>
                </a:lnTo>
                <a:lnTo>
                  <a:pt x="922" y="866"/>
                </a:lnTo>
                <a:lnTo>
                  <a:pt x="931" y="899"/>
                </a:lnTo>
                <a:lnTo>
                  <a:pt x="935" y="1926"/>
                </a:lnTo>
                <a:lnTo>
                  <a:pt x="0" y="1923"/>
                </a:lnTo>
                <a:lnTo>
                  <a:pt x="2" y="849"/>
                </a:lnTo>
                <a:lnTo>
                  <a:pt x="19" y="797"/>
                </a:lnTo>
                <a:lnTo>
                  <a:pt x="31" y="750"/>
                </a:lnTo>
                <a:lnTo>
                  <a:pt x="43" y="713"/>
                </a:lnTo>
                <a:lnTo>
                  <a:pt x="61" y="659"/>
                </a:lnTo>
                <a:lnTo>
                  <a:pt x="76" y="609"/>
                </a:lnTo>
                <a:lnTo>
                  <a:pt x="91" y="570"/>
                </a:lnTo>
                <a:lnTo>
                  <a:pt x="101" y="536"/>
                </a:lnTo>
                <a:lnTo>
                  <a:pt x="116" y="495"/>
                </a:lnTo>
                <a:lnTo>
                  <a:pt x="130" y="461"/>
                </a:lnTo>
                <a:lnTo>
                  <a:pt x="145" y="420"/>
                </a:lnTo>
                <a:lnTo>
                  <a:pt x="170" y="365"/>
                </a:lnTo>
                <a:lnTo>
                  <a:pt x="160" y="389"/>
                </a:lnTo>
                <a:lnTo>
                  <a:pt x="182" y="336"/>
                </a:lnTo>
                <a:lnTo>
                  <a:pt x="199" y="302"/>
                </a:lnTo>
                <a:lnTo>
                  <a:pt x="212" y="275"/>
                </a:lnTo>
                <a:lnTo>
                  <a:pt x="233" y="236"/>
                </a:lnTo>
                <a:lnTo>
                  <a:pt x="244" y="213"/>
                </a:lnTo>
                <a:lnTo>
                  <a:pt x="271" y="163"/>
                </a:lnTo>
                <a:lnTo>
                  <a:pt x="280" y="152"/>
                </a:lnTo>
                <a:lnTo>
                  <a:pt x="291" y="137"/>
                </a:lnTo>
                <a:lnTo>
                  <a:pt x="287" y="143"/>
                </a:lnTo>
                <a:lnTo>
                  <a:pt x="259" y="183"/>
                </a:lnTo>
                <a:lnTo>
                  <a:pt x="251" y="200"/>
                </a:lnTo>
                <a:lnTo>
                  <a:pt x="267" y="173"/>
                </a:lnTo>
                <a:lnTo>
                  <a:pt x="274" y="158"/>
                </a:lnTo>
                <a:lnTo>
                  <a:pt x="303" y="115"/>
                </a:lnTo>
                <a:lnTo>
                  <a:pt x="327" y="85"/>
                </a:lnTo>
                <a:lnTo>
                  <a:pt x="351" y="57"/>
                </a:lnTo>
                <a:lnTo>
                  <a:pt x="373" y="36"/>
                </a:lnTo>
                <a:lnTo>
                  <a:pt x="394" y="19"/>
                </a:lnTo>
                <a:lnTo>
                  <a:pt x="418" y="7"/>
                </a:lnTo>
                <a:lnTo>
                  <a:pt x="451" y="2"/>
                </a:lnTo>
              </a:path>
            </a:pathLst>
          </a:custGeom>
          <a:gradFill rotWithShape="0">
            <a:gsLst>
              <a:gs pos="0">
                <a:srgbClr val="00A2DC"/>
              </a:gs>
              <a:gs pos="50000">
                <a:srgbClr val="00A2DC">
                  <a:gamma/>
                  <a:shade val="46275"/>
                  <a:invGamma/>
                </a:srgbClr>
              </a:gs>
              <a:gs pos="100000">
                <a:srgbClr val="00A2DC"/>
              </a:gs>
            </a:gsLst>
            <a:lin ang="0" scaled="1"/>
          </a:gradFill>
          <a:ln w="12700" cap="rnd" cmpd="sng">
            <a:noFill/>
            <a:prstDash val="solid"/>
            <a:round/>
            <a:headEnd type="none" w="med" len="med"/>
            <a:tailEnd type="none" w="med" len="med"/>
          </a:ln>
          <a:effectLst/>
        </p:spPr>
        <p:txBody>
          <a:bodyPr/>
          <a:lstStyle/>
          <a:p>
            <a:endParaRPr lang="en-US"/>
          </a:p>
        </p:txBody>
      </p:sp>
      <p:sp>
        <p:nvSpPr>
          <p:cNvPr id="303252" name="Rectangle 148"/>
          <p:cNvSpPr>
            <a:spLocks noChangeArrowheads="1"/>
          </p:cNvSpPr>
          <p:nvPr/>
        </p:nvSpPr>
        <p:spPr bwMode="auto">
          <a:xfrm>
            <a:off x="5024438" y="512286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.77</a:t>
            </a:r>
          </a:p>
        </p:txBody>
      </p:sp>
      <p:sp>
        <p:nvSpPr>
          <p:cNvPr id="303253" name="Rectangle 149"/>
          <p:cNvSpPr>
            <a:spLocks noChangeArrowheads="1"/>
          </p:cNvSpPr>
          <p:nvPr/>
        </p:nvSpPr>
        <p:spPr bwMode="auto">
          <a:xfrm>
            <a:off x="3557588" y="512286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.67</a:t>
            </a:r>
          </a:p>
        </p:txBody>
      </p:sp>
      <p:sp>
        <p:nvSpPr>
          <p:cNvPr id="303254" name="Rectangle 150"/>
          <p:cNvSpPr>
            <a:spLocks noChangeArrowheads="1"/>
          </p:cNvSpPr>
          <p:nvPr/>
        </p:nvSpPr>
        <p:spPr bwMode="auto">
          <a:xfrm>
            <a:off x="4300538" y="5122863"/>
            <a:ext cx="561975"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.72</a:t>
            </a:r>
          </a:p>
        </p:txBody>
      </p:sp>
      <p:sp>
        <p:nvSpPr>
          <p:cNvPr id="303255" name="Line 151"/>
          <p:cNvSpPr>
            <a:spLocks noChangeShapeType="1"/>
          </p:cNvSpPr>
          <p:nvPr/>
        </p:nvSpPr>
        <p:spPr bwMode="auto">
          <a:xfrm>
            <a:off x="2087563" y="5002213"/>
            <a:ext cx="5002212"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303256" name="Line 152"/>
          <p:cNvSpPr>
            <a:spLocks noChangeShapeType="1"/>
          </p:cNvSpPr>
          <p:nvPr/>
        </p:nvSpPr>
        <p:spPr bwMode="auto">
          <a:xfrm flipH="1">
            <a:off x="4887913" y="3941763"/>
            <a:ext cx="920750" cy="682625"/>
          </a:xfrm>
          <a:prstGeom prst="line">
            <a:avLst/>
          </a:prstGeom>
          <a:noFill/>
          <a:ln w="12700">
            <a:solidFill>
              <a:schemeClr val="tx1"/>
            </a:solidFill>
            <a:round/>
            <a:headEnd/>
            <a:tailEnd type="triangle" w="med" len="med"/>
          </a:ln>
          <a:effectLst>
            <a:outerShdw dist="17961" dir="2700000" algn="ctr" rotWithShape="0">
              <a:srgbClr val="000000"/>
            </a:outerShdw>
          </a:effectLst>
        </p:spPr>
        <p:txBody>
          <a:bodyPr wrap="none" anchor="ctr"/>
          <a:lstStyle/>
          <a:p>
            <a:endParaRPr lang="en-US"/>
          </a:p>
        </p:txBody>
      </p:sp>
      <p:sp>
        <p:nvSpPr>
          <p:cNvPr id="303257" name="Freeform 153"/>
          <p:cNvSpPr>
            <a:spLocks noChangeArrowheads="1"/>
          </p:cNvSpPr>
          <p:nvPr/>
        </p:nvSpPr>
        <p:spPr bwMode="auto">
          <a:xfrm flipH="1">
            <a:off x="4532313" y="4916488"/>
            <a:ext cx="42862" cy="192087"/>
          </a:xfrm>
          <a:custGeom>
            <a:avLst/>
            <a:gdLst/>
            <a:ahLst/>
            <a:cxnLst>
              <a:cxn ang="0">
                <a:pos x="0" y="0"/>
              </a:cxn>
              <a:cxn ang="0">
                <a:pos x="0" y="2005"/>
              </a:cxn>
            </a:cxnLst>
            <a:rect l="0" t="0" r="r" b="b"/>
            <a:pathLst>
              <a:path w="1" h="2005">
                <a:moveTo>
                  <a:pt x="0" y="0"/>
                </a:moveTo>
                <a:lnTo>
                  <a:pt x="0" y="2005"/>
                </a:lnTo>
              </a:path>
            </a:pathLst>
          </a:cu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303258" name="Line 154"/>
          <p:cNvSpPr>
            <a:spLocks noChangeShapeType="1"/>
          </p:cNvSpPr>
          <p:nvPr/>
        </p:nvSpPr>
        <p:spPr bwMode="auto">
          <a:xfrm>
            <a:off x="5305425" y="3355975"/>
            <a:ext cx="0" cy="1755775"/>
          </a:xfrm>
          <a:prstGeom prst="line">
            <a:avLst/>
          </a:prstGeom>
          <a:noFill/>
          <a:ln w="12700">
            <a:solidFill>
              <a:schemeClr val="tx1"/>
            </a:solidFill>
            <a:round/>
            <a:headEnd/>
            <a:tailEnd/>
          </a:ln>
          <a:effectLst>
            <a:outerShdw dist="17961" dir="2700000" algn="ctr" rotWithShape="0">
              <a:srgbClr val="000000"/>
            </a:outerShdw>
          </a:effectLst>
        </p:spPr>
        <p:txBody>
          <a:bodyPr/>
          <a:lstStyle/>
          <a:p>
            <a:endParaRPr lang="en-US"/>
          </a:p>
        </p:txBody>
      </p:sp>
      <p:sp>
        <p:nvSpPr>
          <p:cNvPr id="303259" name="Line 155"/>
          <p:cNvSpPr>
            <a:spLocks noChangeShapeType="1"/>
          </p:cNvSpPr>
          <p:nvPr/>
        </p:nvSpPr>
        <p:spPr bwMode="auto">
          <a:xfrm>
            <a:off x="3832225" y="3308350"/>
            <a:ext cx="0" cy="1798638"/>
          </a:xfrm>
          <a:prstGeom prst="line">
            <a:avLst/>
          </a:prstGeom>
          <a:noFill/>
          <a:ln w="12700">
            <a:solidFill>
              <a:schemeClr val="tx1"/>
            </a:solidFill>
            <a:round/>
            <a:headEnd/>
            <a:tailEnd/>
          </a:ln>
          <a:effectLst>
            <a:outerShdw dist="17961" dir="2700000" algn="ctr" rotWithShape="0">
              <a:schemeClr val="bg2"/>
            </a:outerShdw>
          </a:effectLst>
        </p:spPr>
        <p:txBody>
          <a:bodyPr/>
          <a:lstStyle/>
          <a:p>
            <a:endParaRPr lang="en-US"/>
          </a:p>
        </p:txBody>
      </p:sp>
      <p:sp>
        <p:nvSpPr>
          <p:cNvPr id="303260" name="Rectangle 156"/>
          <p:cNvSpPr>
            <a:spLocks noChangeArrowheads="1"/>
          </p:cNvSpPr>
          <p:nvPr/>
        </p:nvSpPr>
        <p:spPr bwMode="auto">
          <a:xfrm>
            <a:off x="5591175" y="3470275"/>
            <a:ext cx="1858963" cy="454025"/>
          </a:xfrm>
          <a:prstGeom prst="rect">
            <a:avLst/>
          </a:prstGeom>
          <a:noFill/>
          <a:ln w="12700">
            <a:noFill/>
            <a:miter lim="800000"/>
            <a:headEnd/>
            <a:tailEnd/>
          </a:ln>
          <a:effectLst/>
        </p:spPr>
        <p:txBody>
          <a:bodyPr wrap="none" lIns="90488" tIns="44450" rIns="90488" bIns="44450">
            <a:spAutoFit/>
          </a:bodyPr>
          <a:lstStyle/>
          <a:p>
            <a:pPr algn="l"/>
            <a:r>
              <a:rPr lang="en-US" sz="2400">
                <a:effectLst>
                  <a:outerShdw blurRad="38100" dist="38100" dir="2700000" algn="tl">
                    <a:srgbClr val="000000"/>
                  </a:outerShdw>
                </a:effectLst>
                <a:latin typeface="Book Antiqua" pitchFamily="18" charset="0"/>
              </a:rPr>
              <a:t>Area = .4582</a:t>
            </a:r>
          </a:p>
        </p:txBody>
      </p:sp>
      <p:grpSp>
        <p:nvGrpSpPr>
          <p:cNvPr id="303261" name="Group 157"/>
          <p:cNvGrpSpPr>
            <a:grpSpLocks/>
          </p:cNvGrpSpPr>
          <p:nvPr/>
        </p:nvGrpSpPr>
        <p:grpSpPr bwMode="auto">
          <a:xfrm>
            <a:off x="2239963" y="1881188"/>
            <a:ext cx="4759325" cy="2952750"/>
            <a:chOff x="1195" y="1177"/>
            <a:chExt cx="2998" cy="1860"/>
          </a:xfrm>
        </p:grpSpPr>
        <p:sp>
          <p:nvSpPr>
            <p:cNvPr id="303262" name="Arc 158"/>
            <p:cNvSpPr>
              <a:spLocks/>
            </p:cNvSpPr>
            <p:nvPr/>
          </p:nvSpPr>
          <p:spPr bwMode="auto">
            <a:xfrm rot="4500000">
              <a:off x="2955" y="2310"/>
              <a:ext cx="806" cy="270"/>
            </a:xfrm>
            <a:custGeom>
              <a:avLst/>
              <a:gdLst>
                <a:gd name="G0" fmla="+- 0 0 0"/>
                <a:gd name="G1" fmla="+- 0 0 0"/>
                <a:gd name="G2" fmla="+- 21600 0 0"/>
                <a:gd name="T0" fmla="*/ 19428 w 19428"/>
                <a:gd name="T1" fmla="*/ 9440 h 21600"/>
                <a:gd name="T2" fmla="*/ 0 w 19428"/>
                <a:gd name="T3" fmla="*/ 21600 h 21600"/>
                <a:gd name="T4" fmla="*/ 0 w 19428"/>
                <a:gd name="T5" fmla="*/ 0 h 21600"/>
              </a:gdLst>
              <a:ahLst/>
              <a:cxnLst>
                <a:cxn ang="0">
                  <a:pos x="T0" y="T1"/>
                </a:cxn>
                <a:cxn ang="0">
                  <a:pos x="T2" y="T3"/>
                </a:cxn>
                <a:cxn ang="0">
                  <a:pos x="T4" y="T5"/>
                </a:cxn>
              </a:cxnLst>
              <a:rect l="0" t="0" r="r" b="b"/>
              <a:pathLst>
                <a:path w="19428" h="21600" fill="none" extrusionOk="0">
                  <a:moveTo>
                    <a:pt x="19427" y="9439"/>
                  </a:moveTo>
                  <a:cubicBezTo>
                    <a:pt x="15813" y="16878"/>
                    <a:pt x="8269" y="21599"/>
                    <a:pt x="0" y="21600"/>
                  </a:cubicBezTo>
                </a:path>
                <a:path w="19428" h="21600" stroke="0" extrusionOk="0">
                  <a:moveTo>
                    <a:pt x="19427" y="9439"/>
                  </a:moveTo>
                  <a:cubicBezTo>
                    <a:pt x="15813" y="16878"/>
                    <a:pt x="8269" y="21599"/>
                    <a:pt x="0" y="21600"/>
                  </a:cubicBezTo>
                  <a:lnTo>
                    <a:pt x="0" y="0"/>
                  </a:lnTo>
                  <a:close/>
                </a:path>
              </a:pathLst>
            </a:custGeom>
            <a:noFill/>
            <a:ln w="12700" cap="rnd">
              <a:solidFill>
                <a:schemeClr val="tx1"/>
              </a:solidFill>
              <a:round/>
              <a:headEnd/>
              <a:tailEnd/>
            </a:ln>
            <a:effectLst/>
          </p:spPr>
          <p:txBody>
            <a:bodyPr wrap="none" anchor="ctr"/>
            <a:lstStyle/>
            <a:p>
              <a:endParaRPr lang="en-US"/>
            </a:p>
          </p:txBody>
        </p:sp>
        <p:sp>
          <p:nvSpPr>
            <p:cNvPr id="303263" name="Arc 159"/>
            <p:cNvSpPr>
              <a:spLocks/>
            </p:cNvSpPr>
            <p:nvPr/>
          </p:nvSpPr>
          <p:spPr bwMode="auto">
            <a:xfrm rot="720000">
              <a:off x="3466" y="2872"/>
              <a:ext cx="727" cy="165"/>
            </a:xfrm>
            <a:custGeom>
              <a:avLst/>
              <a:gdLst>
                <a:gd name="G0" fmla="+- 21038 0 0"/>
                <a:gd name="G1" fmla="+- 0 0 0"/>
                <a:gd name="G2" fmla="+- 21600 0 0"/>
                <a:gd name="T0" fmla="*/ 18899 w 21038"/>
                <a:gd name="T1" fmla="*/ 21494 h 21494"/>
                <a:gd name="T2" fmla="*/ 0 w 21038"/>
                <a:gd name="T3" fmla="*/ 4895 h 21494"/>
                <a:gd name="T4" fmla="*/ 21038 w 21038"/>
                <a:gd name="T5" fmla="*/ 0 h 21494"/>
              </a:gdLst>
              <a:ahLst/>
              <a:cxnLst>
                <a:cxn ang="0">
                  <a:pos x="T0" y="T1"/>
                </a:cxn>
                <a:cxn ang="0">
                  <a:pos x="T2" y="T3"/>
                </a:cxn>
                <a:cxn ang="0">
                  <a:pos x="T4" y="T5"/>
                </a:cxn>
              </a:cxnLst>
              <a:rect l="0" t="0" r="r" b="b"/>
              <a:pathLst>
                <a:path w="21038" h="21494" fill="none" extrusionOk="0">
                  <a:moveTo>
                    <a:pt x="18899" y="21493"/>
                  </a:moveTo>
                  <a:cubicBezTo>
                    <a:pt x="9695" y="20577"/>
                    <a:pt x="2096" y="13903"/>
                    <a:pt x="-1" y="4895"/>
                  </a:cubicBezTo>
                </a:path>
                <a:path w="21038" h="21494" stroke="0" extrusionOk="0">
                  <a:moveTo>
                    <a:pt x="18899" y="21493"/>
                  </a:moveTo>
                  <a:cubicBezTo>
                    <a:pt x="9695" y="20577"/>
                    <a:pt x="2096" y="13903"/>
                    <a:pt x="-1" y="4895"/>
                  </a:cubicBezTo>
                  <a:lnTo>
                    <a:pt x="21038" y="0"/>
                  </a:lnTo>
                  <a:close/>
                </a:path>
              </a:pathLst>
            </a:custGeom>
            <a:noFill/>
            <a:ln w="12700" cap="rnd">
              <a:solidFill>
                <a:schemeClr val="tx1"/>
              </a:solidFill>
              <a:round/>
              <a:headEnd/>
              <a:tailEnd/>
            </a:ln>
            <a:effectLst/>
          </p:spPr>
          <p:txBody>
            <a:bodyPr wrap="none" anchor="ctr"/>
            <a:lstStyle/>
            <a:p>
              <a:endParaRPr lang="en-US"/>
            </a:p>
          </p:txBody>
        </p:sp>
        <p:sp>
          <p:nvSpPr>
            <p:cNvPr id="303264" name="Arc 160"/>
            <p:cNvSpPr>
              <a:spLocks/>
            </p:cNvSpPr>
            <p:nvPr/>
          </p:nvSpPr>
          <p:spPr bwMode="auto">
            <a:xfrm rot="6300000">
              <a:off x="1950" y="1543"/>
              <a:ext cx="956" cy="224"/>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a:tailEnd/>
            </a:ln>
            <a:effectLst/>
          </p:spPr>
          <p:txBody>
            <a:bodyPr wrap="none" anchor="ctr"/>
            <a:lstStyle/>
            <a:p>
              <a:endParaRPr lang="en-US"/>
            </a:p>
          </p:txBody>
        </p:sp>
        <p:sp>
          <p:nvSpPr>
            <p:cNvPr id="303265" name="Arc 161"/>
            <p:cNvSpPr>
              <a:spLocks/>
            </p:cNvSpPr>
            <p:nvPr/>
          </p:nvSpPr>
          <p:spPr bwMode="auto">
            <a:xfrm rot="16980000">
              <a:off x="1574" y="2304"/>
              <a:ext cx="790" cy="284"/>
            </a:xfrm>
            <a:custGeom>
              <a:avLst/>
              <a:gdLst>
                <a:gd name="G0" fmla="+- 19433 0 0"/>
                <a:gd name="G1" fmla="+- 0 0 0"/>
                <a:gd name="G2" fmla="+- 21600 0 0"/>
                <a:gd name="T0" fmla="*/ 19433 w 19433"/>
                <a:gd name="T1" fmla="*/ 21600 h 21600"/>
                <a:gd name="T2" fmla="*/ 0 w 19433"/>
                <a:gd name="T3" fmla="*/ 9430 h 21600"/>
                <a:gd name="T4" fmla="*/ 19433 w 19433"/>
                <a:gd name="T5" fmla="*/ 0 h 21600"/>
              </a:gdLst>
              <a:ahLst/>
              <a:cxnLst>
                <a:cxn ang="0">
                  <a:pos x="T0" y="T1"/>
                </a:cxn>
                <a:cxn ang="0">
                  <a:pos x="T2" y="T3"/>
                </a:cxn>
                <a:cxn ang="0">
                  <a:pos x="T4" y="T5"/>
                </a:cxn>
              </a:cxnLst>
              <a:rect l="0" t="0" r="r" b="b"/>
              <a:pathLst>
                <a:path w="19433" h="21600" fill="none" extrusionOk="0">
                  <a:moveTo>
                    <a:pt x="19433" y="21600"/>
                  </a:moveTo>
                  <a:cubicBezTo>
                    <a:pt x="11159" y="21600"/>
                    <a:pt x="3612" y="16873"/>
                    <a:pt x="0" y="9429"/>
                  </a:cubicBezTo>
                </a:path>
                <a:path w="19433" h="21600" stroke="0" extrusionOk="0">
                  <a:moveTo>
                    <a:pt x="19433" y="21600"/>
                  </a:moveTo>
                  <a:cubicBezTo>
                    <a:pt x="11159" y="21600"/>
                    <a:pt x="3612" y="16873"/>
                    <a:pt x="0" y="9429"/>
                  </a:cubicBezTo>
                  <a:lnTo>
                    <a:pt x="19433" y="0"/>
                  </a:lnTo>
                  <a:close/>
                </a:path>
              </a:pathLst>
            </a:custGeom>
            <a:noFill/>
            <a:ln w="12700" cap="rnd">
              <a:solidFill>
                <a:schemeClr val="tx1"/>
              </a:solidFill>
              <a:round/>
              <a:headEnd/>
              <a:tailEnd/>
            </a:ln>
            <a:effectLst/>
          </p:spPr>
          <p:txBody>
            <a:bodyPr wrap="none" anchor="ctr"/>
            <a:lstStyle/>
            <a:p>
              <a:endParaRPr lang="en-US"/>
            </a:p>
          </p:txBody>
        </p:sp>
        <p:sp>
          <p:nvSpPr>
            <p:cNvPr id="303266" name="Arc 162"/>
            <p:cNvSpPr>
              <a:spLocks/>
            </p:cNvSpPr>
            <p:nvPr/>
          </p:nvSpPr>
          <p:spPr bwMode="auto">
            <a:xfrm rot="15300000">
              <a:off x="2411" y="1545"/>
              <a:ext cx="957" cy="225"/>
            </a:xfrm>
            <a:custGeom>
              <a:avLst/>
              <a:gdLst>
                <a:gd name="G0" fmla="+- 0 0 0"/>
                <a:gd name="G1" fmla="+- 96 0 0"/>
                <a:gd name="G2" fmla="+- 21600 0 0"/>
                <a:gd name="T0" fmla="*/ 21600 w 21600"/>
                <a:gd name="T1" fmla="*/ 0 h 21696"/>
                <a:gd name="T2" fmla="*/ 0 w 21600"/>
                <a:gd name="T3" fmla="*/ 21696 h 21696"/>
                <a:gd name="T4" fmla="*/ 0 w 21600"/>
                <a:gd name="T5" fmla="*/ 96 h 21696"/>
              </a:gdLst>
              <a:ahLst/>
              <a:cxnLst>
                <a:cxn ang="0">
                  <a:pos x="T0" y="T1"/>
                </a:cxn>
                <a:cxn ang="0">
                  <a:pos x="T2" y="T3"/>
                </a:cxn>
                <a:cxn ang="0">
                  <a:pos x="T4" y="T5"/>
                </a:cxn>
              </a:cxnLst>
              <a:rect l="0" t="0" r="r" b="b"/>
              <a:pathLst>
                <a:path w="21600" h="21696" fill="none" extrusionOk="0">
                  <a:moveTo>
                    <a:pt x="21599" y="0"/>
                  </a:moveTo>
                  <a:cubicBezTo>
                    <a:pt x="21599" y="32"/>
                    <a:pt x="21600" y="64"/>
                    <a:pt x="21600" y="96"/>
                  </a:cubicBezTo>
                  <a:cubicBezTo>
                    <a:pt x="21600" y="12025"/>
                    <a:pt x="11929" y="21695"/>
                    <a:pt x="0" y="21696"/>
                  </a:cubicBezTo>
                </a:path>
                <a:path w="21600" h="21696" stroke="0" extrusionOk="0">
                  <a:moveTo>
                    <a:pt x="21599" y="0"/>
                  </a:moveTo>
                  <a:cubicBezTo>
                    <a:pt x="21599" y="32"/>
                    <a:pt x="21600" y="64"/>
                    <a:pt x="21600" y="96"/>
                  </a:cubicBezTo>
                  <a:cubicBezTo>
                    <a:pt x="21600" y="12025"/>
                    <a:pt x="11929" y="21695"/>
                    <a:pt x="0" y="21696"/>
                  </a:cubicBezTo>
                  <a:lnTo>
                    <a:pt x="0" y="96"/>
                  </a:lnTo>
                  <a:close/>
                </a:path>
              </a:pathLst>
            </a:custGeom>
            <a:noFill/>
            <a:ln w="12700" cap="rnd">
              <a:solidFill>
                <a:schemeClr val="tx1"/>
              </a:solidFill>
              <a:round/>
              <a:headEnd/>
              <a:tailEnd/>
            </a:ln>
            <a:effectLst/>
          </p:spPr>
          <p:txBody>
            <a:bodyPr wrap="none" anchor="ctr"/>
            <a:lstStyle/>
            <a:p>
              <a:endParaRPr lang="en-US"/>
            </a:p>
          </p:txBody>
        </p:sp>
        <p:sp>
          <p:nvSpPr>
            <p:cNvPr id="303267" name="Arc 163"/>
            <p:cNvSpPr>
              <a:spLocks/>
            </p:cNvSpPr>
            <p:nvPr/>
          </p:nvSpPr>
          <p:spPr bwMode="auto">
            <a:xfrm rot="20700000">
              <a:off x="1195" y="2859"/>
              <a:ext cx="697" cy="164"/>
            </a:xfrm>
            <a:custGeom>
              <a:avLst/>
              <a:gdLst>
                <a:gd name="G0" fmla="+- 0 0 0"/>
                <a:gd name="G1" fmla="+- 0 0 0"/>
                <a:gd name="G2" fmla="+- 21600 0 0"/>
                <a:gd name="T0" fmla="*/ 20693 w 20693"/>
                <a:gd name="T1" fmla="*/ 6194 h 21576"/>
                <a:gd name="T2" fmla="*/ 1014 w 20693"/>
                <a:gd name="T3" fmla="*/ 21576 h 21576"/>
                <a:gd name="T4" fmla="*/ 0 w 20693"/>
                <a:gd name="T5" fmla="*/ 0 h 21576"/>
              </a:gdLst>
              <a:ahLst/>
              <a:cxnLst>
                <a:cxn ang="0">
                  <a:pos x="T0" y="T1"/>
                </a:cxn>
                <a:cxn ang="0">
                  <a:pos x="T2" y="T3"/>
                </a:cxn>
                <a:cxn ang="0">
                  <a:pos x="T4" y="T5"/>
                </a:cxn>
              </a:cxnLst>
              <a:rect l="0" t="0" r="r" b="b"/>
              <a:pathLst>
                <a:path w="20693" h="21576" fill="none" extrusionOk="0">
                  <a:moveTo>
                    <a:pt x="20692" y="6193"/>
                  </a:moveTo>
                  <a:cubicBezTo>
                    <a:pt x="18063" y="14978"/>
                    <a:pt x="10173" y="21145"/>
                    <a:pt x="1014" y="21576"/>
                  </a:cubicBezTo>
                </a:path>
                <a:path w="20693" h="21576" stroke="0" extrusionOk="0">
                  <a:moveTo>
                    <a:pt x="20692" y="6193"/>
                  </a:moveTo>
                  <a:cubicBezTo>
                    <a:pt x="18063" y="14978"/>
                    <a:pt x="10173" y="21145"/>
                    <a:pt x="1014" y="21576"/>
                  </a:cubicBezTo>
                  <a:lnTo>
                    <a:pt x="0" y="0"/>
                  </a:lnTo>
                  <a:close/>
                </a:path>
              </a:pathLst>
            </a:custGeom>
            <a:noFill/>
            <a:ln w="12700" cap="rnd">
              <a:solidFill>
                <a:schemeClr val="tx1"/>
              </a:solidFill>
              <a:round/>
              <a:headEnd/>
              <a:tailEnd/>
            </a:ln>
            <a:effectLst/>
          </p:spPr>
          <p:txBody>
            <a:bodyPr wrap="none" anchor="ctr"/>
            <a:lstStyle/>
            <a:p>
              <a:endParaRPr lang="en-US"/>
            </a:p>
          </p:txBody>
        </p:sp>
      </p:grpSp>
      <p:sp>
        <p:nvSpPr>
          <p:cNvPr id="303268" name="AutoShape 164"/>
          <p:cNvSpPr>
            <a:spLocks noChangeArrowheads="1"/>
          </p:cNvSpPr>
          <p:nvPr/>
        </p:nvSpPr>
        <p:spPr bwMode="auto">
          <a:xfrm rot="5400000">
            <a:off x="1171575" y="3549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graphicFrame>
        <p:nvGraphicFramePr>
          <p:cNvPr id="303269" name="Object 165">
            <a:hlinkClick r:id="" action="ppaction://ole?verb=0"/>
          </p:cNvPr>
          <p:cNvGraphicFramePr>
            <a:graphicFrameLocks/>
          </p:cNvGraphicFramePr>
          <p:nvPr/>
        </p:nvGraphicFramePr>
        <p:xfrm>
          <a:off x="7167563" y="4883150"/>
          <a:ext cx="273050" cy="282575"/>
        </p:xfrm>
        <a:graphic>
          <a:graphicData uri="http://schemas.openxmlformats.org/presentationml/2006/ole">
            <mc:AlternateContent xmlns:mc="http://schemas.openxmlformats.org/markup-compatibility/2006">
              <mc:Choice xmlns:v="urn:schemas-microsoft-com:vml" Requires="v">
                <p:oleObj spid="_x0000_s303369" name="Equation" r:id="rId4" imgW="176040" imgH="228600" progId="Equation.DSMT4">
                  <p:embed/>
                </p:oleObj>
              </mc:Choice>
              <mc:Fallback>
                <p:oleObj name="Equation" r:id="rId4" imgW="176040" imgH="228600" progId="Equation.DSMT4">
                  <p:embed/>
                  <p:pic>
                    <p:nvPicPr>
                      <p:cNvPr id="0" name="Picture 16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7563" y="4883150"/>
                        <a:ext cx="273050" cy="2825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303270" name="Group 166"/>
          <p:cNvGrpSpPr>
            <a:grpSpLocks/>
          </p:cNvGrpSpPr>
          <p:nvPr/>
        </p:nvGrpSpPr>
        <p:grpSpPr bwMode="auto">
          <a:xfrm>
            <a:off x="1630363" y="1903413"/>
            <a:ext cx="1833562" cy="1187450"/>
            <a:chOff x="1087" y="1119"/>
            <a:chExt cx="1155" cy="748"/>
          </a:xfrm>
        </p:grpSpPr>
        <p:sp>
          <p:nvSpPr>
            <p:cNvPr id="303271" name="Text Box 167"/>
            <p:cNvSpPr txBox="1">
              <a:spLocks noChangeArrowheads="1"/>
            </p:cNvSpPr>
            <p:nvPr/>
          </p:nvSpPr>
          <p:spPr bwMode="auto">
            <a:xfrm>
              <a:off x="1087" y="1119"/>
              <a:ext cx="1155" cy="748"/>
            </a:xfrm>
            <a:prstGeom prst="rect">
              <a:avLst/>
            </a:prstGeom>
            <a:noFill/>
            <a:ln w="12700">
              <a:noFill/>
              <a:miter lim="800000"/>
              <a:headEnd/>
              <a:tailEnd/>
            </a:ln>
            <a:effectLst/>
          </p:spPr>
          <p:txBody>
            <a:bodyPr wrap="none">
              <a:spAutoFit/>
            </a:bodyPr>
            <a:lstStyle/>
            <a:p>
              <a:r>
                <a:rPr lang="en-US" sz="2400">
                  <a:effectLst>
                    <a:outerShdw blurRad="38100" dist="38100" dir="2700000" algn="tl">
                      <a:srgbClr val="000000"/>
                    </a:outerShdw>
                  </a:effectLst>
                  <a:latin typeface="Book Antiqua" pitchFamily="18" charset="0"/>
                </a:rPr>
                <a:t>Sampling</a:t>
              </a:r>
            </a:p>
            <a:p>
              <a:r>
                <a:rPr lang="en-US" sz="2400">
                  <a:effectLst>
                    <a:outerShdw blurRad="38100" dist="38100" dir="2700000" algn="tl">
                      <a:srgbClr val="000000"/>
                    </a:outerShdw>
                  </a:effectLst>
                  <a:latin typeface="Book Antiqua" pitchFamily="18" charset="0"/>
                </a:rPr>
                <a:t>Distribution</a:t>
              </a:r>
            </a:p>
            <a:p>
              <a:r>
                <a:rPr lang="en-US" sz="2400">
                  <a:effectLst>
                    <a:outerShdw blurRad="38100" dist="38100" dir="2700000" algn="tl">
                      <a:srgbClr val="000000"/>
                    </a:outerShdw>
                  </a:effectLst>
                  <a:latin typeface="Book Antiqua" pitchFamily="18" charset="0"/>
                </a:rPr>
                <a:t>of     </a:t>
              </a:r>
            </a:p>
          </p:txBody>
        </p:sp>
        <p:graphicFrame>
          <p:nvGraphicFramePr>
            <p:cNvPr id="303272" name="Object 168">
              <a:hlinkClick r:id="" action="ppaction://ole?verb=0"/>
            </p:cNvPr>
            <p:cNvGraphicFramePr>
              <a:graphicFrameLocks/>
            </p:cNvGraphicFramePr>
            <p:nvPr/>
          </p:nvGraphicFramePr>
          <p:xfrm>
            <a:off x="1676" y="1673"/>
            <a:ext cx="120" cy="170"/>
          </p:xfrm>
          <a:graphic>
            <a:graphicData uri="http://schemas.openxmlformats.org/presentationml/2006/ole">
              <mc:AlternateContent xmlns:mc="http://schemas.openxmlformats.org/markup-compatibility/2006">
                <mc:Choice xmlns:v="urn:schemas-microsoft-com:vml" Requires="v">
                  <p:oleObj spid="_x0000_s303370" name="Equation" r:id="rId6" imgW="176040" imgH="228600" progId="Equation.DSMT4">
                    <p:embed/>
                  </p:oleObj>
                </mc:Choice>
                <mc:Fallback>
                  <p:oleObj name="Equation" r:id="rId6" imgW="176040" imgH="228600" progId="Equation.DSMT4">
                    <p:embed/>
                    <p:pic>
                      <p:nvPicPr>
                        <p:cNvPr id="0" name="Picture 168"/>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 y="1673"/>
                          <a:ext cx="120" cy="17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graphicFrame>
        <p:nvGraphicFramePr>
          <p:cNvPr id="303273" name="Object 169">
            <a:hlinkClick r:id="" action="ppaction://ole?verb=0"/>
          </p:cNvPr>
          <p:cNvGraphicFramePr>
            <a:graphicFrameLocks/>
          </p:cNvGraphicFramePr>
          <p:nvPr/>
        </p:nvGraphicFramePr>
        <p:xfrm>
          <a:off x="5592763" y="2039938"/>
          <a:ext cx="1293812" cy="463550"/>
        </p:xfrm>
        <a:graphic>
          <a:graphicData uri="http://schemas.openxmlformats.org/presentationml/2006/ole">
            <mc:AlternateContent xmlns:mc="http://schemas.openxmlformats.org/markup-compatibility/2006">
              <mc:Choice xmlns:v="urn:schemas-microsoft-com:vml" Requires="v">
                <p:oleObj spid="_x0000_s303371" name="Equation" r:id="rId8" imgW="583920" imgH="215640" progId="Equation.DSMT4">
                  <p:embed/>
                </p:oleObj>
              </mc:Choice>
              <mc:Fallback>
                <p:oleObj name="Equation" r:id="rId8" imgW="583920" imgH="215640" progId="Equation.DSMT4">
                  <p:embed/>
                  <p:pic>
                    <p:nvPicPr>
                      <p:cNvPr id="0" name="Picture 169"/>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92763" y="2039938"/>
                        <a:ext cx="1293812" cy="463550"/>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nvGrpSpPr>
          <p:cNvPr id="303274" name="Group 170"/>
          <p:cNvGrpSpPr>
            <a:grpSpLocks/>
          </p:cNvGrpSpPr>
          <p:nvPr/>
        </p:nvGrpSpPr>
        <p:grpSpPr bwMode="auto">
          <a:xfrm>
            <a:off x="685800" y="166688"/>
            <a:ext cx="7772400" cy="814387"/>
            <a:chOff x="432" y="33"/>
            <a:chExt cx="4896" cy="513"/>
          </a:xfrm>
        </p:grpSpPr>
        <p:sp>
          <p:nvSpPr>
            <p:cNvPr id="303275" name="Rectangle 171"/>
            <p:cNvSpPr>
              <a:spLocks noChangeArrowheads="1"/>
            </p:cNvSpPr>
            <p:nvPr/>
          </p:nvSpPr>
          <p:spPr bwMode="auto">
            <a:xfrm>
              <a:off x="432" y="33"/>
              <a:ext cx="4896" cy="513"/>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Distribution of</a:t>
              </a:r>
            </a:p>
          </p:txBody>
        </p:sp>
        <p:graphicFrame>
          <p:nvGraphicFramePr>
            <p:cNvPr id="303276" name="Object 172">
              <a:hlinkClick r:id="" action="ppaction://ole?verb=0"/>
            </p:cNvPr>
            <p:cNvGraphicFramePr>
              <a:graphicFrameLocks/>
            </p:cNvGraphicFramePr>
            <p:nvPr/>
          </p:nvGraphicFramePr>
          <p:xfrm>
            <a:off x="4155" y="228"/>
            <a:ext cx="180" cy="204"/>
          </p:xfrm>
          <a:graphic>
            <a:graphicData uri="http://schemas.openxmlformats.org/presentationml/2006/ole">
              <mc:AlternateContent xmlns:mc="http://schemas.openxmlformats.org/markup-compatibility/2006">
                <mc:Choice xmlns:v="urn:schemas-microsoft-com:vml" Requires="v">
                  <p:oleObj spid="_x0000_s303372" name="Equation" r:id="rId10" imgW="176040" imgH="228600" progId="Equation.2">
                    <p:embed/>
                  </p:oleObj>
                </mc:Choice>
                <mc:Fallback>
                  <p:oleObj name="Equation" r:id="rId10" imgW="176040" imgH="228600" progId="Equation.2">
                    <p:embed/>
                    <p:pic>
                      <p:nvPicPr>
                        <p:cNvPr id="0" name="Picture 172"/>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55" y="228"/>
                          <a:ext cx="180" cy="204"/>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grpSp>
      <p:sp>
        <p:nvSpPr>
          <p:cNvPr id="303277" name="Rectangle 173"/>
          <p:cNvSpPr>
            <a:spLocks noChangeArrowheads="1"/>
          </p:cNvSpPr>
          <p:nvPr/>
        </p:nvSpPr>
        <p:spPr bwMode="auto">
          <a:xfrm>
            <a:off x="687388" y="1095375"/>
            <a:ext cx="7772400" cy="604838"/>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03268"/>
                                        </p:tgtEl>
                                        <p:attrNameLst>
                                          <p:attrName>style.visibility</p:attrName>
                                        </p:attrNameLst>
                                      </p:cBhvr>
                                      <p:to>
                                        <p:strVal val="visible"/>
                                      </p:to>
                                    </p:set>
                                    <p:animEffect transition="in" filter="slide(fromLeft)">
                                      <p:cBhvr>
                                        <p:cTn id="7" dur="500"/>
                                        <p:tgtEl>
                                          <p:spTgt spid="303268"/>
                                        </p:tgtEl>
                                      </p:cBhvr>
                                    </p:animEffect>
                                  </p:childTnLst>
                                  <p:subTnLst>
                                    <p:set>
                                      <p:cBhvr override="childStyle">
                                        <p:cTn dur="1" fill="hold" display="0" masterRel="nextClick" afterEffect="1"/>
                                        <p:tgtEl>
                                          <p:spTgt spid="30326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3249"/>
                                        </p:tgtEl>
                                        <p:attrNameLst>
                                          <p:attrName>style.visibility</p:attrName>
                                        </p:attrNameLst>
                                      </p:cBhvr>
                                      <p:to>
                                        <p:strVal val="visible"/>
                                      </p:to>
                                    </p:set>
                                    <p:animEffect transition="in" filter="dissolve">
                                      <p:cBhvr>
                                        <p:cTn id="12" dur="500"/>
                                        <p:tgtEl>
                                          <p:spTgt spid="303249"/>
                                        </p:tgtEl>
                                      </p:cBhvr>
                                    </p:animEffect>
                                  </p:childTnLst>
                                </p:cTn>
                              </p:par>
                            </p:childTnLst>
                          </p:cTn>
                        </p:par>
                        <p:par>
                          <p:cTn id="13" fill="hold">
                            <p:stCondLst>
                              <p:cond delay="500"/>
                            </p:stCondLst>
                            <p:childTnLst>
                              <p:par>
                                <p:cTn id="14" presetID="12" presetClass="entr" presetSubtype="1" fill="hold" nodeType="afterEffect">
                                  <p:stCondLst>
                                    <p:cond delay="0"/>
                                  </p:stCondLst>
                                  <p:childTnLst>
                                    <p:set>
                                      <p:cBhvr>
                                        <p:cTn id="15" dur="1" fill="hold">
                                          <p:stCondLst>
                                            <p:cond delay="0"/>
                                          </p:stCondLst>
                                        </p:cTn>
                                        <p:tgtEl>
                                          <p:spTgt spid="303270"/>
                                        </p:tgtEl>
                                        <p:attrNameLst>
                                          <p:attrName>style.visibility</p:attrName>
                                        </p:attrNameLst>
                                      </p:cBhvr>
                                      <p:to>
                                        <p:strVal val="visible"/>
                                      </p:to>
                                    </p:set>
                                    <p:animEffect transition="in" filter="slide(fromTop)">
                                      <p:cBhvr>
                                        <p:cTn id="16" dur="500"/>
                                        <p:tgtEl>
                                          <p:spTgt spid="303270"/>
                                        </p:tgtEl>
                                      </p:cBhvr>
                                    </p:animEffect>
                                  </p:childTnLst>
                                </p:cTn>
                              </p:par>
                            </p:childTnLst>
                          </p:cTn>
                        </p:par>
                        <p:par>
                          <p:cTn id="17" fill="hold">
                            <p:stCondLst>
                              <p:cond delay="1000"/>
                            </p:stCondLst>
                            <p:childTnLst>
                              <p:par>
                                <p:cTn id="18" presetID="12" presetClass="entr" presetSubtype="8" fill="hold" grpId="0" nodeType="afterEffect">
                                  <p:stCondLst>
                                    <p:cond delay="0"/>
                                  </p:stCondLst>
                                  <p:childTnLst>
                                    <p:set>
                                      <p:cBhvr>
                                        <p:cTn id="19" dur="1" fill="hold">
                                          <p:stCondLst>
                                            <p:cond delay="0"/>
                                          </p:stCondLst>
                                        </p:cTn>
                                        <p:tgtEl>
                                          <p:spTgt spid="303255"/>
                                        </p:tgtEl>
                                        <p:attrNameLst>
                                          <p:attrName>style.visibility</p:attrName>
                                        </p:attrNameLst>
                                      </p:cBhvr>
                                      <p:to>
                                        <p:strVal val="visible"/>
                                      </p:to>
                                    </p:set>
                                    <p:animEffect transition="in" filter="slide(fromLeft)">
                                      <p:cBhvr>
                                        <p:cTn id="20" dur="500"/>
                                        <p:tgtEl>
                                          <p:spTgt spid="303255"/>
                                        </p:tgtEl>
                                      </p:cBhvr>
                                    </p:animEffect>
                                  </p:childTnLst>
                                </p:cTn>
                              </p:par>
                            </p:childTnLst>
                          </p:cTn>
                        </p:par>
                        <p:par>
                          <p:cTn id="21" fill="hold">
                            <p:stCondLst>
                              <p:cond delay="1500"/>
                            </p:stCondLst>
                            <p:childTnLst>
                              <p:par>
                                <p:cTn id="22" presetID="12" presetClass="entr" presetSubtype="1" fill="hold" nodeType="afterEffect">
                                  <p:stCondLst>
                                    <p:cond delay="0"/>
                                  </p:stCondLst>
                                  <p:childTnLst>
                                    <p:set>
                                      <p:cBhvr>
                                        <p:cTn id="23" dur="1" fill="hold">
                                          <p:stCondLst>
                                            <p:cond delay="0"/>
                                          </p:stCondLst>
                                        </p:cTn>
                                        <p:tgtEl>
                                          <p:spTgt spid="303269"/>
                                        </p:tgtEl>
                                        <p:attrNameLst>
                                          <p:attrName>style.visibility</p:attrName>
                                        </p:attrNameLst>
                                      </p:cBhvr>
                                      <p:to>
                                        <p:strVal val="visible"/>
                                      </p:to>
                                    </p:set>
                                    <p:animEffect transition="in" filter="slide(fromTop)">
                                      <p:cBhvr>
                                        <p:cTn id="24" dur="500"/>
                                        <p:tgtEl>
                                          <p:spTgt spid="303269"/>
                                        </p:tgtEl>
                                      </p:cBhvr>
                                    </p:animEffect>
                                  </p:childTnLst>
                                </p:cTn>
                              </p:par>
                            </p:childTnLst>
                          </p:cTn>
                        </p:par>
                        <p:par>
                          <p:cTn id="25" fill="hold">
                            <p:stCondLst>
                              <p:cond delay="2000"/>
                            </p:stCondLst>
                            <p:childTnLst>
                              <p:par>
                                <p:cTn id="26" presetID="12" presetClass="entr" presetSubtype="1" fill="hold" grpId="0" nodeType="afterEffect">
                                  <p:stCondLst>
                                    <p:cond delay="0"/>
                                  </p:stCondLst>
                                  <p:childTnLst>
                                    <p:set>
                                      <p:cBhvr>
                                        <p:cTn id="27" dur="1" fill="hold">
                                          <p:stCondLst>
                                            <p:cond delay="0"/>
                                          </p:stCondLst>
                                        </p:cTn>
                                        <p:tgtEl>
                                          <p:spTgt spid="303257"/>
                                        </p:tgtEl>
                                        <p:attrNameLst>
                                          <p:attrName>style.visibility</p:attrName>
                                        </p:attrNameLst>
                                      </p:cBhvr>
                                      <p:to>
                                        <p:strVal val="visible"/>
                                      </p:to>
                                    </p:set>
                                    <p:animEffect transition="in" filter="slide(fromTop)">
                                      <p:cBhvr>
                                        <p:cTn id="28" dur="500"/>
                                        <p:tgtEl>
                                          <p:spTgt spid="303257"/>
                                        </p:tgtEl>
                                      </p:cBhvr>
                                    </p:animEffect>
                                  </p:childTnLst>
                                </p:cTn>
                              </p:par>
                            </p:childTnLst>
                          </p:cTn>
                        </p:par>
                        <p:par>
                          <p:cTn id="29" fill="hold">
                            <p:stCondLst>
                              <p:cond delay="2500"/>
                            </p:stCondLst>
                            <p:childTnLst>
                              <p:par>
                                <p:cTn id="30" presetID="12" presetClass="entr" presetSubtype="1" fill="hold" grpId="0" nodeType="afterEffect">
                                  <p:stCondLst>
                                    <p:cond delay="0"/>
                                  </p:stCondLst>
                                  <p:childTnLst>
                                    <p:set>
                                      <p:cBhvr>
                                        <p:cTn id="31" dur="1" fill="hold">
                                          <p:stCondLst>
                                            <p:cond delay="0"/>
                                          </p:stCondLst>
                                        </p:cTn>
                                        <p:tgtEl>
                                          <p:spTgt spid="303254"/>
                                        </p:tgtEl>
                                        <p:attrNameLst>
                                          <p:attrName>style.visibility</p:attrName>
                                        </p:attrNameLst>
                                      </p:cBhvr>
                                      <p:to>
                                        <p:strVal val="visible"/>
                                      </p:to>
                                    </p:set>
                                    <p:animEffect transition="in" filter="slide(fromTop)">
                                      <p:cBhvr>
                                        <p:cTn id="32" dur="500"/>
                                        <p:tgtEl>
                                          <p:spTgt spid="303254"/>
                                        </p:tgtEl>
                                      </p:cBhvr>
                                    </p:animEffect>
                                  </p:childTnLst>
                                </p:cTn>
                              </p:par>
                            </p:childTnLst>
                          </p:cTn>
                        </p:par>
                        <p:par>
                          <p:cTn id="33" fill="hold">
                            <p:stCondLst>
                              <p:cond delay="3000"/>
                            </p:stCondLst>
                            <p:childTnLst>
                              <p:par>
                                <p:cTn id="34" presetID="12" presetClass="entr" presetSubtype="4" fill="hold" nodeType="afterEffect">
                                  <p:stCondLst>
                                    <p:cond delay="0"/>
                                  </p:stCondLst>
                                  <p:childTnLst>
                                    <p:set>
                                      <p:cBhvr>
                                        <p:cTn id="35" dur="1" fill="hold">
                                          <p:stCondLst>
                                            <p:cond delay="0"/>
                                          </p:stCondLst>
                                        </p:cTn>
                                        <p:tgtEl>
                                          <p:spTgt spid="303261"/>
                                        </p:tgtEl>
                                        <p:attrNameLst>
                                          <p:attrName>style.visibility</p:attrName>
                                        </p:attrNameLst>
                                      </p:cBhvr>
                                      <p:to>
                                        <p:strVal val="visible"/>
                                      </p:to>
                                    </p:set>
                                    <p:animEffect transition="in" filter="slide(fromBottom)">
                                      <p:cBhvr>
                                        <p:cTn id="36" dur="500"/>
                                        <p:tgtEl>
                                          <p:spTgt spid="303261"/>
                                        </p:tgtEl>
                                      </p:cBhvr>
                                    </p:animEffect>
                                  </p:childTnLst>
                                </p:cTn>
                              </p:par>
                            </p:childTnLst>
                          </p:cTn>
                        </p:par>
                        <p:par>
                          <p:cTn id="37" fill="hold">
                            <p:stCondLst>
                              <p:cond delay="3500"/>
                            </p:stCondLst>
                            <p:childTnLst>
                              <p:par>
                                <p:cTn id="38" presetID="12" presetClass="entr" presetSubtype="4" fill="hold" grpId="0" nodeType="afterEffect">
                                  <p:stCondLst>
                                    <p:cond delay="0"/>
                                  </p:stCondLst>
                                  <p:childTnLst>
                                    <p:set>
                                      <p:cBhvr>
                                        <p:cTn id="39" dur="1" fill="hold">
                                          <p:stCondLst>
                                            <p:cond delay="0"/>
                                          </p:stCondLst>
                                        </p:cTn>
                                        <p:tgtEl>
                                          <p:spTgt spid="303250"/>
                                        </p:tgtEl>
                                        <p:attrNameLst>
                                          <p:attrName>style.visibility</p:attrName>
                                        </p:attrNameLst>
                                      </p:cBhvr>
                                      <p:to>
                                        <p:strVal val="visible"/>
                                      </p:to>
                                    </p:set>
                                    <p:animEffect transition="in" filter="slide(fromBottom)">
                                      <p:cBhvr>
                                        <p:cTn id="40" dur="500"/>
                                        <p:tgtEl>
                                          <p:spTgt spid="303250"/>
                                        </p:tgtEl>
                                      </p:cBhvr>
                                    </p:animEffect>
                                  </p:childTnLst>
                                </p:cTn>
                              </p:par>
                            </p:childTnLst>
                          </p:cTn>
                        </p:par>
                        <p:par>
                          <p:cTn id="41" fill="hold">
                            <p:stCondLst>
                              <p:cond delay="4000"/>
                            </p:stCondLst>
                            <p:childTnLst>
                              <p:par>
                                <p:cTn id="42" presetID="12" presetClass="entr" presetSubtype="1" fill="hold" nodeType="afterEffect">
                                  <p:stCondLst>
                                    <p:cond delay="0"/>
                                  </p:stCondLst>
                                  <p:childTnLst>
                                    <p:set>
                                      <p:cBhvr>
                                        <p:cTn id="43" dur="1" fill="hold">
                                          <p:stCondLst>
                                            <p:cond delay="0"/>
                                          </p:stCondLst>
                                        </p:cTn>
                                        <p:tgtEl>
                                          <p:spTgt spid="303273"/>
                                        </p:tgtEl>
                                        <p:attrNameLst>
                                          <p:attrName>style.visibility</p:attrName>
                                        </p:attrNameLst>
                                      </p:cBhvr>
                                      <p:to>
                                        <p:strVal val="visible"/>
                                      </p:to>
                                    </p:set>
                                    <p:animEffect transition="in" filter="slide(fromTop)">
                                      <p:cBhvr>
                                        <p:cTn id="44" dur="500"/>
                                        <p:tgtEl>
                                          <p:spTgt spid="303273"/>
                                        </p:tgtEl>
                                      </p:cBhvr>
                                    </p:animEffect>
                                  </p:childTnLst>
                                </p:cTn>
                              </p:par>
                            </p:childTnLst>
                          </p:cTn>
                        </p:par>
                        <p:par>
                          <p:cTn id="45" fill="hold">
                            <p:stCondLst>
                              <p:cond delay="4500"/>
                            </p:stCondLst>
                            <p:childTnLst>
                              <p:par>
                                <p:cTn id="46" presetID="12" presetClass="entr" presetSubtype="1" fill="hold" grpId="0" nodeType="afterEffect">
                                  <p:stCondLst>
                                    <p:cond delay="1000"/>
                                  </p:stCondLst>
                                  <p:childTnLst>
                                    <p:set>
                                      <p:cBhvr>
                                        <p:cTn id="47" dur="1" fill="hold">
                                          <p:stCondLst>
                                            <p:cond delay="0"/>
                                          </p:stCondLst>
                                        </p:cTn>
                                        <p:tgtEl>
                                          <p:spTgt spid="303259"/>
                                        </p:tgtEl>
                                        <p:attrNameLst>
                                          <p:attrName>style.visibility</p:attrName>
                                        </p:attrNameLst>
                                      </p:cBhvr>
                                      <p:to>
                                        <p:strVal val="visible"/>
                                      </p:to>
                                    </p:set>
                                    <p:animEffect transition="in" filter="slide(fromTop)">
                                      <p:cBhvr>
                                        <p:cTn id="48" dur="500"/>
                                        <p:tgtEl>
                                          <p:spTgt spid="303259"/>
                                        </p:tgtEl>
                                      </p:cBhvr>
                                    </p:animEffect>
                                  </p:childTnLst>
                                </p:cTn>
                              </p:par>
                            </p:childTnLst>
                          </p:cTn>
                        </p:par>
                        <p:par>
                          <p:cTn id="49" fill="hold">
                            <p:stCondLst>
                              <p:cond delay="6000"/>
                            </p:stCondLst>
                            <p:childTnLst>
                              <p:par>
                                <p:cTn id="50" presetID="12" presetClass="entr" presetSubtype="1" fill="hold" grpId="0" nodeType="afterEffect">
                                  <p:stCondLst>
                                    <p:cond delay="1000"/>
                                  </p:stCondLst>
                                  <p:childTnLst>
                                    <p:set>
                                      <p:cBhvr>
                                        <p:cTn id="51" dur="1" fill="hold">
                                          <p:stCondLst>
                                            <p:cond delay="0"/>
                                          </p:stCondLst>
                                        </p:cTn>
                                        <p:tgtEl>
                                          <p:spTgt spid="303253"/>
                                        </p:tgtEl>
                                        <p:attrNameLst>
                                          <p:attrName>style.visibility</p:attrName>
                                        </p:attrNameLst>
                                      </p:cBhvr>
                                      <p:to>
                                        <p:strVal val="visible"/>
                                      </p:to>
                                    </p:set>
                                    <p:animEffect transition="in" filter="slide(fromTop)">
                                      <p:cBhvr>
                                        <p:cTn id="52" dur="500"/>
                                        <p:tgtEl>
                                          <p:spTgt spid="303253"/>
                                        </p:tgtEl>
                                      </p:cBhvr>
                                    </p:animEffect>
                                  </p:childTnLst>
                                </p:cTn>
                              </p:par>
                            </p:childTnLst>
                          </p:cTn>
                        </p:par>
                        <p:par>
                          <p:cTn id="53" fill="hold">
                            <p:stCondLst>
                              <p:cond delay="7500"/>
                            </p:stCondLst>
                            <p:childTnLst>
                              <p:par>
                                <p:cTn id="54" presetID="12" presetClass="entr" presetSubtype="1" fill="hold" grpId="0" nodeType="afterEffect">
                                  <p:stCondLst>
                                    <p:cond delay="1000"/>
                                  </p:stCondLst>
                                  <p:childTnLst>
                                    <p:set>
                                      <p:cBhvr>
                                        <p:cTn id="55" dur="1" fill="hold">
                                          <p:stCondLst>
                                            <p:cond delay="0"/>
                                          </p:stCondLst>
                                        </p:cTn>
                                        <p:tgtEl>
                                          <p:spTgt spid="303258"/>
                                        </p:tgtEl>
                                        <p:attrNameLst>
                                          <p:attrName>style.visibility</p:attrName>
                                        </p:attrNameLst>
                                      </p:cBhvr>
                                      <p:to>
                                        <p:strVal val="visible"/>
                                      </p:to>
                                    </p:set>
                                    <p:animEffect transition="in" filter="slide(fromTop)">
                                      <p:cBhvr>
                                        <p:cTn id="56" dur="500"/>
                                        <p:tgtEl>
                                          <p:spTgt spid="303258"/>
                                        </p:tgtEl>
                                      </p:cBhvr>
                                    </p:animEffect>
                                  </p:childTnLst>
                                </p:cTn>
                              </p:par>
                            </p:childTnLst>
                          </p:cTn>
                        </p:par>
                        <p:par>
                          <p:cTn id="57" fill="hold">
                            <p:stCondLst>
                              <p:cond delay="9000"/>
                            </p:stCondLst>
                            <p:childTnLst>
                              <p:par>
                                <p:cTn id="58" presetID="12" presetClass="entr" presetSubtype="1" fill="hold" grpId="0" nodeType="afterEffect">
                                  <p:stCondLst>
                                    <p:cond delay="1000"/>
                                  </p:stCondLst>
                                  <p:childTnLst>
                                    <p:set>
                                      <p:cBhvr>
                                        <p:cTn id="59" dur="1" fill="hold">
                                          <p:stCondLst>
                                            <p:cond delay="0"/>
                                          </p:stCondLst>
                                        </p:cTn>
                                        <p:tgtEl>
                                          <p:spTgt spid="303252"/>
                                        </p:tgtEl>
                                        <p:attrNameLst>
                                          <p:attrName>style.visibility</p:attrName>
                                        </p:attrNameLst>
                                      </p:cBhvr>
                                      <p:to>
                                        <p:strVal val="visible"/>
                                      </p:to>
                                    </p:set>
                                    <p:animEffect transition="in" filter="slide(fromTop)">
                                      <p:cBhvr>
                                        <p:cTn id="60" dur="500"/>
                                        <p:tgtEl>
                                          <p:spTgt spid="303252"/>
                                        </p:tgtEl>
                                      </p:cBhvr>
                                    </p:animEffect>
                                  </p:childTnLst>
                                </p:cTn>
                              </p:par>
                            </p:childTnLst>
                          </p:cTn>
                        </p:par>
                        <p:par>
                          <p:cTn id="61" fill="hold">
                            <p:stCondLst>
                              <p:cond delay="10500"/>
                            </p:stCondLst>
                            <p:childTnLst>
                              <p:par>
                                <p:cTn id="62" presetID="12" presetClass="entr" presetSubtype="4" fill="hold" grpId="0" nodeType="afterEffect">
                                  <p:stCondLst>
                                    <p:cond delay="1000"/>
                                  </p:stCondLst>
                                  <p:childTnLst>
                                    <p:set>
                                      <p:cBhvr>
                                        <p:cTn id="63" dur="1" fill="hold">
                                          <p:stCondLst>
                                            <p:cond delay="0"/>
                                          </p:stCondLst>
                                        </p:cTn>
                                        <p:tgtEl>
                                          <p:spTgt spid="303251"/>
                                        </p:tgtEl>
                                        <p:attrNameLst>
                                          <p:attrName>style.visibility</p:attrName>
                                        </p:attrNameLst>
                                      </p:cBhvr>
                                      <p:to>
                                        <p:strVal val="visible"/>
                                      </p:to>
                                    </p:set>
                                    <p:animEffect transition="in" filter="slide(fromBottom)">
                                      <p:cBhvr>
                                        <p:cTn id="64" dur="500"/>
                                        <p:tgtEl>
                                          <p:spTgt spid="303251"/>
                                        </p:tgtEl>
                                      </p:cBhvr>
                                    </p:animEffect>
                                  </p:childTnLst>
                                </p:cTn>
                              </p:par>
                            </p:childTnLst>
                          </p:cTn>
                        </p:par>
                        <p:par>
                          <p:cTn id="65" fill="hold">
                            <p:stCondLst>
                              <p:cond delay="12000"/>
                            </p:stCondLst>
                            <p:childTnLst>
                              <p:par>
                                <p:cTn id="66" presetID="12" presetClass="entr" presetSubtype="1" fill="hold" grpId="0" nodeType="afterEffect">
                                  <p:stCondLst>
                                    <p:cond delay="1000"/>
                                  </p:stCondLst>
                                  <p:childTnLst>
                                    <p:set>
                                      <p:cBhvr>
                                        <p:cTn id="67" dur="1" fill="hold">
                                          <p:stCondLst>
                                            <p:cond delay="0"/>
                                          </p:stCondLst>
                                        </p:cTn>
                                        <p:tgtEl>
                                          <p:spTgt spid="303260"/>
                                        </p:tgtEl>
                                        <p:attrNameLst>
                                          <p:attrName>style.visibility</p:attrName>
                                        </p:attrNameLst>
                                      </p:cBhvr>
                                      <p:to>
                                        <p:strVal val="visible"/>
                                      </p:to>
                                    </p:set>
                                    <p:animEffect transition="in" filter="slide(fromTop)">
                                      <p:cBhvr>
                                        <p:cTn id="68" dur="500"/>
                                        <p:tgtEl>
                                          <p:spTgt spid="303260"/>
                                        </p:tgtEl>
                                      </p:cBhvr>
                                    </p:animEffect>
                                  </p:childTnLst>
                                </p:cTn>
                              </p:par>
                            </p:childTnLst>
                          </p:cTn>
                        </p:par>
                        <p:par>
                          <p:cTn id="69" fill="hold">
                            <p:stCondLst>
                              <p:cond delay="13500"/>
                            </p:stCondLst>
                            <p:childTnLst>
                              <p:par>
                                <p:cTn id="70" presetID="17" presetClass="entr" presetSubtype="2" fill="hold" grpId="0" nodeType="afterEffect">
                                  <p:stCondLst>
                                    <p:cond delay="1000"/>
                                  </p:stCondLst>
                                  <p:childTnLst>
                                    <p:set>
                                      <p:cBhvr>
                                        <p:cTn id="71" dur="1" fill="hold">
                                          <p:stCondLst>
                                            <p:cond delay="0"/>
                                          </p:stCondLst>
                                        </p:cTn>
                                        <p:tgtEl>
                                          <p:spTgt spid="303256"/>
                                        </p:tgtEl>
                                        <p:attrNameLst>
                                          <p:attrName>style.visibility</p:attrName>
                                        </p:attrNameLst>
                                      </p:cBhvr>
                                      <p:to>
                                        <p:strVal val="visible"/>
                                      </p:to>
                                    </p:set>
                                    <p:anim calcmode="lin" valueType="num">
                                      <p:cBhvr>
                                        <p:cTn id="72" dur="500" fill="hold"/>
                                        <p:tgtEl>
                                          <p:spTgt spid="303256"/>
                                        </p:tgtEl>
                                        <p:attrNameLst>
                                          <p:attrName>ppt_x</p:attrName>
                                        </p:attrNameLst>
                                      </p:cBhvr>
                                      <p:tavLst>
                                        <p:tav tm="0">
                                          <p:val>
                                            <p:strVal val="#ppt_x+#ppt_w/2"/>
                                          </p:val>
                                        </p:tav>
                                        <p:tav tm="100000">
                                          <p:val>
                                            <p:strVal val="#ppt_x"/>
                                          </p:val>
                                        </p:tav>
                                      </p:tavLst>
                                    </p:anim>
                                    <p:anim calcmode="lin" valueType="num">
                                      <p:cBhvr>
                                        <p:cTn id="73" dur="500" fill="hold"/>
                                        <p:tgtEl>
                                          <p:spTgt spid="303256"/>
                                        </p:tgtEl>
                                        <p:attrNameLst>
                                          <p:attrName>ppt_y</p:attrName>
                                        </p:attrNameLst>
                                      </p:cBhvr>
                                      <p:tavLst>
                                        <p:tav tm="0">
                                          <p:val>
                                            <p:strVal val="#ppt_y"/>
                                          </p:val>
                                        </p:tav>
                                        <p:tav tm="100000">
                                          <p:val>
                                            <p:strVal val="#ppt_y"/>
                                          </p:val>
                                        </p:tav>
                                      </p:tavLst>
                                    </p:anim>
                                    <p:anim calcmode="lin" valueType="num">
                                      <p:cBhvr>
                                        <p:cTn id="74" dur="500" fill="hold"/>
                                        <p:tgtEl>
                                          <p:spTgt spid="303256"/>
                                        </p:tgtEl>
                                        <p:attrNameLst>
                                          <p:attrName>ppt_w</p:attrName>
                                        </p:attrNameLst>
                                      </p:cBhvr>
                                      <p:tavLst>
                                        <p:tav tm="0">
                                          <p:val>
                                            <p:fltVal val="0"/>
                                          </p:val>
                                        </p:tav>
                                        <p:tav tm="100000">
                                          <p:val>
                                            <p:strVal val="#ppt_w"/>
                                          </p:val>
                                        </p:tav>
                                      </p:tavLst>
                                    </p:anim>
                                    <p:anim calcmode="lin" valueType="num">
                                      <p:cBhvr>
                                        <p:cTn id="75" dur="500" fill="hold"/>
                                        <p:tgtEl>
                                          <p:spTgt spid="30325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249" grpId="0" animBg="1" autoUpdateAnimBg="0"/>
      <p:bldP spid="303250" grpId="0" animBg="1"/>
      <p:bldP spid="303251" grpId="0" animBg="1"/>
      <p:bldP spid="303252" grpId="0" autoUpdateAnimBg="0"/>
      <p:bldP spid="303253" grpId="0" autoUpdateAnimBg="0"/>
      <p:bldP spid="303254" grpId="0" autoUpdateAnimBg="0"/>
      <p:bldP spid="303255" grpId="0" animBg="1"/>
      <p:bldP spid="303256" grpId="0" animBg="1"/>
      <p:bldP spid="303257" grpId="0" animBg="1"/>
      <p:bldP spid="303258" grpId="0" animBg="1"/>
      <p:bldP spid="303259" grpId="0" animBg="1"/>
      <p:bldP spid="303260" grpId="0" autoUpdateAnimBg="0"/>
      <p:bldP spid="303268"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Properties of Point Estimators</a:t>
            </a:r>
          </a:p>
        </p:txBody>
      </p:sp>
      <p:sp>
        <p:nvSpPr>
          <p:cNvPr id="3" name="Rectangle 3"/>
          <p:cNvSpPr>
            <a:spLocks noChangeArrowheads="1"/>
          </p:cNvSpPr>
          <p:nvPr/>
        </p:nvSpPr>
        <p:spPr bwMode="auto">
          <a:xfrm>
            <a:off x="687388" y="1095375"/>
            <a:ext cx="7772400" cy="174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charset="2"/>
              <a:buChar char="n"/>
            </a:pPr>
            <a:r>
              <a:rPr lang="en-US" sz="2400">
                <a:effectLst>
                  <a:outerShdw blurRad="38100" dist="38100" dir="2700000" algn="tl">
                    <a:srgbClr val="000000"/>
                  </a:outerShdw>
                </a:effectLst>
                <a:latin typeface="Book Antiqua" pitchFamily="18" charset="0"/>
              </a:rPr>
              <a:t>Before using a sample statistic as a point estimator, statisticians check to see whether the sample statistic has the following properties associated with good point estimators.</a:t>
            </a:r>
          </a:p>
        </p:txBody>
      </p:sp>
      <p:sp>
        <p:nvSpPr>
          <p:cNvPr id="4" name="Rectangle 4"/>
          <p:cNvSpPr>
            <a:spLocks noChangeArrowheads="1"/>
          </p:cNvSpPr>
          <p:nvPr/>
        </p:nvSpPr>
        <p:spPr bwMode="auto">
          <a:xfrm>
            <a:off x="1543050" y="4438650"/>
            <a:ext cx="2095500" cy="666750"/>
          </a:xfrm>
          <a:prstGeom prst="rect">
            <a:avLst/>
          </a:prstGeom>
          <a:solidFill>
            <a:schemeClr val="tx2">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Consistency</a:t>
            </a:r>
          </a:p>
        </p:txBody>
      </p:sp>
      <p:sp>
        <p:nvSpPr>
          <p:cNvPr id="5" name="Rectangle 5"/>
          <p:cNvSpPr>
            <a:spLocks noChangeArrowheads="1"/>
          </p:cNvSpPr>
          <p:nvPr/>
        </p:nvSpPr>
        <p:spPr bwMode="auto">
          <a:xfrm>
            <a:off x="1543050" y="3638550"/>
            <a:ext cx="2095500" cy="666750"/>
          </a:xfrm>
          <a:prstGeom prst="rect">
            <a:avLst/>
          </a:prstGeom>
          <a:solidFill>
            <a:srgbClr val="666699"/>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Efficiency</a:t>
            </a:r>
          </a:p>
        </p:txBody>
      </p:sp>
      <p:sp>
        <p:nvSpPr>
          <p:cNvPr id="6" name="Rectangle 6"/>
          <p:cNvSpPr>
            <a:spLocks noChangeArrowheads="1"/>
          </p:cNvSpPr>
          <p:nvPr/>
        </p:nvSpPr>
        <p:spPr bwMode="auto">
          <a:xfrm>
            <a:off x="1543050" y="2838450"/>
            <a:ext cx="2095500" cy="666750"/>
          </a:xfrm>
          <a:prstGeom prst="rect">
            <a:avLst/>
          </a:prstGeom>
          <a:solidFill>
            <a:schemeClr val="accent4">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Unbiased</a:t>
            </a:r>
          </a:p>
        </p:txBody>
      </p:sp>
      <p:sp>
        <p:nvSpPr>
          <p:cNvPr id="7" name="AutoShape 7"/>
          <p:cNvSpPr>
            <a:spLocks noChangeArrowheads="1"/>
          </p:cNvSpPr>
          <p:nvPr/>
        </p:nvSpPr>
        <p:spPr bwMode="auto">
          <a:xfrm rot="5400000">
            <a:off x="1247775" y="3079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AutoShape 8"/>
          <p:cNvSpPr>
            <a:spLocks noChangeArrowheads="1"/>
          </p:cNvSpPr>
          <p:nvPr/>
        </p:nvSpPr>
        <p:spPr bwMode="auto">
          <a:xfrm rot="5400000">
            <a:off x="1247775" y="3879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9" name="AutoShape 9"/>
          <p:cNvSpPr>
            <a:spLocks noChangeArrowheads="1"/>
          </p:cNvSpPr>
          <p:nvPr/>
        </p:nvSpPr>
        <p:spPr bwMode="auto">
          <a:xfrm rot="5400000">
            <a:off x="1247775" y="46990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48292631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p:tgtEl>
                                          <p:spTgt spid="7"/>
                                        </p:tgtEl>
                                        <p:attrNameLst>
                                          <p:attrName>ppt_x</p:attrName>
                                        </p:attrNameLst>
                                      </p:cBhvr>
                                      <p:tavLst>
                                        <p:tav tm="0">
                                          <p:val>
                                            <p:strVal val="#ppt_x-#ppt_w*1.125000"/>
                                          </p:val>
                                        </p:tav>
                                        <p:tav tm="100000">
                                          <p:val>
                                            <p:strVal val="#ppt_x"/>
                                          </p:val>
                                        </p:tav>
                                      </p:tavLst>
                                    </p:anim>
                                    <p:animEffect transition="in" filter="wipe(right)">
                                      <p:cBhvr>
                                        <p:cTn id="8"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23" presetClass="entr" presetSubtype="27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strVal val="2/3*#ppt_w"/>
                                          </p:val>
                                        </p:tav>
                                        <p:tav tm="100000">
                                          <p:val>
                                            <p:strVal val="#ppt_w"/>
                                          </p:val>
                                        </p:tav>
                                      </p:tavLst>
                                    </p:anim>
                                    <p:anim calcmode="lin" valueType="num">
                                      <p:cBhvr>
                                        <p:cTn id="14" dur="500" fill="hold"/>
                                        <p:tgtEl>
                                          <p:spTgt spid="6"/>
                                        </p:tgtEl>
                                        <p:attrNameLst>
                                          <p:attrName>ppt_h</p:attrName>
                                        </p:attrNameLst>
                                      </p:cBhvr>
                                      <p:tavLst>
                                        <p:tav tm="0">
                                          <p:val>
                                            <p:strVal val="2/3*#ppt_h"/>
                                          </p:val>
                                        </p:tav>
                                        <p:tav tm="100000">
                                          <p:val>
                                            <p:strVal val="#ppt_h"/>
                                          </p:val>
                                        </p:tav>
                                      </p:tavLst>
                                    </p:anim>
                                  </p:childTnLst>
                                </p:cTn>
                              </p:par>
                            </p:childTnLst>
                          </p:cTn>
                        </p:par>
                        <p:par>
                          <p:cTn id="15" fill="hold">
                            <p:stCondLst>
                              <p:cond delay="500"/>
                            </p:stCondLst>
                            <p:childTnLst>
                              <p:par>
                                <p:cTn id="16" presetID="12" presetClass="entr" presetSubtype="8" fill="hold" grpId="0" nodeType="afterEffect">
                                  <p:stCondLst>
                                    <p:cond delay="100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p:tgtEl>
                                          <p:spTgt spid="8"/>
                                        </p:tgtEl>
                                        <p:attrNameLst>
                                          <p:attrName>ppt_x</p:attrName>
                                        </p:attrNameLst>
                                      </p:cBhvr>
                                      <p:tavLst>
                                        <p:tav tm="0">
                                          <p:val>
                                            <p:strVal val="#ppt_x-#ppt_w*1.125000"/>
                                          </p:val>
                                        </p:tav>
                                        <p:tav tm="100000">
                                          <p:val>
                                            <p:strVal val="#ppt_x"/>
                                          </p:val>
                                        </p:tav>
                                      </p:tavLst>
                                    </p:anim>
                                    <p:animEffect transition="in" filter="wipe(right)">
                                      <p:cBhvr>
                                        <p:cTn id="19"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23" presetClass="entr" presetSubtype="272"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strVal val="2/3*#ppt_w"/>
                                          </p:val>
                                        </p:tav>
                                        <p:tav tm="100000">
                                          <p:val>
                                            <p:strVal val="#ppt_w"/>
                                          </p:val>
                                        </p:tav>
                                      </p:tavLst>
                                    </p:anim>
                                    <p:anim calcmode="lin" valueType="num">
                                      <p:cBhvr>
                                        <p:cTn id="25" dur="500" fill="hold"/>
                                        <p:tgtEl>
                                          <p:spTgt spid="5"/>
                                        </p:tgtEl>
                                        <p:attrNameLst>
                                          <p:attrName>ppt_h</p:attrName>
                                        </p:attrNameLst>
                                      </p:cBhvr>
                                      <p:tavLst>
                                        <p:tav tm="0">
                                          <p:val>
                                            <p:strVal val="2/3*#ppt_h"/>
                                          </p:val>
                                        </p:tav>
                                        <p:tav tm="100000">
                                          <p:val>
                                            <p:strVal val="#ppt_h"/>
                                          </p:val>
                                        </p:tav>
                                      </p:tavLst>
                                    </p:anim>
                                  </p:childTnLst>
                                </p:cTn>
                              </p:par>
                            </p:childTnLst>
                          </p:cTn>
                        </p:par>
                        <p:par>
                          <p:cTn id="26" fill="hold">
                            <p:stCondLst>
                              <p:cond delay="500"/>
                            </p:stCondLst>
                            <p:childTnLst>
                              <p:par>
                                <p:cTn id="27" presetID="12" presetClass="entr" presetSubtype="8" fill="hold" grpId="0" nodeType="afterEffect">
                                  <p:stCondLst>
                                    <p:cond delay="100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p:tgtEl>
                                          <p:spTgt spid="9"/>
                                        </p:tgtEl>
                                        <p:attrNameLst>
                                          <p:attrName>ppt_x</p:attrName>
                                        </p:attrNameLst>
                                      </p:cBhvr>
                                      <p:tavLst>
                                        <p:tav tm="0">
                                          <p:val>
                                            <p:strVal val="#ppt_x-#ppt_w*1.125000"/>
                                          </p:val>
                                        </p:tav>
                                        <p:tav tm="100000">
                                          <p:val>
                                            <p:strVal val="#ppt_x"/>
                                          </p:val>
                                        </p:tav>
                                      </p:tavLst>
                                    </p:anim>
                                    <p:animEffect transition="in" filter="wipe(right)">
                                      <p:cBhvr>
                                        <p:cTn id="30" dur="5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31" fill="hold">
                      <p:stCondLst>
                        <p:cond delay="indefinite"/>
                      </p:stCondLst>
                      <p:childTnLst>
                        <p:par>
                          <p:cTn id="32" fill="hold">
                            <p:stCondLst>
                              <p:cond delay="0"/>
                            </p:stCondLst>
                            <p:childTnLst>
                              <p:par>
                                <p:cTn id="33" presetID="23" presetClass="entr" presetSubtype="272"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ppt_w</p:attrName>
                                        </p:attrNameLst>
                                      </p:cBhvr>
                                      <p:tavLst>
                                        <p:tav tm="0">
                                          <p:val>
                                            <p:strVal val="2/3*#ppt_w"/>
                                          </p:val>
                                        </p:tav>
                                        <p:tav tm="100000">
                                          <p:val>
                                            <p:strVal val="#ppt_w"/>
                                          </p:val>
                                        </p:tav>
                                      </p:tavLst>
                                    </p:anim>
                                    <p:anim calcmode="lin" valueType="num">
                                      <p:cBhvr>
                                        <p:cTn id="36" dur="500" fill="hold"/>
                                        <p:tgtEl>
                                          <p:spTgt spid="4"/>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autoUpdateAnimBg="0"/>
      <p:bldP spid="6" grpId="0" animBg="1" autoUpdateAnimBg="0"/>
      <p:bldP spid="7" grpId="0" animBg="1"/>
      <p:bldP spid="8" grpId="0" animBg="1"/>
      <p:bldP spid="9"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Properties of Point Estimators</a:t>
            </a:r>
          </a:p>
        </p:txBody>
      </p:sp>
      <p:sp>
        <p:nvSpPr>
          <p:cNvPr id="3" name="Rectangle 3"/>
          <p:cNvSpPr>
            <a:spLocks noChangeArrowheads="1"/>
          </p:cNvSpPr>
          <p:nvPr/>
        </p:nvSpPr>
        <p:spPr bwMode="auto">
          <a:xfrm>
            <a:off x="687388" y="1970088"/>
            <a:ext cx="7772400" cy="197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charset="2"/>
              <a:buNone/>
            </a:pPr>
            <a:r>
              <a:rPr lang="en-US" sz="2400">
                <a:solidFill>
                  <a:srgbClr val="66FFFF"/>
                </a:solidFill>
                <a:effectLst>
                  <a:outerShdw blurRad="38100" dist="38100" dir="2700000" algn="tl">
                    <a:srgbClr val="000000"/>
                  </a:outerShdw>
                </a:effectLst>
                <a:latin typeface="Book Antiqua" pitchFamily="18" charset="0"/>
              </a:rPr>
              <a:t>		</a:t>
            </a:r>
            <a:r>
              <a:rPr lang="en-US" sz="2400">
                <a:effectLst>
                  <a:outerShdw blurRad="38100" dist="38100" dir="2700000" algn="tl">
                    <a:srgbClr val="000000"/>
                  </a:outerShdw>
                </a:effectLst>
                <a:latin typeface="Book Antiqua" pitchFamily="18" charset="0"/>
              </a:rPr>
              <a:t>If the expected value of the sample statistic is equal to the population parameter being estimated, the sample statistic is said to be an </a:t>
            </a:r>
            <a:r>
              <a:rPr lang="en-US" sz="2400" u="sng">
                <a:effectLst>
                  <a:outerShdw blurRad="38100" dist="38100" dir="2700000" algn="tl">
                    <a:srgbClr val="000000"/>
                  </a:outerShdw>
                </a:effectLst>
                <a:latin typeface="Book Antiqua" pitchFamily="18" charset="0"/>
              </a:rPr>
              <a:t>unbiased estimator</a:t>
            </a:r>
            <a:r>
              <a:rPr lang="en-US" sz="2400">
                <a:effectLst>
                  <a:outerShdw blurRad="38100" dist="38100" dir="2700000" algn="tl">
                    <a:srgbClr val="000000"/>
                  </a:outerShdw>
                </a:effectLst>
                <a:latin typeface="Book Antiqua" pitchFamily="18" charset="0"/>
              </a:rPr>
              <a:t> of the population parameter.</a:t>
            </a:r>
          </a:p>
        </p:txBody>
      </p:sp>
      <p:sp>
        <p:nvSpPr>
          <p:cNvPr id="4" name="Rectangle 4"/>
          <p:cNvSpPr>
            <a:spLocks noChangeArrowheads="1"/>
          </p:cNvSpPr>
          <p:nvPr/>
        </p:nvSpPr>
        <p:spPr bwMode="auto">
          <a:xfrm>
            <a:off x="1123950" y="1219200"/>
            <a:ext cx="2095500" cy="666750"/>
          </a:xfrm>
          <a:prstGeom prst="rect">
            <a:avLst/>
          </a:prstGeom>
          <a:solidFill>
            <a:schemeClr val="accent4">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Unbiased</a:t>
            </a:r>
          </a:p>
        </p:txBody>
      </p:sp>
      <p:sp>
        <p:nvSpPr>
          <p:cNvPr id="5" name="AutoShape 5"/>
          <p:cNvSpPr>
            <a:spLocks noChangeArrowheads="1"/>
          </p:cNvSpPr>
          <p:nvPr/>
        </p:nvSpPr>
        <p:spPr bwMode="auto">
          <a:xfrm rot="5400000">
            <a:off x="1095375" y="2108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35190550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Properties of Point Estimators</a:t>
            </a:r>
          </a:p>
        </p:txBody>
      </p:sp>
      <p:sp>
        <p:nvSpPr>
          <p:cNvPr id="3" name="Rectangle 3"/>
          <p:cNvSpPr>
            <a:spLocks noChangeArrowheads="1"/>
          </p:cNvSpPr>
          <p:nvPr/>
        </p:nvSpPr>
        <p:spPr bwMode="auto">
          <a:xfrm>
            <a:off x="687388" y="1971675"/>
            <a:ext cx="7772400" cy="332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charset="2"/>
              <a:buNone/>
            </a:pPr>
            <a:r>
              <a:rPr lang="en-US" sz="2400">
                <a:effectLst>
                  <a:outerShdw blurRad="38100" dist="38100" dir="2700000" algn="tl">
                    <a:srgbClr val="000000"/>
                  </a:outerShdw>
                </a:effectLst>
                <a:latin typeface="Book Antiqua" pitchFamily="18" charset="0"/>
              </a:rPr>
              <a:t>		Given the choice of two unbiased estimators of the same population parameter, we would prefer to use the point estimator with the smaller standard deviation, since it tends to provide estimates closer to the population parameter.</a:t>
            </a:r>
          </a:p>
          <a:p>
            <a:pPr marL="342900" indent="-342900" algn="l">
              <a:spcBef>
                <a:spcPct val="20000"/>
              </a:spcBef>
              <a:buClr>
                <a:srgbClr val="66FFFF"/>
              </a:buClr>
              <a:buSzPct val="75000"/>
              <a:buFont typeface="Monotype Sorts" charset="2"/>
              <a:buNone/>
            </a:pPr>
            <a:r>
              <a:rPr lang="en-US" sz="2400">
                <a:effectLst>
                  <a:outerShdw blurRad="38100" dist="38100" dir="2700000" algn="tl">
                    <a:srgbClr val="000000"/>
                  </a:outerShdw>
                </a:effectLst>
                <a:latin typeface="Book Antiqua" pitchFamily="18" charset="0"/>
              </a:rPr>
              <a:t>		The point estimator with the smaller standard deviation is said to have greater </a:t>
            </a:r>
            <a:r>
              <a:rPr lang="en-US" sz="2400" u="sng">
                <a:effectLst>
                  <a:outerShdw blurRad="38100" dist="38100" dir="2700000" algn="tl">
                    <a:srgbClr val="000000"/>
                  </a:outerShdw>
                </a:effectLst>
                <a:latin typeface="Book Antiqua" pitchFamily="18" charset="0"/>
              </a:rPr>
              <a:t>relative efficiency</a:t>
            </a:r>
            <a:r>
              <a:rPr lang="en-US" sz="2400">
                <a:effectLst>
                  <a:outerShdw blurRad="38100" dist="38100" dir="2700000" algn="tl">
                    <a:srgbClr val="000000"/>
                  </a:outerShdw>
                </a:effectLst>
                <a:latin typeface="Book Antiqua" pitchFamily="18" charset="0"/>
              </a:rPr>
              <a:t> than the other.</a:t>
            </a:r>
          </a:p>
        </p:txBody>
      </p:sp>
      <p:sp>
        <p:nvSpPr>
          <p:cNvPr id="4" name="Rectangle 4"/>
          <p:cNvSpPr>
            <a:spLocks noChangeArrowheads="1"/>
          </p:cNvSpPr>
          <p:nvPr/>
        </p:nvSpPr>
        <p:spPr bwMode="auto">
          <a:xfrm>
            <a:off x="1123950" y="1219200"/>
            <a:ext cx="2095500" cy="666750"/>
          </a:xfrm>
          <a:prstGeom prst="rect">
            <a:avLst/>
          </a:prstGeom>
          <a:solidFill>
            <a:srgbClr val="666699"/>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Efficiency</a:t>
            </a:r>
          </a:p>
        </p:txBody>
      </p:sp>
      <p:sp>
        <p:nvSpPr>
          <p:cNvPr id="5" name="AutoShape 5"/>
          <p:cNvSpPr>
            <a:spLocks noChangeArrowheads="1"/>
          </p:cNvSpPr>
          <p:nvPr/>
        </p:nvSpPr>
        <p:spPr bwMode="auto">
          <a:xfrm rot="5400000">
            <a:off x="1095375" y="2108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305837940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Properties of Point Estimators</a:t>
            </a:r>
          </a:p>
        </p:txBody>
      </p:sp>
      <p:sp>
        <p:nvSpPr>
          <p:cNvPr id="3" name="Rectangle 3"/>
          <p:cNvSpPr>
            <a:spLocks noChangeArrowheads="1"/>
          </p:cNvSpPr>
          <p:nvPr/>
        </p:nvSpPr>
        <p:spPr bwMode="auto">
          <a:xfrm>
            <a:off x="687388" y="1971675"/>
            <a:ext cx="7581900"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charset="2"/>
              <a:buNone/>
            </a:pPr>
            <a:r>
              <a:rPr lang="en-US" sz="2400">
                <a:effectLst>
                  <a:outerShdw blurRad="38100" dist="38100" dir="2700000" algn="tl">
                    <a:srgbClr val="000000"/>
                  </a:outerShdw>
                </a:effectLst>
                <a:latin typeface="Book Antiqua" pitchFamily="18" charset="0"/>
              </a:rPr>
              <a:t>		A point estimator is </a:t>
            </a:r>
            <a:r>
              <a:rPr lang="en-US" sz="2400" u="sng">
                <a:effectLst>
                  <a:outerShdw blurRad="38100" dist="38100" dir="2700000" algn="tl">
                    <a:srgbClr val="000000"/>
                  </a:outerShdw>
                </a:effectLst>
                <a:latin typeface="Book Antiqua" pitchFamily="18" charset="0"/>
              </a:rPr>
              <a:t>consistent</a:t>
            </a:r>
            <a:r>
              <a:rPr lang="en-US" sz="2400">
                <a:effectLst>
                  <a:outerShdw blurRad="38100" dist="38100" dir="2700000" algn="tl">
                    <a:srgbClr val="000000"/>
                  </a:outerShdw>
                </a:effectLst>
                <a:latin typeface="Book Antiqua" pitchFamily="18" charset="0"/>
              </a:rPr>
              <a:t> if the values of the point estimator tend to become closer to the population parameter as the sample size becomes larger.</a:t>
            </a:r>
          </a:p>
        </p:txBody>
      </p:sp>
      <p:sp>
        <p:nvSpPr>
          <p:cNvPr id="4" name="Rectangle 4"/>
          <p:cNvSpPr>
            <a:spLocks noChangeArrowheads="1"/>
          </p:cNvSpPr>
          <p:nvPr/>
        </p:nvSpPr>
        <p:spPr bwMode="auto">
          <a:xfrm>
            <a:off x="1123950" y="1227138"/>
            <a:ext cx="2095500" cy="666750"/>
          </a:xfrm>
          <a:prstGeom prst="rect">
            <a:avLst/>
          </a:prstGeom>
          <a:solidFill>
            <a:schemeClr val="tx2">
              <a:lumMod val="50000"/>
            </a:schemeClr>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r>
              <a:rPr lang="en-US" sz="2400">
                <a:effectLst>
                  <a:outerShdw blurRad="38100" dist="38100" dir="2700000" algn="tl">
                    <a:srgbClr val="000000"/>
                  </a:outerShdw>
                </a:effectLst>
                <a:latin typeface="Book Antiqua" pitchFamily="18" charset="0"/>
              </a:rPr>
              <a:t>Consistency</a:t>
            </a:r>
          </a:p>
        </p:txBody>
      </p:sp>
      <p:sp>
        <p:nvSpPr>
          <p:cNvPr id="5" name="AutoShape 5"/>
          <p:cNvSpPr>
            <a:spLocks noChangeArrowheads="1"/>
          </p:cNvSpPr>
          <p:nvPr/>
        </p:nvSpPr>
        <p:spPr bwMode="auto">
          <a:xfrm rot="5400000">
            <a:off x="1095375" y="2108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extLst>
      <p:ext uri="{BB962C8B-B14F-4D97-AF65-F5344CB8AC3E}">
        <p14:creationId xmlns:p14="http://schemas.microsoft.com/office/powerpoint/2010/main" val="26309428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p:tgtEl>
                                          <p:spTgt spid="5"/>
                                        </p:tgtEl>
                                        <p:attrNameLst>
                                          <p:attrName>ppt_x</p:attrName>
                                        </p:attrNameLst>
                                      </p:cBhvr>
                                      <p:tavLst>
                                        <p:tav tm="0">
                                          <p:val>
                                            <p:strVal val="#ppt_x-#ppt_w*1.125000"/>
                                          </p:val>
                                        </p:tav>
                                        <p:tav tm="100000">
                                          <p:val>
                                            <p:strVal val="#ppt_x"/>
                                          </p:val>
                                        </p:tav>
                                      </p:tavLst>
                                    </p:anim>
                                    <p:animEffect transition="in" filter="wipe(right)">
                                      <p:cBhvr>
                                        <p:cTn id="8" dur="500"/>
                                        <p:tgtEl>
                                          <p:spTgt spid="5"/>
                                        </p:tgtEl>
                                      </p:cBhvr>
                                    </p:animEffec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2" presetClass="entr" presetSubtype="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85800" y="250825"/>
            <a:ext cx="7772400" cy="642938"/>
          </a:xfrm>
          <a:noFill/>
          <a:ln/>
        </p:spPr>
        <p:txBody>
          <a:bodyPr/>
          <a:lstStyle/>
          <a:p>
            <a:r>
              <a:rPr lang="en-US"/>
              <a:t>Other Sampling Methods</a:t>
            </a:r>
          </a:p>
        </p:txBody>
      </p:sp>
      <p:sp>
        <p:nvSpPr>
          <p:cNvPr id="305155" name="AutoShape 3"/>
          <p:cNvSpPr>
            <a:spLocks noChangeArrowheads="1"/>
          </p:cNvSpPr>
          <p:nvPr/>
        </p:nvSpPr>
        <p:spPr bwMode="auto">
          <a:xfrm rot="5400000">
            <a:off x="441325" y="12557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5156" name="AutoShape 4"/>
          <p:cNvSpPr>
            <a:spLocks noChangeArrowheads="1"/>
          </p:cNvSpPr>
          <p:nvPr/>
        </p:nvSpPr>
        <p:spPr bwMode="auto">
          <a:xfrm rot="5400000">
            <a:off x="441325" y="22463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5157" name="AutoShape 5"/>
          <p:cNvSpPr>
            <a:spLocks noChangeArrowheads="1"/>
          </p:cNvSpPr>
          <p:nvPr/>
        </p:nvSpPr>
        <p:spPr bwMode="auto">
          <a:xfrm rot="5400000">
            <a:off x="441325" y="1751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5158" name="AutoShape 6"/>
          <p:cNvSpPr>
            <a:spLocks noChangeArrowheads="1"/>
          </p:cNvSpPr>
          <p:nvPr/>
        </p:nvSpPr>
        <p:spPr bwMode="auto">
          <a:xfrm rot="5400000">
            <a:off x="441325" y="32369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5159" name="AutoShape 7"/>
          <p:cNvSpPr>
            <a:spLocks noChangeArrowheads="1"/>
          </p:cNvSpPr>
          <p:nvPr/>
        </p:nvSpPr>
        <p:spPr bwMode="auto">
          <a:xfrm rot="5400000">
            <a:off x="441325" y="27416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5160" name="Rectangle 8"/>
          <p:cNvSpPr>
            <a:spLocks noChangeArrowheads="1"/>
          </p:cNvSpPr>
          <p:nvPr/>
        </p:nvSpPr>
        <p:spPr bwMode="auto">
          <a:xfrm>
            <a:off x="677863" y="1100138"/>
            <a:ext cx="5429250" cy="4572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Stratified Random Sampling</a:t>
            </a:r>
          </a:p>
        </p:txBody>
      </p:sp>
      <p:sp>
        <p:nvSpPr>
          <p:cNvPr id="305161" name="Rectangle 9"/>
          <p:cNvSpPr>
            <a:spLocks noChangeArrowheads="1"/>
          </p:cNvSpPr>
          <p:nvPr/>
        </p:nvSpPr>
        <p:spPr bwMode="auto">
          <a:xfrm>
            <a:off x="677863" y="1609725"/>
            <a:ext cx="6629400" cy="4572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Cluster Sampling</a:t>
            </a:r>
          </a:p>
        </p:txBody>
      </p:sp>
      <p:sp>
        <p:nvSpPr>
          <p:cNvPr id="305162" name="Rectangle 10"/>
          <p:cNvSpPr>
            <a:spLocks noChangeArrowheads="1"/>
          </p:cNvSpPr>
          <p:nvPr/>
        </p:nvSpPr>
        <p:spPr bwMode="auto">
          <a:xfrm>
            <a:off x="677863" y="2105025"/>
            <a:ext cx="6057900" cy="4572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Systematic Sampling</a:t>
            </a:r>
          </a:p>
        </p:txBody>
      </p:sp>
      <p:sp>
        <p:nvSpPr>
          <p:cNvPr id="305163" name="Rectangle 11"/>
          <p:cNvSpPr>
            <a:spLocks noChangeArrowheads="1"/>
          </p:cNvSpPr>
          <p:nvPr/>
        </p:nvSpPr>
        <p:spPr bwMode="auto">
          <a:xfrm>
            <a:off x="677863" y="2600325"/>
            <a:ext cx="5619750" cy="53340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Convenience Sampling</a:t>
            </a:r>
          </a:p>
        </p:txBody>
      </p:sp>
      <p:sp>
        <p:nvSpPr>
          <p:cNvPr id="305164" name="Rectangle 12"/>
          <p:cNvSpPr>
            <a:spLocks noChangeArrowheads="1"/>
          </p:cNvSpPr>
          <p:nvPr/>
        </p:nvSpPr>
        <p:spPr bwMode="auto">
          <a:xfrm>
            <a:off x="677863" y="3081338"/>
            <a:ext cx="5524500" cy="514350"/>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effectLst>
                  <a:outerShdw blurRad="38100" dist="38100" dir="2700000" algn="tl">
                    <a:srgbClr val="000000"/>
                  </a:outerShdw>
                </a:effectLst>
                <a:latin typeface="Book Antiqua" pitchFamily="18" charset="0"/>
              </a:rPr>
              <a:t>Judgment Sampling</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05155"/>
                                        </p:tgtEl>
                                        <p:attrNameLst>
                                          <p:attrName>style.visibility</p:attrName>
                                        </p:attrNameLst>
                                      </p:cBhvr>
                                      <p:to>
                                        <p:strVal val="visible"/>
                                      </p:to>
                                    </p:set>
                                    <p:animEffect transition="in" filter="slide(fromLeft)">
                                      <p:cBhvr>
                                        <p:cTn id="7" dur="500"/>
                                        <p:tgtEl>
                                          <p:spTgt spid="305155"/>
                                        </p:tgtEl>
                                      </p:cBhvr>
                                    </p:animEffect>
                                  </p:childTnLst>
                                  <p:subTnLst>
                                    <p:set>
                                      <p:cBhvr override="childStyle">
                                        <p:cTn dur="1" fill="hold" display="0" masterRel="nextClick" afterEffect="1"/>
                                        <p:tgtEl>
                                          <p:spTgt spid="305155"/>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5160"/>
                                        </p:tgtEl>
                                        <p:attrNameLst>
                                          <p:attrName>style.visibility</p:attrName>
                                        </p:attrNameLst>
                                      </p:cBhvr>
                                      <p:to>
                                        <p:strVal val="visible"/>
                                      </p:to>
                                    </p:set>
                                    <p:animEffect transition="in" filter="blinds(horizontal)">
                                      <p:cBhvr>
                                        <p:cTn id="12" dur="500"/>
                                        <p:tgtEl>
                                          <p:spTgt spid="305160"/>
                                        </p:tgtEl>
                                      </p:cBhvr>
                                    </p:animEffect>
                                  </p:childTnLst>
                                </p:cTn>
                              </p:par>
                            </p:childTnLst>
                          </p:cTn>
                        </p:par>
                        <p:par>
                          <p:cTn id="13" fill="hold">
                            <p:stCondLst>
                              <p:cond delay="500"/>
                            </p:stCondLst>
                            <p:childTnLst>
                              <p:par>
                                <p:cTn id="14" presetID="12" presetClass="entr" presetSubtype="8" fill="hold" grpId="0" nodeType="afterEffect">
                                  <p:stCondLst>
                                    <p:cond delay="1000"/>
                                  </p:stCondLst>
                                  <p:childTnLst>
                                    <p:set>
                                      <p:cBhvr>
                                        <p:cTn id="15" dur="1" fill="hold">
                                          <p:stCondLst>
                                            <p:cond delay="0"/>
                                          </p:stCondLst>
                                        </p:cTn>
                                        <p:tgtEl>
                                          <p:spTgt spid="305157"/>
                                        </p:tgtEl>
                                        <p:attrNameLst>
                                          <p:attrName>style.visibility</p:attrName>
                                        </p:attrNameLst>
                                      </p:cBhvr>
                                      <p:to>
                                        <p:strVal val="visible"/>
                                      </p:to>
                                    </p:set>
                                    <p:animEffect transition="in" filter="slide(fromLeft)">
                                      <p:cBhvr>
                                        <p:cTn id="16" dur="500"/>
                                        <p:tgtEl>
                                          <p:spTgt spid="305157"/>
                                        </p:tgtEl>
                                      </p:cBhvr>
                                    </p:animEffect>
                                  </p:childTnLst>
                                  <p:subTnLst>
                                    <p:set>
                                      <p:cBhvr override="childStyle">
                                        <p:cTn dur="1" fill="hold" display="0" masterRel="nextClick" afterEffect="1"/>
                                        <p:tgtEl>
                                          <p:spTgt spid="305157"/>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05161"/>
                                        </p:tgtEl>
                                        <p:attrNameLst>
                                          <p:attrName>style.visibility</p:attrName>
                                        </p:attrNameLst>
                                      </p:cBhvr>
                                      <p:to>
                                        <p:strVal val="visible"/>
                                      </p:to>
                                    </p:set>
                                    <p:animEffect transition="in" filter="blinds(horizontal)">
                                      <p:cBhvr>
                                        <p:cTn id="21" dur="500"/>
                                        <p:tgtEl>
                                          <p:spTgt spid="305161"/>
                                        </p:tgtEl>
                                      </p:cBhvr>
                                    </p:animEffect>
                                  </p:childTnLst>
                                </p:cTn>
                              </p:par>
                            </p:childTnLst>
                          </p:cTn>
                        </p:par>
                        <p:par>
                          <p:cTn id="22" fill="hold">
                            <p:stCondLst>
                              <p:cond delay="500"/>
                            </p:stCondLst>
                            <p:childTnLst>
                              <p:par>
                                <p:cTn id="23" presetID="12" presetClass="entr" presetSubtype="8" fill="hold" grpId="0" nodeType="afterEffect">
                                  <p:stCondLst>
                                    <p:cond delay="1000"/>
                                  </p:stCondLst>
                                  <p:childTnLst>
                                    <p:set>
                                      <p:cBhvr>
                                        <p:cTn id="24" dur="1" fill="hold">
                                          <p:stCondLst>
                                            <p:cond delay="0"/>
                                          </p:stCondLst>
                                        </p:cTn>
                                        <p:tgtEl>
                                          <p:spTgt spid="305156"/>
                                        </p:tgtEl>
                                        <p:attrNameLst>
                                          <p:attrName>style.visibility</p:attrName>
                                        </p:attrNameLst>
                                      </p:cBhvr>
                                      <p:to>
                                        <p:strVal val="visible"/>
                                      </p:to>
                                    </p:set>
                                    <p:animEffect transition="in" filter="slide(fromLeft)">
                                      <p:cBhvr>
                                        <p:cTn id="25" dur="500"/>
                                        <p:tgtEl>
                                          <p:spTgt spid="305156"/>
                                        </p:tgtEl>
                                      </p:cBhvr>
                                    </p:animEffect>
                                  </p:childTnLst>
                                  <p:subTnLst>
                                    <p:set>
                                      <p:cBhvr override="childStyle">
                                        <p:cTn dur="1" fill="hold" display="0" masterRel="nextClick" afterEffect="1"/>
                                        <p:tgtEl>
                                          <p:spTgt spid="305156"/>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05162"/>
                                        </p:tgtEl>
                                        <p:attrNameLst>
                                          <p:attrName>style.visibility</p:attrName>
                                        </p:attrNameLst>
                                      </p:cBhvr>
                                      <p:to>
                                        <p:strVal val="visible"/>
                                      </p:to>
                                    </p:set>
                                    <p:animEffect transition="in" filter="blinds(horizontal)">
                                      <p:cBhvr>
                                        <p:cTn id="30" dur="500"/>
                                        <p:tgtEl>
                                          <p:spTgt spid="305162"/>
                                        </p:tgtEl>
                                      </p:cBhvr>
                                    </p:animEffect>
                                  </p:childTnLst>
                                </p:cTn>
                              </p:par>
                            </p:childTnLst>
                          </p:cTn>
                        </p:par>
                        <p:par>
                          <p:cTn id="31" fill="hold">
                            <p:stCondLst>
                              <p:cond delay="500"/>
                            </p:stCondLst>
                            <p:childTnLst>
                              <p:par>
                                <p:cTn id="32" presetID="12" presetClass="entr" presetSubtype="8" fill="hold" grpId="0" nodeType="afterEffect">
                                  <p:stCondLst>
                                    <p:cond delay="1000"/>
                                  </p:stCondLst>
                                  <p:childTnLst>
                                    <p:set>
                                      <p:cBhvr>
                                        <p:cTn id="33" dur="1" fill="hold">
                                          <p:stCondLst>
                                            <p:cond delay="0"/>
                                          </p:stCondLst>
                                        </p:cTn>
                                        <p:tgtEl>
                                          <p:spTgt spid="305159"/>
                                        </p:tgtEl>
                                        <p:attrNameLst>
                                          <p:attrName>style.visibility</p:attrName>
                                        </p:attrNameLst>
                                      </p:cBhvr>
                                      <p:to>
                                        <p:strVal val="visible"/>
                                      </p:to>
                                    </p:set>
                                    <p:animEffect transition="in" filter="slide(fromLeft)">
                                      <p:cBhvr>
                                        <p:cTn id="34" dur="500"/>
                                        <p:tgtEl>
                                          <p:spTgt spid="305159"/>
                                        </p:tgtEl>
                                      </p:cBhvr>
                                    </p:animEffect>
                                  </p:childTnLst>
                                  <p:subTnLst>
                                    <p:set>
                                      <p:cBhvr override="childStyle">
                                        <p:cTn dur="1" fill="hold" display="0" masterRel="nextClick" afterEffect="1"/>
                                        <p:tgtEl>
                                          <p:spTgt spid="305159"/>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05163"/>
                                        </p:tgtEl>
                                        <p:attrNameLst>
                                          <p:attrName>style.visibility</p:attrName>
                                        </p:attrNameLst>
                                      </p:cBhvr>
                                      <p:to>
                                        <p:strVal val="visible"/>
                                      </p:to>
                                    </p:set>
                                    <p:animEffect transition="in" filter="blinds(horizontal)">
                                      <p:cBhvr>
                                        <p:cTn id="39" dur="500"/>
                                        <p:tgtEl>
                                          <p:spTgt spid="305163"/>
                                        </p:tgtEl>
                                      </p:cBhvr>
                                    </p:animEffect>
                                  </p:childTnLst>
                                </p:cTn>
                              </p:par>
                            </p:childTnLst>
                          </p:cTn>
                        </p:par>
                        <p:par>
                          <p:cTn id="40" fill="hold">
                            <p:stCondLst>
                              <p:cond delay="500"/>
                            </p:stCondLst>
                            <p:childTnLst>
                              <p:par>
                                <p:cTn id="41" presetID="12" presetClass="entr" presetSubtype="8" fill="hold" grpId="0" nodeType="afterEffect">
                                  <p:stCondLst>
                                    <p:cond delay="1000"/>
                                  </p:stCondLst>
                                  <p:childTnLst>
                                    <p:set>
                                      <p:cBhvr>
                                        <p:cTn id="42" dur="1" fill="hold">
                                          <p:stCondLst>
                                            <p:cond delay="0"/>
                                          </p:stCondLst>
                                        </p:cTn>
                                        <p:tgtEl>
                                          <p:spTgt spid="305158"/>
                                        </p:tgtEl>
                                        <p:attrNameLst>
                                          <p:attrName>style.visibility</p:attrName>
                                        </p:attrNameLst>
                                      </p:cBhvr>
                                      <p:to>
                                        <p:strVal val="visible"/>
                                      </p:to>
                                    </p:set>
                                    <p:animEffect transition="in" filter="slide(fromLeft)">
                                      <p:cBhvr>
                                        <p:cTn id="43" dur="500"/>
                                        <p:tgtEl>
                                          <p:spTgt spid="305158"/>
                                        </p:tgtEl>
                                      </p:cBhvr>
                                    </p:animEffect>
                                  </p:childTnLst>
                                  <p:subTnLst>
                                    <p:set>
                                      <p:cBhvr override="childStyle">
                                        <p:cTn dur="1" fill="hold" display="0" masterRel="nextClick" afterEffect="1"/>
                                        <p:tgtEl>
                                          <p:spTgt spid="305158"/>
                                        </p:tgtEl>
                                        <p:attrNameLst>
                                          <p:attrName>style.visibility</p:attrName>
                                        </p:attrNameLst>
                                      </p:cBhvr>
                                      <p:to>
                                        <p:strVal val="hidden"/>
                                      </p:to>
                                    </p:set>
                                  </p:sub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05164"/>
                                        </p:tgtEl>
                                        <p:attrNameLst>
                                          <p:attrName>style.visibility</p:attrName>
                                        </p:attrNameLst>
                                      </p:cBhvr>
                                      <p:to>
                                        <p:strVal val="visible"/>
                                      </p:to>
                                    </p:set>
                                    <p:animEffect transition="in" filter="blinds(horizontal)">
                                      <p:cBhvr>
                                        <p:cTn id="48" dur="500"/>
                                        <p:tgtEl>
                                          <p:spTgt spid="305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5" grpId="0" animBg="1"/>
      <p:bldP spid="305156" grpId="0" animBg="1"/>
      <p:bldP spid="305157" grpId="0" animBg="1"/>
      <p:bldP spid="305158" grpId="0" animBg="1"/>
      <p:bldP spid="305159" grpId="0" animBg="1"/>
      <p:bldP spid="305160" grpId="0" autoUpdateAnimBg="0"/>
      <p:bldP spid="305161" grpId="0" autoUpdateAnimBg="0"/>
      <p:bldP spid="305162" grpId="0" autoUpdateAnimBg="0"/>
      <p:bldP spid="305163" grpId="0" autoUpdateAnimBg="0"/>
      <p:bldP spid="305164"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ChangeArrowheads="1"/>
          </p:cNvSpPr>
          <p:nvPr/>
        </p:nvSpPr>
        <p:spPr bwMode="auto">
          <a:xfrm>
            <a:off x="789214" y="119856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population is first divided into groups of</a:t>
            </a:r>
          </a:p>
          <a:p>
            <a:pPr algn="l"/>
            <a:r>
              <a:rPr lang="en-US" sz="2400" dirty="0">
                <a:effectLst>
                  <a:outerShdw blurRad="38100" dist="38100" dir="2700000" algn="tl">
                    <a:srgbClr val="000000"/>
                  </a:outerShdw>
                </a:effectLst>
                <a:latin typeface="Book Antiqua" pitchFamily="18" charset="0"/>
              </a:rPr>
              <a:t>  elements called </a:t>
            </a:r>
            <a:r>
              <a:rPr lang="en-US" sz="2400" u="sng" dirty="0">
                <a:effectLst>
                  <a:outerShdw blurRad="38100" dist="38100" dir="2700000" algn="tl">
                    <a:srgbClr val="000000"/>
                  </a:outerShdw>
                </a:effectLst>
                <a:latin typeface="Book Antiqua" pitchFamily="18" charset="0"/>
              </a:rPr>
              <a:t>strata</a:t>
            </a:r>
            <a:r>
              <a:rPr lang="en-US" sz="2400" dirty="0">
                <a:effectLst>
                  <a:outerShdw blurRad="38100" dist="38100" dir="2700000" algn="tl">
                    <a:srgbClr val="000000"/>
                  </a:outerShdw>
                </a:effectLst>
                <a:latin typeface="Book Antiqua" pitchFamily="18" charset="0"/>
              </a:rPr>
              <a:t>.</a:t>
            </a:r>
          </a:p>
        </p:txBody>
      </p:sp>
      <p:sp>
        <p:nvSpPr>
          <p:cNvPr id="307203" name="AutoShape 3"/>
          <p:cNvSpPr>
            <a:spLocks noChangeArrowheads="1"/>
          </p:cNvSpPr>
          <p:nvPr/>
        </p:nvSpPr>
        <p:spPr bwMode="auto">
          <a:xfrm rot="5400000">
            <a:off x="504825" y="161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7204" name="Rectangle 4"/>
          <p:cNvSpPr>
            <a:spLocks noChangeArrowheads="1"/>
          </p:cNvSpPr>
          <p:nvPr/>
        </p:nvSpPr>
        <p:spPr bwMode="auto">
          <a:xfrm>
            <a:off x="685800" y="241300"/>
            <a:ext cx="7772400" cy="6619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Stratified Random Sampling</a:t>
            </a:r>
          </a:p>
        </p:txBody>
      </p:sp>
      <p:sp>
        <p:nvSpPr>
          <p:cNvPr id="307205" name="Rectangle 5"/>
          <p:cNvSpPr>
            <a:spLocks noChangeArrowheads="1"/>
          </p:cNvSpPr>
          <p:nvPr/>
        </p:nvSpPr>
        <p:spPr bwMode="auto">
          <a:xfrm>
            <a:off x="789214" y="2322513"/>
            <a:ext cx="746760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Each element in the population belongs to one and</a:t>
            </a:r>
          </a:p>
          <a:p>
            <a:pPr algn="l"/>
            <a:r>
              <a:rPr lang="en-US" sz="2400" dirty="0">
                <a:effectLst>
                  <a:outerShdw blurRad="38100" dist="38100" dir="2700000" algn="tl">
                    <a:srgbClr val="000000"/>
                  </a:outerShdw>
                </a:effectLst>
                <a:latin typeface="Book Antiqua" pitchFamily="18" charset="0"/>
              </a:rPr>
              <a:t>  only one stratum.</a:t>
            </a:r>
          </a:p>
        </p:txBody>
      </p:sp>
      <p:sp>
        <p:nvSpPr>
          <p:cNvPr id="307206" name="AutoShape 6"/>
          <p:cNvSpPr>
            <a:spLocks noChangeArrowheads="1"/>
          </p:cNvSpPr>
          <p:nvPr/>
        </p:nvSpPr>
        <p:spPr bwMode="auto">
          <a:xfrm rot="5400000">
            <a:off x="504825" y="27368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7207" name="Rectangle 7"/>
          <p:cNvSpPr>
            <a:spLocks noChangeArrowheads="1"/>
          </p:cNvSpPr>
          <p:nvPr/>
        </p:nvSpPr>
        <p:spPr bwMode="auto">
          <a:xfrm>
            <a:off x="768350" y="3446463"/>
            <a:ext cx="7467600" cy="1392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Best results are obtained when the elements within</a:t>
            </a:r>
          </a:p>
          <a:p>
            <a:pPr algn="l"/>
            <a:r>
              <a:rPr lang="en-US" sz="2400" dirty="0">
                <a:effectLst>
                  <a:outerShdw blurRad="38100" dist="38100" dir="2700000" algn="tl">
                    <a:srgbClr val="000000"/>
                  </a:outerShdw>
                </a:effectLst>
                <a:latin typeface="Book Antiqua" pitchFamily="18" charset="0"/>
              </a:rPr>
              <a:t>  each stratum are as much alike as possible (i.e. a</a:t>
            </a:r>
          </a:p>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homogeneous group</a:t>
            </a:r>
            <a:r>
              <a:rPr lang="en-US" sz="2400" dirty="0">
                <a:effectLst>
                  <a:outerShdw blurRad="38100" dist="38100" dir="2700000" algn="tl">
                    <a:srgbClr val="000000"/>
                  </a:outerShdw>
                </a:effectLst>
                <a:latin typeface="Book Antiqua" pitchFamily="18" charset="0"/>
              </a:rPr>
              <a:t>).</a:t>
            </a:r>
          </a:p>
        </p:txBody>
      </p:sp>
      <p:sp>
        <p:nvSpPr>
          <p:cNvPr id="307208" name="AutoShape 8"/>
          <p:cNvSpPr>
            <a:spLocks noChangeArrowheads="1"/>
          </p:cNvSpPr>
          <p:nvPr/>
        </p:nvSpPr>
        <p:spPr bwMode="auto">
          <a:xfrm rot="5400000">
            <a:off x="504825" y="4013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07203"/>
                                        </p:tgtEl>
                                        <p:attrNameLst>
                                          <p:attrName>style.visibility</p:attrName>
                                        </p:attrNameLst>
                                      </p:cBhvr>
                                      <p:to>
                                        <p:strVal val="visible"/>
                                      </p:to>
                                    </p:set>
                                    <p:animEffect transition="in" filter="slide(fromLeft)">
                                      <p:cBhvr>
                                        <p:cTn id="7" dur="500"/>
                                        <p:tgtEl>
                                          <p:spTgt spid="307203"/>
                                        </p:tgtEl>
                                      </p:cBhvr>
                                    </p:animEffect>
                                  </p:childTnLst>
                                  <p:subTnLst>
                                    <p:set>
                                      <p:cBhvr override="childStyle">
                                        <p:cTn dur="1" fill="hold" display="0" masterRel="nextClick" afterEffect="1"/>
                                        <p:tgtEl>
                                          <p:spTgt spid="30720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07202"/>
                                        </p:tgtEl>
                                        <p:attrNameLst>
                                          <p:attrName>style.visibility</p:attrName>
                                        </p:attrNameLst>
                                      </p:cBhvr>
                                      <p:to>
                                        <p:strVal val="visible"/>
                                      </p:to>
                                    </p:set>
                                    <p:anim calcmode="lin" valueType="num">
                                      <p:cBhvr>
                                        <p:cTn id="12" dur="500" fill="hold"/>
                                        <p:tgtEl>
                                          <p:spTgt spid="307202"/>
                                        </p:tgtEl>
                                        <p:attrNameLst>
                                          <p:attrName>ppt_w</p:attrName>
                                        </p:attrNameLst>
                                      </p:cBhvr>
                                      <p:tavLst>
                                        <p:tav tm="0">
                                          <p:val>
                                            <p:strVal val="2/3*#ppt_w"/>
                                          </p:val>
                                        </p:tav>
                                        <p:tav tm="100000">
                                          <p:val>
                                            <p:strVal val="#ppt_w"/>
                                          </p:val>
                                        </p:tav>
                                      </p:tavLst>
                                    </p:anim>
                                    <p:anim calcmode="lin" valueType="num">
                                      <p:cBhvr>
                                        <p:cTn id="13" dur="500" fill="hold"/>
                                        <p:tgtEl>
                                          <p:spTgt spid="307202"/>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307206"/>
                                        </p:tgtEl>
                                        <p:attrNameLst>
                                          <p:attrName>style.visibility</p:attrName>
                                        </p:attrNameLst>
                                      </p:cBhvr>
                                      <p:to>
                                        <p:strVal val="visible"/>
                                      </p:to>
                                    </p:set>
                                    <p:animEffect transition="in" filter="slide(fromLeft)">
                                      <p:cBhvr>
                                        <p:cTn id="17" dur="500"/>
                                        <p:tgtEl>
                                          <p:spTgt spid="307206"/>
                                        </p:tgtEl>
                                      </p:cBhvr>
                                    </p:animEffect>
                                  </p:childTnLst>
                                  <p:subTnLst>
                                    <p:set>
                                      <p:cBhvr override="childStyle">
                                        <p:cTn dur="1" fill="hold" display="0" masterRel="nextClick" afterEffect="1"/>
                                        <p:tgtEl>
                                          <p:spTgt spid="30720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07205"/>
                                        </p:tgtEl>
                                        <p:attrNameLst>
                                          <p:attrName>style.visibility</p:attrName>
                                        </p:attrNameLst>
                                      </p:cBhvr>
                                      <p:to>
                                        <p:strVal val="visible"/>
                                      </p:to>
                                    </p:set>
                                    <p:anim calcmode="lin" valueType="num">
                                      <p:cBhvr>
                                        <p:cTn id="22" dur="500" fill="hold"/>
                                        <p:tgtEl>
                                          <p:spTgt spid="307205"/>
                                        </p:tgtEl>
                                        <p:attrNameLst>
                                          <p:attrName>ppt_w</p:attrName>
                                        </p:attrNameLst>
                                      </p:cBhvr>
                                      <p:tavLst>
                                        <p:tav tm="0">
                                          <p:val>
                                            <p:strVal val="2/3*#ppt_w"/>
                                          </p:val>
                                        </p:tav>
                                        <p:tav tm="100000">
                                          <p:val>
                                            <p:strVal val="#ppt_w"/>
                                          </p:val>
                                        </p:tav>
                                      </p:tavLst>
                                    </p:anim>
                                    <p:anim calcmode="lin" valueType="num">
                                      <p:cBhvr>
                                        <p:cTn id="23" dur="500" fill="hold"/>
                                        <p:tgtEl>
                                          <p:spTgt spid="307205"/>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307208"/>
                                        </p:tgtEl>
                                        <p:attrNameLst>
                                          <p:attrName>style.visibility</p:attrName>
                                        </p:attrNameLst>
                                      </p:cBhvr>
                                      <p:to>
                                        <p:strVal val="visible"/>
                                      </p:to>
                                    </p:set>
                                    <p:animEffect transition="in" filter="slide(fromLeft)">
                                      <p:cBhvr>
                                        <p:cTn id="27" dur="500"/>
                                        <p:tgtEl>
                                          <p:spTgt spid="307208"/>
                                        </p:tgtEl>
                                      </p:cBhvr>
                                    </p:animEffect>
                                  </p:childTnLst>
                                  <p:subTnLst>
                                    <p:set>
                                      <p:cBhvr override="childStyle">
                                        <p:cTn dur="1" fill="hold" display="0" masterRel="nextClick" afterEffect="1"/>
                                        <p:tgtEl>
                                          <p:spTgt spid="307208"/>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07207"/>
                                        </p:tgtEl>
                                        <p:attrNameLst>
                                          <p:attrName>style.visibility</p:attrName>
                                        </p:attrNameLst>
                                      </p:cBhvr>
                                      <p:to>
                                        <p:strVal val="visible"/>
                                      </p:to>
                                    </p:set>
                                    <p:anim calcmode="lin" valueType="num">
                                      <p:cBhvr>
                                        <p:cTn id="32" dur="500" fill="hold"/>
                                        <p:tgtEl>
                                          <p:spTgt spid="307207"/>
                                        </p:tgtEl>
                                        <p:attrNameLst>
                                          <p:attrName>ppt_w</p:attrName>
                                        </p:attrNameLst>
                                      </p:cBhvr>
                                      <p:tavLst>
                                        <p:tav tm="0">
                                          <p:val>
                                            <p:strVal val="2/3*#ppt_w"/>
                                          </p:val>
                                        </p:tav>
                                        <p:tav tm="100000">
                                          <p:val>
                                            <p:strVal val="#ppt_w"/>
                                          </p:val>
                                        </p:tav>
                                      </p:tavLst>
                                    </p:anim>
                                    <p:anim calcmode="lin" valueType="num">
                                      <p:cBhvr>
                                        <p:cTn id="33" dur="500" fill="hold"/>
                                        <p:tgtEl>
                                          <p:spTgt spid="30720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2" grpId="0" animBg="1" autoUpdateAnimBg="0"/>
      <p:bldP spid="307203" grpId="0" animBg="1"/>
      <p:bldP spid="307205" grpId="0" animBg="1" autoUpdateAnimBg="0"/>
      <p:bldP spid="307206" grpId="0" animBg="1"/>
      <p:bldP spid="307207" grpId="0" animBg="1" autoUpdateAnimBg="0"/>
      <p:bldP spid="307208"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ChangeArrowheads="1"/>
          </p:cNvSpPr>
          <p:nvPr/>
        </p:nvSpPr>
        <p:spPr bwMode="auto">
          <a:xfrm>
            <a:off x="685800" y="241300"/>
            <a:ext cx="7772400" cy="661988"/>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Stratified Random Sampling</a:t>
            </a:r>
          </a:p>
        </p:txBody>
      </p:sp>
      <p:sp>
        <p:nvSpPr>
          <p:cNvPr id="309251" name="Rectangle 3"/>
          <p:cNvSpPr>
            <a:spLocks noChangeArrowheads="1"/>
          </p:cNvSpPr>
          <p:nvPr/>
        </p:nvSpPr>
        <p:spPr bwMode="auto">
          <a:xfrm>
            <a:off x="768350" y="1198563"/>
            <a:ext cx="7562850" cy="64928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simple random sample is taken from each stratum.</a:t>
            </a:r>
          </a:p>
        </p:txBody>
      </p:sp>
      <p:sp>
        <p:nvSpPr>
          <p:cNvPr id="309252" name="AutoShape 4"/>
          <p:cNvSpPr>
            <a:spLocks noChangeArrowheads="1"/>
          </p:cNvSpPr>
          <p:nvPr/>
        </p:nvSpPr>
        <p:spPr bwMode="auto">
          <a:xfrm rot="5400000">
            <a:off x="504825" y="14414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9253" name="Rectangle 5"/>
          <p:cNvSpPr>
            <a:spLocks noChangeArrowheads="1"/>
          </p:cNvSpPr>
          <p:nvPr/>
        </p:nvSpPr>
        <p:spPr bwMode="auto">
          <a:xfrm>
            <a:off x="768350" y="1941513"/>
            <a:ext cx="7562850" cy="1392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Formulas are available for combining the stratum</a:t>
            </a:r>
          </a:p>
          <a:p>
            <a:pPr algn="l"/>
            <a:r>
              <a:rPr lang="en-US" sz="2400" dirty="0">
                <a:effectLst>
                  <a:outerShdw blurRad="38100" dist="38100" dir="2700000" algn="tl">
                    <a:srgbClr val="000000"/>
                  </a:outerShdw>
                </a:effectLst>
                <a:latin typeface="Book Antiqua" pitchFamily="18" charset="0"/>
              </a:rPr>
              <a:t>  sample results into one population parameter</a:t>
            </a:r>
          </a:p>
          <a:p>
            <a:pPr algn="l"/>
            <a:r>
              <a:rPr lang="en-US" sz="2400" dirty="0">
                <a:effectLst>
                  <a:outerShdw blurRad="38100" dist="38100" dir="2700000" algn="tl">
                    <a:srgbClr val="000000"/>
                  </a:outerShdw>
                </a:effectLst>
                <a:latin typeface="Book Antiqua" pitchFamily="18" charset="0"/>
              </a:rPr>
              <a:t>  estimate.</a:t>
            </a:r>
          </a:p>
        </p:txBody>
      </p:sp>
      <p:sp>
        <p:nvSpPr>
          <p:cNvPr id="309254" name="AutoShape 6"/>
          <p:cNvSpPr>
            <a:spLocks noChangeArrowheads="1"/>
          </p:cNvSpPr>
          <p:nvPr/>
        </p:nvSpPr>
        <p:spPr bwMode="auto">
          <a:xfrm rot="5400000">
            <a:off x="504825" y="2508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9255" name="Rectangle 7"/>
          <p:cNvSpPr>
            <a:spLocks noChangeArrowheads="1"/>
          </p:cNvSpPr>
          <p:nvPr/>
        </p:nvSpPr>
        <p:spPr bwMode="auto">
          <a:xfrm>
            <a:off x="768350" y="3427413"/>
            <a:ext cx="7562850" cy="1392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Advantage</a:t>
            </a:r>
            <a:r>
              <a:rPr lang="en-US" sz="2400" dirty="0">
                <a:effectLst>
                  <a:outerShdw blurRad="38100" dist="38100" dir="2700000" algn="tl">
                    <a:srgbClr val="000000"/>
                  </a:outerShdw>
                </a:effectLst>
                <a:latin typeface="Book Antiqua" pitchFamily="18" charset="0"/>
              </a:rPr>
              <a:t>:  If strata are homogeneous, this method</a:t>
            </a:r>
          </a:p>
          <a:p>
            <a:pPr algn="l"/>
            <a:r>
              <a:rPr lang="en-US" sz="2400" dirty="0">
                <a:effectLst>
                  <a:outerShdw blurRad="38100" dist="38100" dir="2700000" algn="tl">
                    <a:srgbClr val="000000"/>
                  </a:outerShdw>
                </a:effectLst>
                <a:latin typeface="Book Antiqua" pitchFamily="18" charset="0"/>
              </a:rPr>
              <a:t>  is as “precise” as simple random sampling but with</a:t>
            </a:r>
          </a:p>
          <a:p>
            <a:pPr algn="l"/>
            <a:r>
              <a:rPr lang="en-US" sz="2400" dirty="0">
                <a:effectLst>
                  <a:outerShdw blurRad="38100" dist="38100" dir="2700000" algn="tl">
                    <a:srgbClr val="000000"/>
                  </a:outerShdw>
                </a:effectLst>
                <a:latin typeface="Book Antiqua" pitchFamily="18" charset="0"/>
              </a:rPr>
              <a:t>  a smaller total sample size.</a:t>
            </a:r>
          </a:p>
        </p:txBody>
      </p:sp>
      <p:sp>
        <p:nvSpPr>
          <p:cNvPr id="309256" name="AutoShape 8"/>
          <p:cNvSpPr>
            <a:spLocks noChangeArrowheads="1"/>
          </p:cNvSpPr>
          <p:nvPr/>
        </p:nvSpPr>
        <p:spPr bwMode="auto">
          <a:xfrm rot="5400000">
            <a:off x="504825" y="3994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09257" name="Rectangle 9"/>
          <p:cNvSpPr>
            <a:spLocks noChangeArrowheads="1"/>
          </p:cNvSpPr>
          <p:nvPr/>
        </p:nvSpPr>
        <p:spPr bwMode="auto">
          <a:xfrm>
            <a:off x="768350" y="4913313"/>
            <a:ext cx="7562850" cy="1011237"/>
          </a:xfrm>
          <a:prstGeom prst="rect">
            <a:avLst/>
          </a:prstGeom>
          <a:gradFill flip="none" rotWithShape="1">
            <a:gsLst>
              <a:gs pos="0">
                <a:srgbClr val="72AF2F">
                  <a:shade val="30000"/>
                  <a:satMod val="115000"/>
                </a:srgbClr>
              </a:gs>
              <a:gs pos="50000">
                <a:srgbClr val="72AF2F">
                  <a:shade val="67500"/>
                  <a:satMod val="115000"/>
                </a:srgbClr>
              </a:gs>
              <a:gs pos="100000">
                <a:srgbClr val="72AF2F">
                  <a:shade val="100000"/>
                  <a:satMod val="115000"/>
                </a:srgbClr>
              </a:gs>
            </a:gsLst>
            <a:lin ang="16200000" scaled="1"/>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Example</a:t>
            </a:r>
            <a:r>
              <a:rPr lang="en-US" sz="2400" dirty="0">
                <a:effectLst>
                  <a:outerShdw blurRad="38100" dist="38100" dir="2700000" algn="tl">
                    <a:srgbClr val="000000"/>
                  </a:outerShdw>
                </a:effectLst>
                <a:latin typeface="Book Antiqua" pitchFamily="18" charset="0"/>
              </a:rPr>
              <a:t>:  The basis for forming the strata might be</a:t>
            </a:r>
          </a:p>
          <a:p>
            <a:pPr algn="l"/>
            <a:r>
              <a:rPr lang="en-US" sz="2400" dirty="0">
                <a:effectLst>
                  <a:outerShdw blurRad="38100" dist="38100" dir="2700000" algn="tl">
                    <a:srgbClr val="000000"/>
                  </a:outerShdw>
                </a:effectLst>
                <a:latin typeface="Book Antiqua" pitchFamily="18" charset="0"/>
              </a:rPr>
              <a:t>  department, location, age, industry type, and so on.</a:t>
            </a:r>
          </a:p>
        </p:txBody>
      </p:sp>
      <p:sp>
        <p:nvSpPr>
          <p:cNvPr id="309258" name="AutoShape 10"/>
          <p:cNvSpPr>
            <a:spLocks noChangeArrowheads="1"/>
          </p:cNvSpPr>
          <p:nvPr/>
        </p:nvSpPr>
        <p:spPr bwMode="auto">
          <a:xfrm rot="5400000">
            <a:off x="504825" y="5327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09252"/>
                                        </p:tgtEl>
                                        <p:attrNameLst>
                                          <p:attrName>style.visibility</p:attrName>
                                        </p:attrNameLst>
                                      </p:cBhvr>
                                      <p:to>
                                        <p:strVal val="visible"/>
                                      </p:to>
                                    </p:set>
                                    <p:animEffect transition="in" filter="slide(fromLeft)">
                                      <p:cBhvr>
                                        <p:cTn id="7" dur="500"/>
                                        <p:tgtEl>
                                          <p:spTgt spid="309252"/>
                                        </p:tgtEl>
                                      </p:cBhvr>
                                    </p:animEffect>
                                  </p:childTnLst>
                                  <p:subTnLst>
                                    <p:set>
                                      <p:cBhvr override="childStyle">
                                        <p:cTn dur="1" fill="hold" display="0" masterRel="nextClick" afterEffect="1"/>
                                        <p:tgtEl>
                                          <p:spTgt spid="30925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09251"/>
                                        </p:tgtEl>
                                        <p:attrNameLst>
                                          <p:attrName>style.visibility</p:attrName>
                                        </p:attrNameLst>
                                      </p:cBhvr>
                                      <p:to>
                                        <p:strVal val="visible"/>
                                      </p:to>
                                    </p:set>
                                    <p:anim calcmode="lin" valueType="num">
                                      <p:cBhvr>
                                        <p:cTn id="12" dur="500" fill="hold"/>
                                        <p:tgtEl>
                                          <p:spTgt spid="309251"/>
                                        </p:tgtEl>
                                        <p:attrNameLst>
                                          <p:attrName>ppt_w</p:attrName>
                                        </p:attrNameLst>
                                      </p:cBhvr>
                                      <p:tavLst>
                                        <p:tav tm="0">
                                          <p:val>
                                            <p:strVal val="2/3*#ppt_w"/>
                                          </p:val>
                                        </p:tav>
                                        <p:tav tm="100000">
                                          <p:val>
                                            <p:strVal val="#ppt_w"/>
                                          </p:val>
                                        </p:tav>
                                      </p:tavLst>
                                    </p:anim>
                                    <p:anim calcmode="lin" valueType="num">
                                      <p:cBhvr>
                                        <p:cTn id="13" dur="500" fill="hold"/>
                                        <p:tgtEl>
                                          <p:spTgt spid="30925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309254"/>
                                        </p:tgtEl>
                                        <p:attrNameLst>
                                          <p:attrName>style.visibility</p:attrName>
                                        </p:attrNameLst>
                                      </p:cBhvr>
                                      <p:to>
                                        <p:strVal val="visible"/>
                                      </p:to>
                                    </p:set>
                                    <p:animEffect transition="in" filter="slide(fromLeft)">
                                      <p:cBhvr>
                                        <p:cTn id="17" dur="500"/>
                                        <p:tgtEl>
                                          <p:spTgt spid="309254"/>
                                        </p:tgtEl>
                                      </p:cBhvr>
                                    </p:animEffect>
                                  </p:childTnLst>
                                  <p:subTnLst>
                                    <p:set>
                                      <p:cBhvr override="childStyle">
                                        <p:cTn dur="1" fill="hold" display="0" masterRel="nextClick" afterEffect="1"/>
                                        <p:tgtEl>
                                          <p:spTgt spid="30925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09253"/>
                                        </p:tgtEl>
                                        <p:attrNameLst>
                                          <p:attrName>style.visibility</p:attrName>
                                        </p:attrNameLst>
                                      </p:cBhvr>
                                      <p:to>
                                        <p:strVal val="visible"/>
                                      </p:to>
                                    </p:set>
                                    <p:anim calcmode="lin" valueType="num">
                                      <p:cBhvr>
                                        <p:cTn id="22" dur="500" fill="hold"/>
                                        <p:tgtEl>
                                          <p:spTgt spid="309253"/>
                                        </p:tgtEl>
                                        <p:attrNameLst>
                                          <p:attrName>ppt_w</p:attrName>
                                        </p:attrNameLst>
                                      </p:cBhvr>
                                      <p:tavLst>
                                        <p:tav tm="0">
                                          <p:val>
                                            <p:strVal val="2/3*#ppt_w"/>
                                          </p:val>
                                        </p:tav>
                                        <p:tav tm="100000">
                                          <p:val>
                                            <p:strVal val="#ppt_w"/>
                                          </p:val>
                                        </p:tav>
                                      </p:tavLst>
                                    </p:anim>
                                    <p:anim calcmode="lin" valueType="num">
                                      <p:cBhvr>
                                        <p:cTn id="23" dur="500" fill="hold"/>
                                        <p:tgtEl>
                                          <p:spTgt spid="309253"/>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309256"/>
                                        </p:tgtEl>
                                        <p:attrNameLst>
                                          <p:attrName>style.visibility</p:attrName>
                                        </p:attrNameLst>
                                      </p:cBhvr>
                                      <p:to>
                                        <p:strVal val="visible"/>
                                      </p:to>
                                    </p:set>
                                    <p:animEffect transition="in" filter="slide(fromLeft)">
                                      <p:cBhvr>
                                        <p:cTn id="27" dur="500"/>
                                        <p:tgtEl>
                                          <p:spTgt spid="309256"/>
                                        </p:tgtEl>
                                      </p:cBhvr>
                                    </p:animEffect>
                                  </p:childTnLst>
                                  <p:subTnLst>
                                    <p:set>
                                      <p:cBhvr override="childStyle">
                                        <p:cTn dur="1" fill="hold" display="0" masterRel="nextClick" afterEffect="1"/>
                                        <p:tgtEl>
                                          <p:spTgt spid="309256"/>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09255"/>
                                        </p:tgtEl>
                                        <p:attrNameLst>
                                          <p:attrName>style.visibility</p:attrName>
                                        </p:attrNameLst>
                                      </p:cBhvr>
                                      <p:to>
                                        <p:strVal val="visible"/>
                                      </p:to>
                                    </p:set>
                                    <p:anim calcmode="lin" valueType="num">
                                      <p:cBhvr>
                                        <p:cTn id="32" dur="500" fill="hold"/>
                                        <p:tgtEl>
                                          <p:spTgt spid="309255"/>
                                        </p:tgtEl>
                                        <p:attrNameLst>
                                          <p:attrName>ppt_w</p:attrName>
                                        </p:attrNameLst>
                                      </p:cBhvr>
                                      <p:tavLst>
                                        <p:tav tm="0">
                                          <p:val>
                                            <p:strVal val="2/3*#ppt_w"/>
                                          </p:val>
                                        </p:tav>
                                        <p:tav tm="100000">
                                          <p:val>
                                            <p:strVal val="#ppt_w"/>
                                          </p:val>
                                        </p:tav>
                                      </p:tavLst>
                                    </p:anim>
                                    <p:anim calcmode="lin" valueType="num">
                                      <p:cBhvr>
                                        <p:cTn id="33" dur="500" fill="hold"/>
                                        <p:tgtEl>
                                          <p:spTgt spid="309255"/>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3000"/>
                                  </p:stCondLst>
                                  <p:childTnLst>
                                    <p:set>
                                      <p:cBhvr>
                                        <p:cTn id="36" dur="1" fill="hold">
                                          <p:stCondLst>
                                            <p:cond delay="0"/>
                                          </p:stCondLst>
                                        </p:cTn>
                                        <p:tgtEl>
                                          <p:spTgt spid="309258"/>
                                        </p:tgtEl>
                                        <p:attrNameLst>
                                          <p:attrName>style.visibility</p:attrName>
                                        </p:attrNameLst>
                                      </p:cBhvr>
                                      <p:to>
                                        <p:strVal val="visible"/>
                                      </p:to>
                                    </p:set>
                                    <p:animEffect transition="in" filter="slide(fromLeft)">
                                      <p:cBhvr>
                                        <p:cTn id="37" dur="500"/>
                                        <p:tgtEl>
                                          <p:spTgt spid="309258"/>
                                        </p:tgtEl>
                                      </p:cBhvr>
                                    </p:animEffect>
                                  </p:childTnLst>
                                  <p:subTnLst>
                                    <p:set>
                                      <p:cBhvr override="childStyle">
                                        <p:cTn dur="1" fill="hold" display="0" masterRel="nextClick" afterEffect="1"/>
                                        <p:tgtEl>
                                          <p:spTgt spid="309258"/>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309257"/>
                                        </p:tgtEl>
                                        <p:attrNameLst>
                                          <p:attrName>style.visibility</p:attrName>
                                        </p:attrNameLst>
                                      </p:cBhvr>
                                      <p:to>
                                        <p:strVal val="visible"/>
                                      </p:to>
                                    </p:set>
                                    <p:anim calcmode="lin" valueType="num">
                                      <p:cBhvr>
                                        <p:cTn id="42" dur="500" fill="hold"/>
                                        <p:tgtEl>
                                          <p:spTgt spid="309257"/>
                                        </p:tgtEl>
                                        <p:attrNameLst>
                                          <p:attrName>ppt_w</p:attrName>
                                        </p:attrNameLst>
                                      </p:cBhvr>
                                      <p:tavLst>
                                        <p:tav tm="0">
                                          <p:val>
                                            <p:strVal val="2/3*#ppt_w"/>
                                          </p:val>
                                        </p:tav>
                                        <p:tav tm="100000">
                                          <p:val>
                                            <p:strVal val="#ppt_w"/>
                                          </p:val>
                                        </p:tav>
                                      </p:tavLst>
                                    </p:anim>
                                    <p:anim calcmode="lin" valueType="num">
                                      <p:cBhvr>
                                        <p:cTn id="43" dur="500" fill="hold"/>
                                        <p:tgtEl>
                                          <p:spTgt spid="30925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1" grpId="0" animBg="1" autoUpdateAnimBg="0"/>
      <p:bldP spid="309252" grpId="0" animBg="1"/>
      <p:bldP spid="309253" grpId="0" animBg="1" autoUpdateAnimBg="0"/>
      <p:bldP spid="309254" grpId="0" animBg="1"/>
      <p:bldP spid="309255" grpId="0" animBg="1" autoUpdateAnimBg="0"/>
      <p:bldP spid="309256" grpId="0" animBg="1"/>
      <p:bldP spid="309257" grpId="0" animBg="1" autoUpdateAnimBg="0"/>
      <p:bldP spid="30925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Text Box 6"/>
          <p:cNvSpPr txBox="1">
            <a:spLocks noChangeArrowheads="1"/>
          </p:cNvSpPr>
          <p:nvPr/>
        </p:nvSpPr>
        <p:spPr bwMode="auto">
          <a:xfrm>
            <a:off x="655638" y="3150961"/>
            <a:ext cx="7161212" cy="1187450"/>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In large sampling projects, computer-generated</a:t>
            </a:r>
          </a:p>
          <a:p>
            <a:pPr algn="l">
              <a:buSzPct val="90000"/>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random numbers</a:t>
            </a:r>
            <a:r>
              <a:rPr lang="en-US" sz="2400">
                <a:effectLst>
                  <a:outerShdw blurRad="38100" dist="38100" dir="2700000" algn="tl">
                    <a:srgbClr val="000000"/>
                  </a:outerShdw>
                </a:effectLst>
                <a:latin typeface="Book Antiqua" pitchFamily="18" charset="0"/>
              </a:rPr>
              <a:t> are often used to automate the</a:t>
            </a:r>
          </a:p>
          <a:p>
            <a:pPr algn="l">
              <a:buSzPct val="90000"/>
            </a:pPr>
            <a:r>
              <a:rPr lang="en-US" sz="2400">
                <a:effectLst>
                  <a:outerShdw blurRad="38100" dist="38100" dir="2700000" algn="tl">
                    <a:srgbClr val="000000"/>
                  </a:outerShdw>
                </a:effectLst>
                <a:latin typeface="Book Antiqua" pitchFamily="18" charset="0"/>
              </a:rPr>
              <a:t>      sample selection process.</a:t>
            </a:r>
          </a:p>
        </p:txBody>
      </p:sp>
      <p:sp>
        <p:nvSpPr>
          <p:cNvPr id="114695" name="Text Box 7"/>
          <p:cNvSpPr txBox="1">
            <a:spLocks noChangeArrowheads="1"/>
          </p:cNvSpPr>
          <p:nvPr/>
        </p:nvSpPr>
        <p:spPr bwMode="auto">
          <a:xfrm>
            <a:off x="655638" y="2331811"/>
            <a:ext cx="7058025" cy="822325"/>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Sampling without replacement</a:t>
            </a:r>
            <a:r>
              <a:rPr lang="en-US" sz="2400">
                <a:effectLst>
                  <a:outerShdw blurRad="38100" dist="38100" dir="2700000" algn="tl">
                    <a:srgbClr val="000000"/>
                  </a:outerShdw>
                </a:effectLst>
                <a:latin typeface="Book Antiqua" pitchFamily="18" charset="0"/>
              </a:rPr>
              <a:t> is the procedure</a:t>
            </a:r>
          </a:p>
          <a:p>
            <a:pPr algn="l">
              <a:buSzPct val="90000"/>
            </a:pPr>
            <a:r>
              <a:rPr lang="en-US" sz="2400">
                <a:effectLst>
                  <a:outerShdw blurRad="38100" dist="38100" dir="2700000" algn="tl">
                    <a:srgbClr val="000000"/>
                  </a:outerShdw>
                </a:effectLst>
                <a:latin typeface="Book Antiqua" pitchFamily="18" charset="0"/>
              </a:rPr>
              <a:t>      used most often.</a:t>
            </a:r>
          </a:p>
        </p:txBody>
      </p:sp>
      <p:sp>
        <p:nvSpPr>
          <p:cNvPr id="114696" name="Text Box 8"/>
          <p:cNvSpPr txBox="1">
            <a:spLocks noChangeArrowheads="1"/>
          </p:cNvSpPr>
          <p:nvPr/>
        </p:nvSpPr>
        <p:spPr bwMode="auto">
          <a:xfrm>
            <a:off x="655638" y="1107849"/>
            <a:ext cx="7216775" cy="1187450"/>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a:effectLst>
                  <a:outerShdw blurRad="38100" dist="38100" dir="2700000" algn="tl">
                    <a:srgbClr val="000000"/>
                  </a:outerShdw>
                </a:effectLst>
                <a:latin typeface="Book Antiqua" pitchFamily="18" charset="0"/>
              </a:rPr>
              <a:t>   Replacing each sampled element before selecting</a:t>
            </a:r>
          </a:p>
          <a:p>
            <a:pPr algn="l"/>
            <a:r>
              <a:rPr lang="en-US" sz="2400">
                <a:effectLst>
                  <a:outerShdw blurRad="38100" dist="38100" dir="2700000" algn="tl">
                    <a:srgbClr val="000000"/>
                  </a:outerShdw>
                </a:effectLst>
                <a:latin typeface="Book Antiqua" pitchFamily="18" charset="0"/>
              </a:rPr>
              <a:t>      subsequent elements is called </a:t>
            </a:r>
            <a:r>
              <a:rPr lang="en-US" sz="2400" u="sng">
                <a:effectLst>
                  <a:outerShdw blurRad="38100" dist="38100" dir="2700000" algn="tl">
                    <a:srgbClr val="000000"/>
                  </a:outerShdw>
                </a:effectLst>
                <a:latin typeface="Book Antiqua" pitchFamily="18" charset="0"/>
              </a:rPr>
              <a:t>sampling with</a:t>
            </a:r>
          </a:p>
          <a:p>
            <a:pPr algn="l"/>
            <a:r>
              <a:rPr lang="en-US" sz="2400">
                <a:effectLst>
                  <a:outerShdw blurRad="38100" dist="38100" dir="2700000" algn="tl">
                    <a:srgbClr val="000000"/>
                  </a:outerShdw>
                </a:effectLst>
                <a:latin typeface="Book Antiqua" pitchFamily="18" charset="0"/>
              </a:rPr>
              <a:t>      </a:t>
            </a:r>
            <a:r>
              <a:rPr lang="en-US" sz="2400" u="sng">
                <a:effectLst>
                  <a:outerShdw blurRad="38100" dist="38100" dir="2700000" algn="tl">
                    <a:srgbClr val="000000"/>
                  </a:outerShdw>
                </a:effectLst>
                <a:latin typeface="Book Antiqua" pitchFamily="18" charset="0"/>
              </a:rPr>
              <a:t>replacement</a:t>
            </a:r>
            <a:r>
              <a:rPr lang="en-US" sz="2400">
                <a:effectLst>
                  <a:outerShdw blurRad="38100" dist="38100" dir="2700000" algn="tl">
                    <a:srgbClr val="000000"/>
                  </a:outerShdw>
                </a:effectLst>
                <a:latin typeface="Book Antiqua" pitchFamily="18" charset="0"/>
              </a:rPr>
              <a:t>.</a:t>
            </a:r>
          </a:p>
        </p:txBody>
      </p:sp>
      <p:sp>
        <p:nvSpPr>
          <p:cNvPr id="114698" name="AutoShape 10"/>
          <p:cNvSpPr>
            <a:spLocks noChangeArrowheads="1"/>
          </p:cNvSpPr>
          <p:nvPr/>
        </p:nvSpPr>
        <p:spPr bwMode="auto">
          <a:xfrm rot="5400000">
            <a:off x="490538" y="1239611"/>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4699" name="AutoShape 11"/>
          <p:cNvSpPr>
            <a:spLocks noChangeArrowheads="1"/>
          </p:cNvSpPr>
          <p:nvPr/>
        </p:nvSpPr>
        <p:spPr bwMode="auto">
          <a:xfrm rot="5400000">
            <a:off x="490538" y="246357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4700" name="AutoShape 12"/>
          <p:cNvSpPr>
            <a:spLocks noChangeArrowheads="1"/>
          </p:cNvSpPr>
          <p:nvPr/>
        </p:nvSpPr>
        <p:spPr bwMode="auto">
          <a:xfrm rot="5400000">
            <a:off x="490538" y="3282724"/>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14702" name="Rectangle 14"/>
          <p:cNvSpPr>
            <a:spLocks noGrp="1" noChangeArrowheads="1"/>
          </p:cNvSpPr>
          <p:nvPr>
            <p:ph type="title"/>
          </p:nvPr>
        </p:nvSpPr>
        <p:spPr>
          <a:xfrm>
            <a:off x="684213" y="284163"/>
            <a:ext cx="7772400" cy="566737"/>
          </a:xfrm>
          <a:noFill/>
          <a:ln/>
        </p:spPr>
        <p:txBody>
          <a:bodyPr/>
          <a:lstStyle/>
          <a:p>
            <a:r>
              <a:rPr lang="en-US"/>
              <a:t>Sampling from a Finite Population</a:t>
            </a:r>
            <a:endParaRPr lang="en-US" sz="260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14698"/>
                                        </p:tgtEl>
                                        <p:attrNameLst>
                                          <p:attrName>style.visibility</p:attrName>
                                        </p:attrNameLst>
                                      </p:cBhvr>
                                      <p:to>
                                        <p:strVal val="visible"/>
                                      </p:to>
                                    </p:set>
                                    <p:animEffect transition="in" filter="slide(fromLeft)">
                                      <p:cBhvr>
                                        <p:cTn id="7" dur="500"/>
                                        <p:tgtEl>
                                          <p:spTgt spid="114698"/>
                                        </p:tgtEl>
                                      </p:cBhvr>
                                    </p:animEffect>
                                  </p:childTnLst>
                                  <p:subTnLst>
                                    <p:set>
                                      <p:cBhvr override="childStyle">
                                        <p:cTn dur="1" fill="hold" display="0" masterRel="nextClick" afterEffect="1"/>
                                        <p:tgtEl>
                                          <p:spTgt spid="11469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14696"/>
                                        </p:tgtEl>
                                        <p:attrNameLst>
                                          <p:attrName>style.visibility</p:attrName>
                                        </p:attrNameLst>
                                      </p:cBhvr>
                                      <p:to>
                                        <p:strVal val="visible"/>
                                      </p:to>
                                    </p:set>
                                    <p:animEffect transition="in" filter="slide(fromTop)">
                                      <p:cBhvr>
                                        <p:cTn id="12" dur="500"/>
                                        <p:tgtEl>
                                          <p:spTgt spid="114696"/>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114699"/>
                                        </p:tgtEl>
                                        <p:attrNameLst>
                                          <p:attrName>style.visibility</p:attrName>
                                        </p:attrNameLst>
                                      </p:cBhvr>
                                      <p:to>
                                        <p:strVal val="visible"/>
                                      </p:to>
                                    </p:set>
                                    <p:animEffect transition="in" filter="slide(fromLeft)">
                                      <p:cBhvr>
                                        <p:cTn id="16" dur="500"/>
                                        <p:tgtEl>
                                          <p:spTgt spid="114699"/>
                                        </p:tgtEl>
                                      </p:cBhvr>
                                    </p:animEffect>
                                  </p:childTnLst>
                                  <p:subTnLst>
                                    <p:set>
                                      <p:cBhvr override="childStyle">
                                        <p:cTn dur="1" fill="hold" display="0" masterRel="nextClick" afterEffect="1"/>
                                        <p:tgtEl>
                                          <p:spTgt spid="114699"/>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114695"/>
                                        </p:tgtEl>
                                        <p:attrNameLst>
                                          <p:attrName>style.visibility</p:attrName>
                                        </p:attrNameLst>
                                      </p:cBhvr>
                                      <p:to>
                                        <p:strVal val="visible"/>
                                      </p:to>
                                    </p:set>
                                    <p:animEffect transition="in" filter="slide(fromTop)">
                                      <p:cBhvr>
                                        <p:cTn id="21" dur="500"/>
                                        <p:tgtEl>
                                          <p:spTgt spid="114695"/>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114700"/>
                                        </p:tgtEl>
                                        <p:attrNameLst>
                                          <p:attrName>style.visibility</p:attrName>
                                        </p:attrNameLst>
                                      </p:cBhvr>
                                      <p:to>
                                        <p:strVal val="visible"/>
                                      </p:to>
                                    </p:set>
                                    <p:animEffect transition="in" filter="slide(fromLeft)">
                                      <p:cBhvr>
                                        <p:cTn id="25" dur="500"/>
                                        <p:tgtEl>
                                          <p:spTgt spid="114700"/>
                                        </p:tgtEl>
                                      </p:cBhvr>
                                    </p:animEffect>
                                  </p:childTnLst>
                                  <p:subTnLst>
                                    <p:set>
                                      <p:cBhvr override="childStyle">
                                        <p:cTn dur="1" fill="hold" display="0" masterRel="nextClick" afterEffect="1"/>
                                        <p:tgtEl>
                                          <p:spTgt spid="114700"/>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114694"/>
                                        </p:tgtEl>
                                        <p:attrNameLst>
                                          <p:attrName>style.visibility</p:attrName>
                                        </p:attrNameLst>
                                      </p:cBhvr>
                                      <p:to>
                                        <p:strVal val="visible"/>
                                      </p:to>
                                    </p:set>
                                    <p:animEffect transition="in" filter="slide(fromTop)">
                                      <p:cBhvr>
                                        <p:cTn id="30" dur="500"/>
                                        <p:tgtEl>
                                          <p:spTgt spid="114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4" grpId="0" autoUpdateAnimBg="0"/>
      <p:bldP spid="114695" grpId="0" autoUpdateAnimBg="0"/>
      <p:bldP spid="114696" grpId="0" autoUpdateAnimBg="0"/>
      <p:bldP spid="114698" grpId="0" animBg="1"/>
      <p:bldP spid="114699" grpId="0" animBg="1"/>
      <p:bldP spid="114700"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ChangeArrowheads="1"/>
          </p:cNvSpPr>
          <p:nvPr/>
        </p:nvSpPr>
        <p:spPr bwMode="auto">
          <a:xfrm>
            <a:off x="685800" y="187325"/>
            <a:ext cx="7772400" cy="7620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Cluster Sampling</a:t>
            </a:r>
          </a:p>
        </p:txBody>
      </p:sp>
      <p:sp>
        <p:nvSpPr>
          <p:cNvPr id="311299" name="Rectangle 3"/>
          <p:cNvSpPr>
            <a:spLocks noChangeArrowheads="1"/>
          </p:cNvSpPr>
          <p:nvPr/>
        </p:nvSpPr>
        <p:spPr bwMode="auto">
          <a:xfrm>
            <a:off x="768350" y="1198563"/>
            <a:ext cx="7562850" cy="1011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population is first divided into separate groups</a:t>
            </a:r>
          </a:p>
          <a:p>
            <a:pPr algn="l"/>
            <a:r>
              <a:rPr lang="en-US" sz="2400" dirty="0">
                <a:effectLst>
                  <a:outerShdw blurRad="38100" dist="38100" dir="2700000" algn="tl">
                    <a:srgbClr val="000000"/>
                  </a:outerShdw>
                </a:effectLst>
                <a:latin typeface="Book Antiqua" pitchFamily="18" charset="0"/>
              </a:rPr>
              <a:t>  of elements called </a:t>
            </a:r>
            <a:r>
              <a:rPr lang="en-US" sz="2400" u="sng" dirty="0">
                <a:effectLst>
                  <a:outerShdw blurRad="38100" dist="38100" dir="2700000" algn="tl">
                    <a:srgbClr val="000000"/>
                  </a:outerShdw>
                </a:effectLst>
                <a:latin typeface="Book Antiqua" pitchFamily="18" charset="0"/>
              </a:rPr>
              <a:t>clusters</a:t>
            </a:r>
            <a:r>
              <a:rPr lang="en-US" sz="2400" dirty="0">
                <a:effectLst>
                  <a:outerShdw blurRad="38100" dist="38100" dir="2700000" algn="tl">
                    <a:srgbClr val="000000"/>
                  </a:outerShdw>
                </a:effectLst>
                <a:latin typeface="Book Antiqua" pitchFamily="18" charset="0"/>
              </a:rPr>
              <a:t>.</a:t>
            </a:r>
          </a:p>
        </p:txBody>
      </p:sp>
      <p:sp>
        <p:nvSpPr>
          <p:cNvPr id="311300" name="AutoShape 4"/>
          <p:cNvSpPr>
            <a:spLocks noChangeArrowheads="1"/>
          </p:cNvSpPr>
          <p:nvPr/>
        </p:nvSpPr>
        <p:spPr bwMode="auto">
          <a:xfrm rot="5400000">
            <a:off x="504825" y="161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1301" name="Rectangle 5"/>
          <p:cNvSpPr>
            <a:spLocks noChangeArrowheads="1"/>
          </p:cNvSpPr>
          <p:nvPr/>
        </p:nvSpPr>
        <p:spPr bwMode="auto">
          <a:xfrm>
            <a:off x="768350" y="2303463"/>
            <a:ext cx="7562850" cy="1011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Ideally, each cluster is a representative small-scale</a:t>
            </a:r>
          </a:p>
          <a:p>
            <a:pPr algn="l"/>
            <a:r>
              <a:rPr lang="en-US" sz="2400" dirty="0">
                <a:effectLst>
                  <a:outerShdw blurRad="38100" dist="38100" dir="2700000" algn="tl">
                    <a:srgbClr val="000000"/>
                  </a:outerShdw>
                </a:effectLst>
                <a:latin typeface="Book Antiqua" pitchFamily="18" charset="0"/>
              </a:rPr>
              <a:t>  version of the population (i.e. heterogeneous group).</a:t>
            </a:r>
          </a:p>
        </p:txBody>
      </p:sp>
      <p:sp>
        <p:nvSpPr>
          <p:cNvPr id="311302" name="AutoShape 6"/>
          <p:cNvSpPr>
            <a:spLocks noChangeArrowheads="1"/>
          </p:cNvSpPr>
          <p:nvPr/>
        </p:nvSpPr>
        <p:spPr bwMode="auto">
          <a:xfrm rot="5400000">
            <a:off x="504825" y="2717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1303" name="Rectangle 7"/>
          <p:cNvSpPr>
            <a:spLocks noChangeArrowheads="1"/>
          </p:cNvSpPr>
          <p:nvPr/>
        </p:nvSpPr>
        <p:spPr bwMode="auto">
          <a:xfrm>
            <a:off x="768350" y="3408363"/>
            <a:ext cx="7562850" cy="64928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 simple random sample of the clusters is then taken.</a:t>
            </a:r>
          </a:p>
        </p:txBody>
      </p:sp>
      <p:sp>
        <p:nvSpPr>
          <p:cNvPr id="311304" name="AutoShape 8"/>
          <p:cNvSpPr>
            <a:spLocks noChangeArrowheads="1"/>
          </p:cNvSpPr>
          <p:nvPr/>
        </p:nvSpPr>
        <p:spPr bwMode="auto">
          <a:xfrm rot="5400000">
            <a:off x="504825" y="36512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1305" name="Rectangle 9"/>
          <p:cNvSpPr>
            <a:spLocks noChangeArrowheads="1"/>
          </p:cNvSpPr>
          <p:nvPr/>
        </p:nvSpPr>
        <p:spPr bwMode="auto">
          <a:xfrm>
            <a:off x="768350" y="4151313"/>
            <a:ext cx="7562850" cy="1011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All elements within each sampled (chosen) cluster</a:t>
            </a:r>
          </a:p>
          <a:p>
            <a:pPr algn="l"/>
            <a:r>
              <a:rPr lang="en-US" sz="2400" dirty="0">
                <a:effectLst>
                  <a:outerShdw blurRad="38100" dist="38100" dir="2700000" algn="tl">
                    <a:srgbClr val="000000"/>
                  </a:outerShdw>
                </a:effectLst>
                <a:latin typeface="Book Antiqua" pitchFamily="18" charset="0"/>
              </a:rPr>
              <a:t>  form the sample.</a:t>
            </a:r>
          </a:p>
        </p:txBody>
      </p:sp>
      <p:sp>
        <p:nvSpPr>
          <p:cNvPr id="311306" name="AutoShape 10"/>
          <p:cNvSpPr>
            <a:spLocks noChangeArrowheads="1"/>
          </p:cNvSpPr>
          <p:nvPr/>
        </p:nvSpPr>
        <p:spPr bwMode="auto">
          <a:xfrm rot="5400000">
            <a:off x="504825" y="45656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11300"/>
                                        </p:tgtEl>
                                        <p:attrNameLst>
                                          <p:attrName>style.visibility</p:attrName>
                                        </p:attrNameLst>
                                      </p:cBhvr>
                                      <p:to>
                                        <p:strVal val="visible"/>
                                      </p:to>
                                    </p:set>
                                    <p:animEffect transition="in" filter="slide(fromLeft)">
                                      <p:cBhvr>
                                        <p:cTn id="7" dur="500"/>
                                        <p:tgtEl>
                                          <p:spTgt spid="311300"/>
                                        </p:tgtEl>
                                      </p:cBhvr>
                                    </p:animEffect>
                                  </p:childTnLst>
                                  <p:subTnLst>
                                    <p:set>
                                      <p:cBhvr override="childStyle">
                                        <p:cTn dur="1" fill="hold" display="0" masterRel="nextClick" afterEffect="1"/>
                                        <p:tgtEl>
                                          <p:spTgt spid="311300"/>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11299"/>
                                        </p:tgtEl>
                                        <p:attrNameLst>
                                          <p:attrName>style.visibility</p:attrName>
                                        </p:attrNameLst>
                                      </p:cBhvr>
                                      <p:to>
                                        <p:strVal val="visible"/>
                                      </p:to>
                                    </p:set>
                                    <p:anim calcmode="lin" valueType="num">
                                      <p:cBhvr>
                                        <p:cTn id="12" dur="500" fill="hold"/>
                                        <p:tgtEl>
                                          <p:spTgt spid="311299"/>
                                        </p:tgtEl>
                                        <p:attrNameLst>
                                          <p:attrName>ppt_w</p:attrName>
                                        </p:attrNameLst>
                                      </p:cBhvr>
                                      <p:tavLst>
                                        <p:tav tm="0">
                                          <p:val>
                                            <p:strVal val="2/3*#ppt_w"/>
                                          </p:val>
                                        </p:tav>
                                        <p:tav tm="100000">
                                          <p:val>
                                            <p:strVal val="#ppt_w"/>
                                          </p:val>
                                        </p:tav>
                                      </p:tavLst>
                                    </p:anim>
                                    <p:anim calcmode="lin" valueType="num">
                                      <p:cBhvr>
                                        <p:cTn id="13" dur="500" fill="hold"/>
                                        <p:tgtEl>
                                          <p:spTgt spid="311299"/>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311302"/>
                                        </p:tgtEl>
                                        <p:attrNameLst>
                                          <p:attrName>style.visibility</p:attrName>
                                        </p:attrNameLst>
                                      </p:cBhvr>
                                      <p:to>
                                        <p:strVal val="visible"/>
                                      </p:to>
                                    </p:set>
                                    <p:animEffect transition="in" filter="slide(fromLeft)">
                                      <p:cBhvr>
                                        <p:cTn id="17" dur="500"/>
                                        <p:tgtEl>
                                          <p:spTgt spid="311302"/>
                                        </p:tgtEl>
                                      </p:cBhvr>
                                    </p:animEffect>
                                  </p:childTnLst>
                                  <p:subTnLst>
                                    <p:set>
                                      <p:cBhvr override="childStyle">
                                        <p:cTn dur="1" fill="hold" display="0" masterRel="nextClick" afterEffect="1"/>
                                        <p:tgtEl>
                                          <p:spTgt spid="311302"/>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11301"/>
                                        </p:tgtEl>
                                        <p:attrNameLst>
                                          <p:attrName>style.visibility</p:attrName>
                                        </p:attrNameLst>
                                      </p:cBhvr>
                                      <p:to>
                                        <p:strVal val="visible"/>
                                      </p:to>
                                    </p:set>
                                    <p:anim calcmode="lin" valueType="num">
                                      <p:cBhvr>
                                        <p:cTn id="22" dur="500" fill="hold"/>
                                        <p:tgtEl>
                                          <p:spTgt spid="311301"/>
                                        </p:tgtEl>
                                        <p:attrNameLst>
                                          <p:attrName>ppt_w</p:attrName>
                                        </p:attrNameLst>
                                      </p:cBhvr>
                                      <p:tavLst>
                                        <p:tav tm="0">
                                          <p:val>
                                            <p:strVal val="2/3*#ppt_w"/>
                                          </p:val>
                                        </p:tav>
                                        <p:tav tm="100000">
                                          <p:val>
                                            <p:strVal val="#ppt_w"/>
                                          </p:val>
                                        </p:tav>
                                      </p:tavLst>
                                    </p:anim>
                                    <p:anim calcmode="lin" valueType="num">
                                      <p:cBhvr>
                                        <p:cTn id="23" dur="500" fill="hold"/>
                                        <p:tgtEl>
                                          <p:spTgt spid="311301"/>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311304"/>
                                        </p:tgtEl>
                                        <p:attrNameLst>
                                          <p:attrName>style.visibility</p:attrName>
                                        </p:attrNameLst>
                                      </p:cBhvr>
                                      <p:to>
                                        <p:strVal val="visible"/>
                                      </p:to>
                                    </p:set>
                                    <p:animEffect transition="in" filter="slide(fromLeft)">
                                      <p:cBhvr>
                                        <p:cTn id="27" dur="500"/>
                                        <p:tgtEl>
                                          <p:spTgt spid="311304"/>
                                        </p:tgtEl>
                                      </p:cBhvr>
                                    </p:animEffect>
                                  </p:childTnLst>
                                  <p:subTnLst>
                                    <p:set>
                                      <p:cBhvr override="childStyle">
                                        <p:cTn dur="1" fill="hold" display="0" masterRel="nextClick" afterEffect="1"/>
                                        <p:tgtEl>
                                          <p:spTgt spid="31130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11303"/>
                                        </p:tgtEl>
                                        <p:attrNameLst>
                                          <p:attrName>style.visibility</p:attrName>
                                        </p:attrNameLst>
                                      </p:cBhvr>
                                      <p:to>
                                        <p:strVal val="visible"/>
                                      </p:to>
                                    </p:set>
                                    <p:anim calcmode="lin" valueType="num">
                                      <p:cBhvr>
                                        <p:cTn id="32" dur="500" fill="hold"/>
                                        <p:tgtEl>
                                          <p:spTgt spid="311303"/>
                                        </p:tgtEl>
                                        <p:attrNameLst>
                                          <p:attrName>ppt_w</p:attrName>
                                        </p:attrNameLst>
                                      </p:cBhvr>
                                      <p:tavLst>
                                        <p:tav tm="0">
                                          <p:val>
                                            <p:strVal val="2/3*#ppt_w"/>
                                          </p:val>
                                        </p:tav>
                                        <p:tav tm="100000">
                                          <p:val>
                                            <p:strVal val="#ppt_w"/>
                                          </p:val>
                                        </p:tav>
                                      </p:tavLst>
                                    </p:anim>
                                    <p:anim calcmode="lin" valueType="num">
                                      <p:cBhvr>
                                        <p:cTn id="33" dur="500" fill="hold"/>
                                        <p:tgtEl>
                                          <p:spTgt spid="311303"/>
                                        </p:tgtEl>
                                        <p:attrNameLst>
                                          <p:attrName>ppt_h</p:attrName>
                                        </p:attrNameLst>
                                      </p:cBhvr>
                                      <p:tavLst>
                                        <p:tav tm="0">
                                          <p:val>
                                            <p:strVal val="2/3*#ppt_h"/>
                                          </p:val>
                                        </p:tav>
                                        <p:tav tm="100000">
                                          <p:val>
                                            <p:strVal val="#ppt_h"/>
                                          </p:val>
                                        </p:tav>
                                      </p:tavLst>
                                    </p:anim>
                                  </p:childTnLst>
                                </p:cTn>
                              </p:par>
                            </p:childTnLst>
                          </p:cTn>
                        </p:par>
                        <p:par>
                          <p:cTn id="34" fill="hold">
                            <p:stCondLst>
                              <p:cond delay="500"/>
                            </p:stCondLst>
                            <p:childTnLst>
                              <p:par>
                                <p:cTn id="35" presetID="12" presetClass="entr" presetSubtype="8" fill="hold" grpId="0" nodeType="afterEffect">
                                  <p:stCondLst>
                                    <p:cond delay="1000"/>
                                  </p:stCondLst>
                                  <p:childTnLst>
                                    <p:set>
                                      <p:cBhvr>
                                        <p:cTn id="36" dur="1" fill="hold">
                                          <p:stCondLst>
                                            <p:cond delay="0"/>
                                          </p:stCondLst>
                                        </p:cTn>
                                        <p:tgtEl>
                                          <p:spTgt spid="311306"/>
                                        </p:tgtEl>
                                        <p:attrNameLst>
                                          <p:attrName>style.visibility</p:attrName>
                                        </p:attrNameLst>
                                      </p:cBhvr>
                                      <p:to>
                                        <p:strVal val="visible"/>
                                      </p:to>
                                    </p:set>
                                    <p:animEffect transition="in" filter="slide(fromLeft)">
                                      <p:cBhvr>
                                        <p:cTn id="37" dur="500"/>
                                        <p:tgtEl>
                                          <p:spTgt spid="311306"/>
                                        </p:tgtEl>
                                      </p:cBhvr>
                                    </p:animEffect>
                                  </p:childTnLst>
                                  <p:subTnLst>
                                    <p:set>
                                      <p:cBhvr override="childStyle">
                                        <p:cTn dur="1" fill="hold" display="0" masterRel="nextClick" afterEffect="1"/>
                                        <p:tgtEl>
                                          <p:spTgt spid="311306"/>
                                        </p:tgtEl>
                                        <p:attrNameLst>
                                          <p:attrName>style.visibility</p:attrName>
                                        </p:attrNameLst>
                                      </p:cBhvr>
                                      <p:to>
                                        <p:strVal val="hidden"/>
                                      </p:to>
                                    </p:set>
                                  </p:sub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311305"/>
                                        </p:tgtEl>
                                        <p:attrNameLst>
                                          <p:attrName>style.visibility</p:attrName>
                                        </p:attrNameLst>
                                      </p:cBhvr>
                                      <p:to>
                                        <p:strVal val="visible"/>
                                      </p:to>
                                    </p:set>
                                    <p:anim calcmode="lin" valueType="num">
                                      <p:cBhvr>
                                        <p:cTn id="42" dur="500" fill="hold"/>
                                        <p:tgtEl>
                                          <p:spTgt spid="311305"/>
                                        </p:tgtEl>
                                        <p:attrNameLst>
                                          <p:attrName>ppt_w</p:attrName>
                                        </p:attrNameLst>
                                      </p:cBhvr>
                                      <p:tavLst>
                                        <p:tav tm="0">
                                          <p:val>
                                            <p:strVal val="2/3*#ppt_w"/>
                                          </p:val>
                                        </p:tav>
                                        <p:tav tm="100000">
                                          <p:val>
                                            <p:strVal val="#ppt_w"/>
                                          </p:val>
                                        </p:tav>
                                      </p:tavLst>
                                    </p:anim>
                                    <p:anim calcmode="lin" valueType="num">
                                      <p:cBhvr>
                                        <p:cTn id="43" dur="500" fill="hold"/>
                                        <p:tgtEl>
                                          <p:spTgt spid="311305"/>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animBg="1" autoUpdateAnimBg="0"/>
      <p:bldP spid="311300" grpId="0" animBg="1"/>
      <p:bldP spid="311301" grpId="0" animBg="1" autoUpdateAnimBg="0"/>
      <p:bldP spid="311302" grpId="0" animBg="1"/>
      <p:bldP spid="311303" grpId="0" animBg="1" autoUpdateAnimBg="0"/>
      <p:bldP spid="311304" grpId="0" animBg="1"/>
      <p:bldP spid="311305" grpId="0" animBg="1" autoUpdateAnimBg="0"/>
      <p:bldP spid="311306"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ChangeArrowheads="1"/>
          </p:cNvSpPr>
          <p:nvPr/>
        </p:nvSpPr>
        <p:spPr bwMode="auto">
          <a:xfrm>
            <a:off x="685800" y="187325"/>
            <a:ext cx="7772400" cy="762000"/>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Cluster Sampling</a:t>
            </a:r>
          </a:p>
        </p:txBody>
      </p:sp>
      <p:sp>
        <p:nvSpPr>
          <p:cNvPr id="313347" name="Rectangle 3"/>
          <p:cNvSpPr>
            <a:spLocks noChangeArrowheads="1"/>
          </p:cNvSpPr>
          <p:nvPr/>
        </p:nvSpPr>
        <p:spPr bwMode="auto">
          <a:xfrm>
            <a:off x="768350" y="2684463"/>
            <a:ext cx="7562850" cy="1392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Advantage</a:t>
            </a:r>
            <a:r>
              <a:rPr lang="en-US" sz="2400" dirty="0">
                <a:effectLst>
                  <a:outerShdw blurRad="38100" dist="38100" dir="2700000" algn="tl">
                    <a:srgbClr val="000000"/>
                  </a:outerShdw>
                </a:effectLst>
                <a:latin typeface="Book Antiqua" pitchFamily="18" charset="0"/>
              </a:rPr>
              <a:t>:  The close proximity of elements can be</a:t>
            </a:r>
          </a:p>
          <a:p>
            <a:pPr algn="l"/>
            <a:r>
              <a:rPr lang="en-US" sz="2400" dirty="0">
                <a:effectLst>
                  <a:outerShdw blurRad="38100" dist="38100" dir="2700000" algn="tl">
                    <a:srgbClr val="000000"/>
                  </a:outerShdw>
                </a:effectLst>
                <a:latin typeface="Book Antiqua" pitchFamily="18" charset="0"/>
              </a:rPr>
              <a:t>  cost effective (i.e. many sample observations can be</a:t>
            </a:r>
          </a:p>
          <a:p>
            <a:pPr algn="l"/>
            <a:r>
              <a:rPr lang="en-US" sz="2400" dirty="0">
                <a:effectLst>
                  <a:outerShdw blurRad="38100" dist="38100" dir="2700000" algn="tl">
                    <a:srgbClr val="000000"/>
                  </a:outerShdw>
                </a:effectLst>
                <a:latin typeface="Book Antiqua" pitchFamily="18" charset="0"/>
              </a:rPr>
              <a:t>  obtained in a short time).</a:t>
            </a:r>
          </a:p>
        </p:txBody>
      </p:sp>
      <p:sp>
        <p:nvSpPr>
          <p:cNvPr id="313348" name="AutoShape 4"/>
          <p:cNvSpPr>
            <a:spLocks noChangeArrowheads="1"/>
          </p:cNvSpPr>
          <p:nvPr/>
        </p:nvSpPr>
        <p:spPr bwMode="auto">
          <a:xfrm rot="5400000">
            <a:off x="504825" y="3251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3349" name="Rectangle 5"/>
          <p:cNvSpPr>
            <a:spLocks noChangeArrowheads="1"/>
          </p:cNvSpPr>
          <p:nvPr/>
        </p:nvSpPr>
        <p:spPr bwMode="auto">
          <a:xfrm>
            <a:off x="768350" y="4170363"/>
            <a:ext cx="7562850" cy="1392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Disadvantage</a:t>
            </a:r>
            <a:r>
              <a:rPr lang="en-US" sz="2400" dirty="0">
                <a:effectLst>
                  <a:outerShdw blurRad="38100" dist="38100" dir="2700000" algn="tl">
                    <a:srgbClr val="000000"/>
                  </a:outerShdw>
                </a:effectLst>
                <a:latin typeface="Book Antiqua" pitchFamily="18" charset="0"/>
              </a:rPr>
              <a:t>:  This method generally requires a</a:t>
            </a:r>
          </a:p>
          <a:p>
            <a:pPr algn="l"/>
            <a:r>
              <a:rPr lang="en-US" sz="2400" dirty="0">
                <a:effectLst>
                  <a:outerShdw blurRad="38100" dist="38100" dir="2700000" algn="tl">
                    <a:srgbClr val="000000"/>
                  </a:outerShdw>
                </a:effectLst>
                <a:latin typeface="Book Antiqua" pitchFamily="18" charset="0"/>
              </a:rPr>
              <a:t>  larger total sample size than simple or stratified</a:t>
            </a:r>
          </a:p>
          <a:p>
            <a:pPr algn="l"/>
            <a:r>
              <a:rPr lang="en-US" sz="2400" dirty="0">
                <a:effectLst>
                  <a:outerShdw blurRad="38100" dist="38100" dir="2700000" algn="tl">
                    <a:srgbClr val="000000"/>
                  </a:outerShdw>
                </a:effectLst>
                <a:latin typeface="Book Antiqua" pitchFamily="18" charset="0"/>
              </a:rPr>
              <a:t>  random sampling.</a:t>
            </a:r>
          </a:p>
        </p:txBody>
      </p:sp>
      <p:sp>
        <p:nvSpPr>
          <p:cNvPr id="313350" name="AutoShape 6"/>
          <p:cNvSpPr>
            <a:spLocks noChangeArrowheads="1"/>
          </p:cNvSpPr>
          <p:nvPr/>
        </p:nvSpPr>
        <p:spPr bwMode="auto">
          <a:xfrm rot="5400000">
            <a:off x="504825" y="4737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3351" name="Rectangle 7"/>
          <p:cNvSpPr>
            <a:spLocks noChangeArrowheads="1"/>
          </p:cNvSpPr>
          <p:nvPr/>
        </p:nvSpPr>
        <p:spPr bwMode="auto">
          <a:xfrm>
            <a:off x="768350" y="1198563"/>
            <a:ext cx="7562850" cy="1392237"/>
          </a:xfrm>
          <a:prstGeom prst="rect">
            <a:avLst/>
          </a:prstGeom>
          <a:gradFill rotWithShape="0">
            <a:gsLst>
              <a:gs pos="0">
                <a:srgbClr val="666699">
                  <a:gamma/>
                  <a:shade val="46275"/>
                  <a:invGamma/>
                </a:srgbClr>
              </a:gs>
              <a:gs pos="50000">
                <a:srgbClr val="666699"/>
              </a:gs>
              <a:gs pos="100000">
                <a:srgbClr val="66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Example</a:t>
            </a:r>
            <a:r>
              <a:rPr lang="en-US" sz="2400" dirty="0">
                <a:effectLst>
                  <a:outerShdw blurRad="38100" dist="38100" dir="2700000" algn="tl">
                    <a:srgbClr val="000000"/>
                  </a:outerShdw>
                </a:effectLst>
                <a:latin typeface="Book Antiqua" pitchFamily="18" charset="0"/>
              </a:rPr>
              <a:t>:   A primary application is area sampling,</a:t>
            </a:r>
          </a:p>
          <a:p>
            <a:pPr algn="l"/>
            <a:r>
              <a:rPr lang="en-US" sz="2400" dirty="0">
                <a:effectLst>
                  <a:outerShdw blurRad="38100" dist="38100" dir="2700000" algn="tl">
                    <a:srgbClr val="000000"/>
                  </a:outerShdw>
                </a:effectLst>
                <a:latin typeface="Book Antiqua" pitchFamily="18" charset="0"/>
              </a:rPr>
              <a:t>  where clusters are city blocks or other well-defined</a:t>
            </a:r>
          </a:p>
          <a:p>
            <a:pPr algn="l"/>
            <a:r>
              <a:rPr lang="en-US" sz="2400" dirty="0">
                <a:effectLst>
                  <a:outerShdw blurRad="38100" dist="38100" dir="2700000" algn="tl">
                    <a:srgbClr val="000000"/>
                  </a:outerShdw>
                </a:effectLst>
                <a:latin typeface="Book Antiqua" pitchFamily="18" charset="0"/>
              </a:rPr>
              <a:t>  areas.</a:t>
            </a:r>
          </a:p>
        </p:txBody>
      </p:sp>
      <p:sp>
        <p:nvSpPr>
          <p:cNvPr id="313352" name="AutoShape 8"/>
          <p:cNvSpPr>
            <a:spLocks noChangeArrowheads="1"/>
          </p:cNvSpPr>
          <p:nvPr/>
        </p:nvSpPr>
        <p:spPr bwMode="auto">
          <a:xfrm rot="5400000">
            <a:off x="504825" y="18415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13352"/>
                                        </p:tgtEl>
                                        <p:attrNameLst>
                                          <p:attrName>style.visibility</p:attrName>
                                        </p:attrNameLst>
                                      </p:cBhvr>
                                      <p:to>
                                        <p:strVal val="visible"/>
                                      </p:to>
                                    </p:set>
                                    <p:animEffect transition="in" filter="slide(fromLeft)">
                                      <p:cBhvr>
                                        <p:cTn id="7" dur="500"/>
                                        <p:tgtEl>
                                          <p:spTgt spid="313352"/>
                                        </p:tgtEl>
                                      </p:cBhvr>
                                    </p:animEffect>
                                  </p:childTnLst>
                                  <p:subTnLst>
                                    <p:set>
                                      <p:cBhvr override="childStyle">
                                        <p:cTn dur="1" fill="hold" display="0" masterRel="nextClick" afterEffect="1"/>
                                        <p:tgtEl>
                                          <p:spTgt spid="31335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13351"/>
                                        </p:tgtEl>
                                        <p:attrNameLst>
                                          <p:attrName>style.visibility</p:attrName>
                                        </p:attrNameLst>
                                      </p:cBhvr>
                                      <p:to>
                                        <p:strVal val="visible"/>
                                      </p:to>
                                    </p:set>
                                    <p:anim calcmode="lin" valueType="num">
                                      <p:cBhvr>
                                        <p:cTn id="12" dur="500" fill="hold"/>
                                        <p:tgtEl>
                                          <p:spTgt spid="313351"/>
                                        </p:tgtEl>
                                        <p:attrNameLst>
                                          <p:attrName>ppt_w</p:attrName>
                                        </p:attrNameLst>
                                      </p:cBhvr>
                                      <p:tavLst>
                                        <p:tav tm="0">
                                          <p:val>
                                            <p:strVal val="2/3*#ppt_w"/>
                                          </p:val>
                                        </p:tav>
                                        <p:tav tm="100000">
                                          <p:val>
                                            <p:strVal val="#ppt_w"/>
                                          </p:val>
                                        </p:tav>
                                      </p:tavLst>
                                    </p:anim>
                                    <p:anim calcmode="lin" valueType="num">
                                      <p:cBhvr>
                                        <p:cTn id="13" dur="500" fill="hold"/>
                                        <p:tgtEl>
                                          <p:spTgt spid="31335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313348"/>
                                        </p:tgtEl>
                                        <p:attrNameLst>
                                          <p:attrName>style.visibility</p:attrName>
                                        </p:attrNameLst>
                                      </p:cBhvr>
                                      <p:to>
                                        <p:strVal val="visible"/>
                                      </p:to>
                                    </p:set>
                                    <p:animEffect transition="in" filter="slide(fromLeft)">
                                      <p:cBhvr>
                                        <p:cTn id="17" dur="500"/>
                                        <p:tgtEl>
                                          <p:spTgt spid="313348"/>
                                        </p:tgtEl>
                                      </p:cBhvr>
                                    </p:animEffect>
                                  </p:childTnLst>
                                  <p:subTnLst>
                                    <p:set>
                                      <p:cBhvr override="childStyle">
                                        <p:cTn dur="1" fill="hold" display="0" masterRel="nextClick" afterEffect="1"/>
                                        <p:tgtEl>
                                          <p:spTgt spid="31334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13347"/>
                                        </p:tgtEl>
                                        <p:attrNameLst>
                                          <p:attrName>style.visibility</p:attrName>
                                        </p:attrNameLst>
                                      </p:cBhvr>
                                      <p:to>
                                        <p:strVal val="visible"/>
                                      </p:to>
                                    </p:set>
                                    <p:anim calcmode="lin" valueType="num">
                                      <p:cBhvr>
                                        <p:cTn id="22" dur="500" fill="hold"/>
                                        <p:tgtEl>
                                          <p:spTgt spid="313347"/>
                                        </p:tgtEl>
                                        <p:attrNameLst>
                                          <p:attrName>ppt_w</p:attrName>
                                        </p:attrNameLst>
                                      </p:cBhvr>
                                      <p:tavLst>
                                        <p:tav tm="0">
                                          <p:val>
                                            <p:strVal val="2/3*#ppt_w"/>
                                          </p:val>
                                        </p:tav>
                                        <p:tav tm="100000">
                                          <p:val>
                                            <p:strVal val="#ppt_w"/>
                                          </p:val>
                                        </p:tav>
                                      </p:tavLst>
                                    </p:anim>
                                    <p:anim calcmode="lin" valueType="num">
                                      <p:cBhvr>
                                        <p:cTn id="23" dur="500" fill="hold"/>
                                        <p:tgtEl>
                                          <p:spTgt spid="313347"/>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3000"/>
                                  </p:stCondLst>
                                  <p:childTnLst>
                                    <p:set>
                                      <p:cBhvr>
                                        <p:cTn id="26" dur="1" fill="hold">
                                          <p:stCondLst>
                                            <p:cond delay="0"/>
                                          </p:stCondLst>
                                        </p:cTn>
                                        <p:tgtEl>
                                          <p:spTgt spid="313350"/>
                                        </p:tgtEl>
                                        <p:attrNameLst>
                                          <p:attrName>style.visibility</p:attrName>
                                        </p:attrNameLst>
                                      </p:cBhvr>
                                      <p:to>
                                        <p:strVal val="visible"/>
                                      </p:to>
                                    </p:set>
                                    <p:animEffect transition="in" filter="slide(fromLeft)">
                                      <p:cBhvr>
                                        <p:cTn id="27" dur="500"/>
                                        <p:tgtEl>
                                          <p:spTgt spid="313350"/>
                                        </p:tgtEl>
                                      </p:cBhvr>
                                    </p:animEffect>
                                  </p:childTnLst>
                                  <p:subTnLst>
                                    <p:set>
                                      <p:cBhvr override="childStyle">
                                        <p:cTn dur="1" fill="hold" display="0" masterRel="nextClick" afterEffect="1"/>
                                        <p:tgtEl>
                                          <p:spTgt spid="313350"/>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13349"/>
                                        </p:tgtEl>
                                        <p:attrNameLst>
                                          <p:attrName>style.visibility</p:attrName>
                                        </p:attrNameLst>
                                      </p:cBhvr>
                                      <p:to>
                                        <p:strVal val="visible"/>
                                      </p:to>
                                    </p:set>
                                    <p:anim calcmode="lin" valueType="num">
                                      <p:cBhvr>
                                        <p:cTn id="32" dur="500" fill="hold"/>
                                        <p:tgtEl>
                                          <p:spTgt spid="313349"/>
                                        </p:tgtEl>
                                        <p:attrNameLst>
                                          <p:attrName>ppt_w</p:attrName>
                                        </p:attrNameLst>
                                      </p:cBhvr>
                                      <p:tavLst>
                                        <p:tav tm="0">
                                          <p:val>
                                            <p:strVal val="2/3*#ppt_w"/>
                                          </p:val>
                                        </p:tav>
                                        <p:tav tm="100000">
                                          <p:val>
                                            <p:strVal val="#ppt_w"/>
                                          </p:val>
                                        </p:tav>
                                      </p:tavLst>
                                    </p:anim>
                                    <p:anim calcmode="lin" valueType="num">
                                      <p:cBhvr>
                                        <p:cTn id="33" dur="500" fill="hold"/>
                                        <p:tgtEl>
                                          <p:spTgt spid="31334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animBg="1" autoUpdateAnimBg="0"/>
      <p:bldP spid="313348" grpId="0" animBg="1"/>
      <p:bldP spid="313349" grpId="0" animBg="1" autoUpdateAnimBg="0"/>
      <p:bldP spid="313350" grpId="0" animBg="1"/>
      <p:bldP spid="313351" grpId="0" animBg="1" autoUpdateAnimBg="0"/>
      <p:bldP spid="313352"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Systematic Sampling</a:t>
            </a:r>
          </a:p>
        </p:txBody>
      </p:sp>
      <p:sp>
        <p:nvSpPr>
          <p:cNvPr id="315395" name="Rectangle 3"/>
          <p:cNvSpPr>
            <a:spLocks noChangeArrowheads="1"/>
          </p:cNvSpPr>
          <p:nvPr/>
        </p:nvSpPr>
        <p:spPr bwMode="auto">
          <a:xfrm>
            <a:off x="768350" y="1198563"/>
            <a:ext cx="7562850" cy="1392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If a sample size of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is desired from a population</a:t>
            </a:r>
          </a:p>
          <a:p>
            <a:pPr algn="l"/>
            <a:r>
              <a:rPr lang="en-US" sz="2400" dirty="0">
                <a:effectLst>
                  <a:outerShdw blurRad="38100" dist="38100" dir="2700000" algn="tl">
                    <a:srgbClr val="000000"/>
                  </a:outerShdw>
                </a:effectLst>
                <a:latin typeface="Book Antiqua" pitchFamily="18" charset="0"/>
              </a:rPr>
              <a:t>  containing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elements, we might sample one</a:t>
            </a:r>
          </a:p>
          <a:p>
            <a:pPr algn="l"/>
            <a:r>
              <a:rPr lang="en-US" sz="2400" dirty="0">
                <a:effectLst>
                  <a:outerShdw blurRad="38100" dist="38100" dir="2700000" algn="tl">
                    <a:srgbClr val="000000"/>
                  </a:outerShdw>
                </a:effectLst>
                <a:latin typeface="Book Antiqua" pitchFamily="18" charset="0"/>
              </a:rPr>
              <a:t>  element for every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elements in the population.</a:t>
            </a:r>
          </a:p>
        </p:txBody>
      </p:sp>
      <p:sp>
        <p:nvSpPr>
          <p:cNvPr id="315396" name="AutoShape 4"/>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5397" name="Rectangle 5"/>
          <p:cNvSpPr>
            <a:spLocks noChangeArrowheads="1"/>
          </p:cNvSpPr>
          <p:nvPr/>
        </p:nvSpPr>
        <p:spPr bwMode="auto">
          <a:xfrm>
            <a:off x="768350" y="2684463"/>
            <a:ext cx="7562850" cy="1011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We randomly select one of the first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 elements</a:t>
            </a:r>
          </a:p>
          <a:p>
            <a:pPr algn="l"/>
            <a:r>
              <a:rPr lang="en-US" sz="2400" dirty="0">
                <a:effectLst>
                  <a:outerShdw blurRad="38100" dist="38100" dir="2700000" algn="tl">
                    <a:srgbClr val="000000"/>
                  </a:outerShdw>
                </a:effectLst>
                <a:latin typeface="Book Antiqua" pitchFamily="18" charset="0"/>
              </a:rPr>
              <a:t>  from the population list.</a:t>
            </a:r>
          </a:p>
        </p:txBody>
      </p:sp>
      <p:sp>
        <p:nvSpPr>
          <p:cNvPr id="315398" name="AutoShape 6"/>
          <p:cNvSpPr>
            <a:spLocks noChangeArrowheads="1"/>
          </p:cNvSpPr>
          <p:nvPr/>
        </p:nvSpPr>
        <p:spPr bwMode="auto">
          <a:xfrm rot="5400000">
            <a:off x="504825" y="3098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5399" name="Rectangle 7"/>
          <p:cNvSpPr>
            <a:spLocks noChangeArrowheads="1"/>
          </p:cNvSpPr>
          <p:nvPr/>
        </p:nvSpPr>
        <p:spPr bwMode="auto">
          <a:xfrm>
            <a:off x="768350" y="3789363"/>
            <a:ext cx="7562850" cy="1011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We then select every </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a:t>
            </a:r>
            <a:r>
              <a:rPr lang="en-US" sz="2400" i="1" dirty="0">
                <a:effectLst>
                  <a:outerShdw blurRad="38100" dist="38100" dir="2700000" algn="tl">
                    <a:srgbClr val="000000"/>
                  </a:outerShdw>
                </a:effectLst>
                <a:latin typeface="Book Antiqua" pitchFamily="18" charset="0"/>
              </a:rPr>
              <a:t>N</a:t>
            </a:r>
            <a:r>
              <a:rPr lang="en-US" sz="2400" dirty="0">
                <a:effectLst>
                  <a:outerShdw blurRad="38100" dist="38100" dir="2700000" algn="tl">
                    <a:srgbClr val="000000"/>
                  </a:outerShdw>
                </a:effectLst>
                <a:latin typeface="Book Antiqua" pitchFamily="18" charset="0"/>
              </a:rPr>
              <a:t>th element that follows in</a:t>
            </a:r>
          </a:p>
          <a:p>
            <a:pPr algn="l"/>
            <a:r>
              <a:rPr lang="en-US" sz="2400" dirty="0">
                <a:effectLst>
                  <a:outerShdw blurRad="38100" dist="38100" dir="2700000" algn="tl">
                    <a:srgbClr val="000000"/>
                  </a:outerShdw>
                </a:effectLst>
                <a:latin typeface="Book Antiqua" pitchFamily="18" charset="0"/>
              </a:rPr>
              <a:t>  the population list.</a:t>
            </a:r>
          </a:p>
        </p:txBody>
      </p:sp>
      <p:sp>
        <p:nvSpPr>
          <p:cNvPr id="315400" name="AutoShape 8"/>
          <p:cNvSpPr>
            <a:spLocks noChangeArrowheads="1"/>
          </p:cNvSpPr>
          <p:nvPr/>
        </p:nvSpPr>
        <p:spPr bwMode="auto">
          <a:xfrm rot="5400000">
            <a:off x="504825" y="4203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15396"/>
                                        </p:tgtEl>
                                        <p:attrNameLst>
                                          <p:attrName>style.visibility</p:attrName>
                                        </p:attrNameLst>
                                      </p:cBhvr>
                                      <p:to>
                                        <p:strVal val="visible"/>
                                      </p:to>
                                    </p:set>
                                    <p:animEffect transition="in" filter="slide(fromLeft)">
                                      <p:cBhvr>
                                        <p:cTn id="7" dur="500"/>
                                        <p:tgtEl>
                                          <p:spTgt spid="315396"/>
                                        </p:tgtEl>
                                      </p:cBhvr>
                                    </p:animEffect>
                                  </p:childTnLst>
                                  <p:subTnLst>
                                    <p:set>
                                      <p:cBhvr override="childStyle">
                                        <p:cTn dur="1" fill="hold" display="0" masterRel="nextClick" afterEffect="1"/>
                                        <p:tgtEl>
                                          <p:spTgt spid="31539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15395"/>
                                        </p:tgtEl>
                                        <p:attrNameLst>
                                          <p:attrName>style.visibility</p:attrName>
                                        </p:attrNameLst>
                                      </p:cBhvr>
                                      <p:to>
                                        <p:strVal val="visible"/>
                                      </p:to>
                                    </p:set>
                                    <p:anim calcmode="lin" valueType="num">
                                      <p:cBhvr>
                                        <p:cTn id="12" dur="500" fill="hold"/>
                                        <p:tgtEl>
                                          <p:spTgt spid="315395"/>
                                        </p:tgtEl>
                                        <p:attrNameLst>
                                          <p:attrName>ppt_w</p:attrName>
                                        </p:attrNameLst>
                                      </p:cBhvr>
                                      <p:tavLst>
                                        <p:tav tm="0">
                                          <p:val>
                                            <p:strVal val="2/3*#ppt_w"/>
                                          </p:val>
                                        </p:tav>
                                        <p:tav tm="100000">
                                          <p:val>
                                            <p:strVal val="#ppt_w"/>
                                          </p:val>
                                        </p:tav>
                                      </p:tavLst>
                                    </p:anim>
                                    <p:anim calcmode="lin" valueType="num">
                                      <p:cBhvr>
                                        <p:cTn id="13" dur="500" fill="hold"/>
                                        <p:tgtEl>
                                          <p:spTgt spid="31539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315398"/>
                                        </p:tgtEl>
                                        <p:attrNameLst>
                                          <p:attrName>style.visibility</p:attrName>
                                        </p:attrNameLst>
                                      </p:cBhvr>
                                      <p:to>
                                        <p:strVal val="visible"/>
                                      </p:to>
                                    </p:set>
                                    <p:animEffect transition="in" filter="slide(fromLeft)">
                                      <p:cBhvr>
                                        <p:cTn id="17" dur="500"/>
                                        <p:tgtEl>
                                          <p:spTgt spid="315398"/>
                                        </p:tgtEl>
                                      </p:cBhvr>
                                    </p:animEffect>
                                  </p:childTnLst>
                                  <p:subTnLst>
                                    <p:set>
                                      <p:cBhvr override="childStyle">
                                        <p:cTn dur="1" fill="hold" display="0" masterRel="nextClick" afterEffect="1"/>
                                        <p:tgtEl>
                                          <p:spTgt spid="31539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15397"/>
                                        </p:tgtEl>
                                        <p:attrNameLst>
                                          <p:attrName>style.visibility</p:attrName>
                                        </p:attrNameLst>
                                      </p:cBhvr>
                                      <p:to>
                                        <p:strVal val="visible"/>
                                      </p:to>
                                    </p:set>
                                    <p:anim calcmode="lin" valueType="num">
                                      <p:cBhvr>
                                        <p:cTn id="22" dur="500" fill="hold"/>
                                        <p:tgtEl>
                                          <p:spTgt spid="315397"/>
                                        </p:tgtEl>
                                        <p:attrNameLst>
                                          <p:attrName>ppt_w</p:attrName>
                                        </p:attrNameLst>
                                      </p:cBhvr>
                                      <p:tavLst>
                                        <p:tav tm="0">
                                          <p:val>
                                            <p:strVal val="2/3*#ppt_w"/>
                                          </p:val>
                                        </p:tav>
                                        <p:tav tm="100000">
                                          <p:val>
                                            <p:strVal val="#ppt_w"/>
                                          </p:val>
                                        </p:tav>
                                      </p:tavLst>
                                    </p:anim>
                                    <p:anim calcmode="lin" valueType="num">
                                      <p:cBhvr>
                                        <p:cTn id="23" dur="500" fill="hold"/>
                                        <p:tgtEl>
                                          <p:spTgt spid="315397"/>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315400"/>
                                        </p:tgtEl>
                                        <p:attrNameLst>
                                          <p:attrName>style.visibility</p:attrName>
                                        </p:attrNameLst>
                                      </p:cBhvr>
                                      <p:to>
                                        <p:strVal val="visible"/>
                                      </p:to>
                                    </p:set>
                                    <p:animEffect transition="in" filter="slide(fromLeft)">
                                      <p:cBhvr>
                                        <p:cTn id="27" dur="500"/>
                                        <p:tgtEl>
                                          <p:spTgt spid="315400"/>
                                        </p:tgtEl>
                                      </p:cBhvr>
                                    </p:animEffect>
                                  </p:childTnLst>
                                  <p:subTnLst>
                                    <p:set>
                                      <p:cBhvr override="childStyle">
                                        <p:cTn dur="1" fill="hold" display="0" masterRel="nextClick" afterEffect="1"/>
                                        <p:tgtEl>
                                          <p:spTgt spid="315400"/>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15399"/>
                                        </p:tgtEl>
                                        <p:attrNameLst>
                                          <p:attrName>style.visibility</p:attrName>
                                        </p:attrNameLst>
                                      </p:cBhvr>
                                      <p:to>
                                        <p:strVal val="visible"/>
                                      </p:to>
                                    </p:set>
                                    <p:anim calcmode="lin" valueType="num">
                                      <p:cBhvr>
                                        <p:cTn id="32" dur="500" fill="hold"/>
                                        <p:tgtEl>
                                          <p:spTgt spid="315399"/>
                                        </p:tgtEl>
                                        <p:attrNameLst>
                                          <p:attrName>ppt_w</p:attrName>
                                        </p:attrNameLst>
                                      </p:cBhvr>
                                      <p:tavLst>
                                        <p:tav tm="0">
                                          <p:val>
                                            <p:strVal val="2/3*#ppt_w"/>
                                          </p:val>
                                        </p:tav>
                                        <p:tav tm="100000">
                                          <p:val>
                                            <p:strVal val="#ppt_w"/>
                                          </p:val>
                                        </p:tav>
                                      </p:tavLst>
                                    </p:anim>
                                    <p:anim calcmode="lin" valueType="num">
                                      <p:cBhvr>
                                        <p:cTn id="33" dur="500" fill="hold"/>
                                        <p:tgtEl>
                                          <p:spTgt spid="315399"/>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5" grpId="0" animBg="1" autoUpdateAnimBg="0"/>
      <p:bldP spid="315396" grpId="0" animBg="1"/>
      <p:bldP spid="315397" grpId="0" animBg="1" autoUpdateAnimBg="0"/>
      <p:bldP spid="315398" grpId="0" animBg="1"/>
      <p:bldP spid="315399" grpId="0" animBg="1" autoUpdateAnimBg="0"/>
      <p:bldP spid="315400"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Systematic Sampling</a:t>
            </a:r>
          </a:p>
        </p:txBody>
      </p:sp>
      <p:sp>
        <p:nvSpPr>
          <p:cNvPr id="317443" name="Rectangle 3"/>
          <p:cNvSpPr>
            <a:spLocks noChangeArrowheads="1"/>
          </p:cNvSpPr>
          <p:nvPr/>
        </p:nvSpPr>
        <p:spPr bwMode="auto">
          <a:xfrm>
            <a:off x="768350" y="1198563"/>
            <a:ext cx="7562850" cy="1392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This method has the properties of a simple random</a:t>
            </a:r>
          </a:p>
          <a:p>
            <a:pPr algn="l"/>
            <a:r>
              <a:rPr lang="en-US" sz="2400" dirty="0">
                <a:effectLst>
                  <a:outerShdw blurRad="38100" dist="38100" dir="2700000" algn="tl">
                    <a:srgbClr val="000000"/>
                  </a:outerShdw>
                </a:effectLst>
                <a:latin typeface="Book Antiqua" pitchFamily="18" charset="0"/>
              </a:rPr>
              <a:t>  sample, especially if the list of the population</a:t>
            </a:r>
          </a:p>
          <a:p>
            <a:pPr algn="l"/>
            <a:r>
              <a:rPr lang="en-US" sz="2400" dirty="0">
                <a:effectLst>
                  <a:outerShdw blurRad="38100" dist="38100" dir="2700000" algn="tl">
                    <a:srgbClr val="000000"/>
                  </a:outerShdw>
                </a:effectLst>
                <a:latin typeface="Book Antiqua" pitchFamily="18" charset="0"/>
              </a:rPr>
              <a:t>  elements is a random ordering.</a:t>
            </a:r>
          </a:p>
        </p:txBody>
      </p:sp>
      <p:sp>
        <p:nvSpPr>
          <p:cNvPr id="317444" name="AutoShape 4"/>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7445" name="Rectangle 5"/>
          <p:cNvSpPr>
            <a:spLocks noChangeArrowheads="1"/>
          </p:cNvSpPr>
          <p:nvPr/>
        </p:nvSpPr>
        <p:spPr bwMode="auto">
          <a:xfrm>
            <a:off x="768350" y="2684463"/>
            <a:ext cx="7562850" cy="1392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Advantage</a:t>
            </a:r>
            <a:r>
              <a:rPr lang="en-US" sz="2400" dirty="0">
                <a:effectLst>
                  <a:outerShdw blurRad="38100" dist="38100" dir="2700000" algn="tl">
                    <a:srgbClr val="000000"/>
                  </a:outerShdw>
                </a:effectLst>
                <a:latin typeface="Book Antiqua" pitchFamily="18" charset="0"/>
              </a:rPr>
              <a:t>:  The sample usually will be easier to</a:t>
            </a:r>
          </a:p>
          <a:p>
            <a:pPr algn="l"/>
            <a:r>
              <a:rPr lang="en-US" sz="2400" dirty="0">
                <a:effectLst>
                  <a:outerShdw blurRad="38100" dist="38100" dir="2700000" algn="tl">
                    <a:srgbClr val="000000"/>
                  </a:outerShdw>
                </a:effectLst>
                <a:latin typeface="Book Antiqua" pitchFamily="18" charset="0"/>
              </a:rPr>
              <a:t>  identify than it would be if simple random sampling</a:t>
            </a:r>
          </a:p>
          <a:p>
            <a:pPr algn="l"/>
            <a:r>
              <a:rPr lang="en-US" sz="2400" dirty="0">
                <a:effectLst>
                  <a:outerShdw blurRad="38100" dist="38100" dir="2700000" algn="tl">
                    <a:srgbClr val="000000"/>
                  </a:outerShdw>
                </a:effectLst>
                <a:latin typeface="Book Antiqua" pitchFamily="18" charset="0"/>
              </a:rPr>
              <a:t>  were used.</a:t>
            </a:r>
          </a:p>
        </p:txBody>
      </p:sp>
      <p:sp>
        <p:nvSpPr>
          <p:cNvPr id="317446" name="AutoShape 6"/>
          <p:cNvSpPr>
            <a:spLocks noChangeArrowheads="1"/>
          </p:cNvSpPr>
          <p:nvPr/>
        </p:nvSpPr>
        <p:spPr bwMode="auto">
          <a:xfrm rot="5400000">
            <a:off x="504825" y="3251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7447" name="Rectangle 7"/>
          <p:cNvSpPr>
            <a:spLocks noChangeArrowheads="1"/>
          </p:cNvSpPr>
          <p:nvPr/>
        </p:nvSpPr>
        <p:spPr bwMode="auto">
          <a:xfrm>
            <a:off x="768350" y="4170363"/>
            <a:ext cx="7562850" cy="1011237"/>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Example</a:t>
            </a:r>
            <a:r>
              <a:rPr lang="en-US" sz="2400" dirty="0">
                <a:effectLst>
                  <a:outerShdw blurRad="38100" dist="38100" dir="2700000" algn="tl">
                    <a:srgbClr val="000000"/>
                  </a:outerShdw>
                </a:effectLst>
                <a:latin typeface="Book Antiqua" pitchFamily="18" charset="0"/>
              </a:rPr>
              <a:t>:  Selecting every 100</a:t>
            </a:r>
            <a:r>
              <a:rPr lang="en-US" sz="2400" baseline="30000" dirty="0">
                <a:effectLst>
                  <a:outerShdw blurRad="38100" dist="38100" dir="2700000" algn="tl">
                    <a:srgbClr val="000000"/>
                  </a:outerShdw>
                </a:effectLst>
                <a:latin typeface="Book Antiqua" pitchFamily="18" charset="0"/>
              </a:rPr>
              <a:t>th</a:t>
            </a:r>
            <a:r>
              <a:rPr lang="en-US" sz="2400" dirty="0">
                <a:effectLst>
                  <a:outerShdw blurRad="38100" dist="38100" dir="2700000" algn="tl">
                    <a:srgbClr val="000000"/>
                  </a:outerShdw>
                </a:effectLst>
                <a:latin typeface="Book Antiqua" pitchFamily="18" charset="0"/>
              </a:rPr>
              <a:t> listing in a telephone</a:t>
            </a:r>
          </a:p>
          <a:p>
            <a:pPr algn="l"/>
            <a:r>
              <a:rPr lang="en-US" sz="2400" dirty="0">
                <a:effectLst>
                  <a:outerShdw blurRad="38100" dist="38100" dir="2700000" algn="tl">
                    <a:srgbClr val="000000"/>
                  </a:outerShdw>
                </a:effectLst>
                <a:latin typeface="Book Antiqua" pitchFamily="18" charset="0"/>
              </a:rPr>
              <a:t>  book after the first randomly selected listing</a:t>
            </a:r>
          </a:p>
        </p:txBody>
      </p:sp>
      <p:sp>
        <p:nvSpPr>
          <p:cNvPr id="317448" name="AutoShape 8"/>
          <p:cNvSpPr>
            <a:spLocks noChangeArrowheads="1"/>
          </p:cNvSpPr>
          <p:nvPr/>
        </p:nvSpPr>
        <p:spPr bwMode="auto">
          <a:xfrm rot="5400000">
            <a:off x="504825" y="45847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17444"/>
                                        </p:tgtEl>
                                        <p:attrNameLst>
                                          <p:attrName>style.visibility</p:attrName>
                                        </p:attrNameLst>
                                      </p:cBhvr>
                                      <p:to>
                                        <p:strVal val="visible"/>
                                      </p:to>
                                    </p:set>
                                    <p:animEffect transition="in" filter="slide(fromLeft)">
                                      <p:cBhvr>
                                        <p:cTn id="7" dur="500"/>
                                        <p:tgtEl>
                                          <p:spTgt spid="317444"/>
                                        </p:tgtEl>
                                      </p:cBhvr>
                                    </p:animEffect>
                                  </p:childTnLst>
                                  <p:subTnLst>
                                    <p:set>
                                      <p:cBhvr override="childStyle">
                                        <p:cTn dur="1" fill="hold" display="0" masterRel="nextClick" afterEffect="1"/>
                                        <p:tgtEl>
                                          <p:spTgt spid="31744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17443"/>
                                        </p:tgtEl>
                                        <p:attrNameLst>
                                          <p:attrName>style.visibility</p:attrName>
                                        </p:attrNameLst>
                                      </p:cBhvr>
                                      <p:to>
                                        <p:strVal val="visible"/>
                                      </p:to>
                                    </p:set>
                                    <p:anim calcmode="lin" valueType="num">
                                      <p:cBhvr>
                                        <p:cTn id="12" dur="500" fill="hold"/>
                                        <p:tgtEl>
                                          <p:spTgt spid="317443"/>
                                        </p:tgtEl>
                                        <p:attrNameLst>
                                          <p:attrName>ppt_w</p:attrName>
                                        </p:attrNameLst>
                                      </p:cBhvr>
                                      <p:tavLst>
                                        <p:tav tm="0">
                                          <p:val>
                                            <p:strVal val="2/3*#ppt_w"/>
                                          </p:val>
                                        </p:tav>
                                        <p:tav tm="100000">
                                          <p:val>
                                            <p:strVal val="#ppt_w"/>
                                          </p:val>
                                        </p:tav>
                                      </p:tavLst>
                                    </p:anim>
                                    <p:anim calcmode="lin" valueType="num">
                                      <p:cBhvr>
                                        <p:cTn id="13" dur="500" fill="hold"/>
                                        <p:tgtEl>
                                          <p:spTgt spid="317443"/>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317446"/>
                                        </p:tgtEl>
                                        <p:attrNameLst>
                                          <p:attrName>style.visibility</p:attrName>
                                        </p:attrNameLst>
                                      </p:cBhvr>
                                      <p:to>
                                        <p:strVal val="visible"/>
                                      </p:to>
                                    </p:set>
                                    <p:animEffect transition="in" filter="slide(fromLeft)">
                                      <p:cBhvr>
                                        <p:cTn id="17" dur="500"/>
                                        <p:tgtEl>
                                          <p:spTgt spid="317446"/>
                                        </p:tgtEl>
                                      </p:cBhvr>
                                    </p:animEffect>
                                  </p:childTnLst>
                                  <p:subTnLst>
                                    <p:set>
                                      <p:cBhvr override="childStyle">
                                        <p:cTn dur="1" fill="hold" display="0" masterRel="nextClick" afterEffect="1"/>
                                        <p:tgtEl>
                                          <p:spTgt spid="31744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17445"/>
                                        </p:tgtEl>
                                        <p:attrNameLst>
                                          <p:attrName>style.visibility</p:attrName>
                                        </p:attrNameLst>
                                      </p:cBhvr>
                                      <p:to>
                                        <p:strVal val="visible"/>
                                      </p:to>
                                    </p:set>
                                    <p:anim calcmode="lin" valueType="num">
                                      <p:cBhvr>
                                        <p:cTn id="22" dur="500" fill="hold"/>
                                        <p:tgtEl>
                                          <p:spTgt spid="317445"/>
                                        </p:tgtEl>
                                        <p:attrNameLst>
                                          <p:attrName>ppt_w</p:attrName>
                                        </p:attrNameLst>
                                      </p:cBhvr>
                                      <p:tavLst>
                                        <p:tav tm="0">
                                          <p:val>
                                            <p:strVal val="2/3*#ppt_w"/>
                                          </p:val>
                                        </p:tav>
                                        <p:tav tm="100000">
                                          <p:val>
                                            <p:strVal val="#ppt_w"/>
                                          </p:val>
                                        </p:tav>
                                      </p:tavLst>
                                    </p:anim>
                                    <p:anim calcmode="lin" valueType="num">
                                      <p:cBhvr>
                                        <p:cTn id="23" dur="500" fill="hold"/>
                                        <p:tgtEl>
                                          <p:spTgt spid="317445"/>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2000"/>
                                  </p:stCondLst>
                                  <p:childTnLst>
                                    <p:set>
                                      <p:cBhvr>
                                        <p:cTn id="26" dur="1" fill="hold">
                                          <p:stCondLst>
                                            <p:cond delay="0"/>
                                          </p:stCondLst>
                                        </p:cTn>
                                        <p:tgtEl>
                                          <p:spTgt spid="317448"/>
                                        </p:tgtEl>
                                        <p:attrNameLst>
                                          <p:attrName>style.visibility</p:attrName>
                                        </p:attrNameLst>
                                      </p:cBhvr>
                                      <p:to>
                                        <p:strVal val="visible"/>
                                      </p:to>
                                    </p:set>
                                    <p:animEffect transition="in" filter="slide(fromLeft)">
                                      <p:cBhvr>
                                        <p:cTn id="27" dur="500"/>
                                        <p:tgtEl>
                                          <p:spTgt spid="317448"/>
                                        </p:tgtEl>
                                      </p:cBhvr>
                                    </p:animEffect>
                                  </p:childTnLst>
                                  <p:subTnLst>
                                    <p:set>
                                      <p:cBhvr override="childStyle">
                                        <p:cTn dur="1" fill="hold" display="0" masterRel="nextClick" afterEffect="1"/>
                                        <p:tgtEl>
                                          <p:spTgt spid="317448"/>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17447"/>
                                        </p:tgtEl>
                                        <p:attrNameLst>
                                          <p:attrName>style.visibility</p:attrName>
                                        </p:attrNameLst>
                                      </p:cBhvr>
                                      <p:to>
                                        <p:strVal val="visible"/>
                                      </p:to>
                                    </p:set>
                                    <p:anim calcmode="lin" valueType="num">
                                      <p:cBhvr>
                                        <p:cTn id="32" dur="500" fill="hold"/>
                                        <p:tgtEl>
                                          <p:spTgt spid="317447"/>
                                        </p:tgtEl>
                                        <p:attrNameLst>
                                          <p:attrName>ppt_w</p:attrName>
                                        </p:attrNameLst>
                                      </p:cBhvr>
                                      <p:tavLst>
                                        <p:tav tm="0">
                                          <p:val>
                                            <p:strVal val="2/3*#ppt_w"/>
                                          </p:val>
                                        </p:tav>
                                        <p:tav tm="100000">
                                          <p:val>
                                            <p:strVal val="#ppt_w"/>
                                          </p:val>
                                        </p:tav>
                                      </p:tavLst>
                                    </p:anim>
                                    <p:anim calcmode="lin" valueType="num">
                                      <p:cBhvr>
                                        <p:cTn id="33" dur="500" fill="hold"/>
                                        <p:tgtEl>
                                          <p:spTgt spid="31744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3" grpId="0" animBg="1" autoUpdateAnimBg="0"/>
      <p:bldP spid="317444" grpId="0" animBg="1"/>
      <p:bldP spid="317445" grpId="0" animBg="1" autoUpdateAnimBg="0"/>
      <p:bldP spid="317446" grpId="0" animBg="1"/>
      <p:bldP spid="317447" grpId="0" animBg="1" autoUpdateAnimBg="0"/>
      <p:bldP spid="317448"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ChangeArrowheads="1"/>
          </p:cNvSpPr>
          <p:nvPr/>
        </p:nvSpPr>
        <p:spPr bwMode="auto">
          <a:xfrm>
            <a:off x="684213" y="271463"/>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Convenience Sampling</a:t>
            </a:r>
          </a:p>
        </p:txBody>
      </p:sp>
      <p:sp>
        <p:nvSpPr>
          <p:cNvPr id="319491" name="Rectangle 3"/>
          <p:cNvSpPr>
            <a:spLocks noChangeArrowheads="1"/>
          </p:cNvSpPr>
          <p:nvPr/>
        </p:nvSpPr>
        <p:spPr bwMode="auto">
          <a:xfrm>
            <a:off x="768350" y="1198563"/>
            <a:ext cx="7562850" cy="1392237"/>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It is a </a:t>
            </a:r>
            <a:r>
              <a:rPr lang="en-US" sz="2400" u="sng" dirty="0">
                <a:effectLst>
                  <a:outerShdw blurRad="38100" dist="38100" dir="2700000" algn="tl">
                    <a:srgbClr val="000000"/>
                  </a:outerShdw>
                </a:effectLst>
                <a:latin typeface="Book Antiqua" pitchFamily="18" charset="0"/>
              </a:rPr>
              <a:t>nonprobability sampling technique</a:t>
            </a:r>
            <a:r>
              <a:rPr lang="en-US" sz="2400" dirty="0">
                <a:effectLst>
                  <a:outerShdw blurRad="38100" dist="38100" dir="2700000" algn="tl">
                    <a:srgbClr val="000000"/>
                  </a:outerShdw>
                </a:effectLst>
                <a:latin typeface="Book Antiqua" pitchFamily="18" charset="0"/>
              </a:rPr>
              <a:t>.  Items are</a:t>
            </a:r>
          </a:p>
          <a:p>
            <a:pPr algn="l"/>
            <a:r>
              <a:rPr lang="en-US" sz="2400" dirty="0">
                <a:effectLst>
                  <a:outerShdw blurRad="38100" dist="38100" dir="2700000" algn="tl">
                    <a:srgbClr val="000000"/>
                  </a:outerShdw>
                </a:effectLst>
                <a:latin typeface="Book Antiqua" pitchFamily="18" charset="0"/>
              </a:rPr>
              <a:t>  included in the sample without known probabilities</a:t>
            </a:r>
          </a:p>
          <a:p>
            <a:pPr algn="l"/>
            <a:r>
              <a:rPr lang="en-US" sz="2400" dirty="0">
                <a:effectLst>
                  <a:outerShdw blurRad="38100" dist="38100" dir="2700000" algn="tl">
                    <a:srgbClr val="000000"/>
                  </a:outerShdw>
                </a:effectLst>
                <a:latin typeface="Book Antiqua" pitchFamily="18" charset="0"/>
              </a:rPr>
              <a:t>  of being selected.</a:t>
            </a:r>
          </a:p>
        </p:txBody>
      </p:sp>
      <p:sp>
        <p:nvSpPr>
          <p:cNvPr id="319492" name="AutoShape 4"/>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9493" name="Rectangle 5"/>
          <p:cNvSpPr>
            <a:spLocks noChangeArrowheads="1"/>
          </p:cNvSpPr>
          <p:nvPr/>
        </p:nvSpPr>
        <p:spPr bwMode="auto">
          <a:xfrm>
            <a:off x="768350" y="3427413"/>
            <a:ext cx="7562850" cy="1011237"/>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Example</a:t>
            </a:r>
            <a:r>
              <a:rPr lang="en-US" sz="2400" dirty="0">
                <a:effectLst>
                  <a:outerShdw blurRad="38100" dist="38100" dir="2700000" algn="tl">
                    <a:srgbClr val="000000"/>
                  </a:outerShdw>
                </a:effectLst>
                <a:latin typeface="Book Antiqua" pitchFamily="18" charset="0"/>
              </a:rPr>
              <a:t>:  A professor conducting research might</a:t>
            </a:r>
          </a:p>
          <a:p>
            <a:pPr algn="l"/>
            <a:r>
              <a:rPr lang="en-US" sz="2400" dirty="0">
                <a:effectLst>
                  <a:outerShdw blurRad="38100" dist="38100" dir="2700000" algn="tl">
                    <a:srgbClr val="000000"/>
                  </a:outerShdw>
                </a:effectLst>
                <a:latin typeface="Book Antiqua" pitchFamily="18" charset="0"/>
              </a:rPr>
              <a:t>  use student volunteers to constitute a sample.</a:t>
            </a:r>
          </a:p>
        </p:txBody>
      </p:sp>
      <p:sp>
        <p:nvSpPr>
          <p:cNvPr id="319494" name="AutoShape 6"/>
          <p:cNvSpPr>
            <a:spLocks noChangeArrowheads="1"/>
          </p:cNvSpPr>
          <p:nvPr/>
        </p:nvSpPr>
        <p:spPr bwMode="auto">
          <a:xfrm rot="5400000">
            <a:off x="504825" y="38417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19495" name="Rectangle 7"/>
          <p:cNvSpPr>
            <a:spLocks noChangeArrowheads="1"/>
          </p:cNvSpPr>
          <p:nvPr/>
        </p:nvSpPr>
        <p:spPr bwMode="auto">
          <a:xfrm>
            <a:off x="768350" y="2684463"/>
            <a:ext cx="7562850" cy="649287"/>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sample is identified primarily by </a:t>
            </a:r>
            <a:r>
              <a:rPr lang="en-US" sz="2400" u="sng" dirty="0">
                <a:effectLst>
                  <a:outerShdw blurRad="38100" dist="38100" dir="2700000" algn="tl">
                    <a:srgbClr val="000000"/>
                  </a:outerShdw>
                </a:effectLst>
                <a:latin typeface="Book Antiqua" pitchFamily="18" charset="0"/>
              </a:rPr>
              <a:t>convenience</a:t>
            </a:r>
            <a:r>
              <a:rPr lang="en-US" sz="2400" dirty="0">
                <a:effectLst>
                  <a:outerShdw blurRad="38100" dist="38100" dir="2700000" algn="tl">
                    <a:srgbClr val="000000"/>
                  </a:outerShdw>
                </a:effectLst>
                <a:latin typeface="Book Antiqua" pitchFamily="18" charset="0"/>
              </a:rPr>
              <a:t>.</a:t>
            </a:r>
          </a:p>
        </p:txBody>
      </p:sp>
      <p:sp>
        <p:nvSpPr>
          <p:cNvPr id="319496" name="AutoShape 8"/>
          <p:cNvSpPr>
            <a:spLocks noChangeArrowheads="1"/>
          </p:cNvSpPr>
          <p:nvPr/>
        </p:nvSpPr>
        <p:spPr bwMode="auto">
          <a:xfrm rot="5400000">
            <a:off x="504825" y="2927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19492"/>
                                        </p:tgtEl>
                                        <p:attrNameLst>
                                          <p:attrName>style.visibility</p:attrName>
                                        </p:attrNameLst>
                                      </p:cBhvr>
                                      <p:to>
                                        <p:strVal val="visible"/>
                                      </p:to>
                                    </p:set>
                                    <p:animEffect transition="in" filter="slide(fromLeft)">
                                      <p:cBhvr>
                                        <p:cTn id="7" dur="500"/>
                                        <p:tgtEl>
                                          <p:spTgt spid="319492"/>
                                        </p:tgtEl>
                                      </p:cBhvr>
                                    </p:animEffect>
                                  </p:childTnLst>
                                  <p:subTnLst>
                                    <p:set>
                                      <p:cBhvr override="childStyle">
                                        <p:cTn dur="1" fill="hold" display="0" masterRel="nextClick" afterEffect="1"/>
                                        <p:tgtEl>
                                          <p:spTgt spid="31949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19491"/>
                                        </p:tgtEl>
                                        <p:attrNameLst>
                                          <p:attrName>style.visibility</p:attrName>
                                        </p:attrNameLst>
                                      </p:cBhvr>
                                      <p:to>
                                        <p:strVal val="visible"/>
                                      </p:to>
                                    </p:set>
                                    <p:anim calcmode="lin" valueType="num">
                                      <p:cBhvr>
                                        <p:cTn id="12" dur="500" fill="hold"/>
                                        <p:tgtEl>
                                          <p:spTgt spid="319491"/>
                                        </p:tgtEl>
                                        <p:attrNameLst>
                                          <p:attrName>ppt_w</p:attrName>
                                        </p:attrNameLst>
                                      </p:cBhvr>
                                      <p:tavLst>
                                        <p:tav tm="0">
                                          <p:val>
                                            <p:strVal val="2/3*#ppt_w"/>
                                          </p:val>
                                        </p:tav>
                                        <p:tav tm="100000">
                                          <p:val>
                                            <p:strVal val="#ppt_w"/>
                                          </p:val>
                                        </p:tav>
                                      </p:tavLst>
                                    </p:anim>
                                    <p:anim calcmode="lin" valueType="num">
                                      <p:cBhvr>
                                        <p:cTn id="13" dur="500" fill="hold"/>
                                        <p:tgtEl>
                                          <p:spTgt spid="319491"/>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319496"/>
                                        </p:tgtEl>
                                        <p:attrNameLst>
                                          <p:attrName>style.visibility</p:attrName>
                                        </p:attrNameLst>
                                      </p:cBhvr>
                                      <p:to>
                                        <p:strVal val="visible"/>
                                      </p:to>
                                    </p:set>
                                    <p:animEffect transition="in" filter="slide(fromLeft)">
                                      <p:cBhvr>
                                        <p:cTn id="17" dur="500"/>
                                        <p:tgtEl>
                                          <p:spTgt spid="319496"/>
                                        </p:tgtEl>
                                      </p:cBhvr>
                                    </p:animEffect>
                                  </p:childTnLst>
                                  <p:subTnLst>
                                    <p:set>
                                      <p:cBhvr override="childStyle">
                                        <p:cTn dur="1" fill="hold" display="0" masterRel="nextClick" afterEffect="1"/>
                                        <p:tgtEl>
                                          <p:spTgt spid="31949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19495"/>
                                        </p:tgtEl>
                                        <p:attrNameLst>
                                          <p:attrName>style.visibility</p:attrName>
                                        </p:attrNameLst>
                                      </p:cBhvr>
                                      <p:to>
                                        <p:strVal val="visible"/>
                                      </p:to>
                                    </p:set>
                                    <p:anim calcmode="lin" valueType="num">
                                      <p:cBhvr>
                                        <p:cTn id="22" dur="500" fill="hold"/>
                                        <p:tgtEl>
                                          <p:spTgt spid="319495"/>
                                        </p:tgtEl>
                                        <p:attrNameLst>
                                          <p:attrName>ppt_w</p:attrName>
                                        </p:attrNameLst>
                                      </p:cBhvr>
                                      <p:tavLst>
                                        <p:tav tm="0">
                                          <p:val>
                                            <p:strVal val="2/3*#ppt_w"/>
                                          </p:val>
                                        </p:tav>
                                        <p:tav tm="100000">
                                          <p:val>
                                            <p:strVal val="#ppt_w"/>
                                          </p:val>
                                        </p:tav>
                                      </p:tavLst>
                                    </p:anim>
                                    <p:anim calcmode="lin" valueType="num">
                                      <p:cBhvr>
                                        <p:cTn id="23" dur="500" fill="hold"/>
                                        <p:tgtEl>
                                          <p:spTgt spid="319495"/>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1000"/>
                                  </p:stCondLst>
                                  <p:childTnLst>
                                    <p:set>
                                      <p:cBhvr>
                                        <p:cTn id="26" dur="1" fill="hold">
                                          <p:stCondLst>
                                            <p:cond delay="0"/>
                                          </p:stCondLst>
                                        </p:cTn>
                                        <p:tgtEl>
                                          <p:spTgt spid="319494"/>
                                        </p:tgtEl>
                                        <p:attrNameLst>
                                          <p:attrName>style.visibility</p:attrName>
                                        </p:attrNameLst>
                                      </p:cBhvr>
                                      <p:to>
                                        <p:strVal val="visible"/>
                                      </p:to>
                                    </p:set>
                                    <p:animEffect transition="in" filter="slide(fromLeft)">
                                      <p:cBhvr>
                                        <p:cTn id="27" dur="500"/>
                                        <p:tgtEl>
                                          <p:spTgt spid="319494"/>
                                        </p:tgtEl>
                                      </p:cBhvr>
                                    </p:animEffect>
                                  </p:childTnLst>
                                  <p:subTnLst>
                                    <p:set>
                                      <p:cBhvr override="childStyle">
                                        <p:cTn dur="1" fill="hold" display="0" masterRel="nextClick" afterEffect="1"/>
                                        <p:tgtEl>
                                          <p:spTgt spid="319494"/>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19493"/>
                                        </p:tgtEl>
                                        <p:attrNameLst>
                                          <p:attrName>style.visibility</p:attrName>
                                        </p:attrNameLst>
                                      </p:cBhvr>
                                      <p:to>
                                        <p:strVal val="visible"/>
                                      </p:to>
                                    </p:set>
                                    <p:anim calcmode="lin" valueType="num">
                                      <p:cBhvr>
                                        <p:cTn id="32" dur="500" fill="hold"/>
                                        <p:tgtEl>
                                          <p:spTgt spid="319493"/>
                                        </p:tgtEl>
                                        <p:attrNameLst>
                                          <p:attrName>ppt_w</p:attrName>
                                        </p:attrNameLst>
                                      </p:cBhvr>
                                      <p:tavLst>
                                        <p:tav tm="0">
                                          <p:val>
                                            <p:strVal val="2/3*#ppt_w"/>
                                          </p:val>
                                        </p:tav>
                                        <p:tav tm="100000">
                                          <p:val>
                                            <p:strVal val="#ppt_w"/>
                                          </p:val>
                                        </p:tav>
                                      </p:tavLst>
                                    </p:anim>
                                    <p:anim calcmode="lin" valueType="num">
                                      <p:cBhvr>
                                        <p:cTn id="33" dur="500" fill="hold"/>
                                        <p:tgtEl>
                                          <p:spTgt spid="319493"/>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91" grpId="0" animBg="1" autoUpdateAnimBg="0"/>
      <p:bldP spid="319492" grpId="0" animBg="1"/>
      <p:bldP spid="319493" grpId="0" animBg="1" autoUpdateAnimBg="0"/>
      <p:bldP spid="319494" grpId="0" animBg="1"/>
      <p:bldP spid="319495" grpId="0" animBg="1" autoUpdateAnimBg="0"/>
      <p:bldP spid="319496"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ChangeArrowheads="1"/>
          </p:cNvSpPr>
          <p:nvPr/>
        </p:nvSpPr>
        <p:spPr bwMode="auto">
          <a:xfrm>
            <a:off x="768350" y="1198563"/>
            <a:ext cx="7562850" cy="1011237"/>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Advantage</a:t>
            </a:r>
            <a:r>
              <a:rPr lang="en-US" sz="2400" dirty="0">
                <a:effectLst>
                  <a:outerShdw blurRad="38100" dist="38100" dir="2700000" algn="tl">
                    <a:srgbClr val="000000"/>
                  </a:outerShdw>
                </a:effectLst>
                <a:latin typeface="Book Antiqua" pitchFamily="18" charset="0"/>
              </a:rPr>
              <a:t>:  Sample selection and data collection are</a:t>
            </a:r>
          </a:p>
          <a:p>
            <a:pPr algn="l"/>
            <a:r>
              <a:rPr lang="en-US" sz="2400" dirty="0">
                <a:effectLst>
                  <a:outerShdw blurRad="38100" dist="38100" dir="2700000" algn="tl">
                    <a:srgbClr val="000000"/>
                  </a:outerShdw>
                </a:effectLst>
                <a:latin typeface="Book Antiqua" pitchFamily="18" charset="0"/>
              </a:rPr>
              <a:t>  relatively easy.</a:t>
            </a:r>
          </a:p>
        </p:txBody>
      </p:sp>
      <p:sp>
        <p:nvSpPr>
          <p:cNvPr id="321539" name="AutoShape 3"/>
          <p:cNvSpPr>
            <a:spLocks noChangeArrowheads="1"/>
          </p:cNvSpPr>
          <p:nvPr/>
        </p:nvSpPr>
        <p:spPr bwMode="auto">
          <a:xfrm rot="5400000">
            <a:off x="504825" y="161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1540" name="Rectangle 4"/>
          <p:cNvSpPr>
            <a:spLocks noChangeArrowheads="1"/>
          </p:cNvSpPr>
          <p:nvPr/>
        </p:nvSpPr>
        <p:spPr bwMode="auto">
          <a:xfrm>
            <a:off x="768350" y="2303463"/>
            <a:ext cx="7562850" cy="1011237"/>
          </a:xfrm>
          <a:prstGeom prst="rect">
            <a:avLst/>
          </a:prstGeom>
          <a:gradFill rotWithShape="0">
            <a:gsLst>
              <a:gs pos="0">
                <a:srgbClr val="336699">
                  <a:gamma/>
                  <a:shade val="46275"/>
                  <a:invGamma/>
                </a:srgbClr>
              </a:gs>
              <a:gs pos="50000">
                <a:srgbClr val="336699"/>
              </a:gs>
              <a:gs pos="100000">
                <a:srgbClr val="336699">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Disadvantage</a:t>
            </a:r>
            <a:r>
              <a:rPr lang="en-US" sz="2400" dirty="0">
                <a:effectLst>
                  <a:outerShdw blurRad="38100" dist="38100" dir="2700000" algn="tl">
                    <a:srgbClr val="000000"/>
                  </a:outerShdw>
                </a:effectLst>
                <a:latin typeface="Book Antiqua" pitchFamily="18" charset="0"/>
              </a:rPr>
              <a:t>:  It is impossible to determine how</a:t>
            </a:r>
          </a:p>
          <a:p>
            <a:pPr algn="l"/>
            <a:r>
              <a:rPr lang="en-US" sz="2400" dirty="0">
                <a:effectLst>
                  <a:outerShdw blurRad="38100" dist="38100" dir="2700000" algn="tl">
                    <a:srgbClr val="000000"/>
                  </a:outerShdw>
                </a:effectLst>
                <a:latin typeface="Book Antiqua" pitchFamily="18" charset="0"/>
              </a:rPr>
              <a:t>  representative of the population the sample is.</a:t>
            </a:r>
          </a:p>
        </p:txBody>
      </p:sp>
      <p:sp>
        <p:nvSpPr>
          <p:cNvPr id="321541" name="AutoShape 5"/>
          <p:cNvSpPr>
            <a:spLocks noChangeArrowheads="1"/>
          </p:cNvSpPr>
          <p:nvPr/>
        </p:nvSpPr>
        <p:spPr bwMode="auto">
          <a:xfrm rot="5400000">
            <a:off x="504825" y="27178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1542" name="Rectangle 6"/>
          <p:cNvSpPr>
            <a:spLocks noChangeArrowheads="1"/>
          </p:cNvSpPr>
          <p:nvPr/>
        </p:nvSpPr>
        <p:spPr bwMode="auto">
          <a:xfrm>
            <a:off x="684213" y="271463"/>
            <a:ext cx="7772400" cy="6048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Convenience Sampling</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21539"/>
                                        </p:tgtEl>
                                        <p:attrNameLst>
                                          <p:attrName>style.visibility</p:attrName>
                                        </p:attrNameLst>
                                      </p:cBhvr>
                                      <p:to>
                                        <p:strVal val="visible"/>
                                      </p:to>
                                    </p:set>
                                    <p:animEffect transition="in" filter="slide(fromLeft)">
                                      <p:cBhvr>
                                        <p:cTn id="7" dur="500"/>
                                        <p:tgtEl>
                                          <p:spTgt spid="321539"/>
                                        </p:tgtEl>
                                      </p:cBhvr>
                                    </p:animEffect>
                                  </p:childTnLst>
                                  <p:subTnLst>
                                    <p:set>
                                      <p:cBhvr override="childStyle">
                                        <p:cTn dur="1" fill="hold" display="0" masterRel="nextClick" afterEffect="1"/>
                                        <p:tgtEl>
                                          <p:spTgt spid="321539"/>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21538"/>
                                        </p:tgtEl>
                                        <p:attrNameLst>
                                          <p:attrName>style.visibility</p:attrName>
                                        </p:attrNameLst>
                                      </p:cBhvr>
                                      <p:to>
                                        <p:strVal val="visible"/>
                                      </p:to>
                                    </p:set>
                                    <p:anim calcmode="lin" valueType="num">
                                      <p:cBhvr>
                                        <p:cTn id="12" dur="500" fill="hold"/>
                                        <p:tgtEl>
                                          <p:spTgt spid="321538"/>
                                        </p:tgtEl>
                                        <p:attrNameLst>
                                          <p:attrName>ppt_w</p:attrName>
                                        </p:attrNameLst>
                                      </p:cBhvr>
                                      <p:tavLst>
                                        <p:tav tm="0">
                                          <p:val>
                                            <p:strVal val="2/3*#ppt_w"/>
                                          </p:val>
                                        </p:tav>
                                        <p:tav tm="100000">
                                          <p:val>
                                            <p:strVal val="#ppt_w"/>
                                          </p:val>
                                        </p:tav>
                                      </p:tavLst>
                                    </p:anim>
                                    <p:anim calcmode="lin" valueType="num">
                                      <p:cBhvr>
                                        <p:cTn id="13" dur="500" fill="hold"/>
                                        <p:tgtEl>
                                          <p:spTgt spid="321538"/>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2000"/>
                                  </p:stCondLst>
                                  <p:childTnLst>
                                    <p:set>
                                      <p:cBhvr>
                                        <p:cTn id="16" dur="1" fill="hold">
                                          <p:stCondLst>
                                            <p:cond delay="0"/>
                                          </p:stCondLst>
                                        </p:cTn>
                                        <p:tgtEl>
                                          <p:spTgt spid="321541"/>
                                        </p:tgtEl>
                                        <p:attrNameLst>
                                          <p:attrName>style.visibility</p:attrName>
                                        </p:attrNameLst>
                                      </p:cBhvr>
                                      <p:to>
                                        <p:strVal val="visible"/>
                                      </p:to>
                                    </p:set>
                                    <p:animEffect transition="in" filter="slide(fromLeft)">
                                      <p:cBhvr>
                                        <p:cTn id="17" dur="500"/>
                                        <p:tgtEl>
                                          <p:spTgt spid="321541"/>
                                        </p:tgtEl>
                                      </p:cBhvr>
                                    </p:animEffect>
                                  </p:childTnLst>
                                  <p:subTnLst>
                                    <p:set>
                                      <p:cBhvr override="childStyle">
                                        <p:cTn dur="1" fill="hold" display="0" masterRel="nextClick" afterEffect="1"/>
                                        <p:tgtEl>
                                          <p:spTgt spid="321541"/>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21540"/>
                                        </p:tgtEl>
                                        <p:attrNameLst>
                                          <p:attrName>style.visibility</p:attrName>
                                        </p:attrNameLst>
                                      </p:cBhvr>
                                      <p:to>
                                        <p:strVal val="visible"/>
                                      </p:to>
                                    </p:set>
                                    <p:anim calcmode="lin" valueType="num">
                                      <p:cBhvr>
                                        <p:cTn id="22" dur="500" fill="hold"/>
                                        <p:tgtEl>
                                          <p:spTgt spid="321540"/>
                                        </p:tgtEl>
                                        <p:attrNameLst>
                                          <p:attrName>ppt_w</p:attrName>
                                        </p:attrNameLst>
                                      </p:cBhvr>
                                      <p:tavLst>
                                        <p:tav tm="0">
                                          <p:val>
                                            <p:strVal val="2/3*#ppt_w"/>
                                          </p:val>
                                        </p:tav>
                                        <p:tav tm="100000">
                                          <p:val>
                                            <p:strVal val="#ppt_w"/>
                                          </p:val>
                                        </p:tav>
                                      </p:tavLst>
                                    </p:anim>
                                    <p:anim calcmode="lin" valueType="num">
                                      <p:cBhvr>
                                        <p:cTn id="23" dur="500" fill="hold"/>
                                        <p:tgtEl>
                                          <p:spTgt spid="321540"/>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8" grpId="0" animBg="1" autoUpdateAnimBg="0"/>
      <p:bldP spid="321539" grpId="0" animBg="1"/>
      <p:bldP spid="321540" grpId="0" animBg="1" autoUpdateAnimBg="0"/>
      <p:bldP spid="321541"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ChangeArrowheads="1"/>
          </p:cNvSpPr>
          <p:nvPr/>
        </p:nvSpPr>
        <p:spPr bwMode="auto">
          <a:xfrm>
            <a:off x="684213" y="242888"/>
            <a:ext cx="7772400" cy="652462"/>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Judgment Sampling</a:t>
            </a:r>
          </a:p>
        </p:txBody>
      </p:sp>
      <p:sp>
        <p:nvSpPr>
          <p:cNvPr id="323587" name="Rectangle 3"/>
          <p:cNvSpPr>
            <a:spLocks noChangeArrowheads="1"/>
          </p:cNvSpPr>
          <p:nvPr/>
        </p:nvSpPr>
        <p:spPr bwMode="auto">
          <a:xfrm>
            <a:off x="768350" y="1198563"/>
            <a:ext cx="7562850" cy="1392237"/>
          </a:xfrm>
          <a:prstGeom prst="rect">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The person most knowledgeable on the subject of</a:t>
            </a:r>
          </a:p>
          <a:p>
            <a:pPr algn="l"/>
            <a:r>
              <a:rPr lang="en-US" sz="2400" dirty="0">
                <a:effectLst>
                  <a:outerShdw blurRad="38100" dist="38100" dir="2700000" algn="tl">
                    <a:srgbClr val="000000"/>
                  </a:outerShdw>
                </a:effectLst>
                <a:latin typeface="Book Antiqua" pitchFamily="18" charset="0"/>
              </a:rPr>
              <a:t>  the study selects elements of the population that he</a:t>
            </a:r>
          </a:p>
          <a:p>
            <a:pPr algn="l"/>
            <a:r>
              <a:rPr lang="en-US" sz="2400" dirty="0">
                <a:effectLst>
                  <a:outerShdw blurRad="38100" dist="38100" dir="2700000" algn="tl">
                    <a:srgbClr val="000000"/>
                  </a:outerShdw>
                </a:effectLst>
                <a:latin typeface="Book Antiqua" pitchFamily="18" charset="0"/>
              </a:rPr>
              <a:t>  or she feels are most representative of the population.</a:t>
            </a:r>
          </a:p>
        </p:txBody>
      </p:sp>
      <p:sp>
        <p:nvSpPr>
          <p:cNvPr id="323588" name="AutoShape 4"/>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3589" name="Rectangle 5"/>
          <p:cNvSpPr>
            <a:spLocks noChangeArrowheads="1"/>
          </p:cNvSpPr>
          <p:nvPr/>
        </p:nvSpPr>
        <p:spPr bwMode="auto">
          <a:xfrm>
            <a:off x="768350" y="2684463"/>
            <a:ext cx="7562850" cy="649287"/>
          </a:xfrm>
          <a:prstGeom prst="rect">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It is a </a:t>
            </a:r>
            <a:r>
              <a:rPr lang="en-US" sz="2400" u="sng" dirty="0">
                <a:effectLst>
                  <a:outerShdw blurRad="38100" dist="38100" dir="2700000" algn="tl">
                    <a:srgbClr val="000000"/>
                  </a:outerShdw>
                </a:effectLst>
                <a:latin typeface="Book Antiqua" pitchFamily="18" charset="0"/>
              </a:rPr>
              <a:t>nonprobability sampling technique</a:t>
            </a:r>
            <a:r>
              <a:rPr lang="en-US" sz="2400" dirty="0">
                <a:effectLst>
                  <a:outerShdw blurRad="38100" dist="38100" dir="2700000" algn="tl">
                    <a:srgbClr val="000000"/>
                  </a:outerShdw>
                </a:effectLst>
                <a:latin typeface="Book Antiqua" pitchFamily="18" charset="0"/>
              </a:rPr>
              <a:t>.</a:t>
            </a:r>
          </a:p>
        </p:txBody>
      </p:sp>
      <p:sp>
        <p:nvSpPr>
          <p:cNvPr id="323590" name="AutoShape 6"/>
          <p:cNvSpPr>
            <a:spLocks noChangeArrowheads="1"/>
          </p:cNvSpPr>
          <p:nvPr/>
        </p:nvSpPr>
        <p:spPr bwMode="auto">
          <a:xfrm rot="5400000">
            <a:off x="504825" y="29273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3591" name="Rectangle 7"/>
          <p:cNvSpPr>
            <a:spLocks noChangeArrowheads="1"/>
          </p:cNvSpPr>
          <p:nvPr/>
        </p:nvSpPr>
        <p:spPr bwMode="auto">
          <a:xfrm>
            <a:off x="768350" y="3427413"/>
            <a:ext cx="7562850" cy="1392237"/>
          </a:xfrm>
          <a:prstGeom prst="rect">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Example</a:t>
            </a:r>
            <a:r>
              <a:rPr lang="en-US" sz="2400" dirty="0">
                <a:effectLst>
                  <a:outerShdw blurRad="38100" dist="38100" dir="2700000" algn="tl">
                    <a:srgbClr val="000000"/>
                  </a:outerShdw>
                </a:effectLst>
                <a:latin typeface="Book Antiqua" pitchFamily="18" charset="0"/>
              </a:rPr>
              <a:t>:  A reporter might sample three or four</a:t>
            </a:r>
          </a:p>
          <a:p>
            <a:pPr algn="l"/>
            <a:r>
              <a:rPr lang="en-US" sz="2400" dirty="0">
                <a:effectLst>
                  <a:outerShdw blurRad="38100" dist="38100" dir="2700000" algn="tl">
                    <a:srgbClr val="000000"/>
                  </a:outerShdw>
                </a:effectLst>
                <a:latin typeface="Book Antiqua" pitchFamily="18" charset="0"/>
              </a:rPr>
              <a:t>  senators, judging them as reflecting the general</a:t>
            </a:r>
          </a:p>
          <a:p>
            <a:pPr algn="l"/>
            <a:r>
              <a:rPr lang="en-US" sz="2400" dirty="0">
                <a:effectLst>
                  <a:outerShdw blurRad="38100" dist="38100" dir="2700000" algn="tl">
                    <a:srgbClr val="000000"/>
                  </a:outerShdw>
                </a:effectLst>
                <a:latin typeface="Book Antiqua" pitchFamily="18" charset="0"/>
              </a:rPr>
              <a:t>  opinion of the senate.</a:t>
            </a:r>
          </a:p>
        </p:txBody>
      </p:sp>
      <p:sp>
        <p:nvSpPr>
          <p:cNvPr id="323592" name="AutoShape 8"/>
          <p:cNvSpPr>
            <a:spLocks noChangeArrowheads="1"/>
          </p:cNvSpPr>
          <p:nvPr/>
        </p:nvSpPr>
        <p:spPr bwMode="auto">
          <a:xfrm rot="5400000">
            <a:off x="504825" y="399415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23588"/>
                                        </p:tgtEl>
                                        <p:attrNameLst>
                                          <p:attrName>style.visibility</p:attrName>
                                        </p:attrNameLst>
                                      </p:cBhvr>
                                      <p:to>
                                        <p:strVal val="visible"/>
                                      </p:to>
                                    </p:set>
                                    <p:animEffect transition="in" filter="slide(fromLeft)">
                                      <p:cBhvr>
                                        <p:cTn id="7" dur="500"/>
                                        <p:tgtEl>
                                          <p:spTgt spid="323588"/>
                                        </p:tgtEl>
                                      </p:cBhvr>
                                    </p:animEffect>
                                  </p:childTnLst>
                                  <p:subTnLst>
                                    <p:set>
                                      <p:cBhvr override="childStyle">
                                        <p:cTn dur="1" fill="hold" display="0" masterRel="nextClick" afterEffect="1"/>
                                        <p:tgtEl>
                                          <p:spTgt spid="323588"/>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23587"/>
                                        </p:tgtEl>
                                        <p:attrNameLst>
                                          <p:attrName>style.visibility</p:attrName>
                                        </p:attrNameLst>
                                      </p:cBhvr>
                                      <p:to>
                                        <p:strVal val="visible"/>
                                      </p:to>
                                    </p:set>
                                    <p:anim calcmode="lin" valueType="num">
                                      <p:cBhvr>
                                        <p:cTn id="12" dur="500" fill="hold"/>
                                        <p:tgtEl>
                                          <p:spTgt spid="323587"/>
                                        </p:tgtEl>
                                        <p:attrNameLst>
                                          <p:attrName>ppt_w</p:attrName>
                                        </p:attrNameLst>
                                      </p:cBhvr>
                                      <p:tavLst>
                                        <p:tav tm="0">
                                          <p:val>
                                            <p:strVal val="2/3*#ppt_w"/>
                                          </p:val>
                                        </p:tav>
                                        <p:tav tm="100000">
                                          <p:val>
                                            <p:strVal val="#ppt_w"/>
                                          </p:val>
                                        </p:tav>
                                      </p:tavLst>
                                    </p:anim>
                                    <p:anim calcmode="lin" valueType="num">
                                      <p:cBhvr>
                                        <p:cTn id="13" dur="500" fill="hold"/>
                                        <p:tgtEl>
                                          <p:spTgt spid="323587"/>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323590"/>
                                        </p:tgtEl>
                                        <p:attrNameLst>
                                          <p:attrName>style.visibility</p:attrName>
                                        </p:attrNameLst>
                                      </p:cBhvr>
                                      <p:to>
                                        <p:strVal val="visible"/>
                                      </p:to>
                                    </p:set>
                                    <p:animEffect transition="in" filter="slide(fromLeft)">
                                      <p:cBhvr>
                                        <p:cTn id="17" dur="500"/>
                                        <p:tgtEl>
                                          <p:spTgt spid="323590"/>
                                        </p:tgtEl>
                                      </p:cBhvr>
                                    </p:animEffect>
                                  </p:childTnLst>
                                  <p:subTnLst>
                                    <p:set>
                                      <p:cBhvr override="childStyle">
                                        <p:cTn dur="1" fill="hold" display="0" masterRel="nextClick" afterEffect="1"/>
                                        <p:tgtEl>
                                          <p:spTgt spid="323590"/>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23589"/>
                                        </p:tgtEl>
                                        <p:attrNameLst>
                                          <p:attrName>style.visibility</p:attrName>
                                        </p:attrNameLst>
                                      </p:cBhvr>
                                      <p:to>
                                        <p:strVal val="visible"/>
                                      </p:to>
                                    </p:set>
                                    <p:anim calcmode="lin" valueType="num">
                                      <p:cBhvr>
                                        <p:cTn id="22" dur="500" fill="hold"/>
                                        <p:tgtEl>
                                          <p:spTgt spid="323589"/>
                                        </p:tgtEl>
                                        <p:attrNameLst>
                                          <p:attrName>ppt_w</p:attrName>
                                        </p:attrNameLst>
                                      </p:cBhvr>
                                      <p:tavLst>
                                        <p:tav tm="0">
                                          <p:val>
                                            <p:strVal val="2/3*#ppt_w"/>
                                          </p:val>
                                        </p:tav>
                                        <p:tav tm="100000">
                                          <p:val>
                                            <p:strVal val="#ppt_w"/>
                                          </p:val>
                                        </p:tav>
                                      </p:tavLst>
                                    </p:anim>
                                    <p:anim calcmode="lin" valueType="num">
                                      <p:cBhvr>
                                        <p:cTn id="23" dur="500" fill="hold"/>
                                        <p:tgtEl>
                                          <p:spTgt spid="323589"/>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1000"/>
                                  </p:stCondLst>
                                  <p:childTnLst>
                                    <p:set>
                                      <p:cBhvr>
                                        <p:cTn id="26" dur="1" fill="hold">
                                          <p:stCondLst>
                                            <p:cond delay="0"/>
                                          </p:stCondLst>
                                        </p:cTn>
                                        <p:tgtEl>
                                          <p:spTgt spid="323592"/>
                                        </p:tgtEl>
                                        <p:attrNameLst>
                                          <p:attrName>style.visibility</p:attrName>
                                        </p:attrNameLst>
                                      </p:cBhvr>
                                      <p:to>
                                        <p:strVal val="visible"/>
                                      </p:to>
                                    </p:set>
                                    <p:animEffect transition="in" filter="slide(fromLeft)">
                                      <p:cBhvr>
                                        <p:cTn id="27" dur="500"/>
                                        <p:tgtEl>
                                          <p:spTgt spid="323592"/>
                                        </p:tgtEl>
                                      </p:cBhvr>
                                    </p:animEffect>
                                  </p:childTnLst>
                                  <p:subTnLst>
                                    <p:set>
                                      <p:cBhvr override="childStyle">
                                        <p:cTn dur="1" fill="hold" display="0" masterRel="nextClick" afterEffect="1"/>
                                        <p:tgtEl>
                                          <p:spTgt spid="323592"/>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323591"/>
                                        </p:tgtEl>
                                        <p:attrNameLst>
                                          <p:attrName>style.visibility</p:attrName>
                                        </p:attrNameLst>
                                      </p:cBhvr>
                                      <p:to>
                                        <p:strVal val="visible"/>
                                      </p:to>
                                    </p:set>
                                    <p:anim calcmode="lin" valueType="num">
                                      <p:cBhvr>
                                        <p:cTn id="32" dur="500" fill="hold"/>
                                        <p:tgtEl>
                                          <p:spTgt spid="323591"/>
                                        </p:tgtEl>
                                        <p:attrNameLst>
                                          <p:attrName>ppt_w</p:attrName>
                                        </p:attrNameLst>
                                      </p:cBhvr>
                                      <p:tavLst>
                                        <p:tav tm="0">
                                          <p:val>
                                            <p:strVal val="2/3*#ppt_w"/>
                                          </p:val>
                                        </p:tav>
                                        <p:tav tm="100000">
                                          <p:val>
                                            <p:strVal val="#ppt_w"/>
                                          </p:val>
                                        </p:tav>
                                      </p:tavLst>
                                    </p:anim>
                                    <p:anim calcmode="lin" valueType="num">
                                      <p:cBhvr>
                                        <p:cTn id="33" dur="500" fill="hold"/>
                                        <p:tgtEl>
                                          <p:spTgt spid="323591"/>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7" grpId="0" animBg="1" autoUpdateAnimBg="0"/>
      <p:bldP spid="323588" grpId="0" animBg="1"/>
      <p:bldP spid="323589" grpId="0" animBg="1" autoUpdateAnimBg="0"/>
      <p:bldP spid="323590" grpId="0" animBg="1"/>
      <p:bldP spid="323591" grpId="0" animBg="1" autoUpdateAnimBg="0"/>
      <p:bldP spid="323592"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ChangeArrowheads="1"/>
          </p:cNvSpPr>
          <p:nvPr/>
        </p:nvSpPr>
        <p:spPr bwMode="auto">
          <a:xfrm>
            <a:off x="684213" y="242888"/>
            <a:ext cx="7772400" cy="652462"/>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Judgment Sampling</a:t>
            </a:r>
          </a:p>
        </p:txBody>
      </p:sp>
      <p:sp>
        <p:nvSpPr>
          <p:cNvPr id="325635" name="Rectangle 3"/>
          <p:cNvSpPr>
            <a:spLocks noChangeArrowheads="1"/>
          </p:cNvSpPr>
          <p:nvPr/>
        </p:nvSpPr>
        <p:spPr bwMode="auto">
          <a:xfrm>
            <a:off x="768350" y="1198563"/>
            <a:ext cx="7562850" cy="1011237"/>
          </a:xfrm>
          <a:prstGeom prst="rect">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Advantage</a:t>
            </a:r>
            <a:r>
              <a:rPr lang="en-US" sz="2400" dirty="0">
                <a:effectLst>
                  <a:outerShdw blurRad="38100" dist="38100" dir="2700000" algn="tl">
                    <a:srgbClr val="000000"/>
                  </a:outerShdw>
                </a:effectLst>
                <a:latin typeface="Book Antiqua" pitchFamily="18" charset="0"/>
              </a:rPr>
              <a:t>:  It is a relatively easy way of selecting a</a:t>
            </a:r>
          </a:p>
          <a:p>
            <a:pPr algn="l"/>
            <a:r>
              <a:rPr lang="en-US" sz="2400" dirty="0">
                <a:effectLst>
                  <a:outerShdw blurRad="38100" dist="38100" dir="2700000" algn="tl">
                    <a:srgbClr val="000000"/>
                  </a:outerShdw>
                </a:effectLst>
                <a:latin typeface="Book Antiqua" pitchFamily="18" charset="0"/>
              </a:rPr>
              <a:t>  sample.</a:t>
            </a:r>
          </a:p>
        </p:txBody>
      </p:sp>
      <p:sp>
        <p:nvSpPr>
          <p:cNvPr id="325636" name="AutoShape 4"/>
          <p:cNvSpPr>
            <a:spLocks noChangeArrowheads="1"/>
          </p:cNvSpPr>
          <p:nvPr/>
        </p:nvSpPr>
        <p:spPr bwMode="auto">
          <a:xfrm rot="5400000">
            <a:off x="504825" y="16129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25637" name="Rectangle 5"/>
          <p:cNvSpPr>
            <a:spLocks noChangeArrowheads="1"/>
          </p:cNvSpPr>
          <p:nvPr/>
        </p:nvSpPr>
        <p:spPr bwMode="auto">
          <a:xfrm>
            <a:off x="768350" y="2303463"/>
            <a:ext cx="7562850" cy="1392237"/>
          </a:xfrm>
          <a:prstGeom prst="rect">
            <a:avLst/>
          </a:prstGeom>
          <a:gradFill rotWithShape="0">
            <a:gsLst>
              <a:gs pos="0">
                <a:srgbClr val="0099CC">
                  <a:gamma/>
                  <a:shade val="46275"/>
                  <a:invGamma/>
                </a:srgbClr>
              </a:gs>
              <a:gs pos="50000">
                <a:srgbClr val="0099CC"/>
              </a:gs>
              <a:gs pos="100000">
                <a:srgbClr val="0099CC">
                  <a:gamma/>
                  <a:shade val="46275"/>
                  <a:invGamma/>
                </a:srgbClr>
              </a:gs>
            </a:gsLst>
            <a:lin ang="5400000" scaled="1"/>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t>
            </a:r>
            <a:r>
              <a:rPr lang="en-US" sz="2400" u="sng" dirty="0">
                <a:effectLst>
                  <a:outerShdw blurRad="38100" dist="38100" dir="2700000" algn="tl">
                    <a:srgbClr val="000000"/>
                  </a:outerShdw>
                </a:effectLst>
                <a:latin typeface="Book Antiqua" pitchFamily="18" charset="0"/>
              </a:rPr>
              <a:t>Disadvantage</a:t>
            </a:r>
            <a:r>
              <a:rPr lang="en-US" sz="2400" dirty="0">
                <a:effectLst>
                  <a:outerShdw blurRad="38100" dist="38100" dir="2700000" algn="tl">
                    <a:srgbClr val="000000"/>
                  </a:outerShdw>
                </a:effectLst>
                <a:latin typeface="Book Antiqua" pitchFamily="18" charset="0"/>
              </a:rPr>
              <a:t>:  The quality of the sample results</a:t>
            </a:r>
          </a:p>
          <a:p>
            <a:pPr algn="l"/>
            <a:r>
              <a:rPr lang="en-US" sz="2400" dirty="0">
                <a:effectLst>
                  <a:outerShdw blurRad="38100" dist="38100" dir="2700000" algn="tl">
                    <a:srgbClr val="000000"/>
                  </a:outerShdw>
                </a:effectLst>
                <a:latin typeface="Book Antiqua" pitchFamily="18" charset="0"/>
              </a:rPr>
              <a:t>  depends on the judgment of the person selecting the</a:t>
            </a:r>
          </a:p>
          <a:p>
            <a:pPr algn="l"/>
            <a:r>
              <a:rPr lang="en-US" sz="2400" dirty="0">
                <a:effectLst>
                  <a:outerShdw blurRad="38100" dist="38100" dir="2700000" algn="tl">
                    <a:srgbClr val="000000"/>
                  </a:outerShdw>
                </a:effectLst>
                <a:latin typeface="Book Antiqua" pitchFamily="18" charset="0"/>
              </a:rPr>
              <a:t>  sample.</a:t>
            </a:r>
          </a:p>
        </p:txBody>
      </p:sp>
      <p:sp>
        <p:nvSpPr>
          <p:cNvPr id="325638" name="AutoShape 6"/>
          <p:cNvSpPr>
            <a:spLocks noChangeArrowheads="1"/>
          </p:cNvSpPr>
          <p:nvPr/>
        </p:nvSpPr>
        <p:spPr bwMode="auto">
          <a:xfrm rot="5400000">
            <a:off x="504825" y="28702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25636"/>
                                        </p:tgtEl>
                                        <p:attrNameLst>
                                          <p:attrName>style.visibility</p:attrName>
                                        </p:attrNameLst>
                                      </p:cBhvr>
                                      <p:to>
                                        <p:strVal val="visible"/>
                                      </p:to>
                                    </p:set>
                                    <p:animEffect transition="in" filter="slide(fromLeft)">
                                      <p:cBhvr>
                                        <p:cTn id="7" dur="500"/>
                                        <p:tgtEl>
                                          <p:spTgt spid="325636"/>
                                        </p:tgtEl>
                                      </p:cBhvr>
                                    </p:animEffect>
                                  </p:childTnLst>
                                  <p:subTnLst>
                                    <p:set>
                                      <p:cBhvr override="childStyle">
                                        <p:cTn dur="1" fill="hold" display="0" masterRel="nextClick" afterEffect="1"/>
                                        <p:tgtEl>
                                          <p:spTgt spid="32563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25635"/>
                                        </p:tgtEl>
                                        <p:attrNameLst>
                                          <p:attrName>style.visibility</p:attrName>
                                        </p:attrNameLst>
                                      </p:cBhvr>
                                      <p:to>
                                        <p:strVal val="visible"/>
                                      </p:to>
                                    </p:set>
                                    <p:anim calcmode="lin" valueType="num">
                                      <p:cBhvr>
                                        <p:cTn id="12" dur="500" fill="hold"/>
                                        <p:tgtEl>
                                          <p:spTgt spid="325635"/>
                                        </p:tgtEl>
                                        <p:attrNameLst>
                                          <p:attrName>ppt_w</p:attrName>
                                        </p:attrNameLst>
                                      </p:cBhvr>
                                      <p:tavLst>
                                        <p:tav tm="0">
                                          <p:val>
                                            <p:strVal val="2/3*#ppt_w"/>
                                          </p:val>
                                        </p:tav>
                                        <p:tav tm="100000">
                                          <p:val>
                                            <p:strVal val="#ppt_w"/>
                                          </p:val>
                                        </p:tav>
                                      </p:tavLst>
                                    </p:anim>
                                    <p:anim calcmode="lin" valueType="num">
                                      <p:cBhvr>
                                        <p:cTn id="13" dur="500" fill="hold"/>
                                        <p:tgtEl>
                                          <p:spTgt spid="325635"/>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1000"/>
                                  </p:stCondLst>
                                  <p:childTnLst>
                                    <p:set>
                                      <p:cBhvr>
                                        <p:cTn id="16" dur="1" fill="hold">
                                          <p:stCondLst>
                                            <p:cond delay="0"/>
                                          </p:stCondLst>
                                        </p:cTn>
                                        <p:tgtEl>
                                          <p:spTgt spid="325638"/>
                                        </p:tgtEl>
                                        <p:attrNameLst>
                                          <p:attrName>style.visibility</p:attrName>
                                        </p:attrNameLst>
                                      </p:cBhvr>
                                      <p:to>
                                        <p:strVal val="visible"/>
                                      </p:to>
                                    </p:set>
                                    <p:animEffect transition="in" filter="slide(fromLeft)">
                                      <p:cBhvr>
                                        <p:cTn id="17" dur="500"/>
                                        <p:tgtEl>
                                          <p:spTgt spid="325638"/>
                                        </p:tgtEl>
                                      </p:cBhvr>
                                    </p:animEffect>
                                  </p:childTnLst>
                                  <p:subTnLst>
                                    <p:set>
                                      <p:cBhvr override="childStyle">
                                        <p:cTn dur="1" fill="hold" display="0" masterRel="nextClick" afterEffect="1"/>
                                        <p:tgtEl>
                                          <p:spTgt spid="32563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325637"/>
                                        </p:tgtEl>
                                        <p:attrNameLst>
                                          <p:attrName>style.visibility</p:attrName>
                                        </p:attrNameLst>
                                      </p:cBhvr>
                                      <p:to>
                                        <p:strVal val="visible"/>
                                      </p:to>
                                    </p:set>
                                    <p:anim calcmode="lin" valueType="num">
                                      <p:cBhvr>
                                        <p:cTn id="22" dur="500" fill="hold"/>
                                        <p:tgtEl>
                                          <p:spTgt spid="325637"/>
                                        </p:tgtEl>
                                        <p:attrNameLst>
                                          <p:attrName>ppt_w</p:attrName>
                                        </p:attrNameLst>
                                      </p:cBhvr>
                                      <p:tavLst>
                                        <p:tav tm="0">
                                          <p:val>
                                            <p:strVal val="2/3*#ppt_w"/>
                                          </p:val>
                                        </p:tav>
                                        <p:tav tm="100000">
                                          <p:val>
                                            <p:strVal val="#ppt_w"/>
                                          </p:val>
                                        </p:tav>
                                      </p:tavLst>
                                    </p:anim>
                                    <p:anim calcmode="lin" valueType="num">
                                      <p:cBhvr>
                                        <p:cTn id="23" dur="500" fill="hold"/>
                                        <p:tgtEl>
                                          <p:spTgt spid="32563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5" grpId="0" animBg="1" autoUpdateAnimBg="0"/>
      <p:bldP spid="325636" grpId="0" animBg="1"/>
      <p:bldP spid="325637" grpId="0" animBg="1" autoUpdateAnimBg="0"/>
      <p:bldP spid="325638"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166688"/>
            <a:ext cx="7772400" cy="81438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Recommendation</a:t>
            </a:r>
          </a:p>
        </p:txBody>
      </p:sp>
      <p:sp>
        <p:nvSpPr>
          <p:cNvPr id="3" name="Rectangle 3"/>
          <p:cNvSpPr>
            <a:spLocks noChangeArrowheads="1"/>
          </p:cNvSpPr>
          <p:nvPr/>
        </p:nvSpPr>
        <p:spPr bwMode="auto">
          <a:xfrm>
            <a:off x="768350" y="1198563"/>
            <a:ext cx="7562850" cy="1392237"/>
          </a:xfrm>
          <a:prstGeom prst="rect">
            <a:avLst/>
          </a:prstGeom>
          <a:gradFill flip="none" rotWithShape="1">
            <a:gsLst>
              <a:gs pos="0">
                <a:srgbClr val="006699">
                  <a:shade val="30000"/>
                  <a:satMod val="115000"/>
                </a:srgbClr>
              </a:gs>
              <a:gs pos="50000">
                <a:srgbClr val="006699">
                  <a:shade val="67500"/>
                  <a:satMod val="115000"/>
                </a:srgbClr>
              </a:gs>
              <a:gs pos="100000">
                <a:srgbClr val="006699">
                  <a:shade val="100000"/>
                  <a:satMod val="115000"/>
                </a:srgbClr>
              </a:gs>
            </a:gsLst>
            <a:path path="circle">
              <a:fillToRect l="50000" t="50000" r="50000" b="50000"/>
            </a:path>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It is recommended that probability sampling methods</a:t>
            </a:r>
          </a:p>
          <a:p>
            <a:pPr algn="l"/>
            <a:r>
              <a:rPr lang="en-US" sz="2400" dirty="0">
                <a:effectLst>
                  <a:outerShdw blurRad="38100" dist="38100" dir="2700000" algn="tl">
                    <a:srgbClr val="000000"/>
                  </a:outerShdw>
                </a:effectLst>
                <a:latin typeface="Book Antiqua" pitchFamily="18" charset="0"/>
              </a:rPr>
              <a:t> (simple random, stratified, cluster, or systematic) be</a:t>
            </a:r>
          </a:p>
          <a:p>
            <a:pPr algn="l"/>
            <a:r>
              <a:rPr lang="en-US" sz="2400" dirty="0">
                <a:effectLst>
                  <a:outerShdw blurRad="38100" dist="38100" dir="2700000" algn="tl">
                    <a:srgbClr val="000000"/>
                  </a:outerShdw>
                </a:effectLst>
                <a:latin typeface="Book Antiqua" pitchFamily="18" charset="0"/>
              </a:rPr>
              <a:t> used.</a:t>
            </a:r>
          </a:p>
        </p:txBody>
      </p:sp>
      <p:sp>
        <p:nvSpPr>
          <p:cNvPr id="4" name="AutoShape 4"/>
          <p:cNvSpPr>
            <a:spLocks noChangeArrowheads="1"/>
          </p:cNvSpPr>
          <p:nvPr/>
        </p:nvSpPr>
        <p:spPr bwMode="auto">
          <a:xfrm rot="5400000">
            <a:off x="504825" y="17653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Rectangle 5"/>
          <p:cNvSpPr>
            <a:spLocks noChangeArrowheads="1"/>
          </p:cNvSpPr>
          <p:nvPr/>
        </p:nvSpPr>
        <p:spPr bwMode="auto">
          <a:xfrm>
            <a:off x="768350" y="2697163"/>
            <a:ext cx="7562850" cy="1697037"/>
          </a:xfrm>
          <a:prstGeom prst="rect">
            <a:avLst/>
          </a:prstGeom>
          <a:gradFill flip="none" rotWithShape="1">
            <a:gsLst>
              <a:gs pos="0">
                <a:srgbClr val="006699">
                  <a:shade val="30000"/>
                  <a:satMod val="115000"/>
                </a:srgbClr>
              </a:gs>
              <a:gs pos="50000">
                <a:srgbClr val="006699">
                  <a:shade val="67500"/>
                  <a:satMod val="115000"/>
                </a:srgbClr>
              </a:gs>
              <a:gs pos="100000">
                <a:srgbClr val="006699">
                  <a:shade val="100000"/>
                  <a:satMod val="115000"/>
                </a:srgbClr>
              </a:gs>
            </a:gsLst>
            <a:path path="circle">
              <a:fillToRect l="50000" t="50000" r="50000" b="50000"/>
            </a:path>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For these methods, formulas are available for </a:t>
            </a:r>
          </a:p>
          <a:p>
            <a:pPr algn="l"/>
            <a:r>
              <a:rPr lang="en-US" sz="2400" dirty="0">
                <a:effectLst>
                  <a:outerShdw blurRad="38100" dist="38100" dir="2700000" algn="tl">
                    <a:srgbClr val="000000"/>
                  </a:outerShdw>
                </a:effectLst>
                <a:latin typeface="Book Antiqua" pitchFamily="18" charset="0"/>
              </a:rPr>
              <a:t> evaluating the “goodness” of the sample results in</a:t>
            </a:r>
          </a:p>
          <a:p>
            <a:pPr algn="l"/>
            <a:r>
              <a:rPr lang="en-US" sz="2400" dirty="0">
                <a:effectLst>
                  <a:outerShdw blurRad="38100" dist="38100" dir="2700000" algn="tl">
                    <a:srgbClr val="000000"/>
                  </a:outerShdw>
                </a:effectLst>
                <a:latin typeface="Book Antiqua" pitchFamily="18" charset="0"/>
              </a:rPr>
              <a:t> terms of the closeness of the results to the population</a:t>
            </a:r>
          </a:p>
          <a:p>
            <a:pPr algn="l"/>
            <a:r>
              <a:rPr lang="en-US" sz="2400" dirty="0">
                <a:effectLst>
                  <a:outerShdw blurRad="38100" dist="38100" dir="2700000" algn="tl">
                    <a:srgbClr val="000000"/>
                  </a:outerShdw>
                </a:effectLst>
                <a:latin typeface="Book Antiqua" pitchFamily="18" charset="0"/>
              </a:rPr>
              <a:t> parameters being estimated.</a:t>
            </a:r>
          </a:p>
        </p:txBody>
      </p:sp>
      <p:sp>
        <p:nvSpPr>
          <p:cNvPr id="6" name="AutoShape 6"/>
          <p:cNvSpPr>
            <a:spLocks noChangeArrowheads="1"/>
          </p:cNvSpPr>
          <p:nvPr/>
        </p:nvSpPr>
        <p:spPr bwMode="auto">
          <a:xfrm rot="5400000">
            <a:off x="466725" y="3467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7" name="Rectangle 7"/>
          <p:cNvSpPr>
            <a:spLocks noChangeArrowheads="1"/>
          </p:cNvSpPr>
          <p:nvPr/>
        </p:nvSpPr>
        <p:spPr bwMode="auto">
          <a:xfrm>
            <a:off x="768350" y="4500563"/>
            <a:ext cx="7562850" cy="1341437"/>
          </a:xfrm>
          <a:prstGeom prst="rect">
            <a:avLst/>
          </a:prstGeom>
          <a:gradFill flip="none" rotWithShape="1">
            <a:gsLst>
              <a:gs pos="0">
                <a:srgbClr val="006699">
                  <a:shade val="30000"/>
                  <a:satMod val="115000"/>
                </a:srgbClr>
              </a:gs>
              <a:gs pos="50000">
                <a:srgbClr val="006699">
                  <a:shade val="67500"/>
                  <a:satMod val="115000"/>
                </a:srgbClr>
              </a:gs>
              <a:gs pos="100000">
                <a:srgbClr val="006699">
                  <a:shade val="100000"/>
                  <a:satMod val="115000"/>
                </a:srgbClr>
              </a:gs>
            </a:gsLst>
            <a:path path="circle">
              <a:fillToRect l="50000" t="50000" r="50000" b="50000"/>
            </a:path>
            <a:tileRect/>
          </a:gradFill>
          <a:ln w="63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l"/>
            <a:r>
              <a:rPr lang="en-US" sz="2400" dirty="0">
                <a:effectLst>
                  <a:outerShdw blurRad="38100" dist="38100" dir="2700000" algn="tl">
                    <a:srgbClr val="000000"/>
                  </a:outerShdw>
                </a:effectLst>
                <a:latin typeface="Book Antiqua" pitchFamily="18" charset="0"/>
              </a:rPr>
              <a:t> An evaluation of the goodness cannot be made with</a:t>
            </a:r>
          </a:p>
          <a:p>
            <a:pPr algn="l"/>
            <a:r>
              <a:rPr lang="en-US" sz="2400" dirty="0">
                <a:effectLst>
                  <a:outerShdw blurRad="38100" dist="38100" dir="2700000" algn="tl">
                    <a:srgbClr val="000000"/>
                  </a:outerShdw>
                </a:effectLst>
                <a:latin typeface="Book Antiqua" pitchFamily="18" charset="0"/>
              </a:rPr>
              <a:t> non-probability (convenience or judgment) sampling</a:t>
            </a:r>
          </a:p>
          <a:p>
            <a:pPr algn="l"/>
            <a:r>
              <a:rPr lang="en-US" sz="2400" dirty="0">
                <a:effectLst>
                  <a:outerShdw blurRad="38100" dist="38100" dir="2700000" algn="tl">
                    <a:srgbClr val="000000"/>
                  </a:outerShdw>
                </a:effectLst>
                <a:latin typeface="Book Antiqua" pitchFamily="18" charset="0"/>
              </a:rPr>
              <a:t> methods.</a:t>
            </a:r>
          </a:p>
        </p:txBody>
      </p:sp>
      <p:sp>
        <p:nvSpPr>
          <p:cNvPr id="8" name="AutoShape 8"/>
          <p:cNvSpPr>
            <a:spLocks noChangeArrowheads="1"/>
          </p:cNvSpPr>
          <p:nvPr/>
        </p:nvSpPr>
        <p:spPr bwMode="auto">
          <a:xfrm rot="5400000">
            <a:off x="504825" y="5118100"/>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23" presetClass="entr" presetSubtype="27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strVal val="2/3*#ppt_w"/>
                                          </p:val>
                                        </p:tav>
                                        <p:tav tm="100000">
                                          <p:val>
                                            <p:strVal val="#ppt_w"/>
                                          </p:val>
                                        </p:tav>
                                      </p:tavLst>
                                    </p:anim>
                                    <p:anim calcmode="lin" valueType="num">
                                      <p:cBhvr>
                                        <p:cTn id="13" dur="500" fill="hold"/>
                                        <p:tgtEl>
                                          <p:spTgt spid="3"/>
                                        </p:tgtEl>
                                        <p:attrNameLst>
                                          <p:attrName>ppt_h</p:attrName>
                                        </p:attrNameLst>
                                      </p:cBhvr>
                                      <p:tavLst>
                                        <p:tav tm="0">
                                          <p:val>
                                            <p:strVal val="2/3*#ppt_h"/>
                                          </p:val>
                                        </p:tav>
                                        <p:tav tm="100000">
                                          <p:val>
                                            <p:strVal val="#ppt_h"/>
                                          </p:val>
                                        </p:tav>
                                      </p:tavLst>
                                    </p:anim>
                                  </p:childTnLst>
                                </p:cTn>
                              </p:par>
                            </p:childTnLst>
                          </p:cTn>
                        </p:par>
                        <p:par>
                          <p:cTn id="14" fill="hold">
                            <p:stCondLst>
                              <p:cond delay="500"/>
                            </p:stCondLst>
                            <p:childTnLst>
                              <p:par>
                                <p:cTn id="15" presetID="12" presetClass="entr" presetSubtype="8" fill="hold" grpId="0" nodeType="afterEffect">
                                  <p:stCondLst>
                                    <p:cond delay="3000"/>
                                  </p:stCondLst>
                                  <p:childTnLst>
                                    <p:set>
                                      <p:cBhvr>
                                        <p:cTn id="16" dur="1" fill="hold">
                                          <p:stCondLst>
                                            <p:cond delay="0"/>
                                          </p:stCondLst>
                                        </p:cTn>
                                        <p:tgtEl>
                                          <p:spTgt spid="6"/>
                                        </p:tgtEl>
                                        <p:attrNameLst>
                                          <p:attrName>style.visibility</p:attrName>
                                        </p:attrNameLst>
                                      </p:cBhvr>
                                      <p:to>
                                        <p:strVal val="visible"/>
                                      </p:to>
                                    </p:set>
                                    <p:animEffect transition="in" filter="slide(fromLeft)">
                                      <p:cBhvr>
                                        <p:cTn id="17"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23" presetClass="entr" presetSubtype="272"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strVal val="2/3*#ppt_w"/>
                                          </p:val>
                                        </p:tav>
                                        <p:tav tm="100000">
                                          <p:val>
                                            <p:strVal val="#ppt_w"/>
                                          </p:val>
                                        </p:tav>
                                      </p:tavLst>
                                    </p:anim>
                                    <p:anim calcmode="lin" valueType="num">
                                      <p:cBhvr>
                                        <p:cTn id="23" dur="500" fill="hold"/>
                                        <p:tgtEl>
                                          <p:spTgt spid="5"/>
                                        </p:tgtEl>
                                        <p:attrNameLst>
                                          <p:attrName>ppt_h</p:attrName>
                                        </p:attrNameLst>
                                      </p:cBhvr>
                                      <p:tavLst>
                                        <p:tav tm="0">
                                          <p:val>
                                            <p:strVal val="2/3*#ppt_h"/>
                                          </p:val>
                                        </p:tav>
                                        <p:tav tm="100000">
                                          <p:val>
                                            <p:strVal val="#ppt_h"/>
                                          </p:val>
                                        </p:tav>
                                      </p:tavLst>
                                    </p:anim>
                                  </p:childTnLst>
                                </p:cTn>
                              </p:par>
                            </p:childTnLst>
                          </p:cTn>
                        </p:par>
                        <p:par>
                          <p:cTn id="24" fill="hold">
                            <p:stCondLst>
                              <p:cond delay="500"/>
                            </p:stCondLst>
                            <p:childTnLst>
                              <p:par>
                                <p:cTn id="25" presetID="12" presetClass="entr" presetSubtype="8" fill="hold" grpId="0" nodeType="afterEffect">
                                  <p:stCondLst>
                                    <p:cond delay="3000"/>
                                  </p:stCondLst>
                                  <p:childTnLst>
                                    <p:set>
                                      <p:cBhvr>
                                        <p:cTn id="26" dur="1" fill="hold">
                                          <p:stCondLst>
                                            <p:cond delay="0"/>
                                          </p:stCondLst>
                                        </p:cTn>
                                        <p:tgtEl>
                                          <p:spTgt spid="8"/>
                                        </p:tgtEl>
                                        <p:attrNameLst>
                                          <p:attrName>style.visibility</p:attrName>
                                        </p:attrNameLst>
                                      </p:cBhvr>
                                      <p:to>
                                        <p:strVal val="visible"/>
                                      </p:to>
                                    </p:set>
                                    <p:animEffect transition="in" filter="slide(fromLeft)">
                                      <p:cBhvr>
                                        <p:cTn id="27" dur="5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28" fill="hold">
                      <p:stCondLst>
                        <p:cond delay="indefinite"/>
                      </p:stCondLst>
                      <p:childTnLst>
                        <p:par>
                          <p:cTn id="29" fill="hold">
                            <p:stCondLst>
                              <p:cond delay="0"/>
                            </p:stCondLst>
                            <p:childTnLst>
                              <p:par>
                                <p:cTn id="30" presetID="23" presetClass="entr" presetSubtype="27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fill="hold"/>
                                        <p:tgtEl>
                                          <p:spTgt spid="7"/>
                                        </p:tgtEl>
                                        <p:attrNameLst>
                                          <p:attrName>ppt_w</p:attrName>
                                        </p:attrNameLst>
                                      </p:cBhvr>
                                      <p:tavLst>
                                        <p:tav tm="0">
                                          <p:val>
                                            <p:strVal val="2/3*#ppt_w"/>
                                          </p:val>
                                        </p:tav>
                                        <p:tav tm="100000">
                                          <p:val>
                                            <p:strVal val="#ppt_w"/>
                                          </p:val>
                                        </p:tav>
                                      </p:tavLst>
                                    </p:anim>
                                    <p:anim calcmode="lin" valueType="num">
                                      <p:cBhvr>
                                        <p:cTn id="33" dur="500" fill="hold"/>
                                        <p:tgtEl>
                                          <p:spTgt spid="7"/>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autoUpdateAnimBg="0"/>
      <p:bldP spid="4" grpId="0" animBg="1"/>
      <p:bldP spid="5" grpId="0" animBg="1" autoUpdateAnimBg="0"/>
      <p:bldP spid="6" grpId="0" animBg="1"/>
      <p:bldP spid="7" grpId="0" animBg="1" autoUpdateAnimBg="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5" name="Rectangle 3"/>
          <p:cNvSpPr>
            <a:spLocks noChangeArrowheads="1"/>
          </p:cNvSpPr>
          <p:nvPr/>
        </p:nvSpPr>
        <p:spPr bwMode="auto">
          <a:xfrm>
            <a:off x="1049338" y="1589088"/>
            <a:ext cx="7467600" cy="2852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	 St. Andrew’s College received 900 applications for</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admission in the upcoming year from prospective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students.  The applicants were numbered, from 1 to</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900, as their applications arrived.  The Director of</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Admissions would like to select a simple random</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latin typeface="Book Antiqua" pitchFamily="18" charset="0"/>
              </a:rPr>
              <a:t>sample of 30 applicants.</a:t>
            </a:r>
          </a:p>
        </p:txBody>
      </p:sp>
      <p:sp>
        <p:nvSpPr>
          <p:cNvPr id="392454" name="AutoShape 262"/>
          <p:cNvSpPr>
            <a:spLocks noChangeArrowheads="1"/>
          </p:cNvSpPr>
          <p:nvPr/>
        </p:nvSpPr>
        <p:spPr bwMode="auto">
          <a:xfrm rot="5400000">
            <a:off x="725488" y="17049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92455" name="Rectangle 263"/>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
        <p:nvSpPr>
          <p:cNvPr id="392457" name="Rectangle 265"/>
          <p:cNvSpPr>
            <a:spLocks noChangeArrowheads="1"/>
          </p:cNvSpPr>
          <p:nvPr/>
        </p:nvSpPr>
        <p:spPr bwMode="auto">
          <a:xfrm>
            <a:off x="684213" y="284163"/>
            <a:ext cx="7772400" cy="566737"/>
          </a:xfrm>
          <a:prstGeom prst="rect">
            <a:avLst/>
          </a:prstGeom>
          <a:noFill/>
          <a:ln w="12700">
            <a:noFill/>
            <a:miter lim="800000"/>
            <a:headEnd/>
            <a:tailEnd/>
          </a:ln>
          <a:effectLst/>
        </p:spPr>
        <p:txBody>
          <a:bodyPr lIns="90488" tIns="44450" rIns="90488" bIns="44450" anchor="ctr"/>
          <a:lstStyle/>
          <a:p>
            <a:r>
              <a:rPr lang="en-US" sz="2800">
                <a:solidFill>
                  <a:srgbClr val="66FFFF"/>
                </a:solidFill>
                <a:effectLst>
                  <a:outerShdw blurRad="38100" dist="38100" dir="2700000" algn="tl">
                    <a:srgbClr val="000000"/>
                  </a:outerShdw>
                </a:effectLst>
                <a:latin typeface="Book Antiqua" pitchFamily="18" charset="0"/>
              </a:rPr>
              <a:t>Sampling from a Finite Population</a:t>
            </a:r>
            <a:endParaRPr lang="en-US" sz="2600">
              <a:solidFill>
                <a:srgbClr val="66FFFF"/>
              </a:solidFill>
              <a:effectLst>
                <a:outerShdw blurRad="38100" dist="38100" dir="2700000" algn="tl">
                  <a:srgbClr val="000000"/>
                </a:outerShdw>
              </a:effectLst>
              <a:latin typeface="Book Antiqua"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1000"/>
                                  </p:stCondLst>
                                  <p:childTnLst>
                                    <p:set>
                                      <p:cBhvr>
                                        <p:cTn id="6" dur="1" fill="hold">
                                          <p:stCondLst>
                                            <p:cond delay="0"/>
                                          </p:stCondLst>
                                        </p:cTn>
                                        <p:tgtEl>
                                          <p:spTgt spid="392454"/>
                                        </p:tgtEl>
                                        <p:attrNameLst>
                                          <p:attrName>style.visibility</p:attrName>
                                        </p:attrNameLst>
                                      </p:cBhvr>
                                      <p:to>
                                        <p:strVal val="visible"/>
                                      </p:to>
                                    </p:set>
                                    <p:animEffect transition="in" filter="slide(fromLeft)">
                                      <p:cBhvr>
                                        <p:cTn id="7" dur="500"/>
                                        <p:tgtEl>
                                          <p:spTgt spid="392454"/>
                                        </p:tgtEl>
                                      </p:cBhvr>
                                    </p:animEffect>
                                  </p:childTnLst>
                                  <p:subTnLst>
                                    <p:set>
                                      <p:cBhvr override="childStyle">
                                        <p:cTn dur="1" fill="hold" display="0" masterRel="nextClick" afterEffect="1"/>
                                        <p:tgtEl>
                                          <p:spTgt spid="39245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2195"/>
                                        </p:tgtEl>
                                        <p:attrNameLst>
                                          <p:attrName>style.visibility</p:attrName>
                                        </p:attrNameLst>
                                      </p:cBhvr>
                                      <p:to>
                                        <p:strVal val="visible"/>
                                      </p:to>
                                    </p:set>
                                    <p:animEffect transition="in" filter="blinds(horizontal)">
                                      <p:cBhvr>
                                        <p:cTn id="12" dur="500"/>
                                        <p:tgtEl>
                                          <p:spTgt spid="392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195" grpId="0" autoUpdateAnimBg="0"/>
      <p:bldP spid="39245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1" name="Text Box 3"/>
          <p:cNvSpPr txBox="1">
            <a:spLocks noChangeArrowheads="1"/>
          </p:cNvSpPr>
          <p:nvPr/>
        </p:nvSpPr>
        <p:spPr bwMode="auto">
          <a:xfrm>
            <a:off x="2117725" y="2576513"/>
            <a:ext cx="6297613" cy="11874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l"/>
            <a:r>
              <a:rPr lang="en-US" sz="2400">
                <a:effectLst>
                  <a:outerShdw blurRad="38100" dist="38100" dir="2700000" algn="tl">
                    <a:srgbClr val="000000"/>
                  </a:outerShdw>
                </a:effectLst>
                <a:latin typeface="Book Antiqua" pitchFamily="18" charset="0"/>
              </a:rPr>
              <a:t> The random numbers generated by Excel’s</a:t>
            </a:r>
          </a:p>
          <a:p>
            <a:pPr algn="l"/>
            <a:r>
              <a:rPr lang="en-US" sz="2400">
                <a:effectLst>
                  <a:outerShdw blurRad="38100" dist="38100" dir="2700000" algn="tl">
                    <a:srgbClr val="000000"/>
                  </a:outerShdw>
                </a:effectLst>
                <a:latin typeface="Book Antiqua" pitchFamily="18" charset="0"/>
              </a:rPr>
              <a:t> </a:t>
            </a:r>
            <a:r>
              <a:rPr lang="en-US" sz="2400" i="1">
                <a:effectLst>
                  <a:outerShdw blurRad="38100" dist="38100" dir="2700000" algn="tl">
                    <a:srgbClr val="000000"/>
                  </a:outerShdw>
                </a:effectLst>
                <a:latin typeface="Book Antiqua" pitchFamily="18" charset="0"/>
              </a:rPr>
              <a:t>RAND</a:t>
            </a:r>
            <a:r>
              <a:rPr lang="en-US" sz="2400">
                <a:effectLst>
                  <a:outerShdw blurRad="38100" dist="38100" dir="2700000" algn="tl">
                    <a:srgbClr val="000000"/>
                  </a:outerShdw>
                </a:effectLst>
                <a:latin typeface="Book Antiqua" pitchFamily="18" charset="0"/>
              </a:rPr>
              <a:t> function follow a uniform probability</a:t>
            </a:r>
          </a:p>
          <a:p>
            <a:pPr algn="l"/>
            <a:r>
              <a:rPr lang="en-US" sz="2400">
                <a:effectLst>
                  <a:outerShdw blurRad="38100" dist="38100" dir="2700000" algn="tl">
                    <a:srgbClr val="000000"/>
                  </a:outerShdw>
                </a:effectLst>
                <a:latin typeface="Book Antiqua" pitchFamily="18" charset="0"/>
              </a:rPr>
              <a:t> distribution between 0 and 1.</a:t>
            </a:r>
            <a:endParaRPr lang="en-US" sz="1000">
              <a:effectLst>
                <a:outerShdw blurRad="38100" dist="38100" dir="2700000" algn="tl">
                  <a:srgbClr val="000000"/>
                </a:outerShdw>
              </a:effectLst>
              <a:latin typeface="Book Antiqua" pitchFamily="18" charset="0"/>
            </a:endParaRPr>
          </a:p>
        </p:txBody>
      </p:sp>
      <p:sp>
        <p:nvSpPr>
          <p:cNvPr id="396292" name="AutoShape 4"/>
          <p:cNvSpPr>
            <a:spLocks noChangeArrowheads="1"/>
          </p:cNvSpPr>
          <p:nvPr/>
        </p:nvSpPr>
        <p:spPr bwMode="auto">
          <a:xfrm rot="5400000">
            <a:off x="725488" y="4037013"/>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96293" name="AutoShape 5"/>
          <p:cNvSpPr>
            <a:spLocks noChangeArrowheads="1"/>
          </p:cNvSpPr>
          <p:nvPr/>
        </p:nvSpPr>
        <p:spPr bwMode="auto">
          <a:xfrm rot="5400000">
            <a:off x="725488" y="171767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396295" name="Text Box 7"/>
          <p:cNvSpPr txBox="1">
            <a:spLocks noChangeArrowheads="1"/>
          </p:cNvSpPr>
          <p:nvPr/>
        </p:nvSpPr>
        <p:spPr bwMode="auto">
          <a:xfrm>
            <a:off x="1039813" y="1593850"/>
            <a:ext cx="7089775"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1:</a:t>
            </a:r>
            <a:r>
              <a:rPr lang="en-US" sz="2400">
                <a:effectLst>
                  <a:outerShdw blurRad="38100" dist="38100" dir="2700000" algn="tl">
                    <a:srgbClr val="000000"/>
                  </a:outerShdw>
                </a:effectLst>
                <a:latin typeface="Book Antiqua" pitchFamily="18" charset="0"/>
              </a:rPr>
              <a:t>  Assign a random number to each of the 900</a:t>
            </a:r>
          </a:p>
          <a:p>
            <a:pPr algn="l"/>
            <a:r>
              <a:rPr lang="en-US" sz="2400">
                <a:effectLst>
                  <a:outerShdw blurRad="38100" dist="38100" dir="2700000" algn="tl">
                    <a:srgbClr val="000000"/>
                  </a:outerShdw>
                </a:effectLst>
                <a:latin typeface="Book Antiqua" pitchFamily="18" charset="0"/>
              </a:rPr>
              <a:t>              applicants.</a:t>
            </a:r>
          </a:p>
        </p:txBody>
      </p:sp>
      <p:sp>
        <p:nvSpPr>
          <p:cNvPr id="396296" name="Text Box 8"/>
          <p:cNvSpPr txBox="1">
            <a:spLocks noChangeArrowheads="1"/>
          </p:cNvSpPr>
          <p:nvPr/>
        </p:nvSpPr>
        <p:spPr bwMode="auto">
          <a:xfrm>
            <a:off x="1035050" y="3917950"/>
            <a:ext cx="7239000" cy="822325"/>
          </a:xfrm>
          <a:prstGeom prst="rect">
            <a:avLst/>
          </a:prstGeom>
          <a:noFill/>
          <a:ln w="12700">
            <a:noFill/>
            <a:miter lim="800000"/>
            <a:headEnd/>
            <a:tailEnd/>
          </a:ln>
          <a:effectLst/>
        </p:spPr>
        <p:txBody>
          <a:bodyPr wrap="none">
            <a:spAutoFit/>
          </a:bodyPr>
          <a:lstStyle/>
          <a:p>
            <a:pPr algn="l"/>
            <a:r>
              <a:rPr lang="en-US" sz="2400">
                <a:solidFill>
                  <a:srgbClr val="66FFFF"/>
                </a:solidFill>
                <a:effectLst>
                  <a:outerShdw blurRad="38100" dist="38100" dir="2700000" algn="tl">
                    <a:srgbClr val="000000"/>
                  </a:outerShdw>
                </a:effectLst>
                <a:latin typeface="Book Antiqua" pitchFamily="18" charset="0"/>
              </a:rPr>
              <a:t>Step 2:</a:t>
            </a:r>
            <a:r>
              <a:rPr lang="en-US" sz="2400">
                <a:effectLst>
                  <a:outerShdw blurRad="38100" dist="38100" dir="2700000" algn="tl">
                    <a:srgbClr val="000000"/>
                  </a:outerShdw>
                </a:effectLst>
                <a:latin typeface="Book Antiqua" pitchFamily="18" charset="0"/>
              </a:rPr>
              <a:t>  Select the 30 applicants corresponding to the</a:t>
            </a:r>
          </a:p>
          <a:p>
            <a:pPr algn="l"/>
            <a:r>
              <a:rPr lang="en-US" sz="2400">
                <a:effectLst>
                  <a:outerShdw blurRad="38100" dist="38100" dir="2700000" algn="tl">
                    <a:srgbClr val="000000"/>
                  </a:outerShdw>
                </a:effectLst>
                <a:latin typeface="Book Antiqua" pitchFamily="18" charset="0"/>
              </a:rPr>
              <a:t>              30 smallest random numbers.</a:t>
            </a:r>
          </a:p>
        </p:txBody>
      </p:sp>
      <p:sp>
        <p:nvSpPr>
          <p:cNvPr id="396297" name="Rectangle 9"/>
          <p:cNvSpPr>
            <a:spLocks noChangeArrowheads="1"/>
          </p:cNvSpPr>
          <p:nvPr/>
        </p:nvSpPr>
        <p:spPr bwMode="auto">
          <a:xfrm>
            <a:off x="684213" y="284163"/>
            <a:ext cx="7772400" cy="56673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Sampling from a Finite Population</a:t>
            </a:r>
            <a:endParaRPr lang="en-US" sz="2600" dirty="0">
              <a:solidFill>
                <a:srgbClr val="66FFFF"/>
              </a:solidFill>
              <a:effectLst>
                <a:outerShdw blurRad="38100" dist="38100" dir="2700000" algn="tl">
                  <a:srgbClr val="000000"/>
                </a:outerShdw>
              </a:effectLst>
              <a:latin typeface="Book Antiqua" pitchFamily="18" charset="0"/>
            </a:endParaRPr>
          </a:p>
        </p:txBody>
      </p:sp>
      <p:sp>
        <p:nvSpPr>
          <p:cNvPr id="396298" name="Rectangle 10"/>
          <p:cNvSpPr>
            <a:spLocks noChangeArrowheads="1"/>
          </p:cNvSpPr>
          <p:nvPr/>
        </p:nvSpPr>
        <p:spPr bwMode="auto">
          <a:xfrm>
            <a:off x="677863" y="1106488"/>
            <a:ext cx="5770562" cy="566737"/>
          </a:xfrm>
          <a:prstGeom prst="rect">
            <a:avLst/>
          </a:prstGeom>
          <a:noFill/>
          <a:ln w="12700">
            <a:noFill/>
            <a:miter lim="800000"/>
            <a:headEnd/>
            <a:tailEnd/>
          </a:ln>
          <a:effec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latin typeface="Book Antiqua" pitchFamily="18" charset="0"/>
              </a:rPr>
              <a:t>Example:  St. Andrew’s College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2000"/>
                                  </p:stCondLst>
                                  <p:childTnLst>
                                    <p:set>
                                      <p:cBhvr>
                                        <p:cTn id="6" dur="1" fill="hold">
                                          <p:stCondLst>
                                            <p:cond delay="0"/>
                                          </p:stCondLst>
                                        </p:cTn>
                                        <p:tgtEl>
                                          <p:spTgt spid="396293"/>
                                        </p:tgtEl>
                                        <p:attrNameLst>
                                          <p:attrName>style.visibility</p:attrName>
                                        </p:attrNameLst>
                                      </p:cBhvr>
                                      <p:to>
                                        <p:strVal val="visible"/>
                                      </p:to>
                                    </p:set>
                                    <p:animEffect transition="in" filter="slide(fromLeft)">
                                      <p:cBhvr>
                                        <p:cTn id="7" dur="500"/>
                                        <p:tgtEl>
                                          <p:spTgt spid="396293"/>
                                        </p:tgtEl>
                                      </p:cBhvr>
                                    </p:animEffect>
                                  </p:childTnLst>
                                  <p:subTnLst>
                                    <p:set>
                                      <p:cBhvr override="childStyle">
                                        <p:cTn dur="1" fill="hold" display="0" masterRel="nextClick" afterEffect="1"/>
                                        <p:tgtEl>
                                          <p:spTgt spid="39629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6295"/>
                                        </p:tgtEl>
                                        <p:attrNameLst>
                                          <p:attrName>style.visibility</p:attrName>
                                        </p:attrNameLst>
                                      </p:cBhvr>
                                      <p:to>
                                        <p:strVal val="visible"/>
                                      </p:to>
                                    </p:set>
                                    <p:animEffect transition="in" filter="blinds(horizontal)">
                                      <p:cBhvr>
                                        <p:cTn id="12" dur="500"/>
                                        <p:tgtEl>
                                          <p:spTgt spid="396295"/>
                                        </p:tgtEl>
                                      </p:cBhvr>
                                    </p:animEffect>
                                  </p:childTnLst>
                                </p:cTn>
                              </p:par>
                            </p:childTnLst>
                          </p:cTn>
                        </p:par>
                        <p:par>
                          <p:cTn id="13" fill="hold">
                            <p:stCondLst>
                              <p:cond delay="500"/>
                            </p:stCondLst>
                            <p:childTnLst>
                              <p:par>
                                <p:cTn id="14" presetID="17" presetClass="entr" presetSubtype="10" fill="hold" grpId="0" nodeType="afterEffect">
                                  <p:stCondLst>
                                    <p:cond delay="3000"/>
                                  </p:stCondLst>
                                  <p:childTnLst>
                                    <p:set>
                                      <p:cBhvr>
                                        <p:cTn id="15" dur="1" fill="hold">
                                          <p:stCondLst>
                                            <p:cond delay="0"/>
                                          </p:stCondLst>
                                        </p:cTn>
                                        <p:tgtEl>
                                          <p:spTgt spid="396291"/>
                                        </p:tgtEl>
                                        <p:attrNameLst>
                                          <p:attrName>style.visibility</p:attrName>
                                        </p:attrNameLst>
                                      </p:cBhvr>
                                      <p:to>
                                        <p:strVal val="visible"/>
                                      </p:to>
                                    </p:set>
                                    <p:anim calcmode="lin" valueType="num">
                                      <p:cBhvr>
                                        <p:cTn id="16" dur="500" fill="hold"/>
                                        <p:tgtEl>
                                          <p:spTgt spid="396291"/>
                                        </p:tgtEl>
                                        <p:attrNameLst>
                                          <p:attrName>ppt_w</p:attrName>
                                        </p:attrNameLst>
                                      </p:cBhvr>
                                      <p:tavLst>
                                        <p:tav tm="0">
                                          <p:val>
                                            <p:fltVal val="0"/>
                                          </p:val>
                                        </p:tav>
                                        <p:tav tm="100000">
                                          <p:val>
                                            <p:strVal val="#ppt_w"/>
                                          </p:val>
                                        </p:tav>
                                      </p:tavLst>
                                    </p:anim>
                                    <p:anim calcmode="lin" valueType="num">
                                      <p:cBhvr>
                                        <p:cTn id="17" dur="500" fill="hold"/>
                                        <p:tgtEl>
                                          <p:spTgt spid="396291"/>
                                        </p:tgtEl>
                                        <p:attrNameLst>
                                          <p:attrName>ppt_h</p:attrName>
                                        </p:attrNameLst>
                                      </p:cBhvr>
                                      <p:tavLst>
                                        <p:tav tm="0">
                                          <p:val>
                                            <p:strVal val="#ppt_h"/>
                                          </p:val>
                                        </p:tav>
                                        <p:tav tm="100000">
                                          <p:val>
                                            <p:strVal val="#ppt_h"/>
                                          </p:val>
                                        </p:tav>
                                      </p:tavLst>
                                    </p:anim>
                                  </p:childTnLst>
                                </p:cTn>
                              </p:par>
                            </p:childTnLst>
                          </p:cTn>
                        </p:par>
                        <p:par>
                          <p:cTn id="18" fill="hold">
                            <p:stCondLst>
                              <p:cond delay="4000"/>
                            </p:stCondLst>
                            <p:childTnLst>
                              <p:par>
                                <p:cTn id="19" presetID="12" presetClass="entr" presetSubtype="8" fill="hold" grpId="0" nodeType="afterEffect">
                                  <p:stCondLst>
                                    <p:cond delay="4000"/>
                                  </p:stCondLst>
                                  <p:childTnLst>
                                    <p:set>
                                      <p:cBhvr>
                                        <p:cTn id="20" dur="1" fill="hold">
                                          <p:stCondLst>
                                            <p:cond delay="0"/>
                                          </p:stCondLst>
                                        </p:cTn>
                                        <p:tgtEl>
                                          <p:spTgt spid="396292"/>
                                        </p:tgtEl>
                                        <p:attrNameLst>
                                          <p:attrName>style.visibility</p:attrName>
                                        </p:attrNameLst>
                                      </p:cBhvr>
                                      <p:to>
                                        <p:strVal val="visible"/>
                                      </p:to>
                                    </p:set>
                                    <p:animEffect transition="in" filter="slide(fromLeft)">
                                      <p:cBhvr>
                                        <p:cTn id="21" dur="500"/>
                                        <p:tgtEl>
                                          <p:spTgt spid="396292"/>
                                        </p:tgtEl>
                                      </p:cBhvr>
                                    </p:animEffect>
                                  </p:childTnLst>
                                  <p:subTnLst>
                                    <p:set>
                                      <p:cBhvr override="childStyle">
                                        <p:cTn dur="1" fill="hold" display="0" masterRel="nextClick" afterEffect="1"/>
                                        <p:tgtEl>
                                          <p:spTgt spid="396292"/>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96296"/>
                                        </p:tgtEl>
                                        <p:attrNameLst>
                                          <p:attrName>style.visibility</p:attrName>
                                        </p:attrNameLst>
                                      </p:cBhvr>
                                      <p:to>
                                        <p:strVal val="visible"/>
                                      </p:to>
                                    </p:set>
                                    <p:animEffect transition="in" filter="blinds(horizontal)">
                                      <p:cBhvr>
                                        <p:cTn id="26" dur="500"/>
                                        <p:tgtEl>
                                          <p:spTgt spid="396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6291" grpId="0" animBg="1" autoUpdateAnimBg="0"/>
      <p:bldP spid="396292" grpId="0" animBg="1"/>
      <p:bldP spid="396293" grpId="0" animBg="1"/>
      <p:bldP spid="396295" grpId="0" autoUpdateAnimBg="0"/>
      <p:bldP spid="39629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684213" y="284163"/>
            <a:ext cx="7772400" cy="566737"/>
          </a:xfrm>
          <a:prstGeom prst="rect">
            <a:avLst/>
          </a:prstGeom>
          <a:noFill/>
          <a:ln w="12700">
            <a:noFill/>
            <a:miter lim="800000"/>
            <a:headEnd/>
            <a:tailEnd/>
          </a:ln>
          <a:effectLst/>
        </p:spPr>
        <p:txBody>
          <a:bodyPr lIns="90488" tIns="44450" rIns="90488" bIns="44450" anchor="ctr"/>
          <a:lstStyle/>
          <a:p>
            <a:r>
              <a:rPr lang="en-US" sz="2800" dirty="0">
                <a:solidFill>
                  <a:srgbClr val="66FFFF"/>
                </a:solidFill>
                <a:effectLst>
                  <a:outerShdw blurRad="38100" dist="38100" dir="2700000" algn="tl">
                    <a:srgbClr val="000000"/>
                  </a:outerShdw>
                </a:effectLst>
                <a:latin typeface="Book Antiqua" pitchFamily="18" charset="0"/>
              </a:rPr>
              <a:t>Sampling from an Infinite Population</a:t>
            </a:r>
            <a:endParaRPr lang="en-US" sz="2600" dirty="0">
              <a:solidFill>
                <a:srgbClr val="66FFFF"/>
              </a:solidFill>
              <a:effectLst>
                <a:outerShdw blurRad="38100" dist="38100" dir="2700000" algn="tl">
                  <a:srgbClr val="000000"/>
                </a:outerShdw>
              </a:effectLst>
              <a:latin typeface="Book Antiqua" pitchFamily="18" charset="0"/>
            </a:endParaRPr>
          </a:p>
        </p:txBody>
      </p:sp>
      <p:sp>
        <p:nvSpPr>
          <p:cNvPr id="3" name="AutoShape 5"/>
          <p:cNvSpPr>
            <a:spLocks noChangeArrowheads="1"/>
          </p:cNvSpPr>
          <p:nvPr/>
        </p:nvSpPr>
        <p:spPr bwMode="auto">
          <a:xfrm rot="5400000">
            <a:off x="504825" y="1254125"/>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4" name="AutoShape 6"/>
          <p:cNvSpPr>
            <a:spLocks noChangeArrowheads="1"/>
          </p:cNvSpPr>
          <p:nvPr/>
        </p:nvSpPr>
        <p:spPr bwMode="auto">
          <a:xfrm rot="5400000">
            <a:off x="504825" y="2523899"/>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5" name="Text Box 7"/>
          <p:cNvSpPr txBox="1">
            <a:spLocks noChangeArrowheads="1"/>
          </p:cNvSpPr>
          <p:nvPr/>
        </p:nvSpPr>
        <p:spPr bwMode="auto">
          <a:xfrm>
            <a:off x="655638" y="2377849"/>
            <a:ext cx="7146508" cy="830997"/>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As a result, we cannot construct a frame for the</a:t>
            </a:r>
          </a:p>
          <a:p>
            <a:pPr algn="l">
              <a:buClr>
                <a:srgbClr val="66FFFF"/>
              </a:buClr>
              <a:buSzPct val="90000"/>
              <a:buFont typeface="Wingdings" pitchFamily="2" charset="2"/>
              <a:buNone/>
            </a:pPr>
            <a:r>
              <a:rPr lang="en-US" sz="2400" dirty="0">
                <a:effectLst>
                  <a:outerShdw blurRad="38100" dist="38100" dir="2700000" algn="tl">
                    <a:srgbClr val="000000"/>
                  </a:outerShdw>
                </a:effectLst>
                <a:latin typeface="Book Antiqua" pitchFamily="18" charset="0"/>
              </a:rPr>
              <a:t>      population.</a:t>
            </a:r>
          </a:p>
        </p:txBody>
      </p:sp>
      <p:sp>
        <p:nvSpPr>
          <p:cNvPr id="6" name="Text Box 8"/>
          <p:cNvSpPr txBox="1">
            <a:spLocks noChangeArrowheads="1"/>
          </p:cNvSpPr>
          <p:nvPr/>
        </p:nvSpPr>
        <p:spPr bwMode="auto">
          <a:xfrm>
            <a:off x="660400" y="1115786"/>
            <a:ext cx="7633821" cy="1200329"/>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Sometimes we want to select a sample, but find it is</a:t>
            </a:r>
          </a:p>
          <a:p>
            <a:pPr algn="l">
              <a:buClr>
                <a:srgbClr val="66FFFF"/>
              </a:buClr>
              <a:buSzPct val="90000"/>
            </a:pPr>
            <a:r>
              <a:rPr lang="en-US" sz="2400" dirty="0">
                <a:effectLst>
                  <a:outerShdw blurRad="38100" dist="38100" dir="2700000" algn="tl">
                    <a:srgbClr val="000000"/>
                  </a:outerShdw>
                </a:effectLst>
                <a:latin typeface="Book Antiqua" pitchFamily="18" charset="0"/>
              </a:rPr>
              <a:t>      not possible to obtain a list of all elements in the</a:t>
            </a:r>
          </a:p>
          <a:p>
            <a:pPr algn="l">
              <a:buClr>
                <a:srgbClr val="66FFFF"/>
              </a:buClr>
              <a:buSzPct val="90000"/>
            </a:pPr>
            <a:r>
              <a:rPr lang="en-US" sz="2400" dirty="0">
                <a:effectLst>
                  <a:outerShdw blurRad="38100" dist="38100" dir="2700000" algn="tl">
                    <a:srgbClr val="000000"/>
                  </a:outerShdw>
                </a:effectLst>
                <a:latin typeface="Book Antiqua" pitchFamily="18" charset="0"/>
              </a:rPr>
              <a:t>      population.</a:t>
            </a:r>
          </a:p>
        </p:txBody>
      </p:sp>
      <p:sp>
        <p:nvSpPr>
          <p:cNvPr id="7" name="AutoShape 9"/>
          <p:cNvSpPr>
            <a:spLocks noChangeArrowheads="1"/>
          </p:cNvSpPr>
          <p:nvPr/>
        </p:nvSpPr>
        <p:spPr bwMode="auto">
          <a:xfrm rot="5400000">
            <a:off x="514350" y="3450999"/>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8" name="Text Box 10"/>
          <p:cNvSpPr txBox="1">
            <a:spLocks noChangeArrowheads="1"/>
          </p:cNvSpPr>
          <p:nvPr/>
        </p:nvSpPr>
        <p:spPr bwMode="auto">
          <a:xfrm>
            <a:off x="665163" y="3304949"/>
            <a:ext cx="7669087" cy="830997"/>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Hence, we cannot use the random number selection</a:t>
            </a:r>
          </a:p>
          <a:p>
            <a:pPr algn="l">
              <a:buClr>
                <a:srgbClr val="66FFFF"/>
              </a:buClr>
              <a:buSzPct val="90000"/>
            </a:pPr>
            <a:r>
              <a:rPr lang="en-US" sz="2400" dirty="0">
                <a:effectLst>
                  <a:outerShdw blurRad="38100" dist="38100" dir="2700000" algn="tl">
                    <a:srgbClr val="000000"/>
                  </a:outerShdw>
                </a:effectLst>
                <a:latin typeface="Book Antiqua" pitchFamily="18" charset="0"/>
              </a:rPr>
              <a:t>      procedure.</a:t>
            </a:r>
          </a:p>
        </p:txBody>
      </p:sp>
      <p:sp>
        <p:nvSpPr>
          <p:cNvPr id="11" name="AutoShape 9"/>
          <p:cNvSpPr>
            <a:spLocks noChangeArrowheads="1"/>
          </p:cNvSpPr>
          <p:nvPr/>
        </p:nvSpPr>
        <p:spPr bwMode="auto">
          <a:xfrm rot="5400000">
            <a:off x="514350" y="4403499"/>
            <a:ext cx="244475" cy="155575"/>
          </a:xfrm>
          <a:prstGeom prst="triangle">
            <a:avLst>
              <a:gd name="adj" fmla="val 50000"/>
            </a:avLst>
          </a:prstGeom>
          <a:solidFill>
            <a:srgbClr val="66FFFF"/>
          </a:solidFill>
          <a:ln w="12700">
            <a:solidFill>
              <a:srgbClr val="66FFFF"/>
            </a:solidFill>
            <a:miter lim="800000"/>
            <a:headEnd/>
            <a:tailEnd/>
          </a:ln>
          <a:effectLst>
            <a:outerShdw dist="17961" dir="2700000" algn="ctr" rotWithShape="0">
              <a:srgbClr val="000000"/>
            </a:outerShdw>
          </a:effectLst>
        </p:spPr>
        <p:txBody>
          <a:bodyPr wrap="none" anchor="ctr"/>
          <a:lstStyle/>
          <a:p>
            <a:endParaRPr lang="en-US"/>
          </a:p>
        </p:txBody>
      </p:sp>
      <p:sp>
        <p:nvSpPr>
          <p:cNvPr id="12" name="Text Box 10"/>
          <p:cNvSpPr txBox="1">
            <a:spLocks noChangeArrowheads="1"/>
          </p:cNvSpPr>
          <p:nvPr/>
        </p:nvSpPr>
        <p:spPr bwMode="auto">
          <a:xfrm>
            <a:off x="665163" y="4257449"/>
            <a:ext cx="7882286" cy="830997"/>
          </a:xfrm>
          <a:prstGeom prst="rect">
            <a:avLst/>
          </a:prstGeom>
          <a:noFill/>
          <a:ln w="12700">
            <a:noFill/>
            <a:miter lim="800000"/>
            <a:headEnd/>
            <a:tailEnd/>
          </a:ln>
          <a:effectLst/>
        </p:spPr>
        <p:txBody>
          <a:bodyPr wrap="none">
            <a:spAutoFit/>
          </a:bodyPr>
          <a:lstStyle/>
          <a:p>
            <a:pPr algn="l">
              <a:buClr>
                <a:srgbClr val="66FFFF"/>
              </a:buClr>
              <a:buSzPct val="90000"/>
              <a:buFont typeface="Wingdings" pitchFamily="2" charset="2"/>
              <a:buChar char="n"/>
            </a:pPr>
            <a:r>
              <a:rPr lang="en-US" sz="2400" dirty="0">
                <a:effectLst>
                  <a:outerShdw blurRad="38100" dist="38100" dir="2700000" algn="tl">
                    <a:srgbClr val="000000"/>
                  </a:outerShdw>
                </a:effectLst>
                <a:latin typeface="Book Antiqua" pitchFamily="18" charset="0"/>
              </a:rPr>
              <a:t>   Most often this situation occurs in </a:t>
            </a:r>
            <a:r>
              <a:rPr lang="en-US" sz="2400" u="sng" dirty="0">
                <a:effectLst>
                  <a:outerShdw blurRad="38100" dist="38100" dir="2700000" algn="tl">
                    <a:srgbClr val="000000"/>
                  </a:outerShdw>
                </a:effectLst>
                <a:latin typeface="Book Antiqua" pitchFamily="18" charset="0"/>
              </a:rPr>
              <a:t>infinite population</a:t>
            </a:r>
            <a:endParaRPr lang="en-US" sz="2400" dirty="0">
              <a:effectLst>
                <a:outerShdw blurRad="38100" dist="38100" dir="2700000" algn="tl">
                  <a:srgbClr val="000000"/>
                </a:outerShdw>
              </a:effectLst>
              <a:latin typeface="Book Antiqua" pitchFamily="18" charset="0"/>
            </a:endParaRPr>
          </a:p>
          <a:p>
            <a:pPr algn="l">
              <a:buClr>
                <a:srgbClr val="66FFFF"/>
              </a:buClr>
              <a:buSzPct val="90000"/>
            </a:pPr>
            <a:r>
              <a:rPr lang="en-US" sz="2400" dirty="0">
                <a:effectLst>
                  <a:outerShdw blurRad="38100" dist="38100" dir="2700000" algn="tl">
                    <a:srgbClr val="000000"/>
                  </a:outerShdw>
                </a:effectLst>
                <a:latin typeface="Book Antiqua" pitchFamily="18" charset="0"/>
              </a:rPr>
              <a:t>      cases.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Left)">
                                      <p:cBhvr>
                                        <p:cTn id="7" dur="500"/>
                                        <p:tgtEl>
                                          <p:spTgt spid="3"/>
                                        </p:tgtEl>
                                      </p:cBhvr>
                                    </p:animEffec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lide(fromTop)">
                                      <p:cBhvr>
                                        <p:cTn id="12" dur="500"/>
                                        <p:tgtEl>
                                          <p:spTgt spid="6"/>
                                        </p:tgtEl>
                                      </p:cBhvr>
                                    </p:animEffect>
                                  </p:childTnLst>
                                </p:cTn>
                              </p:par>
                            </p:childTnLst>
                          </p:cTn>
                        </p:par>
                        <p:par>
                          <p:cTn id="13" fill="hold">
                            <p:stCondLst>
                              <p:cond delay="500"/>
                            </p:stCondLst>
                            <p:childTnLst>
                              <p:par>
                                <p:cTn id="14" presetID="12" presetClass="entr" presetSubtype="8" fill="hold" grpId="0" nodeType="afterEffect">
                                  <p:stCondLst>
                                    <p:cond delay="2000"/>
                                  </p:stCondLst>
                                  <p:childTnLst>
                                    <p:set>
                                      <p:cBhvr>
                                        <p:cTn id="15" dur="1" fill="hold">
                                          <p:stCondLst>
                                            <p:cond delay="0"/>
                                          </p:stCondLst>
                                        </p:cTn>
                                        <p:tgtEl>
                                          <p:spTgt spid="4"/>
                                        </p:tgtEl>
                                        <p:attrNameLst>
                                          <p:attrName>style.visibility</p:attrName>
                                        </p:attrNameLst>
                                      </p:cBhvr>
                                      <p:to>
                                        <p:strVal val="visible"/>
                                      </p:to>
                                    </p:set>
                                    <p:animEffect transition="in" filter="slide(fromLeft)">
                                      <p:cBhvr>
                                        <p:cTn id="16"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7" fill="hold">
                      <p:stCondLst>
                        <p:cond delay="indefinite"/>
                      </p:stCondLst>
                      <p:childTnLst>
                        <p:par>
                          <p:cTn id="18" fill="hold">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lide(fromTop)">
                                      <p:cBhvr>
                                        <p:cTn id="21" dur="500"/>
                                        <p:tgtEl>
                                          <p:spTgt spid="5"/>
                                        </p:tgtEl>
                                      </p:cBhvr>
                                    </p:animEffect>
                                  </p:childTnLst>
                                </p:cTn>
                              </p:par>
                            </p:childTnLst>
                          </p:cTn>
                        </p:par>
                        <p:par>
                          <p:cTn id="22" fill="hold">
                            <p:stCondLst>
                              <p:cond delay="500"/>
                            </p:stCondLst>
                            <p:childTnLst>
                              <p:par>
                                <p:cTn id="23" presetID="12" presetClass="entr" presetSubtype="8" fill="hold" grpId="0" nodeType="afterEffect">
                                  <p:stCondLst>
                                    <p:cond delay="2000"/>
                                  </p:stCondLst>
                                  <p:childTnLst>
                                    <p:set>
                                      <p:cBhvr>
                                        <p:cTn id="24" dur="1" fill="hold">
                                          <p:stCondLst>
                                            <p:cond delay="0"/>
                                          </p:stCondLst>
                                        </p:cTn>
                                        <p:tgtEl>
                                          <p:spTgt spid="7"/>
                                        </p:tgtEl>
                                        <p:attrNameLst>
                                          <p:attrName>style.visibility</p:attrName>
                                        </p:attrNameLst>
                                      </p:cBhvr>
                                      <p:to>
                                        <p:strVal val="visible"/>
                                      </p:to>
                                    </p:set>
                                    <p:animEffect transition="in" filter="slide(fromLeft)">
                                      <p:cBhvr>
                                        <p:cTn id="25"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slide(fromTop)">
                                      <p:cBhvr>
                                        <p:cTn id="30" dur="500"/>
                                        <p:tgtEl>
                                          <p:spTgt spid="8"/>
                                        </p:tgtEl>
                                      </p:cBhvr>
                                    </p:animEffect>
                                  </p:childTnLst>
                                </p:cTn>
                              </p:par>
                            </p:childTnLst>
                          </p:cTn>
                        </p:par>
                        <p:par>
                          <p:cTn id="31" fill="hold">
                            <p:stCondLst>
                              <p:cond delay="500"/>
                            </p:stCondLst>
                            <p:childTnLst>
                              <p:par>
                                <p:cTn id="32" presetID="12" presetClass="entr" presetSubtype="8" fill="hold" grpId="0" nodeType="afterEffect">
                                  <p:stCondLst>
                                    <p:cond delay="200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slide(fromTop)">
                                      <p:cBhvr>
                                        <p:cTn id="3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utoUpdateAnimBg="0"/>
      <p:bldP spid="6" grpId="0" autoUpdateAnimBg="0"/>
      <p:bldP spid="7" grpId="0" animBg="1"/>
      <p:bldP spid="8" grpId="0" autoUpdateAnimBg="0"/>
      <p:bldP spid="11" grpId="0" animBg="1"/>
      <p:bldP spid="12" grpId="0" autoUpdateAnimBg="0"/>
    </p:bldLst>
  </p:timing>
</p:sld>
</file>

<file path=ppt/theme/theme1.xml><?xml version="1.0" encoding="utf-8"?>
<a:theme xmlns:a="http://schemas.openxmlformats.org/drawingml/2006/main" name="SBE9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SBE9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MS Reference Serif" pitchFamily="18" charset="0"/>
          </a:defRPr>
        </a:defPPr>
      </a:lstStyle>
    </a:lnDef>
  </a:objectDefaults>
  <a:extraClrSchemeLst>
    <a:extraClrScheme>
      <a:clrScheme name="SBE9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BE9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BE9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BE9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BE9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BE9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BE9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C:\Slides\SBE9ppt\SBE9ch01.PPT</Template>
  <TotalTime>5102</TotalTime>
  <Pages>30</Pages>
  <Words>3450</Words>
  <Application>Microsoft Macintosh PowerPoint</Application>
  <PresentationFormat>On-screen Show (4:3)</PresentationFormat>
  <Paragraphs>597</Paragraphs>
  <Slides>68</Slides>
  <Notes>61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68</vt:i4>
      </vt:variant>
    </vt:vector>
  </HeadingPairs>
  <TitlesOfParts>
    <vt:vector size="77" baseType="lpstr">
      <vt:lpstr>Wingdings</vt:lpstr>
      <vt:lpstr>Monotype Sorts</vt:lpstr>
      <vt:lpstr>MT Symbol</vt:lpstr>
      <vt:lpstr>Symbol</vt:lpstr>
      <vt:lpstr>Times New Roman</vt:lpstr>
      <vt:lpstr>Book Antiqua</vt:lpstr>
      <vt:lpstr>MS Reference Serif</vt:lpstr>
      <vt:lpstr>SBE9ch01</vt:lpstr>
      <vt:lpstr>Equation</vt:lpstr>
      <vt:lpstr> Sampling and Sampling Distributions</vt:lpstr>
      <vt:lpstr>PowerPoint Presentation</vt:lpstr>
      <vt:lpstr>PowerPoint Presentation</vt:lpstr>
      <vt:lpstr>PowerPoint Presentation</vt:lpstr>
      <vt:lpstr>Sampling from a Finite Population</vt:lpstr>
      <vt:lpstr>Sampling from a Finite Population</vt:lpstr>
      <vt:lpstr>PowerPoint Presentation</vt:lpstr>
      <vt:lpstr>PowerPoint Presentation</vt:lpstr>
      <vt:lpstr>PowerPoint Presentation</vt:lpstr>
      <vt:lpstr>PowerPoint Presentation</vt:lpstr>
      <vt:lpstr>Sampling from an Infinite Population</vt:lpstr>
      <vt:lpstr>PowerPoint Presentation</vt:lpstr>
      <vt:lpstr>PowerPoint Presentation</vt:lpstr>
      <vt:lpstr>PowerPoint Presentation</vt:lpstr>
      <vt:lpstr>Point Estimation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Central Limit Theorem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Other Sampling Methods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7 Sampling Distributions</dc:title>
  <cp:lastModifiedBy>Anirban Ghatak</cp:lastModifiedBy>
  <cp:revision>249</cp:revision>
  <cp:lastPrinted>1601-01-01T00:00:00Z</cp:lastPrinted>
  <dcterms:created xsi:type="dcterms:W3CDTF">1996-08-26T13:38:50Z</dcterms:created>
  <dcterms:modified xsi:type="dcterms:W3CDTF">2019-07-23T01:08:04Z</dcterms:modified>
</cp:coreProperties>
</file>