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p:sldMasterIdLst>
    <p:sldMasterId id="2147483654" r:id="rId1"/>
  </p:sldMasterIdLst>
  <p:notesMasterIdLst>
    <p:notesMasterId r:id="rId52"/>
  </p:notesMasterIdLst>
  <p:handoutMasterIdLst>
    <p:handoutMasterId r:id="rId53"/>
  </p:handoutMasterIdLst>
  <p:sldIdLst>
    <p:sldId id="257" r:id="rId2"/>
    <p:sldId id="329" r:id="rId3"/>
    <p:sldId id="330" r:id="rId4"/>
    <p:sldId id="331" r:id="rId5"/>
    <p:sldId id="261" r:id="rId6"/>
    <p:sldId id="323" r:id="rId7"/>
    <p:sldId id="264" r:id="rId8"/>
    <p:sldId id="354" r:id="rId9"/>
    <p:sldId id="360" r:id="rId10"/>
    <p:sldId id="287" r:id="rId11"/>
    <p:sldId id="288" r:id="rId12"/>
    <p:sldId id="284" r:id="rId13"/>
    <p:sldId id="365" r:id="rId14"/>
    <p:sldId id="357" r:id="rId15"/>
    <p:sldId id="359" r:id="rId16"/>
    <p:sldId id="358" r:id="rId17"/>
    <p:sldId id="332" r:id="rId18"/>
    <p:sldId id="352" r:id="rId19"/>
    <p:sldId id="324" r:id="rId20"/>
    <p:sldId id="336" r:id="rId21"/>
    <p:sldId id="299" r:id="rId22"/>
    <p:sldId id="333" r:id="rId23"/>
    <p:sldId id="334" r:id="rId24"/>
    <p:sldId id="268" r:id="rId25"/>
    <p:sldId id="269" r:id="rId26"/>
    <p:sldId id="270" r:id="rId27"/>
    <p:sldId id="363" r:id="rId28"/>
    <p:sldId id="361" r:id="rId29"/>
    <p:sldId id="362" r:id="rId30"/>
    <p:sldId id="301" r:id="rId31"/>
    <p:sldId id="325" r:id="rId32"/>
    <p:sldId id="302" r:id="rId33"/>
    <p:sldId id="353" r:id="rId34"/>
    <p:sldId id="273" r:id="rId35"/>
    <p:sldId id="274" r:id="rId36"/>
    <p:sldId id="335" r:id="rId37"/>
    <p:sldId id="341" r:id="rId38"/>
    <p:sldId id="321" r:id="rId39"/>
    <p:sldId id="275" r:id="rId40"/>
    <p:sldId id="276" r:id="rId41"/>
    <p:sldId id="326" r:id="rId42"/>
    <p:sldId id="277" r:id="rId43"/>
    <p:sldId id="327" r:id="rId44"/>
    <p:sldId id="340" r:id="rId45"/>
    <p:sldId id="279" r:id="rId46"/>
    <p:sldId id="364" r:id="rId47"/>
    <p:sldId id="305" r:id="rId48"/>
    <p:sldId id="366" r:id="rId49"/>
    <p:sldId id="367" r:id="rId50"/>
    <p:sldId id="368" r:id="rId51"/>
  </p:sldIdLst>
  <p:sldSz cx="9144000" cy="6858000" type="screen4x3"/>
  <p:notesSz cx="6858000" cy="9144000"/>
  <p:embeddedFontLst>
    <p:embeddedFont>
      <p:font typeface="Arial Narrow" panose="020B0604020202020204" pitchFamily="34" charset="0"/>
      <p:regular r:id="rId54"/>
      <p:bold r:id="rId55"/>
      <p:italic r:id="rId56"/>
      <p:boldItalic r:id="rId57"/>
    </p:embeddedFont>
    <p:embeddedFont>
      <p:font typeface="Book Antiqua" panose="02040602050305030304" pitchFamily="18" charset="0"/>
      <p:regular r:id="rId58"/>
      <p:bold r:id="rId59"/>
      <p:italic r:id="rId60"/>
      <p:boldItalic r:id="rId61"/>
    </p:embeddedFont>
    <p:embeddedFont>
      <p:font typeface="Cambria Math" panose="02040503050406030204" pitchFamily="18" charset="0"/>
      <p:regular r:id="rId62"/>
    </p:embeddedFont>
    <p:embeddedFont>
      <p:font typeface="Monotype Sorts" pitchFamily="2" charset="2"/>
      <p:regular r:id="rId63"/>
    </p:embeddedFont>
    <p:embeddedFont>
      <p:font typeface="MS Reference 1" pitchFamily="2" charset="2"/>
      <p:regular r:id="rId64"/>
    </p:embeddedFont>
    <p:embeddedFont>
      <p:font typeface="MS Reference Serif" panose="02040502050405020303" pitchFamily="18" charset="0"/>
      <p:regular r:id="rId65"/>
      <p:bold r:id="rId66"/>
      <p:italic r:id="rId67"/>
      <p:boldItalic r:id="rId68"/>
    </p:embeddedFont>
    <p:embeddedFont>
      <p:font typeface="MT Symbol" pitchFamily="2" charset="2"/>
      <p:regular r:id="rId69"/>
    </p:embeddedFont>
  </p:embeddedFontLst>
  <p:kinsoku lang="ja-JP" invalStChars="、。，．・：；？！゛゜ヽヾゝゞ々ー’”）〕］｝〉》」』】°‰′″℃￠％ぁぃぅぇぉっゃゅょゎァィゥェォッャュョヮヵヶ!%),.:;?]}｡｣､･ｧｨｩｪｫｬｭｮｯｰﾞﾟ" invalEndChars="‘“（〔［｛〈《「『【￥＄$([\{｢￡"/>
  <p:defaultTex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9pPr>
  </p:defaultTextStyle>
  <p:extLst>
    <p:ext uri="{EFAFB233-063F-42B5-8137-9DF3F51BA10A}">
      <p15:sldGuideLst xmlns:p15="http://schemas.microsoft.com/office/powerpoint/2012/main">
        <p15:guide id="1" orient="horz" pos="4199">
          <p15:clr>
            <a:srgbClr val="A4A3A4"/>
          </p15:clr>
        </p15:guide>
        <p15:guide id="2" pos="11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00"/>
    <a:srgbClr val="0099CC"/>
    <a:srgbClr val="66FFFF"/>
    <a:srgbClr val="003366"/>
    <a:srgbClr val="72AF2F"/>
    <a:srgbClr val="680023"/>
    <a:srgbClr val="990033"/>
    <a:srgbClr val="FFFFFF"/>
    <a:srgbClr val="629430"/>
    <a:srgbClr val="64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39" autoAdjust="0"/>
    <p:restoredTop sz="94194" autoAdjust="0"/>
  </p:normalViewPr>
  <p:slideViewPr>
    <p:cSldViewPr snapToGrid="0">
      <p:cViewPr varScale="1">
        <p:scale>
          <a:sx n="107" d="100"/>
          <a:sy n="107" d="100"/>
        </p:scale>
        <p:origin x="1944" y="160"/>
      </p:cViewPr>
      <p:guideLst>
        <p:guide orient="horz" pos="4199"/>
        <p:guide pos="114"/>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Lst>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font" Target="fonts/font10.fntdata"/><Relationship Id="rId68" Type="http://schemas.openxmlformats.org/officeDocument/2006/relationships/font" Target="fonts/font15.fntdata"/><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8" Type="http://schemas.openxmlformats.org/officeDocument/2006/relationships/font" Target="fonts/font5.fntdata"/><Relationship Id="rId66" Type="http://schemas.openxmlformats.org/officeDocument/2006/relationships/font" Target="fonts/font13.fntdata"/><Relationship Id="rId5" Type="http://schemas.openxmlformats.org/officeDocument/2006/relationships/slide" Target="slides/slide4.xml"/><Relationship Id="rId61" Type="http://schemas.openxmlformats.org/officeDocument/2006/relationships/font" Target="fonts/font8.fntdata"/><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3.fntdata"/><Relationship Id="rId64" Type="http://schemas.openxmlformats.org/officeDocument/2006/relationships/font" Target="fonts/font11.fntdata"/><Relationship Id="rId69" Type="http://schemas.openxmlformats.org/officeDocument/2006/relationships/font" Target="fonts/font16.fntdata"/><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6.fntdata"/><Relationship Id="rId67" Type="http://schemas.openxmlformats.org/officeDocument/2006/relationships/font" Target="fonts/font14.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font" Target="fonts/font1.fntdata"/><Relationship Id="rId62" Type="http://schemas.openxmlformats.org/officeDocument/2006/relationships/font" Target="fonts/font9.fntdata"/><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4.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60" Type="http://schemas.openxmlformats.org/officeDocument/2006/relationships/font" Target="fonts/font7.fntdata"/><Relationship Id="rId65" Type="http://schemas.openxmlformats.org/officeDocument/2006/relationships/font" Target="fonts/font12.fntdata"/><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font" Target="fonts/font2.fntdata"/><Relationship Id="rId7" Type="http://schemas.openxmlformats.org/officeDocument/2006/relationships/slide" Target="slides/slide6.xml"/><Relationship Id="rId71"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19.xml"/><Relationship Id="rId13" Type="http://schemas.openxmlformats.org/officeDocument/2006/relationships/slide" Target="slides/slide31.xml"/><Relationship Id="rId18" Type="http://schemas.openxmlformats.org/officeDocument/2006/relationships/slide" Target="slides/slide40.xml"/><Relationship Id="rId3" Type="http://schemas.openxmlformats.org/officeDocument/2006/relationships/slide" Target="slides/slide5.xml"/><Relationship Id="rId21" Type="http://schemas.openxmlformats.org/officeDocument/2006/relationships/slide" Target="slides/slide43.xml"/><Relationship Id="rId7" Type="http://schemas.openxmlformats.org/officeDocument/2006/relationships/slide" Target="slides/slide17.xml"/><Relationship Id="rId12" Type="http://schemas.openxmlformats.org/officeDocument/2006/relationships/slide" Target="slides/slide26.xml"/><Relationship Id="rId17" Type="http://schemas.openxmlformats.org/officeDocument/2006/relationships/slide" Target="slides/slide38.xml"/><Relationship Id="rId2" Type="http://schemas.openxmlformats.org/officeDocument/2006/relationships/slide" Target="slides/slide4.xml"/><Relationship Id="rId16" Type="http://schemas.openxmlformats.org/officeDocument/2006/relationships/slide" Target="slides/slide35.xml"/><Relationship Id="rId20" Type="http://schemas.openxmlformats.org/officeDocument/2006/relationships/slide" Target="slides/slide42.xml"/><Relationship Id="rId1" Type="http://schemas.openxmlformats.org/officeDocument/2006/relationships/slide" Target="slides/slide1.xml"/><Relationship Id="rId6" Type="http://schemas.openxmlformats.org/officeDocument/2006/relationships/slide" Target="slides/slide11.xml"/><Relationship Id="rId11" Type="http://schemas.openxmlformats.org/officeDocument/2006/relationships/slide" Target="slides/slide25.xml"/><Relationship Id="rId24" Type="http://schemas.openxmlformats.org/officeDocument/2006/relationships/slide" Target="slides/slide47.xml"/><Relationship Id="rId5" Type="http://schemas.openxmlformats.org/officeDocument/2006/relationships/slide" Target="slides/slide10.xml"/><Relationship Id="rId15" Type="http://schemas.openxmlformats.org/officeDocument/2006/relationships/slide" Target="slides/slide34.xml"/><Relationship Id="rId23" Type="http://schemas.openxmlformats.org/officeDocument/2006/relationships/slide" Target="slides/slide46.xml"/><Relationship Id="rId10" Type="http://schemas.openxmlformats.org/officeDocument/2006/relationships/slide" Target="slides/slide24.xml"/><Relationship Id="rId19" Type="http://schemas.openxmlformats.org/officeDocument/2006/relationships/slide" Target="slides/slide41.xml"/><Relationship Id="rId4" Type="http://schemas.openxmlformats.org/officeDocument/2006/relationships/slide" Target="slides/slide6.xml"/><Relationship Id="rId9" Type="http://schemas.openxmlformats.org/officeDocument/2006/relationships/slide" Target="slides/slide21.xml"/><Relationship Id="rId14" Type="http://schemas.openxmlformats.org/officeDocument/2006/relationships/slide" Target="slides/slide32.xml"/><Relationship Id="rId22" Type="http://schemas.openxmlformats.org/officeDocument/2006/relationships/slide" Target="slides/slide4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e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image" Target="../media/image29.e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image" Target="../media/image31.e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image" Target="../media/image33.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5.e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image" Target="../media/image36.e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40.emf"/><Relationship Id="rId7" Type="http://schemas.openxmlformats.org/officeDocument/2006/relationships/image" Target="../media/image44.emf"/><Relationship Id="rId2" Type="http://schemas.openxmlformats.org/officeDocument/2006/relationships/image" Target="../media/image39.emf"/><Relationship Id="rId1" Type="http://schemas.openxmlformats.org/officeDocument/2006/relationships/image" Target="../media/image38.emf"/><Relationship Id="rId6" Type="http://schemas.openxmlformats.org/officeDocument/2006/relationships/image" Target="../media/image43.emf"/><Relationship Id="rId5" Type="http://schemas.openxmlformats.org/officeDocument/2006/relationships/image" Target="../media/image42.emf"/><Relationship Id="rId4" Type="http://schemas.openxmlformats.org/officeDocument/2006/relationships/image" Target="../media/image41.e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image" Target="../media/image45.e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49.emf"/><Relationship Id="rId2" Type="http://schemas.openxmlformats.org/officeDocument/2006/relationships/image" Target="../media/image48.emf"/><Relationship Id="rId1" Type="http://schemas.openxmlformats.org/officeDocument/2006/relationships/image" Target="../media/image47.e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52.emf"/><Relationship Id="rId2" Type="http://schemas.openxmlformats.org/officeDocument/2006/relationships/image" Target="../media/image51.emf"/><Relationship Id="rId1" Type="http://schemas.openxmlformats.org/officeDocument/2006/relationships/image" Target="../media/image50.emf"/><Relationship Id="rId4" Type="http://schemas.openxmlformats.org/officeDocument/2006/relationships/image" Target="../media/image53.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54.e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56.wmf"/><Relationship Id="rId1" Type="http://schemas.openxmlformats.org/officeDocument/2006/relationships/image" Target="../media/image55.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image" Target="../media/image10.emf"/><Relationship Id="rId7" Type="http://schemas.openxmlformats.org/officeDocument/2006/relationships/image" Target="../media/image14.emf"/><Relationship Id="rId2" Type="http://schemas.openxmlformats.org/officeDocument/2006/relationships/image" Target="../media/image9.emf"/><Relationship Id="rId1" Type="http://schemas.openxmlformats.org/officeDocument/2006/relationships/image" Target="../media/image8.emf"/><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image" Target="../media/image11.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image" Target="../media/image16.e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image" Target="../media/image18.e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image" Target="../media/image20.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3.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a:fld id="{600A3E91-8985-4949-9C57-CC4357DECD4A}" type="slidenum">
              <a:rPr lang="en-US" sz="1400">
                <a:effectLst/>
                <a:latin typeface="Book Antiqua" pitchFamily="18" charset="0"/>
              </a:rPr>
              <a:pPr algn="r"/>
              <a:t>‹#›</a:t>
            </a:fld>
            <a:endParaRPr lang="en-US" sz="1400">
              <a:effectLst/>
              <a:latin typeface="Book Antiqua" pitchFamily="18" charset="0"/>
            </a:endParaRPr>
          </a:p>
        </p:txBody>
      </p:sp>
    </p:spTree>
    <p:extLst>
      <p:ext uri="{BB962C8B-B14F-4D97-AF65-F5344CB8AC3E}">
        <p14:creationId xmlns:p14="http://schemas.microsoft.com/office/powerpoint/2010/main" val="31337620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notes styles</a:t>
            </a:r>
          </a:p>
          <a:p>
            <a:pPr lvl="0"/>
            <a:r>
              <a:rPr lang="en-US"/>
              <a:t>Second Level</a:t>
            </a:r>
          </a:p>
          <a:p>
            <a:pPr lvl="0"/>
            <a:r>
              <a:rPr lang="en-US"/>
              <a:t>Third Level</a:t>
            </a:r>
          </a:p>
          <a:p>
            <a:pPr lvl="0"/>
            <a:r>
              <a:rPr lang="en-US"/>
              <a:t>Fourth Level</a:t>
            </a:r>
          </a:p>
          <a:p>
            <a:pPr lvl="0"/>
            <a:r>
              <a:rPr lang="en-US"/>
              <a:t>Fifth Level</a:t>
            </a:r>
          </a:p>
        </p:txBody>
      </p:sp>
      <p:sp>
        <p:nvSpPr>
          <p:cNvPr id="2051" name="Rectangle 3"/>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p:spPr>
      </p:sp>
      <p:sp>
        <p:nvSpPr>
          <p:cNvPr id="2052" name="Rectangle 4"/>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a:fld id="{6BFB56B4-8147-4432-B711-9345A67E93C9}" type="slidenum">
              <a:rPr lang="en-US" sz="1400">
                <a:effectLst/>
                <a:latin typeface="Book Antiqua" pitchFamily="18" charset="0"/>
              </a:rPr>
              <a:pPr algn="r"/>
              <a:t>‹#›</a:t>
            </a:fld>
            <a:endParaRPr lang="en-US" sz="1400">
              <a:effectLst/>
              <a:latin typeface="Book Antiqua" pitchFamily="18" charset="0"/>
            </a:endParaRPr>
          </a:p>
        </p:txBody>
      </p:sp>
    </p:spTree>
    <p:extLst>
      <p:ext uri="{BB962C8B-B14F-4D97-AF65-F5344CB8AC3E}">
        <p14:creationId xmlns:p14="http://schemas.microsoft.com/office/powerpoint/2010/main" val="32429750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xfrm>
            <a:off x="1150938" y="692150"/>
            <a:ext cx="4556125" cy="3416300"/>
          </a:xfrm>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xfrm>
            <a:off x="1150938" y="692150"/>
            <a:ext cx="4556125" cy="3416300"/>
          </a:xfrm>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a:xfrm>
            <a:off x="1150938" y="692150"/>
            <a:ext cx="4556125" cy="3416300"/>
          </a:xfrm>
          <a:ln/>
        </p:spPr>
      </p:sp>
      <p:sp>
        <p:nvSpPr>
          <p:cNvPr id="171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Rot="1" noChangeAspect="1" noChangeArrowheads="1" noTextEdit="1"/>
          </p:cNvSpPr>
          <p:nvPr>
            <p:ph type="sldImg"/>
          </p:nvPr>
        </p:nvSpPr>
        <p:spPr>
          <a:xfrm>
            <a:off x="1150938" y="692150"/>
            <a:ext cx="4556125" cy="3416300"/>
          </a:xfrm>
          <a:ln/>
        </p:spPr>
      </p:sp>
      <p:sp>
        <p:nvSpPr>
          <p:cNvPr id="212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spect="1" noChangeArrowheads="1" noTextEdit="1"/>
          </p:cNvSpPr>
          <p:nvPr>
            <p:ph type="sldImg"/>
          </p:nvPr>
        </p:nvSpPr>
        <p:spPr>
          <a:xfrm>
            <a:off x="1150938" y="692150"/>
            <a:ext cx="4556125" cy="3416300"/>
          </a:xfrm>
          <a:ln/>
        </p:spPr>
      </p:sp>
      <p:sp>
        <p:nvSpPr>
          <p:cNvPr id="147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Rot="1" noChangeAspect="1" noChangeArrowheads="1" noTextEdit="1"/>
          </p:cNvSpPr>
          <p:nvPr>
            <p:ph type="sldImg"/>
          </p:nvPr>
        </p:nvSpPr>
        <p:spPr>
          <a:xfrm>
            <a:off x="1150938" y="692150"/>
            <a:ext cx="4556125" cy="3416300"/>
          </a:xfrm>
          <a:ln/>
        </p:spPr>
      </p:sp>
      <p:sp>
        <p:nvSpPr>
          <p:cNvPr id="181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xfrm>
            <a:off x="1150938" y="692150"/>
            <a:ext cx="4556125" cy="3416300"/>
          </a:xfrm>
          <a:ln/>
        </p:spPr>
      </p:sp>
      <p:sp>
        <p:nvSpPr>
          <p:cNvPr id="901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spect="1" noChangeArrowheads="1" noTextEdit="1"/>
          </p:cNvSpPr>
          <p:nvPr>
            <p:ph type="sldImg"/>
          </p:nvPr>
        </p:nvSpPr>
        <p:spPr>
          <a:xfrm>
            <a:off x="1150938" y="692150"/>
            <a:ext cx="4556125" cy="3416300"/>
          </a:xfrm>
          <a:ln/>
        </p:spPr>
      </p:sp>
      <p:sp>
        <p:nvSpPr>
          <p:cNvPr id="172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a:xfrm>
            <a:off x="1150938" y="692150"/>
            <a:ext cx="4556125" cy="3416300"/>
          </a:xfrm>
          <a:ln/>
        </p:spPr>
      </p:sp>
      <p:sp>
        <p:nvSpPr>
          <p:cNvPr id="173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xfrm>
            <a:off x="1150938" y="692150"/>
            <a:ext cx="4556125" cy="3416300"/>
          </a:xfrm>
          <a:ln/>
        </p:spPr>
      </p:sp>
      <p:sp>
        <p:nvSpPr>
          <p:cNvPr id="44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1150938" y="692150"/>
            <a:ext cx="4556125" cy="3416300"/>
          </a:xfrm>
          <a:ln/>
        </p:spPr>
      </p:sp>
      <p:sp>
        <p:nvSpPr>
          <p:cNvPr id="45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spect="1" noChangeArrowheads="1" noTextEdit="1"/>
          </p:cNvSpPr>
          <p:nvPr>
            <p:ph type="sldImg"/>
          </p:nvPr>
        </p:nvSpPr>
        <p:spPr>
          <a:xfrm>
            <a:off x="1150938" y="692150"/>
            <a:ext cx="4556125" cy="3416300"/>
          </a:xfrm>
          <a:ln/>
        </p:spPr>
      </p:sp>
      <p:sp>
        <p:nvSpPr>
          <p:cNvPr id="164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xfrm>
            <a:off x="1150938" y="692150"/>
            <a:ext cx="4556125" cy="3416300"/>
          </a:xfrm>
          <a:ln/>
        </p:spPr>
      </p:sp>
      <p:sp>
        <p:nvSpPr>
          <p:cNvPr id="46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xfrm>
            <a:off x="1150938" y="692150"/>
            <a:ext cx="4556125" cy="3416300"/>
          </a:xfrm>
          <a:ln/>
        </p:spPr>
      </p:sp>
      <p:sp>
        <p:nvSpPr>
          <p:cNvPr id="47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xfrm>
            <a:off x="1150938" y="692150"/>
            <a:ext cx="4556125" cy="3416300"/>
          </a:xfrm>
          <a:ln/>
        </p:spPr>
      </p:sp>
      <p:sp>
        <p:nvSpPr>
          <p:cNvPr id="942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xfrm>
            <a:off x="1150938" y="692150"/>
            <a:ext cx="4556125" cy="3416300"/>
          </a:xfrm>
          <a:ln/>
        </p:spPr>
      </p:sp>
      <p:sp>
        <p:nvSpPr>
          <p:cNvPr id="154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xfrm>
            <a:off x="1150938" y="692150"/>
            <a:ext cx="4556125" cy="3416300"/>
          </a:xfrm>
          <a:ln/>
        </p:spPr>
      </p:sp>
      <p:sp>
        <p:nvSpPr>
          <p:cNvPr id="96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Rot="1" noChangeAspect="1" noChangeArrowheads="1" noTextEdit="1"/>
          </p:cNvSpPr>
          <p:nvPr>
            <p:ph type="sldImg"/>
          </p:nvPr>
        </p:nvSpPr>
        <p:spPr>
          <a:xfrm>
            <a:off x="1150938" y="692150"/>
            <a:ext cx="4556125" cy="3416300"/>
          </a:xfrm>
          <a:ln/>
        </p:spPr>
      </p:sp>
      <p:sp>
        <p:nvSpPr>
          <p:cNvPr id="215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xfrm>
            <a:off x="1150938" y="692150"/>
            <a:ext cx="4556125" cy="3416300"/>
          </a:xfrm>
          <a:ln/>
        </p:spPr>
      </p:sp>
      <p:sp>
        <p:nvSpPr>
          <p:cNvPr id="49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xfrm>
            <a:off x="1150938" y="692150"/>
            <a:ext cx="4556125" cy="3416300"/>
          </a:xfrm>
          <a:ln/>
        </p:spPr>
      </p:sp>
      <p:sp>
        <p:nvSpPr>
          <p:cNvPr id="50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Rot="1" noChangeAspect="1" noChangeArrowheads="1" noTextEdit="1"/>
          </p:cNvSpPr>
          <p:nvPr>
            <p:ph type="sldImg"/>
          </p:nvPr>
        </p:nvSpPr>
        <p:spPr>
          <a:xfrm>
            <a:off x="1150938" y="692150"/>
            <a:ext cx="4556125" cy="3416300"/>
          </a:xfrm>
          <a:ln/>
        </p:spPr>
      </p:sp>
      <p:sp>
        <p:nvSpPr>
          <p:cNvPr id="1822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spect="1" noChangeArrowheads="1" noTextEdit="1"/>
          </p:cNvSpPr>
          <p:nvPr>
            <p:ph type="sldImg"/>
          </p:nvPr>
        </p:nvSpPr>
        <p:spPr>
          <a:xfrm>
            <a:off x="1150938" y="692150"/>
            <a:ext cx="4556125" cy="3416300"/>
          </a:xfrm>
          <a:ln/>
        </p:spPr>
      </p:sp>
      <p:sp>
        <p:nvSpPr>
          <p:cNvPr id="189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Rot="1" noChangeAspect="1" noChangeArrowheads="1" noTextEdit="1"/>
          </p:cNvSpPr>
          <p:nvPr>
            <p:ph type="sldImg"/>
          </p:nvPr>
        </p:nvSpPr>
        <p:spPr>
          <a:xfrm>
            <a:off x="1150938" y="692150"/>
            <a:ext cx="4556125" cy="3416300"/>
          </a:xfrm>
          <a:ln/>
        </p:spPr>
      </p:sp>
      <p:sp>
        <p:nvSpPr>
          <p:cNvPr id="165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Rot="1" noChangeAspect="1" noChangeArrowheads="1" noTextEdit="1"/>
          </p:cNvSpPr>
          <p:nvPr>
            <p:ph type="sldImg"/>
          </p:nvPr>
        </p:nvSpPr>
        <p:spPr>
          <a:xfrm>
            <a:off x="1150938" y="692150"/>
            <a:ext cx="4556125" cy="3416300"/>
          </a:xfrm>
          <a:ln/>
        </p:spPr>
      </p:sp>
      <p:sp>
        <p:nvSpPr>
          <p:cNvPr id="13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p:spPr>
      </p:sp>
      <p:sp>
        <p:nvSpPr>
          <p:cNvPr id="51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1150938" y="692150"/>
            <a:ext cx="4556125" cy="3416300"/>
          </a:xfrm>
          <a:ln/>
        </p:spPr>
      </p:sp>
      <p:sp>
        <p:nvSpPr>
          <p:cNvPr id="52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xfrm>
            <a:off x="1150938" y="692150"/>
            <a:ext cx="4556125" cy="3416300"/>
          </a:xfrm>
          <a:ln/>
        </p:spPr>
      </p:sp>
      <p:sp>
        <p:nvSpPr>
          <p:cNvPr id="156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xfrm>
            <a:off x="1150938" y="692150"/>
            <a:ext cx="4556125" cy="3416300"/>
          </a:xfrm>
          <a:ln/>
        </p:spPr>
      </p:sp>
      <p:sp>
        <p:nvSpPr>
          <p:cNvPr id="5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a:xfrm>
            <a:off x="1150938" y="692150"/>
            <a:ext cx="4556125" cy="3416300"/>
          </a:xfrm>
          <a:ln/>
        </p:spPr>
      </p:sp>
      <p:sp>
        <p:nvSpPr>
          <p:cNvPr id="159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xfrm>
            <a:off x="1150938" y="692150"/>
            <a:ext cx="4556125" cy="3416300"/>
          </a:xfrm>
          <a:ln/>
        </p:spPr>
      </p:sp>
      <p:sp>
        <p:nvSpPr>
          <p:cNvPr id="186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xfrm>
            <a:off x="1150938" y="692150"/>
            <a:ext cx="4556125" cy="3416300"/>
          </a:xfrm>
          <a:ln/>
        </p:spPr>
      </p:sp>
      <p:sp>
        <p:nvSpPr>
          <p:cNvPr id="5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spect="1" noChangeArrowheads="1" noTextEdit="1"/>
          </p:cNvSpPr>
          <p:nvPr>
            <p:ph type="sldImg"/>
          </p:nvPr>
        </p:nvSpPr>
        <p:spPr>
          <a:xfrm>
            <a:off x="1150938" y="692150"/>
            <a:ext cx="4556125" cy="3416300"/>
          </a:xfrm>
          <a:ln/>
        </p:spPr>
      </p:sp>
      <p:sp>
        <p:nvSpPr>
          <p:cNvPr id="160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xfrm>
            <a:off x="1150938" y="692150"/>
            <a:ext cx="4556125" cy="3416300"/>
          </a:xfrm>
          <a:ln/>
        </p:spPr>
      </p:sp>
      <p:sp>
        <p:nvSpPr>
          <p:cNvPr id="102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spect="1" noChangeArrowheads="1" noTextEdit="1"/>
          </p:cNvSpPr>
          <p:nvPr>
            <p:ph type="sldImg"/>
          </p:nvPr>
        </p:nvSpPr>
        <p:spPr>
          <a:xfrm>
            <a:off x="1150938" y="692150"/>
            <a:ext cx="4556125" cy="3416300"/>
          </a:xfrm>
          <a:ln/>
        </p:spPr>
      </p:sp>
      <p:sp>
        <p:nvSpPr>
          <p:cNvPr id="166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1150938" y="692150"/>
            <a:ext cx="4556125" cy="3416300"/>
          </a:xfrm>
          <a:ln/>
        </p:spPr>
      </p:sp>
      <p:sp>
        <p:nvSpPr>
          <p:cNvPr id="36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Rot="1" noChangeAspect="1" noChangeArrowheads="1" noTextEdit="1"/>
          </p:cNvSpPr>
          <p:nvPr>
            <p:ph type="sldImg"/>
          </p:nvPr>
        </p:nvSpPr>
        <p:spPr>
          <a:xfrm>
            <a:off x="1150938" y="692150"/>
            <a:ext cx="4556125" cy="3416300"/>
          </a:xfrm>
          <a:ln/>
        </p:spPr>
      </p:sp>
      <p:sp>
        <p:nvSpPr>
          <p:cNvPr id="145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xfrm>
            <a:off x="1150938" y="692150"/>
            <a:ext cx="4556125" cy="3416300"/>
          </a:xfrm>
          <a:ln/>
        </p:spPr>
      </p:sp>
      <p:sp>
        <p:nvSpPr>
          <p:cNvPr id="39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xfrm>
            <a:off x="1150938" y="692150"/>
            <a:ext cx="4556125" cy="3416300"/>
          </a:xfrm>
          <a:ln/>
        </p:spPr>
      </p:sp>
      <p:sp>
        <p:nvSpPr>
          <p:cNvPr id="7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xfrm>
            <a:off x="1150938" y="692150"/>
            <a:ext cx="4556125" cy="3416300"/>
          </a:xfrm>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6688" y="52388"/>
            <a:ext cx="1943100" cy="56959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52388"/>
            <a:ext cx="5678488" cy="56959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7388" y="1104900"/>
            <a:ext cx="381000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9788" y="1104900"/>
            <a:ext cx="381000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70A8">
                <a:gamma/>
                <a:shade val="46275"/>
                <a:invGamma/>
              </a:srgbClr>
            </a:gs>
            <a:gs pos="50000">
              <a:srgbClr val="0070A8"/>
            </a:gs>
            <a:gs pos="100000">
              <a:srgbClr val="0070A8">
                <a:gamma/>
                <a:shade val="46275"/>
                <a:invGamma/>
              </a:srgbClr>
            </a:gs>
          </a:gsLst>
          <a:lin ang="5400000" scaled="1"/>
        </a:gradFill>
        <a:effectLst/>
      </p:bgPr>
    </p:bg>
    <p:spTree>
      <p:nvGrpSpPr>
        <p:cNvPr id="1" name=""/>
        <p:cNvGrpSpPr/>
        <p:nvPr/>
      </p:nvGrpSpPr>
      <p:grpSpPr>
        <a:xfrm>
          <a:off x="0" y="0"/>
          <a:ext cx="0" cy="0"/>
          <a:chOff x="0" y="0"/>
          <a:chExt cx="0" cy="0"/>
        </a:xfrm>
      </p:grpSpPr>
      <p:grpSp>
        <p:nvGrpSpPr>
          <p:cNvPr id="187394" name="Group 2"/>
          <p:cNvGrpSpPr>
            <a:grpSpLocks/>
          </p:cNvGrpSpPr>
          <p:nvPr/>
        </p:nvGrpSpPr>
        <p:grpSpPr bwMode="auto">
          <a:xfrm>
            <a:off x="282575" y="0"/>
            <a:ext cx="8231188" cy="6183313"/>
            <a:chOff x="372" y="186"/>
            <a:chExt cx="5185" cy="3895"/>
          </a:xfrm>
        </p:grpSpPr>
        <p:grpSp>
          <p:nvGrpSpPr>
            <p:cNvPr id="187395" name="Group 3"/>
            <p:cNvGrpSpPr>
              <a:grpSpLocks/>
            </p:cNvGrpSpPr>
            <p:nvPr/>
          </p:nvGrpSpPr>
          <p:grpSpPr bwMode="auto">
            <a:xfrm>
              <a:off x="372" y="186"/>
              <a:ext cx="5185" cy="919"/>
              <a:chOff x="372" y="186"/>
              <a:chExt cx="5185" cy="919"/>
            </a:xfrm>
          </p:grpSpPr>
          <p:sp>
            <p:nvSpPr>
              <p:cNvPr id="187396" name="Freeform 4"/>
              <p:cNvSpPr>
                <a:spLocks/>
              </p:cNvSpPr>
              <p:nvPr/>
            </p:nvSpPr>
            <p:spPr bwMode="auto">
              <a:xfrm>
                <a:off x="372" y="192"/>
                <a:ext cx="86" cy="913"/>
              </a:xfrm>
              <a:custGeom>
                <a:avLst/>
                <a:gdLst/>
                <a:ahLst/>
                <a:cxnLst>
                  <a:cxn ang="0">
                    <a:pos x="0" y="0"/>
                  </a:cxn>
                  <a:cxn ang="0">
                    <a:pos x="85" y="96"/>
                  </a:cxn>
                  <a:cxn ang="0">
                    <a:pos x="85" y="816"/>
                  </a:cxn>
                  <a:cxn ang="0">
                    <a:pos x="0" y="912"/>
                  </a:cxn>
                  <a:cxn ang="0">
                    <a:pos x="0" y="0"/>
                  </a:cxn>
                </a:cxnLst>
                <a:rect l="0" t="0" r="r" b="b"/>
                <a:pathLst>
                  <a:path w="86" h="913">
                    <a:moveTo>
                      <a:pt x="0" y="0"/>
                    </a:moveTo>
                    <a:lnTo>
                      <a:pt x="85" y="96"/>
                    </a:lnTo>
                    <a:lnTo>
                      <a:pt x="85" y="816"/>
                    </a:lnTo>
                    <a:lnTo>
                      <a:pt x="0" y="912"/>
                    </a:lnTo>
                    <a:lnTo>
                      <a:pt x="0" y="0"/>
                    </a:lnTo>
                  </a:path>
                </a:pathLst>
              </a:custGeom>
              <a:noFill/>
              <a:ln w="12700" cap="rnd" cmpd="sng">
                <a:noFill/>
                <a:prstDash val="solid"/>
                <a:round/>
                <a:headEnd type="none" w="med" len="med"/>
                <a:tailEnd type="none" w="med" len="med"/>
              </a:ln>
              <a:effectLst/>
            </p:spPr>
            <p:txBody>
              <a:bodyPr/>
              <a:lstStyle/>
              <a:p>
                <a:endParaRPr lang="en-US"/>
              </a:p>
            </p:txBody>
          </p:sp>
          <p:sp>
            <p:nvSpPr>
              <p:cNvPr id="187397" name="Freeform 5"/>
              <p:cNvSpPr>
                <a:spLocks/>
              </p:cNvSpPr>
              <p:nvPr/>
            </p:nvSpPr>
            <p:spPr bwMode="auto">
              <a:xfrm>
                <a:off x="5470" y="186"/>
                <a:ext cx="87" cy="910"/>
              </a:xfrm>
              <a:custGeom>
                <a:avLst/>
                <a:gdLst/>
                <a:ahLst/>
                <a:cxnLst>
                  <a:cxn ang="0">
                    <a:pos x="86" y="0"/>
                  </a:cxn>
                  <a:cxn ang="0">
                    <a:pos x="0" y="93"/>
                  </a:cxn>
                  <a:cxn ang="0">
                    <a:pos x="0" y="813"/>
                  </a:cxn>
                  <a:cxn ang="0">
                    <a:pos x="86" y="909"/>
                  </a:cxn>
                  <a:cxn ang="0">
                    <a:pos x="86" y="0"/>
                  </a:cxn>
                </a:cxnLst>
                <a:rect l="0" t="0" r="r" b="b"/>
                <a:pathLst>
                  <a:path w="87" h="910">
                    <a:moveTo>
                      <a:pt x="86" y="0"/>
                    </a:moveTo>
                    <a:lnTo>
                      <a:pt x="0" y="93"/>
                    </a:lnTo>
                    <a:lnTo>
                      <a:pt x="0" y="813"/>
                    </a:lnTo>
                    <a:lnTo>
                      <a:pt x="86" y="909"/>
                    </a:lnTo>
                    <a:lnTo>
                      <a:pt x="86" y="0"/>
                    </a:lnTo>
                  </a:path>
                </a:pathLst>
              </a:custGeom>
              <a:noFill/>
              <a:ln w="12700" cap="rnd" cmpd="sng">
                <a:noFill/>
                <a:prstDash val="solid"/>
                <a:round/>
                <a:headEnd type="none" w="med" len="med"/>
                <a:tailEnd type="none" w="med" len="med"/>
              </a:ln>
              <a:effectLst/>
            </p:spPr>
            <p:txBody>
              <a:bodyPr/>
              <a:lstStyle/>
              <a:p>
                <a:endParaRPr lang="en-US"/>
              </a:p>
            </p:txBody>
          </p:sp>
          <p:sp>
            <p:nvSpPr>
              <p:cNvPr id="187398" name="Freeform 6"/>
              <p:cNvSpPr>
                <a:spLocks/>
              </p:cNvSpPr>
              <p:nvPr/>
            </p:nvSpPr>
            <p:spPr bwMode="auto">
              <a:xfrm>
                <a:off x="372" y="189"/>
                <a:ext cx="5185" cy="103"/>
              </a:xfrm>
              <a:custGeom>
                <a:avLst/>
                <a:gdLst/>
                <a:ahLst/>
                <a:cxnLst>
                  <a:cxn ang="0">
                    <a:pos x="0" y="0"/>
                  </a:cxn>
                  <a:cxn ang="0">
                    <a:pos x="5184" y="3"/>
                  </a:cxn>
                  <a:cxn ang="0">
                    <a:pos x="5093" y="102"/>
                  </a:cxn>
                  <a:cxn ang="0">
                    <a:pos x="88" y="102"/>
                  </a:cxn>
                  <a:cxn ang="0">
                    <a:pos x="0" y="0"/>
                  </a:cxn>
                </a:cxnLst>
                <a:rect l="0" t="0" r="r" b="b"/>
                <a:pathLst>
                  <a:path w="5185" h="103">
                    <a:moveTo>
                      <a:pt x="0" y="0"/>
                    </a:moveTo>
                    <a:lnTo>
                      <a:pt x="5184" y="3"/>
                    </a:lnTo>
                    <a:lnTo>
                      <a:pt x="5093" y="102"/>
                    </a:lnTo>
                    <a:lnTo>
                      <a:pt x="88" y="102"/>
                    </a:lnTo>
                    <a:lnTo>
                      <a:pt x="0" y="0"/>
                    </a:lnTo>
                  </a:path>
                </a:pathLst>
              </a:custGeom>
              <a:noFill/>
              <a:ln w="12700" cap="rnd" cmpd="sng">
                <a:noFill/>
                <a:prstDash val="solid"/>
                <a:round/>
                <a:headEnd type="none" w="med" len="med"/>
                <a:tailEnd type="none" w="med" len="med"/>
              </a:ln>
              <a:effectLst/>
            </p:spPr>
            <p:txBody>
              <a:bodyPr/>
              <a:lstStyle/>
              <a:p>
                <a:endParaRPr lang="en-US"/>
              </a:p>
            </p:txBody>
          </p:sp>
        </p:grpSp>
        <p:grpSp>
          <p:nvGrpSpPr>
            <p:cNvPr id="187399" name="Group 7"/>
            <p:cNvGrpSpPr>
              <a:grpSpLocks/>
            </p:cNvGrpSpPr>
            <p:nvPr/>
          </p:nvGrpSpPr>
          <p:grpSpPr bwMode="auto">
            <a:xfrm>
              <a:off x="372" y="291"/>
              <a:ext cx="5185" cy="3790"/>
              <a:chOff x="372" y="291"/>
              <a:chExt cx="5185" cy="3790"/>
            </a:xfrm>
          </p:grpSpPr>
          <p:sp>
            <p:nvSpPr>
              <p:cNvPr id="187400" name="Freeform 8"/>
              <p:cNvSpPr>
                <a:spLocks/>
              </p:cNvSpPr>
              <p:nvPr/>
            </p:nvSpPr>
            <p:spPr bwMode="auto">
              <a:xfrm>
                <a:off x="372" y="807"/>
                <a:ext cx="79" cy="3274"/>
              </a:xfrm>
              <a:custGeom>
                <a:avLst/>
                <a:gdLst/>
                <a:ahLst/>
                <a:cxnLst>
                  <a:cxn ang="0">
                    <a:pos x="0" y="0"/>
                  </a:cxn>
                  <a:cxn ang="0">
                    <a:pos x="78" y="107"/>
                  </a:cxn>
                  <a:cxn ang="0">
                    <a:pos x="78" y="3166"/>
                  </a:cxn>
                  <a:cxn ang="0">
                    <a:pos x="0" y="3273"/>
                  </a:cxn>
                  <a:cxn ang="0">
                    <a:pos x="0" y="0"/>
                  </a:cxn>
                </a:cxnLst>
                <a:rect l="0" t="0" r="r" b="b"/>
                <a:pathLst>
                  <a:path w="79" h="3274">
                    <a:moveTo>
                      <a:pt x="0" y="0"/>
                    </a:moveTo>
                    <a:lnTo>
                      <a:pt x="78" y="107"/>
                    </a:lnTo>
                    <a:lnTo>
                      <a:pt x="78" y="3166"/>
                    </a:lnTo>
                    <a:lnTo>
                      <a:pt x="0" y="3273"/>
                    </a:lnTo>
                    <a:lnTo>
                      <a:pt x="0" y="0"/>
                    </a:lnTo>
                  </a:path>
                </a:pathLst>
              </a:custGeom>
              <a:noFill/>
              <a:ln w="12700" cap="rnd" cmpd="sng">
                <a:noFill/>
                <a:prstDash val="solid"/>
                <a:round/>
                <a:headEnd type="none" w="med" len="med"/>
                <a:tailEnd type="none" w="med" len="med"/>
              </a:ln>
              <a:effectLst/>
            </p:spPr>
            <p:txBody>
              <a:bodyPr/>
              <a:lstStyle/>
              <a:p>
                <a:endParaRPr lang="en-US"/>
              </a:p>
            </p:txBody>
          </p:sp>
          <p:sp>
            <p:nvSpPr>
              <p:cNvPr id="187401" name="Freeform 9"/>
              <p:cNvSpPr>
                <a:spLocks/>
              </p:cNvSpPr>
              <p:nvPr/>
            </p:nvSpPr>
            <p:spPr bwMode="auto">
              <a:xfrm>
                <a:off x="5470" y="747"/>
                <a:ext cx="84" cy="3325"/>
              </a:xfrm>
              <a:custGeom>
                <a:avLst/>
                <a:gdLst/>
                <a:ahLst/>
                <a:cxnLst>
                  <a:cxn ang="0">
                    <a:pos x="83" y="0"/>
                  </a:cxn>
                  <a:cxn ang="0">
                    <a:pos x="3" y="109"/>
                  </a:cxn>
                  <a:cxn ang="0">
                    <a:pos x="0" y="3233"/>
                  </a:cxn>
                  <a:cxn ang="0">
                    <a:pos x="83" y="3324"/>
                  </a:cxn>
                  <a:cxn ang="0">
                    <a:pos x="83" y="0"/>
                  </a:cxn>
                </a:cxnLst>
                <a:rect l="0" t="0" r="r" b="b"/>
                <a:pathLst>
                  <a:path w="84" h="3325">
                    <a:moveTo>
                      <a:pt x="83" y="0"/>
                    </a:moveTo>
                    <a:lnTo>
                      <a:pt x="3" y="109"/>
                    </a:lnTo>
                    <a:lnTo>
                      <a:pt x="0" y="3233"/>
                    </a:lnTo>
                    <a:lnTo>
                      <a:pt x="83" y="3324"/>
                    </a:lnTo>
                    <a:lnTo>
                      <a:pt x="83" y="0"/>
                    </a:lnTo>
                  </a:path>
                </a:pathLst>
              </a:custGeom>
              <a:noFill/>
              <a:ln w="12700" cap="rnd" cmpd="sng">
                <a:noFill/>
                <a:prstDash val="solid"/>
                <a:round/>
                <a:headEnd type="none" w="med" len="med"/>
                <a:tailEnd type="none" w="med" len="med"/>
              </a:ln>
              <a:effectLst/>
            </p:spPr>
            <p:txBody>
              <a:bodyPr/>
              <a:lstStyle/>
              <a:p>
                <a:endParaRPr lang="en-US"/>
              </a:p>
            </p:txBody>
          </p:sp>
          <p:sp>
            <p:nvSpPr>
              <p:cNvPr id="187402" name="Freeform 10"/>
              <p:cNvSpPr>
                <a:spLocks/>
              </p:cNvSpPr>
              <p:nvPr/>
            </p:nvSpPr>
            <p:spPr bwMode="auto">
              <a:xfrm>
                <a:off x="372" y="3984"/>
                <a:ext cx="5185" cy="88"/>
              </a:xfrm>
              <a:custGeom>
                <a:avLst/>
                <a:gdLst/>
                <a:ahLst/>
                <a:cxnLst>
                  <a:cxn ang="0">
                    <a:pos x="0" y="87"/>
                  </a:cxn>
                  <a:cxn ang="0">
                    <a:pos x="5184" y="87"/>
                  </a:cxn>
                  <a:cxn ang="0">
                    <a:pos x="5095" y="0"/>
                  </a:cxn>
                  <a:cxn ang="0">
                    <a:pos x="89" y="0"/>
                  </a:cxn>
                  <a:cxn ang="0">
                    <a:pos x="0" y="87"/>
                  </a:cxn>
                </a:cxnLst>
                <a:rect l="0" t="0" r="r" b="b"/>
                <a:pathLst>
                  <a:path w="5185" h="88">
                    <a:moveTo>
                      <a:pt x="0" y="87"/>
                    </a:moveTo>
                    <a:lnTo>
                      <a:pt x="5184" y="87"/>
                    </a:lnTo>
                    <a:lnTo>
                      <a:pt x="5095" y="0"/>
                    </a:lnTo>
                    <a:lnTo>
                      <a:pt x="89" y="0"/>
                    </a:lnTo>
                    <a:lnTo>
                      <a:pt x="0" y="87"/>
                    </a:lnTo>
                  </a:path>
                </a:pathLst>
              </a:custGeom>
              <a:noFill/>
              <a:ln w="12700" cap="rnd" cmpd="sng">
                <a:noFill/>
                <a:prstDash val="solid"/>
                <a:round/>
                <a:headEnd type="none" w="med" len="med"/>
                <a:tailEnd type="none" w="med" len="med"/>
              </a:ln>
              <a:effectLst/>
            </p:spPr>
            <p:txBody>
              <a:bodyPr/>
              <a:lstStyle/>
              <a:p>
                <a:endParaRPr lang="en-US"/>
              </a:p>
            </p:txBody>
          </p:sp>
          <p:sp>
            <p:nvSpPr>
              <p:cNvPr id="187403" name="Rectangle 11"/>
              <p:cNvSpPr>
                <a:spLocks noChangeArrowheads="1"/>
              </p:cNvSpPr>
              <p:nvPr/>
            </p:nvSpPr>
            <p:spPr bwMode="auto">
              <a:xfrm>
                <a:off x="457" y="291"/>
                <a:ext cx="5013" cy="3690"/>
              </a:xfrm>
              <a:prstGeom prst="rect">
                <a:avLst/>
              </a:prstGeom>
              <a:noFill/>
              <a:ln w="12700">
                <a:noFill/>
                <a:miter lim="800000"/>
                <a:headEnd/>
                <a:tailEnd/>
              </a:ln>
              <a:effectLst/>
            </p:spPr>
            <p:txBody>
              <a:bodyPr wrap="none" anchor="ctr"/>
              <a:lstStyle/>
              <a:p>
                <a:endParaRPr lang="en-US"/>
              </a:p>
            </p:txBody>
          </p:sp>
        </p:grpSp>
      </p:grpSp>
      <p:sp>
        <p:nvSpPr>
          <p:cNvPr id="187404" name="Rectangle 12"/>
          <p:cNvSpPr>
            <a:spLocks noGrp="1" noChangeArrowheads="1"/>
          </p:cNvSpPr>
          <p:nvPr>
            <p:ph type="title"/>
          </p:nvPr>
        </p:nvSpPr>
        <p:spPr bwMode="auto">
          <a:xfrm>
            <a:off x="685800" y="52388"/>
            <a:ext cx="7772400" cy="814387"/>
          </a:xfrm>
          <a:prstGeom prst="rect">
            <a:avLst/>
          </a:prstGeom>
          <a:noFill/>
          <a:ln w="12700">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87405" name="Rectangle 13"/>
          <p:cNvSpPr>
            <a:spLocks noGrp="1" noChangeArrowheads="1"/>
          </p:cNvSpPr>
          <p:nvPr>
            <p:ph type="body" idx="1"/>
          </p:nvPr>
        </p:nvSpPr>
        <p:spPr bwMode="auto">
          <a:xfrm>
            <a:off x="687388" y="1104900"/>
            <a:ext cx="7772400" cy="4643438"/>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17" name="Rectangle 14"/>
          <p:cNvSpPr>
            <a:spLocks noChangeArrowheads="1"/>
          </p:cNvSpPr>
          <p:nvPr userDrawn="1"/>
        </p:nvSpPr>
        <p:spPr bwMode="auto">
          <a:xfrm>
            <a:off x="8191500" y="6245225"/>
            <a:ext cx="544513" cy="33655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defRPr/>
            </a:pPr>
            <a:r>
              <a:rPr lang="en-US" sz="1600" dirty="0">
                <a:effectLst/>
                <a:latin typeface="Book Antiqua" pitchFamily="18" charset="0"/>
              </a:rPr>
              <a:t>  </a:t>
            </a:r>
            <a:fld id="{ACCBB94D-2D05-4074-A2A1-6ADB95F3FE9F}" type="slidenum">
              <a:rPr lang="en-US" sz="1600">
                <a:effectLst/>
                <a:latin typeface="Book Antiqua" pitchFamily="18" charset="0"/>
              </a:rPr>
              <a:pPr algn="l">
                <a:defRPr/>
              </a:pPr>
              <a:t>‹#›</a:t>
            </a:fld>
            <a:endParaRPr lang="en-US" sz="1600" dirty="0">
              <a:effectLst/>
              <a:latin typeface="Book Antiqua" pitchFamily="18" charset="0"/>
            </a:endParaRPr>
          </a:p>
        </p:txBody>
      </p:sp>
      <p:sp>
        <p:nvSpPr>
          <p:cNvPr id="18" name="Rectangle 15"/>
          <p:cNvSpPr>
            <a:spLocks noChangeArrowheads="1"/>
          </p:cNvSpPr>
          <p:nvPr userDrawn="1"/>
        </p:nvSpPr>
        <p:spPr bwMode="auto">
          <a:xfrm>
            <a:off x="7737475" y="5995988"/>
            <a:ext cx="831850" cy="582612"/>
          </a:xfrm>
          <a:prstGeom prst="rect">
            <a:avLst/>
          </a:prstGeom>
          <a:noFill/>
          <a:ln w="12700">
            <a:noFill/>
            <a:miter lim="800000"/>
            <a:headEnd/>
            <a:tailEnd/>
          </a:ln>
          <a:effectLst>
            <a:outerShdw dist="17961" dir="2700000" algn="ctr" rotWithShape="0">
              <a:srgbClr val="000000"/>
            </a:outerShdw>
          </a:effectLst>
        </p:spPr>
        <p:txBody>
          <a:bodyPr lIns="90488" tIns="44450" rIns="90488" bIns="44450">
            <a:spAutoFit/>
          </a:bodyPr>
          <a:lstStyle/>
          <a:p>
            <a:pPr algn="l">
              <a:defRPr/>
            </a:pPr>
            <a:r>
              <a:rPr lang="en-US" sz="1600" dirty="0">
                <a:effectLst/>
                <a:latin typeface="Book Antiqua" pitchFamily="18" charset="0"/>
              </a:rPr>
              <a:t>            Slide</a:t>
            </a:r>
          </a:p>
        </p:txBody>
      </p:sp>
      <p:sp>
        <p:nvSpPr>
          <p:cNvPr id="19" name="Rectangle 16"/>
          <p:cNvSpPr>
            <a:spLocks noChangeArrowheads="1"/>
          </p:cNvSpPr>
          <p:nvPr userDrawn="1"/>
        </p:nvSpPr>
        <p:spPr bwMode="auto">
          <a:xfrm>
            <a:off x="563563" y="6164263"/>
            <a:ext cx="6827837" cy="547687"/>
          </a:xfrm>
          <a:prstGeom prst="rect">
            <a:avLst/>
          </a:prstGeom>
          <a:noFill/>
          <a:ln w="12700">
            <a:noFill/>
            <a:miter lim="800000"/>
            <a:headEnd/>
            <a:tailEnd/>
          </a:ln>
          <a:effectLst/>
        </p:spPr>
        <p:txBody>
          <a:bodyPr wrap="none" lIns="90488" tIns="44450" rIns="90488" bIns="44450">
            <a:spAutoFit/>
          </a:bodyPr>
          <a:lstStyle/>
          <a:p>
            <a:pPr algn="l">
              <a:lnSpc>
                <a:spcPts val="1600"/>
              </a:lnSpc>
              <a:spcBef>
                <a:spcPct val="20000"/>
              </a:spcBef>
              <a:defRPr/>
            </a:pPr>
            <a:r>
              <a:rPr lang="en-US" sz="1500" dirty="0">
                <a:solidFill>
                  <a:srgbClr val="FFFFFF"/>
                </a:solidFill>
                <a:effectLst>
                  <a:outerShdw blurRad="38100" dist="38100" dir="2700000" algn="tl">
                    <a:srgbClr val="000000"/>
                  </a:outerShdw>
                </a:effectLst>
                <a:latin typeface="Book Antiqua" pitchFamily="18" charset="0"/>
              </a:rPr>
              <a:t>© 2014  Cengage Learning.  All Rights Reserved.  May not be scanned, copied</a:t>
            </a:r>
          </a:p>
          <a:p>
            <a:pPr algn="l">
              <a:lnSpc>
                <a:spcPts val="1600"/>
              </a:lnSpc>
              <a:spcBef>
                <a:spcPct val="20000"/>
              </a:spcBef>
              <a:defRPr/>
            </a:pPr>
            <a:r>
              <a:rPr lang="en-US" sz="1500" dirty="0">
                <a:solidFill>
                  <a:srgbClr val="FFFFFF"/>
                </a:solidFill>
                <a:effectLst>
                  <a:outerShdw blurRad="38100" dist="38100" dir="2700000" algn="tl">
                    <a:srgbClr val="000000"/>
                  </a:outerShdw>
                </a:effectLst>
                <a:latin typeface="Book Antiqua" pitchFamily="18" charset="0"/>
              </a:rPr>
              <a:t>    or duplicated, or posted to a publicly accessible website, in whole or in part.</a:t>
            </a:r>
          </a:p>
        </p:txBody>
      </p:sp>
    </p:spTree>
  </p:cSld>
  <p:clrMap bg1="dk2" tx1="lt1" bg2="dk1" tx2="lt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p:zoom/>
  </p:transition>
  <p:txStyles>
    <p:titleStyle>
      <a:lvl1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p:titleStyle>
    <p:bodyStyle>
      <a:lvl1pPr marL="342900" indent="-342900" algn="l" rtl="0" eaLnBrk="0" fontAlgn="base" hangingPunct="0">
        <a:spcBef>
          <a:spcPct val="20000"/>
        </a:spcBef>
        <a:spcAft>
          <a:spcPct val="0"/>
        </a:spcAft>
        <a:buClr>
          <a:srgbClr val="66FFFF"/>
        </a:buClr>
        <a:buSzPct val="75000"/>
        <a:buFont typeface="Monotype Sorts" pitchFamily="2" charset="2"/>
        <a:buChar char="n"/>
        <a:defRPr sz="24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rgbClr val="66FFFF"/>
        </a:buClr>
        <a:buSzPct val="125000"/>
        <a:buChar char="•"/>
        <a:defRPr sz="24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rgbClr val="66FFFF"/>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21.emf"/><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21.bin"/><Relationship Id="rId5" Type="http://schemas.openxmlformats.org/officeDocument/2006/relationships/image" Target="../media/image20.emf"/><Relationship Id="rId4" Type="http://schemas.openxmlformats.org/officeDocument/2006/relationships/oleObject" Target="../embeddings/oleObject20.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vmlDrawing" Target="../drawings/vmlDrawing7.vml"/><Relationship Id="rId5" Type="http://schemas.openxmlformats.org/officeDocument/2006/relationships/image" Target="../media/image22.emf"/><Relationship Id="rId4" Type="http://schemas.openxmlformats.org/officeDocument/2006/relationships/oleObject" Target="../embeddings/oleObject22.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23.emf"/><Relationship Id="rId5" Type="http://schemas.openxmlformats.org/officeDocument/2006/relationships/oleObject" Target="../embeddings/oleObject23.bin"/><Relationship Id="rId4" Type="http://schemas.openxmlformats.org/officeDocument/2006/relationships/image" Target="../media/image24.wmf"/></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25.emf"/><Relationship Id="rId4" Type="http://schemas.openxmlformats.org/officeDocument/2006/relationships/oleObject" Target="../embeddings/oleObject24.bin"/></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1.xml"/><Relationship Id="rId7"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26.bin"/><Relationship Id="rId5" Type="http://schemas.openxmlformats.org/officeDocument/2006/relationships/image" Target="../media/image27.emf"/><Relationship Id="rId4" Type="http://schemas.openxmlformats.org/officeDocument/2006/relationships/oleObject" Target="../embeddings/oleObject25.bin"/></Relationships>
</file>

<file path=ppt/slides/_rels/slide28.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2.xml"/><Relationship Id="rId7" Type="http://schemas.openxmlformats.org/officeDocument/2006/relationships/image" Target="../media/image30.emf"/><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oleObject" Target="../embeddings/oleObject28.bin"/><Relationship Id="rId5" Type="http://schemas.openxmlformats.org/officeDocument/2006/relationships/image" Target="../media/image29.emf"/><Relationship Id="rId4" Type="http://schemas.openxmlformats.org/officeDocument/2006/relationships/oleObject" Target="../embeddings/oleObject27.bin"/></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4.xml"/><Relationship Id="rId7" Type="http://schemas.openxmlformats.org/officeDocument/2006/relationships/image" Target="../media/image32.emf"/><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oleObject" Target="../embeddings/oleObject30.bin"/><Relationship Id="rId5" Type="http://schemas.openxmlformats.org/officeDocument/2006/relationships/image" Target="../media/image31.emf"/><Relationship Id="rId4" Type="http://schemas.openxmlformats.org/officeDocument/2006/relationships/oleObject" Target="../embeddings/oleObject29.bin"/></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27.xml"/><Relationship Id="rId7" Type="http://schemas.openxmlformats.org/officeDocument/2006/relationships/image" Target="../media/image34.e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32.bin"/><Relationship Id="rId5" Type="http://schemas.openxmlformats.org/officeDocument/2006/relationships/image" Target="../media/image33.emf"/><Relationship Id="rId4" Type="http://schemas.openxmlformats.org/officeDocument/2006/relationships/oleObject" Target="../embeddings/oleObject31.bin"/></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7.xml"/><Relationship Id="rId1" Type="http://schemas.openxmlformats.org/officeDocument/2006/relationships/vmlDrawing" Target="../drawings/vmlDrawing14.vml"/><Relationship Id="rId5" Type="http://schemas.openxmlformats.org/officeDocument/2006/relationships/image" Target="../media/image35.emf"/><Relationship Id="rId4" Type="http://schemas.openxmlformats.org/officeDocument/2006/relationships/oleObject" Target="../embeddings/oleObject33.bin"/></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29.xml"/><Relationship Id="rId7" Type="http://schemas.openxmlformats.org/officeDocument/2006/relationships/image" Target="../media/image37.emf"/><Relationship Id="rId2" Type="http://schemas.openxmlformats.org/officeDocument/2006/relationships/slideLayout" Target="../slideLayouts/slideLayout7.xml"/><Relationship Id="rId1" Type="http://schemas.openxmlformats.org/officeDocument/2006/relationships/vmlDrawing" Target="../drawings/vmlDrawing15.vml"/><Relationship Id="rId6" Type="http://schemas.openxmlformats.org/officeDocument/2006/relationships/oleObject" Target="../embeddings/oleObject35.bin"/><Relationship Id="rId5" Type="http://schemas.openxmlformats.org/officeDocument/2006/relationships/image" Target="../media/image36.emf"/><Relationship Id="rId4" Type="http://schemas.openxmlformats.org/officeDocument/2006/relationships/oleObject" Target="../embeddings/oleObject34.bin"/></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38.bin"/><Relationship Id="rId13" Type="http://schemas.openxmlformats.org/officeDocument/2006/relationships/image" Target="../media/image42.emf"/><Relationship Id="rId3" Type="http://schemas.openxmlformats.org/officeDocument/2006/relationships/notesSlide" Target="../notesSlides/notesSlide30.xml"/><Relationship Id="rId7" Type="http://schemas.openxmlformats.org/officeDocument/2006/relationships/image" Target="../media/image39.emf"/><Relationship Id="rId12" Type="http://schemas.openxmlformats.org/officeDocument/2006/relationships/oleObject" Target="../embeddings/oleObject40.bin"/><Relationship Id="rId17" Type="http://schemas.openxmlformats.org/officeDocument/2006/relationships/image" Target="../media/image44.emf"/><Relationship Id="rId2" Type="http://schemas.openxmlformats.org/officeDocument/2006/relationships/slideLayout" Target="../slideLayouts/slideLayout7.xml"/><Relationship Id="rId16" Type="http://schemas.openxmlformats.org/officeDocument/2006/relationships/oleObject" Target="../embeddings/oleObject42.bin"/><Relationship Id="rId1" Type="http://schemas.openxmlformats.org/officeDocument/2006/relationships/vmlDrawing" Target="../drawings/vmlDrawing16.vml"/><Relationship Id="rId6" Type="http://schemas.openxmlformats.org/officeDocument/2006/relationships/oleObject" Target="../embeddings/oleObject37.bin"/><Relationship Id="rId11" Type="http://schemas.openxmlformats.org/officeDocument/2006/relationships/image" Target="../media/image41.emf"/><Relationship Id="rId5" Type="http://schemas.openxmlformats.org/officeDocument/2006/relationships/image" Target="../media/image38.emf"/><Relationship Id="rId15" Type="http://schemas.openxmlformats.org/officeDocument/2006/relationships/image" Target="../media/image43.emf"/><Relationship Id="rId10" Type="http://schemas.openxmlformats.org/officeDocument/2006/relationships/oleObject" Target="../embeddings/oleObject39.bin"/><Relationship Id="rId4" Type="http://schemas.openxmlformats.org/officeDocument/2006/relationships/oleObject" Target="../embeddings/oleObject36.bin"/><Relationship Id="rId9" Type="http://schemas.openxmlformats.org/officeDocument/2006/relationships/image" Target="../media/image40.emf"/><Relationship Id="rId14" Type="http://schemas.openxmlformats.org/officeDocument/2006/relationships/oleObject" Target="../embeddings/oleObject41.bin"/></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1.xml"/><Relationship Id="rId7" Type="http://schemas.openxmlformats.org/officeDocument/2006/relationships/image" Target="../media/image46.e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oleObject" Target="../embeddings/oleObject44.bin"/><Relationship Id="rId5" Type="http://schemas.openxmlformats.org/officeDocument/2006/relationships/image" Target="../media/image45.emf"/><Relationship Id="rId4" Type="http://schemas.openxmlformats.org/officeDocument/2006/relationships/oleObject" Target="../embeddings/oleObject43.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8" Type="http://schemas.openxmlformats.org/officeDocument/2006/relationships/oleObject" Target="../embeddings/oleObject47.bin"/><Relationship Id="rId3" Type="http://schemas.openxmlformats.org/officeDocument/2006/relationships/notesSlide" Target="../notesSlides/notesSlide34.xml"/><Relationship Id="rId7" Type="http://schemas.openxmlformats.org/officeDocument/2006/relationships/image" Target="../media/image48.e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oleObject" Target="../embeddings/oleObject46.bin"/><Relationship Id="rId5" Type="http://schemas.openxmlformats.org/officeDocument/2006/relationships/image" Target="../media/image47.emf"/><Relationship Id="rId4" Type="http://schemas.openxmlformats.org/officeDocument/2006/relationships/oleObject" Target="../embeddings/oleObject45.bin"/><Relationship Id="rId9" Type="http://schemas.openxmlformats.org/officeDocument/2006/relationships/image" Target="../media/image49.emf"/></Relationships>
</file>

<file path=ppt/slides/_rels/slide43.xml.rels><?xml version="1.0" encoding="UTF-8" standalone="yes"?>
<Relationships xmlns="http://schemas.openxmlformats.org/package/2006/relationships"><Relationship Id="rId8" Type="http://schemas.openxmlformats.org/officeDocument/2006/relationships/oleObject" Target="../embeddings/oleObject50.bin"/><Relationship Id="rId3" Type="http://schemas.openxmlformats.org/officeDocument/2006/relationships/notesSlide" Target="../notesSlides/notesSlide35.xml"/><Relationship Id="rId7" Type="http://schemas.openxmlformats.org/officeDocument/2006/relationships/image" Target="../media/image51.emf"/><Relationship Id="rId2" Type="http://schemas.openxmlformats.org/officeDocument/2006/relationships/slideLayout" Target="../slideLayouts/slideLayout7.xml"/><Relationship Id="rId1" Type="http://schemas.openxmlformats.org/officeDocument/2006/relationships/vmlDrawing" Target="../drawings/vmlDrawing19.vml"/><Relationship Id="rId6" Type="http://schemas.openxmlformats.org/officeDocument/2006/relationships/oleObject" Target="../embeddings/oleObject49.bin"/><Relationship Id="rId11" Type="http://schemas.openxmlformats.org/officeDocument/2006/relationships/image" Target="../media/image53.emf"/><Relationship Id="rId5" Type="http://schemas.openxmlformats.org/officeDocument/2006/relationships/image" Target="../media/image50.emf"/><Relationship Id="rId10" Type="http://schemas.openxmlformats.org/officeDocument/2006/relationships/oleObject" Target="../embeddings/oleObject51.bin"/><Relationship Id="rId4" Type="http://schemas.openxmlformats.org/officeDocument/2006/relationships/oleObject" Target="../embeddings/oleObject48.bin"/><Relationship Id="rId9" Type="http://schemas.openxmlformats.org/officeDocument/2006/relationships/image" Target="../media/image52.emf"/></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7.xml"/><Relationship Id="rId1" Type="http://schemas.openxmlformats.org/officeDocument/2006/relationships/vmlDrawing" Target="../drawings/vmlDrawing20.vml"/><Relationship Id="rId5" Type="http://schemas.openxmlformats.org/officeDocument/2006/relationships/image" Target="../media/image54.emf"/><Relationship Id="rId4" Type="http://schemas.openxmlformats.org/officeDocument/2006/relationships/oleObject" Target="../embeddings/oleObject52.bin"/></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38.xml"/><Relationship Id="rId7" Type="http://schemas.openxmlformats.org/officeDocument/2006/relationships/image" Target="../media/image56.wmf"/><Relationship Id="rId2" Type="http://schemas.openxmlformats.org/officeDocument/2006/relationships/slideLayout" Target="../slideLayouts/slideLayout7.xml"/><Relationship Id="rId1" Type="http://schemas.openxmlformats.org/officeDocument/2006/relationships/vmlDrawing" Target="../drawings/vmlDrawing21.vml"/><Relationship Id="rId6" Type="http://schemas.openxmlformats.org/officeDocument/2006/relationships/oleObject" Target="../embeddings/oleObject54.bin"/><Relationship Id="rId5" Type="http://schemas.openxmlformats.org/officeDocument/2006/relationships/image" Target="../media/image55.wmf"/><Relationship Id="rId4" Type="http://schemas.openxmlformats.org/officeDocument/2006/relationships/oleObject" Target="../embeddings/oleObject53.bin"/></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6.emf"/><Relationship Id="rId3" Type="http://schemas.openxmlformats.org/officeDocument/2006/relationships/notesSlide" Target="../notesSlides/notesSlide5.xml"/><Relationship Id="rId7" Type="http://schemas.openxmlformats.org/officeDocument/2006/relationships/image" Target="../media/image3.emf"/><Relationship Id="rId12"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11" Type="http://schemas.openxmlformats.org/officeDocument/2006/relationships/image" Target="../media/image5.emf"/><Relationship Id="rId5" Type="http://schemas.openxmlformats.org/officeDocument/2006/relationships/image" Target="../media/image2.emf"/><Relationship Id="rId15" Type="http://schemas.openxmlformats.org/officeDocument/2006/relationships/image" Target="../media/image7.e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4.emf"/><Relationship Id="rId14" Type="http://schemas.openxmlformats.org/officeDocument/2006/relationships/oleObject" Target="../embeddings/oleObject7.bin"/></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0.bin"/><Relationship Id="rId13" Type="http://schemas.openxmlformats.org/officeDocument/2006/relationships/image" Target="../media/image12.emf"/><Relationship Id="rId18" Type="http://schemas.openxmlformats.org/officeDocument/2006/relationships/oleObject" Target="../embeddings/oleObject15.bin"/><Relationship Id="rId3" Type="http://schemas.openxmlformats.org/officeDocument/2006/relationships/notesSlide" Target="../notesSlides/notesSlide6.xml"/><Relationship Id="rId7" Type="http://schemas.openxmlformats.org/officeDocument/2006/relationships/image" Target="../media/image9.emf"/><Relationship Id="rId12" Type="http://schemas.openxmlformats.org/officeDocument/2006/relationships/oleObject" Target="../embeddings/oleObject12.bin"/><Relationship Id="rId17" Type="http://schemas.openxmlformats.org/officeDocument/2006/relationships/image" Target="../media/image14.emf"/><Relationship Id="rId2" Type="http://schemas.openxmlformats.org/officeDocument/2006/relationships/slideLayout" Target="../slideLayouts/slideLayout7.xml"/><Relationship Id="rId16" Type="http://schemas.openxmlformats.org/officeDocument/2006/relationships/oleObject" Target="../embeddings/oleObject14.bin"/><Relationship Id="rId1" Type="http://schemas.openxmlformats.org/officeDocument/2006/relationships/vmlDrawing" Target="../drawings/vmlDrawing3.vml"/><Relationship Id="rId6" Type="http://schemas.openxmlformats.org/officeDocument/2006/relationships/oleObject" Target="../embeddings/oleObject9.bin"/><Relationship Id="rId11" Type="http://schemas.openxmlformats.org/officeDocument/2006/relationships/image" Target="../media/image11.emf"/><Relationship Id="rId5" Type="http://schemas.openxmlformats.org/officeDocument/2006/relationships/image" Target="../media/image8.emf"/><Relationship Id="rId15" Type="http://schemas.openxmlformats.org/officeDocument/2006/relationships/image" Target="../media/image13.emf"/><Relationship Id="rId10" Type="http://schemas.openxmlformats.org/officeDocument/2006/relationships/oleObject" Target="../embeddings/oleObject11.bin"/><Relationship Id="rId19" Type="http://schemas.openxmlformats.org/officeDocument/2006/relationships/image" Target="../media/image15.emf"/><Relationship Id="rId4" Type="http://schemas.openxmlformats.org/officeDocument/2006/relationships/oleObject" Target="../embeddings/oleObject8.bin"/><Relationship Id="rId9" Type="http://schemas.openxmlformats.org/officeDocument/2006/relationships/image" Target="../media/image10.emf"/><Relationship Id="rId14" Type="http://schemas.openxmlformats.org/officeDocument/2006/relationships/oleObject" Target="../embeddings/oleObject13.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17.e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7.bin"/><Relationship Id="rId5" Type="http://schemas.openxmlformats.org/officeDocument/2006/relationships/image" Target="../media/image16.emf"/><Relationship Id="rId4" Type="http://schemas.openxmlformats.org/officeDocument/2006/relationships/oleObject" Target="../embeddings/oleObject16.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19.emf"/><Relationship Id="rId5" Type="http://schemas.openxmlformats.org/officeDocument/2006/relationships/oleObject" Target="../embeddings/oleObject19.bin"/><Relationship Id="rId4" Type="http://schemas.openxmlformats.org/officeDocument/2006/relationships/image" Target="../media/image1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6" name="Rectangle 16"/>
          <p:cNvSpPr>
            <a:spLocks noGrp="1" noChangeArrowheads="1"/>
          </p:cNvSpPr>
          <p:nvPr>
            <p:ph type="title"/>
          </p:nvPr>
        </p:nvSpPr>
        <p:spPr>
          <a:xfrm>
            <a:off x="685800" y="169863"/>
            <a:ext cx="7772400" cy="814387"/>
          </a:xfrm>
          <a:noFill/>
          <a:ln/>
        </p:spPr>
        <p:txBody>
          <a:bodyPr/>
          <a:lstStyle/>
          <a:p>
            <a:br>
              <a:rPr lang="en-US" dirty="0"/>
            </a:br>
            <a:r>
              <a:rPr lang="en-US" dirty="0"/>
              <a:t>Interval Estimation</a:t>
            </a:r>
          </a:p>
        </p:txBody>
      </p:sp>
      <p:sp>
        <p:nvSpPr>
          <p:cNvPr id="5147" name="AutoShape 27"/>
          <p:cNvSpPr>
            <a:spLocks noChangeArrowheads="1"/>
          </p:cNvSpPr>
          <p:nvPr/>
        </p:nvSpPr>
        <p:spPr bwMode="auto">
          <a:xfrm rot="5400000">
            <a:off x="496888" y="12541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148" name="AutoShape 28"/>
          <p:cNvSpPr>
            <a:spLocks noChangeArrowheads="1"/>
          </p:cNvSpPr>
          <p:nvPr/>
        </p:nvSpPr>
        <p:spPr bwMode="auto">
          <a:xfrm rot="5400000">
            <a:off x="496888" y="17494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149" name="AutoShape 29"/>
          <p:cNvSpPr>
            <a:spLocks noChangeArrowheads="1"/>
          </p:cNvSpPr>
          <p:nvPr/>
        </p:nvSpPr>
        <p:spPr bwMode="auto">
          <a:xfrm rot="5400000">
            <a:off x="496888" y="22066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150" name="AutoShape 30"/>
          <p:cNvSpPr>
            <a:spLocks noChangeArrowheads="1"/>
          </p:cNvSpPr>
          <p:nvPr/>
        </p:nvSpPr>
        <p:spPr bwMode="auto">
          <a:xfrm rot="5400000">
            <a:off x="496888" y="26638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151" name="Rectangle 31"/>
          <p:cNvSpPr>
            <a:spLocks noChangeArrowheads="1"/>
          </p:cNvSpPr>
          <p:nvPr/>
        </p:nvSpPr>
        <p:spPr bwMode="auto">
          <a:xfrm>
            <a:off x="714375" y="1117600"/>
            <a:ext cx="6013450" cy="4762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latin typeface="Book Antiqua" pitchFamily="18" charset="0"/>
              </a:rPr>
              <a:t>Population Mean:  </a:t>
            </a:r>
            <a:r>
              <a:rPr lang="en-US" sz="2400" i="1" dirty="0">
                <a:effectLst>
                  <a:outerShdw blurRad="38100" dist="38100" dir="2700000" algn="tl">
                    <a:srgbClr val="000000"/>
                  </a:outerShdw>
                </a:effectLst>
                <a:latin typeface="Symbol" pitchFamily="18" charset="2"/>
              </a:rPr>
              <a:t>s</a:t>
            </a:r>
            <a:r>
              <a:rPr lang="en-US" sz="2400" dirty="0">
                <a:effectLst>
                  <a:outerShdw blurRad="38100" dist="38100" dir="2700000" algn="tl">
                    <a:srgbClr val="000000"/>
                  </a:outerShdw>
                </a:effectLst>
                <a:latin typeface="Book Antiqua" pitchFamily="18" charset="0"/>
              </a:rPr>
              <a:t>  Known</a:t>
            </a:r>
          </a:p>
        </p:txBody>
      </p:sp>
      <p:sp>
        <p:nvSpPr>
          <p:cNvPr id="5152" name="Rectangle 32"/>
          <p:cNvSpPr>
            <a:spLocks noChangeArrowheads="1"/>
          </p:cNvSpPr>
          <p:nvPr/>
        </p:nvSpPr>
        <p:spPr bwMode="auto">
          <a:xfrm>
            <a:off x="714375" y="1593850"/>
            <a:ext cx="5803900" cy="5715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Population Mean:  </a:t>
            </a:r>
            <a:r>
              <a:rPr lang="en-US" sz="2400" i="1">
                <a:effectLst>
                  <a:outerShdw blurRad="38100" dist="38100" dir="2700000" algn="tl">
                    <a:srgbClr val="000000"/>
                  </a:outerShdw>
                </a:effectLst>
                <a:latin typeface="Symbol" pitchFamily="18" charset="2"/>
              </a:rPr>
              <a:t>s</a:t>
            </a:r>
            <a:r>
              <a:rPr lang="en-US" sz="2400">
                <a:effectLst>
                  <a:outerShdw blurRad="38100" dist="38100" dir="2700000" algn="tl">
                    <a:srgbClr val="000000"/>
                  </a:outerShdw>
                </a:effectLst>
                <a:latin typeface="Book Antiqua" pitchFamily="18" charset="0"/>
              </a:rPr>
              <a:t>  Unknown</a:t>
            </a:r>
          </a:p>
        </p:txBody>
      </p:sp>
      <p:sp>
        <p:nvSpPr>
          <p:cNvPr id="5153" name="Rectangle 33"/>
          <p:cNvSpPr>
            <a:spLocks noChangeArrowheads="1"/>
          </p:cNvSpPr>
          <p:nvPr/>
        </p:nvSpPr>
        <p:spPr bwMode="auto">
          <a:xfrm>
            <a:off x="704850" y="2051050"/>
            <a:ext cx="5384800" cy="4572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Determining the Sample Size</a:t>
            </a:r>
          </a:p>
        </p:txBody>
      </p:sp>
      <p:sp>
        <p:nvSpPr>
          <p:cNvPr id="5154" name="Rectangle 34"/>
          <p:cNvSpPr>
            <a:spLocks noChangeArrowheads="1"/>
          </p:cNvSpPr>
          <p:nvPr/>
        </p:nvSpPr>
        <p:spPr bwMode="auto">
          <a:xfrm>
            <a:off x="704850" y="2508250"/>
            <a:ext cx="5556250" cy="4381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Population Proportion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5147"/>
                                        </p:tgtEl>
                                        <p:attrNameLst>
                                          <p:attrName>style.visibility</p:attrName>
                                        </p:attrNameLst>
                                      </p:cBhvr>
                                      <p:to>
                                        <p:strVal val="visible"/>
                                      </p:to>
                                    </p:set>
                                    <p:animEffect transition="in" filter="slide(fromLeft)">
                                      <p:cBhvr>
                                        <p:cTn id="7" dur="500"/>
                                        <p:tgtEl>
                                          <p:spTgt spid="5147"/>
                                        </p:tgtEl>
                                      </p:cBhvr>
                                    </p:animEffect>
                                  </p:childTnLst>
                                  <p:subTnLst>
                                    <p:set>
                                      <p:cBhvr override="childStyle">
                                        <p:cTn dur="1" fill="hold" display="0" masterRel="nextClick" afterEffect="1"/>
                                        <p:tgtEl>
                                          <p:spTgt spid="514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151"/>
                                        </p:tgtEl>
                                        <p:attrNameLst>
                                          <p:attrName>style.visibility</p:attrName>
                                        </p:attrNameLst>
                                      </p:cBhvr>
                                      <p:to>
                                        <p:strVal val="visible"/>
                                      </p:to>
                                    </p:set>
                                    <p:animEffect transition="in" filter="blinds(horizontal)">
                                      <p:cBhvr>
                                        <p:cTn id="12" dur="500"/>
                                        <p:tgtEl>
                                          <p:spTgt spid="5151"/>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5148"/>
                                        </p:tgtEl>
                                        <p:attrNameLst>
                                          <p:attrName>style.visibility</p:attrName>
                                        </p:attrNameLst>
                                      </p:cBhvr>
                                      <p:to>
                                        <p:strVal val="visible"/>
                                      </p:to>
                                    </p:set>
                                    <p:animEffect transition="in" filter="slide(fromLeft)">
                                      <p:cBhvr>
                                        <p:cTn id="16" dur="500"/>
                                        <p:tgtEl>
                                          <p:spTgt spid="5148"/>
                                        </p:tgtEl>
                                      </p:cBhvr>
                                    </p:animEffect>
                                  </p:childTnLst>
                                  <p:subTnLst>
                                    <p:set>
                                      <p:cBhvr override="childStyle">
                                        <p:cTn dur="1" fill="hold" display="0" masterRel="nextClick" afterEffect="1"/>
                                        <p:tgtEl>
                                          <p:spTgt spid="5148"/>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5152"/>
                                        </p:tgtEl>
                                        <p:attrNameLst>
                                          <p:attrName>style.visibility</p:attrName>
                                        </p:attrNameLst>
                                      </p:cBhvr>
                                      <p:to>
                                        <p:strVal val="visible"/>
                                      </p:to>
                                    </p:set>
                                    <p:animEffect transition="in" filter="blinds(horizontal)">
                                      <p:cBhvr>
                                        <p:cTn id="21" dur="500"/>
                                        <p:tgtEl>
                                          <p:spTgt spid="5152"/>
                                        </p:tgtEl>
                                      </p:cBhvr>
                                    </p:animEffect>
                                  </p:childTnLst>
                                </p:cTn>
                              </p:par>
                            </p:childTnLst>
                          </p:cTn>
                        </p:par>
                        <p:par>
                          <p:cTn id="22" fill="hold">
                            <p:stCondLst>
                              <p:cond delay="500"/>
                            </p:stCondLst>
                            <p:childTnLst>
                              <p:par>
                                <p:cTn id="23" presetID="12" presetClass="entr" presetSubtype="8" fill="hold" grpId="0" nodeType="afterEffect">
                                  <p:stCondLst>
                                    <p:cond delay="1000"/>
                                  </p:stCondLst>
                                  <p:childTnLst>
                                    <p:set>
                                      <p:cBhvr>
                                        <p:cTn id="24" dur="1" fill="hold">
                                          <p:stCondLst>
                                            <p:cond delay="0"/>
                                          </p:stCondLst>
                                        </p:cTn>
                                        <p:tgtEl>
                                          <p:spTgt spid="5149"/>
                                        </p:tgtEl>
                                        <p:attrNameLst>
                                          <p:attrName>style.visibility</p:attrName>
                                        </p:attrNameLst>
                                      </p:cBhvr>
                                      <p:to>
                                        <p:strVal val="visible"/>
                                      </p:to>
                                    </p:set>
                                    <p:animEffect transition="in" filter="slide(fromLeft)">
                                      <p:cBhvr>
                                        <p:cTn id="25" dur="500"/>
                                        <p:tgtEl>
                                          <p:spTgt spid="5149"/>
                                        </p:tgtEl>
                                      </p:cBhvr>
                                    </p:animEffect>
                                  </p:childTnLst>
                                  <p:subTnLst>
                                    <p:set>
                                      <p:cBhvr override="childStyle">
                                        <p:cTn dur="1" fill="hold" display="0" masterRel="nextClick" afterEffect="1"/>
                                        <p:tgtEl>
                                          <p:spTgt spid="5149"/>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5153"/>
                                        </p:tgtEl>
                                        <p:attrNameLst>
                                          <p:attrName>style.visibility</p:attrName>
                                        </p:attrNameLst>
                                      </p:cBhvr>
                                      <p:to>
                                        <p:strVal val="visible"/>
                                      </p:to>
                                    </p:set>
                                    <p:animEffect transition="in" filter="blinds(horizontal)">
                                      <p:cBhvr>
                                        <p:cTn id="30" dur="500"/>
                                        <p:tgtEl>
                                          <p:spTgt spid="5153"/>
                                        </p:tgtEl>
                                      </p:cBhvr>
                                    </p:animEffect>
                                  </p:childTnLst>
                                </p:cTn>
                              </p:par>
                            </p:childTnLst>
                          </p:cTn>
                        </p:par>
                        <p:par>
                          <p:cTn id="31" fill="hold">
                            <p:stCondLst>
                              <p:cond delay="500"/>
                            </p:stCondLst>
                            <p:childTnLst>
                              <p:par>
                                <p:cTn id="32" presetID="12" presetClass="entr" presetSubtype="8" fill="hold" grpId="0" nodeType="afterEffect">
                                  <p:stCondLst>
                                    <p:cond delay="1000"/>
                                  </p:stCondLst>
                                  <p:childTnLst>
                                    <p:set>
                                      <p:cBhvr>
                                        <p:cTn id="33" dur="1" fill="hold">
                                          <p:stCondLst>
                                            <p:cond delay="0"/>
                                          </p:stCondLst>
                                        </p:cTn>
                                        <p:tgtEl>
                                          <p:spTgt spid="5150"/>
                                        </p:tgtEl>
                                        <p:attrNameLst>
                                          <p:attrName>style.visibility</p:attrName>
                                        </p:attrNameLst>
                                      </p:cBhvr>
                                      <p:to>
                                        <p:strVal val="visible"/>
                                      </p:to>
                                    </p:set>
                                    <p:animEffect transition="in" filter="slide(fromLeft)">
                                      <p:cBhvr>
                                        <p:cTn id="34" dur="500"/>
                                        <p:tgtEl>
                                          <p:spTgt spid="5150"/>
                                        </p:tgtEl>
                                      </p:cBhvr>
                                    </p:animEffect>
                                  </p:childTnLst>
                                  <p:subTnLst>
                                    <p:set>
                                      <p:cBhvr override="childStyle">
                                        <p:cTn dur="1" fill="hold" display="0" masterRel="nextClick" afterEffect="1"/>
                                        <p:tgtEl>
                                          <p:spTgt spid="5150"/>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5154"/>
                                        </p:tgtEl>
                                        <p:attrNameLst>
                                          <p:attrName>style.visibility</p:attrName>
                                        </p:attrNameLst>
                                      </p:cBhvr>
                                      <p:to>
                                        <p:strVal val="visible"/>
                                      </p:to>
                                    </p:set>
                                    <p:animEffect transition="in" filter="blinds(horizontal)">
                                      <p:cBhvr>
                                        <p:cTn id="39" dur="500"/>
                                        <p:tgtEl>
                                          <p:spTgt spid="5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47" grpId="0" animBg="1"/>
      <p:bldP spid="5148" grpId="0" animBg="1"/>
      <p:bldP spid="5149" grpId="0" animBg="1"/>
      <p:bldP spid="5150" grpId="0" animBg="1"/>
      <p:bldP spid="5151" grpId="0" autoUpdateAnimBg="0"/>
      <p:bldP spid="5152" grpId="0" autoUpdateAnimBg="0"/>
      <p:bldP spid="5153" grpId="0" autoUpdateAnimBg="0"/>
      <p:bldP spid="5154"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726" name="Rectangle 166"/>
          <p:cNvSpPr>
            <a:spLocks noChangeArrowheads="1"/>
          </p:cNvSpPr>
          <p:nvPr/>
        </p:nvSpPr>
        <p:spPr bwMode="auto">
          <a:xfrm>
            <a:off x="685800" y="160338"/>
            <a:ext cx="7772400" cy="817562"/>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Interval Estimate of a Population Mean:</a:t>
            </a:r>
            <a:br>
              <a:rPr lang="en-US" sz="2800" dirty="0">
                <a:solidFill>
                  <a:srgbClr val="66FFFF"/>
                </a:solidFill>
                <a:effectLst>
                  <a:outerShdw blurRad="38100" dist="38100" dir="2700000" algn="tl">
                    <a:srgbClr val="000000"/>
                  </a:outerShdw>
                </a:effectLst>
                <a:latin typeface="Book Antiqua" pitchFamily="18" charset="0"/>
              </a:rPr>
            </a:br>
            <a:r>
              <a:rPr lang="en-US" sz="2800" i="1" dirty="0">
                <a:solidFill>
                  <a:srgbClr val="66FFFF"/>
                </a:solidFill>
                <a:effectLst>
                  <a:outerShdw blurRad="38100" dist="38100" dir="2700000" algn="tl">
                    <a:srgbClr val="000000"/>
                  </a:outerShdw>
                </a:effectLst>
                <a:latin typeface="Symbol" pitchFamily="18" charset="2"/>
              </a:rPr>
              <a:t></a:t>
            </a:r>
            <a:r>
              <a:rPr lang="en-US" sz="2800" dirty="0">
                <a:solidFill>
                  <a:srgbClr val="66FFFF"/>
                </a:solidFill>
                <a:effectLst>
                  <a:outerShdw blurRad="38100" dist="38100" dir="2700000" algn="tl">
                    <a:srgbClr val="000000"/>
                  </a:outerShdw>
                </a:effectLst>
                <a:latin typeface="Book Antiqua" pitchFamily="18" charset="0"/>
              </a:rPr>
              <a:t>  Known</a:t>
            </a:r>
            <a:endParaRPr lang="en-US" sz="2800" i="1" dirty="0">
              <a:solidFill>
                <a:srgbClr val="66FFFF"/>
              </a:solidFill>
              <a:effectLst>
                <a:outerShdw blurRad="38100" dist="38100" dir="2700000" algn="tl">
                  <a:srgbClr val="000000"/>
                </a:outerShdw>
              </a:effectLst>
              <a:latin typeface="Book Antiqua" pitchFamily="18" charset="0"/>
            </a:endParaRPr>
          </a:p>
        </p:txBody>
      </p:sp>
      <p:sp>
        <p:nvSpPr>
          <p:cNvPr id="66727" name="Rectangle 167"/>
          <p:cNvSpPr>
            <a:spLocks noChangeArrowheads="1"/>
          </p:cNvSpPr>
          <p:nvPr/>
        </p:nvSpPr>
        <p:spPr bwMode="auto">
          <a:xfrm>
            <a:off x="703263" y="1114425"/>
            <a:ext cx="6038850" cy="5016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dirty="0">
                <a:solidFill>
                  <a:srgbClr val="66FFFF"/>
                </a:solidFill>
                <a:effectLst>
                  <a:outerShdw blurRad="38100" dist="38100" dir="2700000" algn="tl">
                    <a:srgbClr val="000000"/>
                  </a:outerShdw>
                </a:effectLst>
                <a:latin typeface="Book Antiqua" pitchFamily="18" charset="0"/>
              </a:rPr>
              <a:t>Example:  Discount Sounds</a:t>
            </a:r>
            <a:endParaRPr lang="en-US" sz="2400" dirty="0">
              <a:effectLst>
                <a:outerShdw blurRad="38100" dist="38100" dir="2700000" algn="tl">
                  <a:srgbClr val="000000"/>
                </a:outerShdw>
              </a:effectLst>
              <a:latin typeface="Book Antiqua" pitchFamily="18" charset="0"/>
            </a:endParaRPr>
          </a:p>
        </p:txBody>
      </p:sp>
      <p:sp>
        <p:nvSpPr>
          <p:cNvPr id="66728" name="Rectangle 168"/>
          <p:cNvSpPr>
            <a:spLocks noChangeArrowheads="1"/>
          </p:cNvSpPr>
          <p:nvPr/>
        </p:nvSpPr>
        <p:spPr bwMode="auto">
          <a:xfrm>
            <a:off x="1077913" y="1620838"/>
            <a:ext cx="7556500" cy="1917700"/>
          </a:xfrm>
          <a:prstGeom prst="rect">
            <a:avLst/>
          </a:prstGeom>
          <a:noFill/>
          <a:ln w="12700">
            <a:noFill/>
            <a:miter lim="800000"/>
            <a:headEnd/>
            <a:tailEnd/>
          </a:ln>
          <a:effectLst/>
        </p:spPr>
        <p:txBody>
          <a:bodyPr lIns="90488" tIns="44450" rIns="90488" bIns="44450"/>
          <a:lstStyle/>
          <a:p>
            <a:pPr marL="342900" indent="-342900"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Discount Sounds has 260 retail outlets throughout</a:t>
            </a:r>
          </a:p>
          <a:p>
            <a:pPr marL="342900" indent="-342900"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the United States.  The firm is evaluating a potential</a:t>
            </a:r>
          </a:p>
          <a:p>
            <a:pPr marL="342900" indent="-342900"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location for a new outlet, based in part, on the mean</a:t>
            </a:r>
          </a:p>
          <a:p>
            <a:pPr marL="342900" indent="-342900"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annual income of the individuals in the marketing</a:t>
            </a:r>
          </a:p>
          <a:p>
            <a:pPr marL="342900" indent="-342900"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area of the new location.</a:t>
            </a:r>
          </a:p>
        </p:txBody>
      </p:sp>
      <p:sp>
        <p:nvSpPr>
          <p:cNvPr id="66729" name="Rectangle 169"/>
          <p:cNvSpPr>
            <a:spLocks noChangeArrowheads="1"/>
          </p:cNvSpPr>
          <p:nvPr/>
        </p:nvSpPr>
        <p:spPr bwMode="auto">
          <a:xfrm>
            <a:off x="1065213" y="3519488"/>
            <a:ext cx="7442200" cy="2476500"/>
          </a:xfrm>
          <a:prstGeom prst="rect">
            <a:avLst/>
          </a:prstGeom>
          <a:noFill/>
          <a:ln w="12700">
            <a:noFill/>
            <a:miter lim="800000"/>
            <a:headEnd/>
            <a:tailEnd/>
          </a:ln>
          <a:effectLst/>
        </p:spPr>
        <p:txBody>
          <a:bodyPr lIns="90488" tIns="44450" rIns="90488" bIns="44450"/>
          <a:lstStyle/>
          <a:p>
            <a:pPr marL="342900" indent="-342900" algn="l">
              <a:lnSpc>
                <a:spcPct val="8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A sample of size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 = 36 was taken; the sample </a:t>
            </a:r>
          </a:p>
          <a:p>
            <a:pPr marL="342900" indent="-342900" algn="l">
              <a:lnSpc>
                <a:spcPct val="8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mean income is $41,100.  The population is not</a:t>
            </a:r>
          </a:p>
          <a:p>
            <a:pPr marL="342900" indent="-342900" algn="l">
              <a:lnSpc>
                <a:spcPct val="8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believed to be highly skewed.  The population </a:t>
            </a:r>
          </a:p>
          <a:p>
            <a:pPr marL="342900" indent="-342900" algn="l">
              <a:lnSpc>
                <a:spcPct val="8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standard deviation is estimated to be $4,500, and the</a:t>
            </a:r>
          </a:p>
          <a:p>
            <a:pPr marL="342900" indent="-342900" algn="l">
              <a:lnSpc>
                <a:spcPct val="8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confidence coefficient to be used in the interval </a:t>
            </a:r>
          </a:p>
          <a:p>
            <a:pPr marL="342900" indent="-342900" algn="l">
              <a:lnSpc>
                <a:spcPct val="8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estimate is .95.</a:t>
            </a:r>
          </a:p>
        </p:txBody>
      </p:sp>
      <p:sp>
        <p:nvSpPr>
          <p:cNvPr id="66731" name="AutoShape 171"/>
          <p:cNvSpPr>
            <a:spLocks noChangeArrowheads="1"/>
          </p:cNvSpPr>
          <p:nvPr/>
        </p:nvSpPr>
        <p:spPr bwMode="auto">
          <a:xfrm rot="5400000">
            <a:off x="763588" y="16732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6732" name="AutoShape 172"/>
          <p:cNvSpPr>
            <a:spLocks noChangeArrowheads="1"/>
          </p:cNvSpPr>
          <p:nvPr/>
        </p:nvSpPr>
        <p:spPr bwMode="auto">
          <a:xfrm rot="5400000">
            <a:off x="763588" y="36163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66731"/>
                                        </p:tgtEl>
                                        <p:attrNameLst>
                                          <p:attrName>style.visibility</p:attrName>
                                        </p:attrNameLst>
                                      </p:cBhvr>
                                      <p:to>
                                        <p:strVal val="visible"/>
                                      </p:to>
                                    </p:set>
                                    <p:animEffect transition="in" filter="slide(fromLeft)">
                                      <p:cBhvr>
                                        <p:cTn id="7" dur="500"/>
                                        <p:tgtEl>
                                          <p:spTgt spid="66731"/>
                                        </p:tgtEl>
                                      </p:cBhvr>
                                    </p:animEffect>
                                  </p:childTnLst>
                                  <p:subTnLst>
                                    <p:set>
                                      <p:cBhvr override="childStyle">
                                        <p:cTn dur="1" fill="hold" display="0" masterRel="nextClick" afterEffect="1"/>
                                        <p:tgtEl>
                                          <p:spTgt spid="6673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6728"/>
                                        </p:tgtEl>
                                        <p:attrNameLst>
                                          <p:attrName>style.visibility</p:attrName>
                                        </p:attrNameLst>
                                      </p:cBhvr>
                                      <p:to>
                                        <p:strVal val="visible"/>
                                      </p:to>
                                    </p:set>
                                    <p:animEffect transition="in" filter="blinds(horizontal)">
                                      <p:cBhvr>
                                        <p:cTn id="12" dur="500"/>
                                        <p:tgtEl>
                                          <p:spTgt spid="66728"/>
                                        </p:tgtEl>
                                      </p:cBhvr>
                                    </p:animEffect>
                                  </p:childTnLst>
                                </p:cTn>
                              </p:par>
                            </p:childTnLst>
                          </p:cTn>
                        </p:par>
                        <p:par>
                          <p:cTn id="13" fill="hold">
                            <p:stCondLst>
                              <p:cond delay="500"/>
                            </p:stCondLst>
                            <p:childTnLst>
                              <p:par>
                                <p:cTn id="14" presetID="12" presetClass="entr" presetSubtype="8" fill="hold" grpId="0" nodeType="afterEffect">
                                  <p:stCondLst>
                                    <p:cond delay="6000"/>
                                  </p:stCondLst>
                                  <p:childTnLst>
                                    <p:set>
                                      <p:cBhvr>
                                        <p:cTn id="15" dur="1" fill="hold">
                                          <p:stCondLst>
                                            <p:cond delay="0"/>
                                          </p:stCondLst>
                                        </p:cTn>
                                        <p:tgtEl>
                                          <p:spTgt spid="66732"/>
                                        </p:tgtEl>
                                        <p:attrNameLst>
                                          <p:attrName>style.visibility</p:attrName>
                                        </p:attrNameLst>
                                      </p:cBhvr>
                                      <p:to>
                                        <p:strVal val="visible"/>
                                      </p:to>
                                    </p:set>
                                    <p:animEffect transition="in" filter="slide(fromLeft)">
                                      <p:cBhvr>
                                        <p:cTn id="16" dur="500"/>
                                        <p:tgtEl>
                                          <p:spTgt spid="66732"/>
                                        </p:tgtEl>
                                      </p:cBhvr>
                                    </p:animEffect>
                                  </p:childTnLst>
                                  <p:subTnLst>
                                    <p:set>
                                      <p:cBhvr override="childStyle">
                                        <p:cTn dur="1" fill="hold" display="0" masterRel="nextClick" afterEffect="1"/>
                                        <p:tgtEl>
                                          <p:spTgt spid="66732"/>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66729"/>
                                        </p:tgtEl>
                                        <p:attrNameLst>
                                          <p:attrName>style.visibility</p:attrName>
                                        </p:attrNameLst>
                                      </p:cBhvr>
                                      <p:to>
                                        <p:strVal val="visible"/>
                                      </p:to>
                                    </p:set>
                                    <p:animEffect transition="in" filter="blinds(horizontal)">
                                      <p:cBhvr>
                                        <p:cTn id="21" dur="500"/>
                                        <p:tgtEl>
                                          <p:spTgt spid="66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728" grpId="0" autoUpdateAnimBg="0"/>
      <p:bldP spid="66729" grpId="0" autoUpdateAnimBg="0"/>
      <p:bldP spid="66731" grpId="0" animBg="1"/>
      <p:bldP spid="6673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758" name="Rectangle 174"/>
          <p:cNvSpPr>
            <a:spLocks noChangeArrowheads="1"/>
          </p:cNvSpPr>
          <p:nvPr/>
        </p:nvSpPr>
        <p:spPr bwMode="auto">
          <a:xfrm>
            <a:off x="2441171" y="4445000"/>
            <a:ext cx="4318000" cy="10668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pSp>
        <p:nvGrpSpPr>
          <p:cNvPr id="67766" name="Group 182"/>
          <p:cNvGrpSpPr>
            <a:grpSpLocks/>
          </p:cNvGrpSpPr>
          <p:nvPr/>
        </p:nvGrpSpPr>
        <p:grpSpPr bwMode="auto">
          <a:xfrm>
            <a:off x="1073150" y="1568450"/>
            <a:ext cx="7334250" cy="1162050"/>
            <a:chOff x="636" y="588"/>
            <a:chExt cx="4620" cy="732"/>
          </a:xfrm>
        </p:grpSpPr>
        <p:sp>
          <p:nvSpPr>
            <p:cNvPr id="67748" name="Rectangle 164"/>
            <p:cNvSpPr>
              <a:spLocks noChangeArrowheads="1"/>
            </p:cNvSpPr>
            <p:nvPr/>
          </p:nvSpPr>
          <p:spPr bwMode="auto">
            <a:xfrm>
              <a:off x="636" y="588"/>
              <a:ext cx="4620" cy="732"/>
            </a:xfrm>
            <a:prstGeom prst="rect">
              <a:avLst/>
            </a:prstGeom>
            <a:noFill/>
            <a:ln w="12700">
              <a:noFill/>
              <a:miter lim="800000"/>
              <a:headEnd/>
              <a:tailEnd/>
            </a:ln>
            <a:effectLst/>
          </p:spPr>
          <p:txBody>
            <a:bodyPr wrap="none" anchor="ctr"/>
            <a:lstStyle/>
            <a:p>
              <a:pPr algn="l">
                <a:spcBef>
                  <a:spcPct val="20000"/>
                </a:spcBef>
                <a:buClr>
                  <a:srgbClr val="FFFF00"/>
                </a:buClr>
                <a:buSzPct val="80000"/>
                <a:buFont typeface="Monotype Sorts" pitchFamily="2" charset="2"/>
                <a:buNone/>
              </a:pPr>
              <a:r>
                <a:rPr lang="en-US" sz="2400">
                  <a:effectLst>
                    <a:outerShdw blurRad="38100" dist="38100" dir="2700000" algn="tl">
                      <a:srgbClr val="000000"/>
                    </a:outerShdw>
                  </a:effectLst>
                  <a:latin typeface="Book Antiqua" pitchFamily="18" charset="0"/>
                </a:rPr>
                <a:t>95% of the sample means that can be observed</a:t>
              </a:r>
            </a:p>
            <a:p>
              <a:pPr algn="l">
                <a:spcBef>
                  <a:spcPct val="20000"/>
                </a:spcBef>
                <a:buClr>
                  <a:srgbClr val="FFFF00"/>
                </a:buClr>
                <a:buSzPct val="80000"/>
                <a:buFont typeface="Monotype Sorts" pitchFamily="2" charset="2"/>
                <a:buNone/>
              </a:pPr>
              <a:r>
                <a:rPr lang="en-US" sz="2400">
                  <a:effectLst>
                    <a:outerShdw blurRad="38100" dist="38100" dir="2700000" algn="tl">
                      <a:srgbClr val="000000"/>
                    </a:outerShdw>
                  </a:effectLst>
                  <a:latin typeface="Book Antiqua" pitchFamily="18" charset="0"/>
                </a:rPr>
                <a:t>are within </a:t>
              </a:r>
              <a:r>
                <a:rPr lang="en-US" sz="2400" u="sng">
                  <a:effectLst>
                    <a:outerShdw blurRad="38100" dist="38100" dir="2700000" algn="tl">
                      <a:srgbClr val="000000"/>
                    </a:outerShdw>
                  </a:effectLst>
                  <a:latin typeface="Book Antiqua" pitchFamily="18" charset="0"/>
                </a:rPr>
                <a:t>+</a:t>
              </a:r>
              <a:r>
                <a:rPr lang="en-US" sz="2400">
                  <a:effectLst>
                    <a:outerShdw blurRad="38100" dist="38100" dir="2700000" algn="tl">
                      <a:srgbClr val="000000"/>
                    </a:outerShdw>
                  </a:effectLst>
                  <a:latin typeface="Book Antiqua" pitchFamily="18" charset="0"/>
                </a:rPr>
                <a:t> 1.96      of the population mean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a:t>
              </a:r>
              <a:endParaRPr lang="en-US">
                <a:effectLst>
                  <a:outerShdw blurRad="38100" dist="38100" dir="2700000" algn="tl">
                    <a:srgbClr val="000000"/>
                  </a:outerShdw>
                </a:effectLst>
                <a:latin typeface="Book Antiqua" pitchFamily="18" charset="0"/>
              </a:endParaRPr>
            </a:p>
          </p:txBody>
        </p:sp>
        <p:graphicFrame>
          <p:nvGraphicFramePr>
            <p:cNvPr id="67587" name="Object 3">
              <a:hlinkClick r:id="" action="ppaction://ole?verb=0"/>
            </p:cNvPr>
            <p:cNvGraphicFramePr>
              <a:graphicFrameLocks/>
            </p:cNvGraphicFramePr>
            <p:nvPr/>
          </p:nvGraphicFramePr>
          <p:xfrm>
            <a:off x="2127" y="986"/>
            <a:ext cx="209" cy="241"/>
          </p:xfrm>
          <a:graphic>
            <a:graphicData uri="http://schemas.openxmlformats.org/presentationml/2006/ole">
              <mc:AlternateContent xmlns:mc="http://schemas.openxmlformats.org/markup-compatibility/2006">
                <mc:Choice xmlns:v="urn:schemas-microsoft-com:vml" Requires="v">
                  <p:oleObj spid="_x0000_s67643" name="Equation" r:id="rId4" imgW="341280" imgH="341280" progId="Equation">
                    <p:embed/>
                  </p:oleObj>
                </mc:Choice>
                <mc:Fallback>
                  <p:oleObj name="Equation" r:id="rId4" imgW="341280" imgH="341280" progId="Equation">
                    <p:embed/>
                    <p:pic>
                      <p:nvPicPr>
                        <p:cNvPr id="0" name="Picture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27" y="986"/>
                          <a:ext cx="209" cy="241"/>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67749" name="Rectangle 165"/>
          <p:cNvSpPr>
            <a:spLocks noChangeArrowheads="1"/>
          </p:cNvSpPr>
          <p:nvPr/>
        </p:nvSpPr>
        <p:spPr bwMode="auto">
          <a:xfrm>
            <a:off x="1092200" y="2692400"/>
            <a:ext cx="4667250" cy="571500"/>
          </a:xfrm>
          <a:prstGeom prst="rect">
            <a:avLst/>
          </a:prstGeom>
          <a:noFill/>
          <a:ln w="12700">
            <a:noFill/>
            <a:miter lim="800000"/>
            <a:headEnd/>
            <a:tailEnd/>
          </a:ln>
          <a:effectLst/>
        </p:spPr>
        <p:txBody>
          <a:bodyPr wrap="none" anchor="ctr"/>
          <a:lstStyle/>
          <a:p>
            <a:pPr algn="l">
              <a:spcBef>
                <a:spcPct val="20000"/>
              </a:spcBef>
              <a:buClr>
                <a:srgbClr val="FFFF00"/>
              </a:buClr>
              <a:buSzPct val="80000"/>
              <a:buFont typeface="Monotype Sorts" pitchFamily="2" charset="2"/>
              <a:buNone/>
            </a:pPr>
            <a:r>
              <a:rPr lang="en-US" sz="2400">
                <a:effectLst>
                  <a:outerShdw blurRad="38100" dist="38100" dir="2700000" algn="tl">
                    <a:srgbClr val="000000"/>
                  </a:outerShdw>
                </a:effectLst>
                <a:latin typeface="Book Antiqua" pitchFamily="18" charset="0"/>
              </a:rPr>
              <a:t>The margin of error is: </a:t>
            </a:r>
            <a:endParaRPr lang="en-US">
              <a:effectLst>
                <a:outerShdw blurRad="38100" dist="38100" dir="2700000" algn="tl">
                  <a:srgbClr val="000000"/>
                </a:outerShdw>
              </a:effectLst>
              <a:latin typeface="Book Antiqua" pitchFamily="18" charset="0"/>
            </a:endParaRPr>
          </a:p>
        </p:txBody>
      </p:sp>
      <p:graphicFrame>
        <p:nvGraphicFramePr>
          <p:cNvPr id="67588" name="Object 4">
            <a:hlinkClick r:id="" action="ppaction://ole?verb=0"/>
          </p:cNvPr>
          <p:cNvGraphicFramePr>
            <a:graphicFrameLocks/>
          </p:cNvGraphicFramePr>
          <p:nvPr/>
        </p:nvGraphicFramePr>
        <p:xfrm>
          <a:off x="2449513" y="3365500"/>
          <a:ext cx="4100512" cy="827088"/>
        </p:xfrm>
        <a:graphic>
          <a:graphicData uri="http://schemas.openxmlformats.org/presentationml/2006/ole">
            <mc:AlternateContent xmlns:mc="http://schemas.openxmlformats.org/markup-compatibility/2006">
              <mc:Choice xmlns:v="urn:schemas-microsoft-com:vml" Requires="v">
                <p:oleObj spid="_x0000_s67644" name="Equation" r:id="rId6" imgW="4863960" imgH="939600" progId="Equation.DSMT4">
                  <p:embed/>
                </p:oleObj>
              </mc:Choice>
              <mc:Fallback>
                <p:oleObj name="Equation" r:id="rId6" imgW="4863960" imgH="939600" progId="Equation.DSMT4">
                  <p:embed/>
                  <p:pic>
                    <p:nvPicPr>
                      <p:cNvPr id="0" name="Picture 4"/>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49513" y="3365500"/>
                        <a:ext cx="4100512" cy="82708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67747" name="Rectangle 163"/>
          <p:cNvSpPr>
            <a:spLocks noChangeArrowheads="1"/>
          </p:cNvSpPr>
          <p:nvPr/>
        </p:nvSpPr>
        <p:spPr bwMode="auto">
          <a:xfrm>
            <a:off x="2517371" y="4540250"/>
            <a:ext cx="4241800" cy="971550"/>
          </a:xfrm>
          <a:prstGeom prst="rect">
            <a:avLst/>
          </a:prstGeom>
          <a:noFill/>
          <a:ln w="12700">
            <a:noFill/>
            <a:miter lim="800000"/>
            <a:headEnd/>
            <a:tailEnd/>
          </a:ln>
          <a:effectLst/>
        </p:spPr>
        <p:txBody>
          <a:bodyPr wrap="none" anchor="ctr"/>
          <a:lstStyle/>
          <a:p>
            <a:pPr algn="l">
              <a:lnSpc>
                <a:spcPct val="110000"/>
              </a:lnSpc>
            </a:pPr>
            <a:r>
              <a:rPr lang="en-US" sz="2400" dirty="0">
                <a:effectLst>
                  <a:outerShdw blurRad="38100" dist="38100" dir="2700000" algn="tl">
                    <a:srgbClr val="000000"/>
                  </a:outerShdw>
                </a:effectLst>
                <a:latin typeface="Book Antiqua" pitchFamily="18" charset="0"/>
              </a:rPr>
              <a:t>    Thus, at 95% confidence,</a:t>
            </a:r>
          </a:p>
          <a:p>
            <a:pPr algn="l">
              <a:lnSpc>
                <a:spcPct val="110000"/>
              </a:lnSpc>
            </a:pPr>
            <a:r>
              <a:rPr lang="en-US" sz="2400" dirty="0">
                <a:effectLst>
                  <a:outerShdw blurRad="38100" dist="38100" dir="2700000" algn="tl">
                    <a:srgbClr val="000000"/>
                  </a:outerShdw>
                </a:effectLst>
                <a:latin typeface="Book Antiqua" pitchFamily="18" charset="0"/>
              </a:rPr>
              <a:t> the margin of error is $1,470. </a:t>
            </a:r>
          </a:p>
          <a:p>
            <a:pPr algn="l">
              <a:lnSpc>
                <a:spcPct val="110000"/>
              </a:lnSpc>
            </a:pPr>
            <a:endParaRPr lang="en-US" sz="600" dirty="0">
              <a:effectLst>
                <a:outerShdw blurRad="38100" dist="38100" dir="2700000" algn="tl">
                  <a:srgbClr val="000000"/>
                </a:outerShdw>
              </a:effectLst>
              <a:latin typeface="Book Antiqua" pitchFamily="18" charset="0"/>
            </a:endParaRPr>
          </a:p>
        </p:txBody>
      </p:sp>
      <p:sp>
        <p:nvSpPr>
          <p:cNvPr id="67754" name="Oval 170"/>
          <p:cNvSpPr>
            <a:spLocks noChangeArrowheads="1"/>
          </p:cNvSpPr>
          <p:nvPr/>
        </p:nvSpPr>
        <p:spPr bwMode="auto">
          <a:xfrm>
            <a:off x="5645150" y="3473450"/>
            <a:ext cx="1085850" cy="552450"/>
          </a:xfrm>
          <a:prstGeom prst="ellipse">
            <a:avLst/>
          </a:prstGeom>
          <a:noFill/>
          <a:ln w="19050">
            <a:solidFill>
              <a:srgbClr val="66FFFF"/>
            </a:solidFill>
            <a:round/>
            <a:headEnd/>
            <a:tailEnd/>
          </a:ln>
          <a:effectLst>
            <a:outerShdw dist="17961" dir="2700000" algn="ctr" rotWithShape="0">
              <a:srgbClr val="000000"/>
            </a:outerShdw>
          </a:effectLst>
        </p:spPr>
        <p:txBody>
          <a:bodyPr wrap="none" anchor="ctr"/>
          <a:lstStyle/>
          <a:p>
            <a:endParaRPr lang="en-US"/>
          </a:p>
        </p:txBody>
      </p:sp>
      <p:sp>
        <p:nvSpPr>
          <p:cNvPr id="67755" name="AutoShape 171"/>
          <p:cNvSpPr>
            <a:spLocks noChangeArrowheads="1"/>
          </p:cNvSpPr>
          <p:nvPr/>
        </p:nvSpPr>
        <p:spPr bwMode="auto">
          <a:xfrm rot="5400000">
            <a:off x="731838" y="18510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7756" name="AutoShape 172"/>
          <p:cNvSpPr>
            <a:spLocks noChangeArrowheads="1"/>
          </p:cNvSpPr>
          <p:nvPr/>
        </p:nvSpPr>
        <p:spPr bwMode="auto">
          <a:xfrm rot="5400000">
            <a:off x="731838" y="28987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7757" name="AutoShape 173"/>
          <p:cNvSpPr>
            <a:spLocks noChangeArrowheads="1"/>
          </p:cNvSpPr>
          <p:nvPr/>
        </p:nvSpPr>
        <p:spPr bwMode="auto">
          <a:xfrm rot="5400000">
            <a:off x="2152893" y="488048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7767" name="Rectangle 183"/>
          <p:cNvSpPr>
            <a:spLocks noChangeArrowheads="1"/>
          </p:cNvSpPr>
          <p:nvPr/>
        </p:nvSpPr>
        <p:spPr bwMode="auto">
          <a:xfrm>
            <a:off x="685800" y="160338"/>
            <a:ext cx="7772400" cy="817562"/>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Interval Estimate of a Population Mean:</a:t>
            </a:r>
            <a:br>
              <a:rPr lang="en-US" sz="2800" dirty="0">
                <a:solidFill>
                  <a:srgbClr val="66FFFF"/>
                </a:solidFill>
                <a:effectLst>
                  <a:outerShdw blurRad="38100" dist="38100" dir="2700000" algn="tl">
                    <a:srgbClr val="000000"/>
                  </a:outerShdw>
                </a:effectLst>
                <a:latin typeface="Book Antiqua" pitchFamily="18" charset="0"/>
              </a:rPr>
            </a:br>
            <a:r>
              <a:rPr lang="en-US" sz="2800" i="1" dirty="0">
                <a:solidFill>
                  <a:srgbClr val="66FFFF"/>
                </a:solidFill>
                <a:effectLst>
                  <a:outerShdw blurRad="38100" dist="38100" dir="2700000" algn="tl">
                    <a:srgbClr val="000000"/>
                  </a:outerShdw>
                </a:effectLst>
                <a:latin typeface="Symbol" pitchFamily="18" charset="2"/>
              </a:rPr>
              <a:t></a:t>
            </a:r>
            <a:r>
              <a:rPr lang="en-US" sz="2800" dirty="0">
                <a:solidFill>
                  <a:srgbClr val="66FFFF"/>
                </a:solidFill>
                <a:effectLst>
                  <a:outerShdw blurRad="38100" dist="38100" dir="2700000" algn="tl">
                    <a:srgbClr val="000000"/>
                  </a:outerShdw>
                </a:effectLst>
                <a:latin typeface="Book Antiqua" pitchFamily="18" charset="0"/>
              </a:rPr>
              <a:t>  Known</a:t>
            </a:r>
            <a:endParaRPr lang="en-US" sz="2800" i="1" dirty="0">
              <a:solidFill>
                <a:srgbClr val="66FFFF"/>
              </a:solidFill>
              <a:effectLst>
                <a:outerShdw blurRad="38100" dist="38100" dir="2700000" algn="tl">
                  <a:srgbClr val="000000"/>
                </a:outerShdw>
              </a:effectLst>
              <a:latin typeface="Book Antiqua" pitchFamily="18" charset="0"/>
            </a:endParaRPr>
          </a:p>
        </p:txBody>
      </p:sp>
      <p:sp>
        <p:nvSpPr>
          <p:cNvPr id="14" name="Rectangle 167"/>
          <p:cNvSpPr>
            <a:spLocks noChangeArrowheads="1"/>
          </p:cNvSpPr>
          <p:nvPr/>
        </p:nvSpPr>
        <p:spPr bwMode="auto">
          <a:xfrm>
            <a:off x="703263" y="1114425"/>
            <a:ext cx="6038850" cy="5016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dirty="0">
                <a:solidFill>
                  <a:srgbClr val="66FFFF"/>
                </a:solidFill>
                <a:effectLst>
                  <a:outerShdw blurRad="38100" dist="38100" dir="2700000" algn="tl">
                    <a:srgbClr val="000000"/>
                  </a:outerShdw>
                </a:effectLst>
                <a:latin typeface="Book Antiqua" pitchFamily="18" charset="0"/>
              </a:rPr>
              <a:t>Example:  Discount Sounds</a:t>
            </a:r>
            <a:endParaRPr lang="en-US" sz="2400" dirty="0">
              <a:effectLst>
                <a:outerShdw blurRad="38100" dist="38100" dir="2700000" algn="tl">
                  <a:srgbClr val="000000"/>
                </a:outerShdw>
              </a:effectLst>
              <a:latin typeface="Book Antiqua"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67755"/>
                                        </p:tgtEl>
                                        <p:attrNameLst>
                                          <p:attrName>style.visibility</p:attrName>
                                        </p:attrNameLst>
                                      </p:cBhvr>
                                      <p:to>
                                        <p:strVal val="visible"/>
                                      </p:to>
                                    </p:set>
                                    <p:animEffect transition="in" filter="slide(fromLeft)">
                                      <p:cBhvr>
                                        <p:cTn id="7" dur="500"/>
                                        <p:tgtEl>
                                          <p:spTgt spid="67755"/>
                                        </p:tgtEl>
                                      </p:cBhvr>
                                    </p:animEffect>
                                  </p:childTnLst>
                                  <p:subTnLst>
                                    <p:set>
                                      <p:cBhvr override="childStyle">
                                        <p:cTn dur="1" fill="hold" display="0" masterRel="nextClick" afterEffect="1"/>
                                        <p:tgtEl>
                                          <p:spTgt spid="6775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nodeType="clickEffect">
                                  <p:stCondLst>
                                    <p:cond delay="0"/>
                                  </p:stCondLst>
                                  <p:childTnLst>
                                    <p:set>
                                      <p:cBhvr>
                                        <p:cTn id="11" dur="1" fill="hold">
                                          <p:stCondLst>
                                            <p:cond delay="0"/>
                                          </p:stCondLst>
                                        </p:cTn>
                                        <p:tgtEl>
                                          <p:spTgt spid="67766"/>
                                        </p:tgtEl>
                                        <p:attrNameLst>
                                          <p:attrName>style.visibility</p:attrName>
                                        </p:attrNameLst>
                                      </p:cBhvr>
                                      <p:to>
                                        <p:strVal val="visible"/>
                                      </p:to>
                                    </p:set>
                                    <p:animEffect transition="in" filter="slide(fromTop)">
                                      <p:cBhvr>
                                        <p:cTn id="12" dur="500"/>
                                        <p:tgtEl>
                                          <p:spTgt spid="67766"/>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67756"/>
                                        </p:tgtEl>
                                        <p:attrNameLst>
                                          <p:attrName>style.visibility</p:attrName>
                                        </p:attrNameLst>
                                      </p:cBhvr>
                                      <p:to>
                                        <p:strVal val="visible"/>
                                      </p:to>
                                    </p:set>
                                    <p:animEffect transition="in" filter="slide(fromLeft)">
                                      <p:cBhvr>
                                        <p:cTn id="16" dur="500"/>
                                        <p:tgtEl>
                                          <p:spTgt spid="67756"/>
                                        </p:tgtEl>
                                      </p:cBhvr>
                                    </p:animEffect>
                                  </p:childTnLst>
                                  <p:subTnLst>
                                    <p:set>
                                      <p:cBhvr override="childStyle">
                                        <p:cTn dur="1" fill="hold" display="0" masterRel="nextClick" afterEffect="1"/>
                                        <p:tgtEl>
                                          <p:spTgt spid="67756"/>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67749"/>
                                        </p:tgtEl>
                                        <p:attrNameLst>
                                          <p:attrName>style.visibility</p:attrName>
                                        </p:attrNameLst>
                                      </p:cBhvr>
                                      <p:to>
                                        <p:strVal val="visible"/>
                                      </p:to>
                                    </p:set>
                                    <p:animEffect transition="in" filter="slide(fromTop)">
                                      <p:cBhvr>
                                        <p:cTn id="21" dur="500"/>
                                        <p:tgtEl>
                                          <p:spTgt spid="67749"/>
                                        </p:tgtEl>
                                      </p:cBhvr>
                                    </p:animEffect>
                                  </p:childTnLst>
                                </p:cTn>
                              </p:par>
                            </p:childTnLst>
                          </p:cTn>
                        </p:par>
                        <p:par>
                          <p:cTn id="22" fill="hold">
                            <p:stCondLst>
                              <p:cond delay="500"/>
                            </p:stCondLst>
                            <p:childTnLst>
                              <p:par>
                                <p:cTn id="23" presetID="12" presetClass="entr" presetSubtype="1" fill="hold" nodeType="afterEffect">
                                  <p:stCondLst>
                                    <p:cond delay="2000"/>
                                  </p:stCondLst>
                                  <p:childTnLst>
                                    <p:set>
                                      <p:cBhvr>
                                        <p:cTn id="24" dur="1" fill="hold">
                                          <p:stCondLst>
                                            <p:cond delay="0"/>
                                          </p:stCondLst>
                                        </p:cTn>
                                        <p:tgtEl>
                                          <p:spTgt spid="67588"/>
                                        </p:tgtEl>
                                        <p:attrNameLst>
                                          <p:attrName>style.visibility</p:attrName>
                                        </p:attrNameLst>
                                      </p:cBhvr>
                                      <p:to>
                                        <p:strVal val="visible"/>
                                      </p:to>
                                    </p:set>
                                    <p:animEffect transition="in" filter="slide(fromTop)">
                                      <p:cBhvr>
                                        <p:cTn id="25" dur="500"/>
                                        <p:tgtEl>
                                          <p:spTgt spid="67588"/>
                                        </p:tgtEl>
                                      </p:cBhvr>
                                    </p:animEffect>
                                  </p:childTnLst>
                                </p:cTn>
                              </p:par>
                            </p:childTnLst>
                          </p:cTn>
                        </p:par>
                        <p:par>
                          <p:cTn id="26" fill="hold">
                            <p:stCondLst>
                              <p:cond delay="3000"/>
                            </p:stCondLst>
                            <p:childTnLst>
                              <p:par>
                                <p:cTn id="27" presetID="16" presetClass="entr" presetSubtype="21" fill="hold" grpId="0" nodeType="afterEffect">
                                  <p:stCondLst>
                                    <p:cond delay="2000"/>
                                  </p:stCondLst>
                                  <p:childTnLst>
                                    <p:set>
                                      <p:cBhvr>
                                        <p:cTn id="28" dur="1" fill="hold">
                                          <p:stCondLst>
                                            <p:cond delay="0"/>
                                          </p:stCondLst>
                                        </p:cTn>
                                        <p:tgtEl>
                                          <p:spTgt spid="67754"/>
                                        </p:tgtEl>
                                        <p:attrNameLst>
                                          <p:attrName>style.visibility</p:attrName>
                                        </p:attrNameLst>
                                      </p:cBhvr>
                                      <p:to>
                                        <p:strVal val="visible"/>
                                      </p:to>
                                    </p:set>
                                    <p:animEffect transition="in" filter="barn(inVertical)">
                                      <p:cBhvr>
                                        <p:cTn id="29" dur="500"/>
                                        <p:tgtEl>
                                          <p:spTgt spid="67754"/>
                                        </p:tgtEl>
                                      </p:cBhvr>
                                    </p:animEffect>
                                  </p:childTnLst>
                                </p:cTn>
                              </p:par>
                            </p:childTnLst>
                          </p:cTn>
                        </p:par>
                        <p:par>
                          <p:cTn id="30" fill="hold">
                            <p:stCondLst>
                              <p:cond delay="5500"/>
                            </p:stCondLst>
                            <p:childTnLst>
                              <p:par>
                                <p:cTn id="31" presetID="12" presetClass="entr" presetSubtype="8" fill="hold" grpId="0" nodeType="afterEffect">
                                  <p:stCondLst>
                                    <p:cond delay="2000"/>
                                  </p:stCondLst>
                                  <p:childTnLst>
                                    <p:set>
                                      <p:cBhvr>
                                        <p:cTn id="32" dur="1" fill="hold">
                                          <p:stCondLst>
                                            <p:cond delay="0"/>
                                          </p:stCondLst>
                                        </p:cTn>
                                        <p:tgtEl>
                                          <p:spTgt spid="67757"/>
                                        </p:tgtEl>
                                        <p:attrNameLst>
                                          <p:attrName>style.visibility</p:attrName>
                                        </p:attrNameLst>
                                      </p:cBhvr>
                                      <p:to>
                                        <p:strVal val="visible"/>
                                      </p:to>
                                    </p:set>
                                    <p:animEffect transition="in" filter="slide(fromLeft)">
                                      <p:cBhvr>
                                        <p:cTn id="33" dur="500"/>
                                        <p:tgtEl>
                                          <p:spTgt spid="67757"/>
                                        </p:tgtEl>
                                      </p:cBhvr>
                                    </p:animEffect>
                                  </p:childTnLst>
                                  <p:subTnLst>
                                    <p:set>
                                      <p:cBhvr override="childStyle">
                                        <p:cTn dur="1" fill="hold" display="0" masterRel="nextClick" afterEffect="1"/>
                                        <p:tgtEl>
                                          <p:spTgt spid="67757"/>
                                        </p:tgtEl>
                                        <p:attrNameLst>
                                          <p:attrName>style.visibility</p:attrName>
                                        </p:attrNameLst>
                                      </p:cBhvr>
                                      <p:to>
                                        <p:strVal val="hidden"/>
                                      </p:to>
                                    </p:set>
                                  </p:sub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67758"/>
                                        </p:tgtEl>
                                        <p:attrNameLst>
                                          <p:attrName>style.visibility</p:attrName>
                                        </p:attrNameLst>
                                      </p:cBhvr>
                                      <p:to>
                                        <p:strVal val="visible"/>
                                      </p:to>
                                    </p:set>
                                    <p:animEffect transition="in" filter="dissolve">
                                      <p:cBhvr>
                                        <p:cTn id="38" dur="500"/>
                                        <p:tgtEl>
                                          <p:spTgt spid="67758"/>
                                        </p:tgtEl>
                                      </p:cBhvr>
                                    </p:animEffect>
                                  </p:childTnLst>
                                </p:cTn>
                              </p:par>
                            </p:childTnLst>
                          </p:cTn>
                        </p:par>
                        <p:par>
                          <p:cTn id="39" fill="hold">
                            <p:stCondLst>
                              <p:cond delay="500"/>
                            </p:stCondLst>
                            <p:childTnLst>
                              <p:par>
                                <p:cTn id="40" presetID="12" presetClass="entr" presetSubtype="1" fill="hold" grpId="0" nodeType="afterEffect">
                                  <p:stCondLst>
                                    <p:cond delay="1000"/>
                                  </p:stCondLst>
                                  <p:childTnLst>
                                    <p:set>
                                      <p:cBhvr>
                                        <p:cTn id="41" dur="1" fill="hold">
                                          <p:stCondLst>
                                            <p:cond delay="0"/>
                                          </p:stCondLst>
                                        </p:cTn>
                                        <p:tgtEl>
                                          <p:spTgt spid="67747"/>
                                        </p:tgtEl>
                                        <p:attrNameLst>
                                          <p:attrName>style.visibility</p:attrName>
                                        </p:attrNameLst>
                                      </p:cBhvr>
                                      <p:to>
                                        <p:strVal val="visible"/>
                                      </p:to>
                                    </p:set>
                                    <p:animEffect transition="in" filter="slide(fromTop)">
                                      <p:cBhvr>
                                        <p:cTn id="42" dur="500"/>
                                        <p:tgtEl>
                                          <p:spTgt spid="67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758" grpId="0" animBg="1"/>
      <p:bldP spid="67749" grpId="0" autoUpdateAnimBg="0"/>
      <p:bldP spid="67747" grpId="0" autoUpdateAnimBg="0"/>
      <p:bldP spid="67754" grpId="0" animBg="1"/>
      <p:bldP spid="67755" grpId="0" animBg="1"/>
      <p:bldP spid="67756" grpId="0" animBg="1"/>
      <p:bldP spid="6775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4" name="Rectangle 6"/>
          <p:cNvSpPr>
            <a:spLocks noChangeArrowheads="1"/>
          </p:cNvSpPr>
          <p:nvPr/>
        </p:nvSpPr>
        <p:spPr bwMode="auto">
          <a:xfrm>
            <a:off x="3105150" y="2171700"/>
            <a:ext cx="3028950" cy="15621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63491" name="Rectangle 3"/>
          <p:cNvSpPr>
            <a:spLocks noGrp="1" noChangeArrowheads="1"/>
          </p:cNvSpPr>
          <p:nvPr>
            <p:ph type="body" idx="1"/>
          </p:nvPr>
        </p:nvSpPr>
        <p:spPr>
          <a:xfrm>
            <a:off x="1085850" y="1600200"/>
            <a:ext cx="5503863" cy="585788"/>
          </a:xfrm>
        </p:spPr>
        <p:txBody>
          <a:bodyPr/>
          <a:lstStyle/>
          <a:p>
            <a:pPr>
              <a:buFont typeface="Monotype Sorts" pitchFamily="2" charset="2"/>
              <a:buNone/>
            </a:pPr>
            <a:r>
              <a:rPr lang="en-US"/>
              <a:t>Interval estimate of </a:t>
            </a:r>
            <a:r>
              <a:rPr lang="en-US" i="1">
                <a:latin typeface="Symbol" pitchFamily="18" charset="2"/>
              </a:rPr>
              <a:t></a:t>
            </a:r>
            <a:r>
              <a:rPr lang="en-US"/>
              <a:t>  is:</a:t>
            </a:r>
          </a:p>
        </p:txBody>
      </p:sp>
      <p:sp>
        <p:nvSpPr>
          <p:cNvPr id="63490" name="Rectangle 2"/>
          <p:cNvSpPr>
            <a:spLocks noGrp="1" noChangeArrowheads="1"/>
          </p:cNvSpPr>
          <p:nvPr>
            <p:ph type="title"/>
          </p:nvPr>
        </p:nvSpPr>
        <p:spPr>
          <a:xfrm>
            <a:off x="685800" y="160338"/>
            <a:ext cx="7772400" cy="817562"/>
          </a:xfrm>
        </p:spPr>
        <p:txBody>
          <a:bodyPr/>
          <a:lstStyle/>
          <a:p>
            <a:r>
              <a:rPr lang="en-US" dirty="0"/>
              <a:t>Interval Estimate of a Population Mean:</a:t>
            </a:r>
            <a:br>
              <a:rPr lang="en-US" dirty="0"/>
            </a:br>
            <a:r>
              <a:rPr lang="en-US" i="1" dirty="0">
                <a:latin typeface="Symbol" pitchFamily="18" charset="2"/>
              </a:rPr>
              <a:t></a:t>
            </a:r>
            <a:r>
              <a:rPr lang="en-US" dirty="0"/>
              <a:t>  Known</a:t>
            </a:r>
            <a:endParaRPr lang="en-US" i="1" dirty="0"/>
          </a:p>
        </p:txBody>
      </p:sp>
      <p:sp>
        <p:nvSpPr>
          <p:cNvPr id="63655" name="Rectangle 167"/>
          <p:cNvSpPr>
            <a:spLocks noChangeArrowheads="1"/>
          </p:cNvSpPr>
          <p:nvPr/>
        </p:nvSpPr>
        <p:spPr bwMode="auto">
          <a:xfrm>
            <a:off x="1066800" y="3810000"/>
            <a:ext cx="7200900" cy="108585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We are </a:t>
            </a:r>
            <a:r>
              <a:rPr lang="en-US" sz="2400" u="sng">
                <a:effectLst>
                  <a:outerShdw blurRad="38100" dist="38100" dir="2700000" algn="tl">
                    <a:srgbClr val="000000"/>
                  </a:outerShdw>
                </a:effectLst>
                <a:latin typeface="Book Antiqua" pitchFamily="18" charset="0"/>
              </a:rPr>
              <a:t>95% confident</a:t>
            </a:r>
            <a:r>
              <a:rPr lang="en-US" sz="2400">
                <a:effectLst>
                  <a:outerShdw blurRad="38100" dist="38100" dir="2700000" algn="tl">
                    <a:srgbClr val="000000"/>
                  </a:outerShdw>
                </a:effectLst>
                <a:latin typeface="Book Antiqua" pitchFamily="18" charset="0"/>
              </a:rPr>
              <a:t> that the interval contains the</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population mean.</a:t>
            </a:r>
          </a:p>
        </p:txBody>
      </p:sp>
      <p:sp>
        <p:nvSpPr>
          <p:cNvPr id="63656" name="Rectangle 168"/>
          <p:cNvSpPr>
            <a:spLocks noChangeArrowheads="1"/>
          </p:cNvSpPr>
          <p:nvPr/>
        </p:nvSpPr>
        <p:spPr bwMode="auto">
          <a:xfrm>
            <a:off x="3200400" y="2266950"/>
            <a:ext cx="2876550" cy="1371600"/>
          </a:xfrm>
          <a:prstGeom prst="rect">
            <a:avLst/>
          </a:prstGeom>
          <a:noFill/>
          <a:ln w="12700">
            <a:noFill/>
            <a:miter lim="800000"/>
            <a:headEnd/>
            <a:tailEnd/>
          </a:ln>
          <a:effectLst/>
        </p:spPr>
        <p:txBody>
          <a:bodyPr wrap="none" anchor="ctr"/>
          <a:lstStyle/>
          <a:p>
            <a:pPr>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$41,100  </a:t>
            </a:r>
            <a:r>
              <a:rPr lang="en-US" sz="2400" u="sng">
                <a:effectLst>
                  <a:outerShdw blurRad="38100" dist="38100" dir="2700000" algn="tl">
                    <a:srgbClr val="000000"/>
                  </a:outerShdw>
                </a:effectLst>
                <a:latin typeface="Book Antiqua" pitchFamily="18" charset="0"/>
              </a:rPr>
              <a:t>+</a:t>
            </a:r>
            <a:r>
              <a:rPr lang="en-US" sz="2400">
                <a:effectLst>
                  <a:outerShdw blurRad="38100" dist="38100" dir="2700000" algn="tl">
                    <a:srgbClr val="000000"/>
                  </a:outerShdw>
                </a:effectLst>
                <a:latin typeface="Book Antiqua" pitchFamily="18" charset="0"/>
              </a:rPr>
              <a:t>  $1,470</a:t>
            </a:r>
          </a:p>
          <a:p>
            <a:pPr>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or</a:t>
            </a:r>
          </a:p>
          <a:p>
            <a:pPr>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$39,630  to  $42,570</a:t>
            </a:r>
          </a:p>
        </p:txBody>
      </p:sp>
      <p:sp>
        <p:nvSpPr>
          <p:cNvPr id="63657" name="AutoShape 169"/>
          <p:cNvSpPr>
            <a:spLocks noChangeArrowheads="1"/>
          </p:cNvSpPr>
          <p:nvPr/>
        </p:nvSpPr>
        <p:spPr bwMode="auto">
          <a:xfrm rot="5400000">
            <a:off x="782638" y="28352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3658" name="AutoShape 170"/>
          <p:cNvSpPr>
            <a:spLocks noChangeArrowheads="1"/>
          </p:cNvSpPr>
          <p:nvPr/>
        </p:nvSpPr>
        <p:spPr bwMode="auto">
          <a:xfrm rot="5400000">
            <a:off x="782638" y="40735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 name="Rectangle 167"/>
          <p:cNvSpPr>
            <a:spLocks noChangeArrowheads="1"/>
          </p:cNvSpPr>
          <p:nvPr/>
        </p:nvSpPr>
        <p:spPr bwMode="auto">
          <a:xfrm>
            <a:off x="703263" y="1114425"/>
            <a:ext cx="6038850" cy="5016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dirty="0">
                <a:solidFill>
                  <a:srgbClr val="66FFFF"/>
                </a:solidFill>
                <a:effectLst>
                  <a:outerShdw blurRad="38100" dist="38100" dir="2700000" algn="tl">
                    <a:srgbClr val="000000"/>
                  </a:outerShdw>
                </a:effectLst>
                <a:latin typeface="Book Antiqua" pitchFamily="18" charset="0"/>
              </a:rPr>
              <a:t>Example:  Discount Sounds</a:t>
            </a:r>
            <a:endParaRPr lang="en-US" sz="2400" dirty="0">
              <a:effectLst>
                <a:outerShdw blurRad="38100" dist="38100" dir="2700000" algn="tl">
                  <a:srgbClr val="000000"/>
                </a:outerShdw>
              </a:effectLst>
              <a:latin typeface="Book Antiqua"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63657"/>
                                        </p:tgtEl>
                                        <p:attrNameLst>
                                          <p:attrName>style.visibility</p:attrName>
                                        </p:attrNameLst>
                                      </p:cBhvr>
                                      <p:to>
                                        <p:strVal val="visible"/>
                                      </p:to>
                                    </p:set>
                                    <p:animEffect transition="in" filter="slide(fromLeft)">
                                      <p:cBhvr>
                                        <p:cTn id="7" dur="500"/>
                                        <p:tgtEl>
                                          <p:spTgt spid="63657"/>
                                        </p:tgtEl>
                                      </p:cBhvr>
                                    </p:animEffect>
                                  </p:childTnLst>
                                  <p:subTnLst>
                                    <p:set>
                                      <p:cBhvr override="childStyle">
                                        <p:cTn dur="1" fill="hold" display="0" masterRel="nextClick" afterEffect="1"/>
                                        <p:tgtEl>
                                          <p:spTgt spid="6365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3494"/>
                                        </p:tgtEl>
                                        <p:attrNameLst>
                                          <p:attrName>style.visibility</p:attrName>
                                        </p:attrNameLst>
                                      </p:cBhvr>
                                      <p:to>
                                        <p:strVal val="visible"/>
                                      </p:to>
                                    </p:set>
                                    <p:animEffect transition="in" filter="dissolve">
                                      <p:cBhvr>
                                        <p:cTn id="12" dur="500"/>
                                        <p:tgtEl>
                                          <p:spTgt spid="63494"/>
                                        </p:tgtEl>
                                      </p:cBhvr>
                                    </p:animEffect>
                                  </p:childTnLst>
                                </p:cTn>
                              </p:par>
                            </p:childTnLst>
                          </p:cTn>
                        </p:par>
                        <p:par>
                          <p:cTn id="13" fill="hold">
                            <p:stCondLst>
                              <p:cond delay="500"/>
                            </p:stCondLst>
                            <p:childTnLst>
                              <p:par>
                                <p:cTn id="14" presetID="23" presetClass="entr" presetSubtype="272" fill="hold" grpId="0" nodeType="afterEffect">
                                  <p:stCondLst>
                                    <p:cond delay="1000"/>
                                  </p:stCondLst>
                                  <p:childTnLst>
                                    <p:set>
                                      <p:cBhvr>
                                        <p:cTn id="15" dur="1" fill="hold">
                                          <p:stCondLst>
                                            <p:cond delay="0"/>
                                          </p:stCondLst>
                                        </p:cTn>
                                        <p:tgtEl>
                                          <p:spTgt spid="63656"/>
                                        </p:tgtEl>
                                        <p:attrNameLst>
                                          <p:attrName>style.visibility</p:attrName>
                                        </p:attrNameLst>
                                      </p:cBhvr>
                                      <p:to>
                                        <p:strVal val="visible"/>
                                      </p:to>
                                    </p:set>
                                    <p:anim calcmode="lin" valueType="num">
                                      <p:cBhvr>
                                        <p:cTn id="16" dur="500" fill="hold"/>
                                        <p:tgtEl>
                                          <p:spTgt spid="63656"/>
                                        </p:tgtEl>
                                        <p:attrNameLst>
                                          <p:attrName>ppt_w</p:attrName>
                                        </p:attrNameLst>
                                      </p:cBhvr>
                                      <p:tavLst>
                                        <p:tav tm="0">
                                          <p:val>
                                            <p:strVal val="2/3*#ppt_w"/>
                                          </p:val>
                                        </p:tav>
                                        <p:tav tm="100000">
                                          <p:val>
                                            <p:strVal val="#ppt_w"/>
                                          </p:val>
                                        </p:tav>
                                      </p:tavLst>
                                    </p:anim>
                                    <p:anim calcmode="lin" valueType="num">
                                      <p:cBhvr>
                                        <p:cTn id="17" dur="500" fill="hold"/>
                                        <p:tgtEl>
                                          <p:spTgt spid="63656"/>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8" fill="hold" grpId="0" nodeType="afterEffect">
                                  <p:stCondLst>
                                    <p:cond delay="2000"/>
                                  </p:stCondLst>
                                  <p:childTnLst>
                                    <p:set>
                                      <p:cBhvr>
                                        <p:cTn id="20" dur="1" fill="hold">
                                          <p:stCondLst>
                                            <p:cond delay="0"/>
                                          </p:stCondLst>
                                        </p:cTn>
                                        <p:tgtEl>
                                          <p:spTgt spid="63658"/>
                                        </p:tgtEl>
                                        <p:attrNameLst>
                                          <p:attrName>style.visibility</p:attrName>
                                        </p:attrNameLst>
                                      </p:cBhvr>
                                      <p:to>
                                        <p:strVal val="visible"/>
                                      </p:to>
                                    </p:set>
                                    <p:animEffect transition="in" filter="slide(fromLeft)">
                                      <p:cBhvr>
                                        <p:cTn id="21" dur="500"/>
                                        <p:tgtEl>
                                          <p:spTgt spid="63658"/>
                                        </p:tgtEl>
                                      </p:cBhvr>
                                    </p:animEffect>
                                  </p:childTnLst>
                                  <p:subTnLst>
                                    <p:set>
                                      <p:cBhvr override="childStyle">
                                        <p:cTn dur="1" fill="hold" display="0" masterRel="nextClick" afterEffect="1"/>
                                        <p:tgtEl>
                                          <p:spTgt spid="63658"/>
                                        </p:tgtEl>
                                        <p:attrNameLst>
                                          <p:attrName>style.visibility</p:attrName>
                                        </p:attrNameLst>
                                      </p:cBhvr>
                                      <p:to>
                                        <p:strVal val="hidden"/>
                                      </p:to>
                                    </p:set>
                                  </p:subTnLst>
                                </p:cTn>
                              </p:par>
                            </p:childTnLst>
                          </p:cTn>
                        </p:par>
                      </p:childTnLst>
                    </p:cTn>
                  </p:par>
                  <p:par>
                    <p:cTn id="22" fill="hold">
                      <p:stCondLst>
                        <p:cond delay="indefinite"/>
                      </p:stCondLst>
                      <p:childTnLst>
                        <p:par>
                          <p:cTn id="23" fill="hold">
                            <p:stCondLst>
                              <p:cond delay="0"/>
                            </p:stCondLst>
                            <p:childTnLst>
                              <p:par>
                                <p:cTn id="24" presetID="12" presetClass="entr" presetSubtype="1" fill="hold" grpId="0" nodeType="clickEffect">
                                  <p:stCondLst>
                                    <p:cond delay="0"/>
                                  </p:stCondLst>
                                  <p:childTnLst>
                                    <p:set>
                                      <p:cBhvr>
                                        <p:cTn id="25" dur="1" fill="hold">
                                          <p:stCondLst>
                                            <p:cond delay="0"/>
                                          </p:stCondLst>
                                        </p:cTn>
                                        <p:tgtEl>
                                          <p:spTgt spid="63655"/>
                                        </p:tgtEl>
                                        <p:attrNameLst>
                                          <p:attrName>style.visibility</p:attrName>
                                        </p:attrNameLst>
                                      </p:cBhvr>
                                      <p:to>
                                        <p:strVal val="visible"/>
                                      </p:to>
                                    </p:set>
                                    <p:animEffect transition="in" filter="slide(fromTop)">
                                      <p:cBhvr>
                                        <p:cTn id="26" dur="500"/>
                                        <p:tgtEl>
                                          <p:spTgt spid="636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4" grpId="0" animBg="1"/>
      <p:bldP spid="63655" grpId="0" autoUpdateAnimBg="0"/>
      <p:bldP spid="63656" grpId="0" autoUpdateAnimBg="0"/>
      <p:bldP spid="63657" grpId="0" animBg="1"/>
      <p:bldP spid="6365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8D456-AABF-5849-B222-30448AA23531}"/>
              </a:ext>
            </a:extLst>
          </p:cNvPr>
          <p:cNvSpPr>
            <a:spLocks noGrp="1"/>
          </p:cNvSpPr>
          <p:nvPr>
            <p:ph type="title"/>
          </p:nvPr>
        </p:nvSpPr>
        <p:spPr/>
        <p:txBody>
          <a:bodyPr/>
          <a:lstStyle/>
          <a:p>
            <a:r>
              <a:rPr lang="en-US" dirty="0"/>
              <a:t>Interval Estimate of a Population Mean:</a:t>
            </a:r>
            <a:br>
              <a:rPr lang="en-US" dirty="0"/>
            </a:br>
            <a:r>
              <a:rPr lang="en-US" i="1" dirty="0">
                <a:latin typeface="Symbol" pitchFamily="18" charset="2"/>
              </a:rPr>
              <a:t></a:t>
            </a:r>
            <a:r>
              <a:rPr lang="en-US" dirty="0"/>
              <a:t>  Known</a:t>
            </a:r>
          </a:p>
        </p:txBody>
      </p:sp>
      <p:sp>
        <p:nvSpPr>
          <p:cNvPr id="3" name="Content Placeholder 2">
            <a:extLst>
              <a:ext uri="{FF2B5EF4-FFF2-40B4-BE49-F238E27FC236}">
                <a16:creationId xmlns:a16="http://schemas.microsoft.com/office/drawing/2014/main" id="{78668558-90EC-4646-A980-9DDA4C4C8D41}"/>
              </a:ext>
            </a:extLst>
          </p:cNvPr>
          <p:cNvSpPr>
            <a:spLocks noGrp="1"/>
          </p:cNvSpPr>
          <p:nvPr>
            <p:ph idx="1"/>
          </p:nvPr>
        </p:nvSpPr>
        <p:spPr/>
        <p:txBody>
          <a:bodyPr/>
          <a:lstStyle/>
          <a:p>
            <a:r>
              <a:rPr lang="en-US" dirty="0"/>
              <a:t>Example: </a:t>
            </a:r>
            <a:r>
              <a:rPr lang="en-IN" dirty="0">
                <a:effectLst/>
              </a:rPr>
              <a:t> Each week Lloyd’s Department Store selects a simple random sample of 100 customers in order to learn about the amount spent per shopping trip. Lloyd’s has been using the weekly survey for several years. Based on the historical data, Lloyd’s now assumes a known value of </a:t>
            </a:r>
            <a:r>
              <a:rPr lang="el-GR" dirty="0">
                <a:effectLst/>
              </a:rPr>
              <a:t>σ </a:t>
            </a:r>
            <a:r>
              <a:rPr lang="en-US" dirty="0">
                <a:effectLst/>
              </a:rPr>
              <a:t>= </a:t>
            </a:r>
            <a:r>
              <a:rPr lang="el-GR" dirty="0">
                <a:effectLst/>
              </a:rPr>
              <a:t>$20 </a:t>
            </a:r>
            <a:r>
              <a:rPr lang="en-IN" dirty="0">
                <a:effectLst/>
              </a:rPr>
              <a:t>for the population standard deviation. The historical data also indicate that the population follows a normal distribution.</a:t>
            </a:r>
          </a:p>
          <a:p>
            <a:r>
              <a:rPr lang="en-IN" dirty="0">
                <a:effectLst/>
              </a:rPr>
              <a:t>During the most recent week, Lloyd’s surveyed 100 customers (n=100) and obtained a sample mean of  $82. </a:t>
            </a:r>
            <a:endParaRPr lang="en-US" dirty="0"/>
          </a:p>
          <a:p>
            <a:endParaRPr lang="en-IN" dirty="0">
              <a:effectLst/>
            </a:endParaRPr>
          </a:p>
        </p:txBody>
      </p:sp>
    </p:spTree>
    <p:extLst>
      <p:ext uri="{BB962C8B-B14F-4D97-AF65-F5344CB8AC3E}">
        <p14:creationId xmlns:p14="http://schemas.microsoft.com/office/powerpoint/2010/main" val="3179244278"/>
      </p:ext>
    </p:extLst>
  </p:cSld>
  <p:clrMapOvr>
    <a:masterClrMapping/>
  </p:clrMapOvr>
  <p:transition>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685800" y="160338"/>
            <a:ext cx="7772400" cy="817562"/>
          </a:xfrm>
        </p:spPr>
        <p:txBody>
          <a:bodyPr/>
          <a:lstStyle/>
          <a:p>
            <a:r>
              <a:rPr lang="en-US" dirty="0"/>
              <a:t>Interval Estimate of a Population Mean:</a:t>
            </a:r>
            <a:br>
              <a:rPr lang="en-US" dirty="0"/>
            </a:br>
            <a:r>
              <a:rPr lang="en-US" i="1" dirty="0">
                <a:latin typeface="Symbol" pitchFamily="18" charset="2"/>
              </a:rPr>
              <a:t></a:t>
            </a:r>
            <a:r>
              <a:rPr lang="en-US" dirty="0"/>
              <a:t>  Known</a:t>
            </a:r>
            <a:endParaRPr lang="en-US" i="1" dirty="0"/>
          </a:p>
        </p:txBody>
      </p:sp>
      <p:sp>
        <p:nvSpPr>
          <p:cNvPr id="4" name="Rectangle 3"/>
          <p:cNvSpPr/>
          <p:nvPr/>
        </p:nvSpPr>
        <p:spPr bwMode="auto">
          <a:xfrm>
            <a:off x="1346200" y="1714500"/>
            <a:ext cx="6731000" cy="2286000"/>
          </a:xfrm>
          <a:prstGeom prst="rect">
            <a:avLst/>
          </a:prstGeom>
          <a:gradFill flip="none" rotWithShape="1">
            <a:gsLst>
              <a:gs pos="0">
                <a:schemeClr val="tx1">
                  <a:lumMod val="50000"/>
                  <a:shade val="30000"/>
                  <a:satMod val="115000"/>
                </a:schemeClr>
              </a:gs>
              <a:gs pos="50000">
                <a:schemeClr val="tx1">
                  <a:lumMod val="50000"/>
                  <a:shade val="67500"/>
                  <a:satMod val="115000"/>
                </a:schemeClr>
              </a:gs>
              <a:gs pos="100000">
                <a:schemeClr val="tx1">
                  <a:lumMod val="50000"/>
                  <a:shade val="100000"/>
                  <a:satMod val="115000"/>
                </a:schemeClr>
              </a:gs>
            </a:gsLst>
            <a:lin ang="2700000" scaled="1"/>
            <a:tileRect/>
          </a:gradFill>
          <a:ln w="12700"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marL="457200" marR="0" indent="-457200" algn="ctr" defTabSz="914400" rtl="0" eaLnBrk="0" fontAlgn="base" latinLnBrk="0" hangingPunct="0">
              <a:lnSpc>
                <a:spcPct val="100000"/>
              </a:lnSpc>
              <a:spcBef>
                <a:spcPct val="0"/>
              </a:spcBef>
              <a:spcAft>
                <a:spcPct val="0"/>
              </a:spcAft>
              <a:buClrTx/>
              <a:buSzTx/>
              <a:buFontTx/>
              <a:buNone/>
              <a:tabLst/>
            </a:pPr>
            <a:endParaRPr kumimoji="0" lang="en-US" sz="2200" b="0" i="0" u="none" strike="noStrike" cap="none" normalizeH="0" baseline="0">
              <a:ln>
                <a:noFill/>
              </a:ln>
              <a:solidFill>
                <a:schemeClr val="tx1"/>
              </a:solidFill>
              <a:effectLst>
                <a:outerShdw blurRad="38100" dist="38100" dir="2700000" algn="tl">
                  <a:srgbClr val="000000">
                    <a:alpha val="43137"/>
                  </a:srgbClr>
                </a:outerShdw>
              </a:effectLst>
              <a:latin typeface="MS Reference Serif" pitchFamily="18" charset="0"/>
            </a:endParaRPr>
          </a:p>
        </p:txBody>
      </p:sp>
      <p:sp>
        <p:nvSpPr>
          <p:cNvPr id="5" name="TextBox 4"/>
          <p:cNvSpPr txBox="1"/>
          <p:nvPr/>
        </p:nvSpPr>
        <p:spPr>
          <a:xfrm>
            <a:off x="1524000" y="2730500"/>
            <a:ext cx="7277100" cy="461665"/>
          </a:xfrm>
          <a:prstGeom prst="rect">
            <a:avLst/>
          </a:prstGeom>
          <a:noFill/>
        </p:spPr>
        <p:txBody>
          <a:bodyPr wrap="square" rtlCol="0">
            <a:spAutoFit/>
          </a:bodyPr>
          <a:lstStyle/>
          <a:p>
            <a:pPr algn="l"/>
            <a:r>
              <a:rPr lang="en-US" sz="2400" dirty="0">
                <a:latin typeface="+mn-lt"/>
              </a:rPr>
              <a:t>       90%                3.29                78.71  to  85.29                 </a:t>
            </a:r>
            <a:endParaRPr lang="en-US" dirty="0"/>
          </a:p>
        </p:txBody>
      </p:sp>
      <p:sp>
        <p:nvSpPr>
          <p:cNvPr id="6" name="TextBox 5"/>
          <p:cNvSpPr txBox="1"/>
          <p:nvPr/>
        </p:nvSpPr>
        <p:spPr>
          <a:xfrm>
            <a:off x="1473200" y="1778001"/>
            <a:ext cx="7683500" cy="830997"/>
          </a:xfrm>
          <a:prstGeom prst="rect">
            <a:avLst/>
          </a:prstGeom>
          <a:noFill/>
        </p:spPr>
        <p:txBody>
          <a:bodyPr wrap="square" rtlCol="0">
            <a:spAutoFit/>
          </a:bodyPr>
          <a:lstStyle/>
          <a:p>
            <a:pPr algn="l"/>
            <a:r>
              <a:rPr lang="en-US" sz="2400" dirty="0">
                <a:latin typeface="+mn-lt"/>
              </a:rPr>
              <a:t>Confidence        Margin</a:t>
            </a:r>
          </a:p>
          <a:p>
            <a:pPr algn="l"/>
            <a:r>
              <a:rPr lang="en-US" sz="2400" dirty="0">
                <a:latin typeface="+mn-lt"/>
              </a:rPr>
              <a:t>      Level            of Error          Interval Estimate</a:t>
            </a:r>
            <a:endParaRPr lang="en-US" dirty="0"/>
          </a:p>
        </p:txBody>
      </p:sp>
      <p:cxnSp>
        <p:nvCxnSpPr>
          <p:cNvPr id="7" name="Straight Connector 6"/>
          <p:cNvCxnSpPr/>
          <p:nvPr/>
        </p:nvCxnSpPr>
        <p:spPr bwMode="auto">
          <a:xfrm>
            <a:off x="1638300" y="2667000"/>
            <a:ext cx="6184900" cy="12700"/>
          </a:xfrm>
          <a:prstGeom prst="line">
            <a:avLst/>
          </a:prstGeom>
          <a:solidFill>
            <a:schemeClr val="accent1"/>
          </a:solidFill>
          <a:ln w="12700" cap="flat" cmpd="sng" algn="ctr">
            <a:solidFill>
              <a:schemeClr val="tx1"/>
            </a:solidFill>
            <a:prstDash val="solid"/>
            <a:round/>
            <a:headEnd type="none" w="med" len="med"/>
            <a:tailEnd type="none" w="med" len="med"/>
          </a:ln>
          <a:effectLst/>
        </p:spPr>
      </p:cxnSp>
      <p:sp>
        <p:nvSpPr>
          <p:cNvPr id="8" name="TextBox 7"/>
          <p:cNvSpPr txBox="1"/>
          <p:nvPr/>
        </p:nvSpPr>
        <p:spPr>
          <a:xfrm>
            <a:off x="1524000" y="3098800"/>
            <a:ext cx="7277100" cy="461665"/>
          </a:xfrm>
          <a:prstGeom prst="rect">
            <a:avLst/>
          </a:prstGeom>
          <a:noFill/>
        </p:spPr>
        <p:txBody>
          <a:bodyPr wrap="square" rtlCol="0">
            <a:spAutoFit/>
          </a:bodyPr>
          <a:lstStyle/>
          <a:p>
            <a:pPr algn="l"/>
            <a:r>
              <a:rPr lang="en-US" sz="2400" dirty="0">
                <a:latin typeface="+mn-lt"/>
              </a:rPr>
              <a:t>       95%                3.92                78.08  to  85.92            </a:t>
            </a:r>
            <a:endParaRPr lang="en-US" dirty="0"/>
          </a:p>
        </p:txBody>
      </p:sp>
      <p:sp>
        <p:nvSpPr>
          <p:cNvPr id="9" name="TextBox 8"/>
          <p:cNvSpPr txBox="1"/>
          <p:nvPr/>
        </p:nvSpPr>
        <p:spPr>
          <a:xfrm>
            <a:off x="1524000" y="3467100"/>
            <a:ext cx="7277100" cy="461665"/>
          </a:xfrm>
          <a:prstGeom prst="rect">
            <a:avLst/>
          </a:prstGeom>
          <a:noFill/>
        </p:spPr>
        <p:txBody>
          <a:bodyPr wrap="square" rtlCol="0">
            <a:spAutoFit/>
          </a:bodyPr>
          <a:lstStyle/>
          <a:p>
            <a:pPr algn="l"/>
            <a:r>
              <a:rPr lang="en-US" sz="2400" dirty="0">
                <a:latin typeface="+mn-lt"/>
              </a:rPr>
              <a:t>       99%                5.15                76.85  to  87.15</a:t>
            </a:r>
            <a:endParaRPr lang="en-US" dirty="0"/>
          </a:p>
        </p:txBody>
      </p:sp>
      <p:sp>
        <p:nvSpPr>
          <p:cNvPr id="10" name="AutoShape 10"/>
          <p:cNvSpPr>
            <a:spLocks noChangeArrowheads="1"/>
          </p:cNvSpPr>
          <p:nvPr/>
        </p:nvSpPr>
        <p:spPr bwMode="auto">
          <a:xfrm rot="5400000">
            <a:off x="782638" y="25796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1" name="Rectangle 167"/>
          <p:cNvSpPr>
            <a:spLocks noChangeArrowheads="1"/>
          </p:cNvSpPr>
          <p:nvPr/>
        </p:nvSpPr>
        <p:spPr bwMode="auto">
          <a:xfrm>
            <a:off x="703263" y="1114425"/>
            <a:ext cx="6038850" cy="5016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dirty="0">
                <a:solidFill>
                  <a:srgbClr val="66FFFF"/>
                </a:solidFill>
                <a:effectLst>
                  <a:outerShdw blurRad="38100" dist="38100" dir="2700000" algn="tl">
                    <a:srgbClr val="000000"/>
                  </a:outerShdw>
                </a:effectLst>
                <a:latin typeface="Book Antiqua" pitchFamily="18" charset="0"/>
              </a:rPr>
              <a:t>Example: </a:t>
            </a:r>
            <a:r>
              <a:rPr lang="en-IN" sz="2400" dirty="0">
                <a:solidFill>
                  <a:srgbClr val="66FFFF"/>
                </a:solidFill>
                <a:effectLst>
                  <a:outerShdw blurRad="38100" dist="38100" dir="2700000" algn="tl">
                    <a:srgbClr val="000000"/>
                  </a:outerShdw>
                </a:effectLst>
                <a:latin typeface="Book Antiqua" pitchFamily="18" charset="0"/>
              </a:rPr>
              <a:t>Lloyd’s Department Store</a:t>
            </a:r>
            <a:endParaRPr lang="en-US" sz="2400" dirty="0">
              <a:solidFill>
                <a:srgbClr val="66FFFF"/>
              </a:solidFill>
              <a:effectLst>
                <a:outerShdw blurRad="38100" dist="38100" dir="2700000" algn="tl">
                  <a:srgbClr val="000000"/>
                </a:outerShdw>
              </a:effectLst>
              <a:latin typeface="Book Antiqua" pitchFamily="18" charset="0"/>
            </a:endParaRPr>
          </a:p>
        </p:txBody>
      </p:sp>
      <p:sp>
        <p:nvSpPr>
          <p:cNvPr id="12" name="Rectangle 167"/>
          <p:cNvSpPr>
            <a:spLocks noChangeArrowheads="1"/>
          </p:cNvSpPr>
          <p:nvPr/>
        </p:nvSpPr>
        <p:spPr bwMode="auto">
          <a:xfrm>
            <a:off x="1257300" y="4292600"/>
            <a:ext cx="7200900" cy="108585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In order to have a higher degree of confidence,</a:t>
            </a:r>
          </a:p>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the margin of error and thus the width of the</a:t>
            </a:r>
          </a:p>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confidence interval must be larger.</a:t>
            </a:r>
          </a:p>
        </p:txBody>
      </p:sp>
      <p:sp>
        <p:nvSpPr>
          <p:cNvPr id="13" name="AutoShape 170"/>
          <p:cNvSpPr>
            <a:spLocks noChangeArrowheads="1"/>
          </p:cNvSpPr>
          <p:nvPr/>
        </p:nvSpPr>
        <p:spPr bwMode="auto">
          <a:xfrm rot="5400000">
            <a:off x="782638" y="43402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0"/>
                                        </p:tgtEl>
                                        <p:attrNameLst>
                                          <p:attrName>style.visibility</p:attrName>
                                        </p:attrNameLst>
                                      </p:cBhvr>
                                      <p:to>
                                        <p:strVal val="visible"/>
                                      </p:to>
                                    </p:set>
                                    <p:animEffect transition="in" filter="slide(fromLeft)">
                                      <p:cBhvr>
                                        <p:cTn id="7" dur="500"/>
                                        <p:tgtEl>
                                          <p:spTgt spid="10"/>
                                        </p:tgtEl>
                                      </p:cBhvr>
                                    </p:animEffec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Horizontal)">
                                      <p:cBhvr>
                                        <p:cTn id="12" dur="500"/>
                                        <p:tgtEl>
                                          <p:spTgt spid="4"/>
                                        </p:tgtEl>
                                      </p:cBhvr>
                                    </p:animEffect>
                                  </p:childTnLst>
                                </p:cTn>
                              </p:par>
                              <p:par>
                                <p:cTn id="13" presetID="3" presetClass="entr" presetSubtype="10" fill="hold" grpId="0" nodeType="withEffect">
                                  <p:stCondLst>
                                    <p:cond delay="50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childTnLst>
                          </p:cTn>
                        </p:par>
                        <p:par>
                          <p:cTn id="16" fill="hold">
                            <p:stCondLst>
                              <p:cond delay="1000"/>
                            </p:stCondLst>
                            <p:childTnLst>
                              <p:par>
                                <p:cTn id="17" presetID="16" presetClass="entr" presetSubtype="26" fill="hold" nodeType="afterEffect">
                                  <p:stCondLst>
                                    <p:cond delay="2000"/>
                                  </p:stCondLst>
                                  <p:childTnLst>
                                    <p:set>
                                      <p:cBhvr>
                                        <p:cTn id="18" dur="1" fill="hold">
                                          <p:stCondLst>
                                            <p:cond delay="0"/>
                                          </p:stCondLst>
                                        </p:cTn>
                                        <p:tgtEl>
                                          <p:spTgt spid="7"/>
                                        </p:tgtEl>
                                        <p:attrNameLst>
                                          <p:attrName>style.visibility</p:attrName>
                                        </p:attrNameLst>
                                      </p:cBhvr>
                                      <p:to>
                                        <p:strVal val="visible"/>
                                      </p:to>
                                    </p:set>
                                    <p:animEffect transition="in" filter="barn(inHorizontal)">
                                      <p:cBhvr>
                                        <p:cTn id="19" dur="500"/>
                                        <p:tgtEl>
                                          <p:spTgt spid="7"/>
                                        </p:tgtEl>
                                      </p:cBhvr>
                                    </p:animEffect>
                                  </p:childTnLst>
                                </p:cTn>
                              </p:par>
                            </p:childTnLst>
                          </p:cTn>
                        </p:par>
                        <p:par>
                          <p:cTn id="20" fill="hold">
                            <p:stCondLst>
                              <p:cond delay="3500"/>
                            </p:stCondLst>
                            <p:childTnLst>
                              <p:par>
                                <p:cTn id="21" presetID="3" presetClass="entr" presetSubtype="10" fill="hold" grpId="0" nodeType="afterEffect">
                                  <p:stCondLst>
                                    <p:cond delay="1000"/>
                                  </p:stCondLst>
                                  <p:childTnLst>
                                    <p:set>
                                      <p:cBhvr>
                                        <p:cTn id="22" dur="1" fill="hold">
                                          <p:stCondLst>
                                            <p:cond delay="0"/>
                                          </p:stCondLst>
                                        </p:cTn>
                                        <p:tgtEl>
                                          <p:spTgt spid="5"/>
                                        </p:tgtEl>
                                        <p:attrNameLst>
                                          <p:attrName>style.visibility</p:attrName>
                                        </p:attrNameLst>
                                      </p:cBhvr>
                                      <p:to>
                                        <p:strVal val="visible"/>
                                      </p:to>
                                    </p:set>
                                    <p:animEffect transition="in" filter="blinds(horizontal)">
                                      <p:cBhvr>
                                        <p:cTn id="23" dur="500"/>
                                        <p:tgtEl>
                                          <p:spTgt spid="5"/>
                                        </p:tgtEl>
                                      </p:cBhvr>
                                    </p:animEffect>
                                  </p:childTnLst>
                                </p:cTn>
                              </p:par>
                            </p:childTnLst>
                          </p:cTn>
                        </p:par>
                        <p:par>
                          <p:cTn id="24" fill="hold">
                            <p:stCondLst>
                              <p:cond delay="5000"/>
                            </p:stCondLst>
                            <p:childTnLst>
                              <p:par>
                                <p:cTn id="25" presetID="3" presetClass="entr" presetSubtype="10" fill="hold" grpId="0" nodeType="afterEffect">
                                  <p:stCondLst>
                                    <p:cond delay="150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par>
                          <p:cTn id="28" fill="hold">
                            <p:stCondLst>
                              <p:cond delay="7000"/>
                            </p:stCondLst>
                            <p:childTnLst>
                              <p:par>
                                <p:cTn id="29" presetID="3" presetClass="entr" presetSubtype="10" fill="hold" grpId="0" nodeType="afterEffect">
                                  <p:stCondLst>
                                    <p:cond delay="1000"/>
                                  </p:stCondLst>
                                  <p:childTnLst>
                                    <p:set>
                                      <p:cBhvr>
                                        <p:cTn id="30" dur="1" fill="hold">
                                          <p:stCondLst>
                                            <p:cond delay="0"/>
                                          </p:stCondLst>
                                        </p:cTn>
                                        <p:tgtEl>
                                          <p:spTgt spid="9"/>
                                        </p:tgtEl>
                                        <p:attrNameLst>
                                          <p:attrName>style.visibility</p:attrName>
                                        </p:attrNameLst>
                                      </p:cBhvr>
                                      <p:to>
                                        <p:strVal val="visible"/>
                                      </p:to>
                                    </p:set>
                                    <p:animEffect transition="in" filter="blinds(horizontal)">
                                      <p:cBhvr>
                                        <p:cTn id="31" dur="500"/>
                                        <p:tgtEl>
                                          <p:spTgt spid="9"/>
                                        </p:tgtEl>
                                      </p:cBhvr>
                                    </p:animEffect>
                                  </p:childTnLst>
                                </p:cTn>
                              </p:par>
                            </p:childTnLst>
                          </p:cTn>
                        </p:par>
                        <p:par>
                          <p:cTn id="32" fill="hold">
                            <p:stCondLst>
                              <p:cond delay="8500"/>
                            </p:stCondLst>
                            <p:childTnLst>
                              <p:par>
                                <p:cTn id="33" presetID="12" presetClass="entr" presetSubtype="8" fill="hold" grpId="0" nodeType="afterEffect">
                                  <p:stCondLst>
                                    <p:cond delay="2000"/>
                                  </p:stCondLst>
                                  <p:childTnLst>
                                    <p:set>
                                      <p:cBhvr>
                                        <p:cTn id="34" dur="1" fill="hold">
                                          <p:stCondLst>
                                            <p:cond delay="0"/>
                                          </p:stCondLst>
                                        </p:cTn>
                                        <p:tgtEl>
                                          <p:spTgt spid="13"/>
                                        </p:tgtEl>
                                        <p:attrNameLst>
                                          <p:attrName>style.visibility</p:attrName>
                                        </p:attrNameLst>
                                      </p:cBhvr>
                                      <p:to>
                                        <p:strVal val="visible"/>
                                      </p:to>
                                    </p:set>
                                    <p:animEffect transition="in" filter="slide(fromLeft)">
                                      <p:cBhvr>
                                        <p:cTn id="35" dur="500"/>
                                        <p:tgtEl>
                                          <p:spTgt spid="13"/>
                                        </p:tgtEl>
                                      </p:cBhvr>
                                    </p:animEffect>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36" fill="hold">
                      <p:stCondLst>
                        <p:cond delay="indefinite"/>
                      </p:stCondLst>
                      <p:childTnLst>
                        <p:par>
                          <p:cTn id="37" fill="hold">
                            <p:stCondLst>
                              <p:cond delay="0"/>
                            </p:stCondLst>
                            <p:childTnLst>
                              <p:par>
                                <p:cTn id="38" presetID="12" presetClass="entr" presetSubtype="1" fill="hold" grpId="0"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slide(fromTop)">
                                      <p:cBhvr>
                                        <p:cTn id="4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8" grpId="0"/>
      <p:bldP spid="9" grpId="0"/>
      <p:bldP spid="10" grpId="0" animBg="1"/>
      <p:bldP spid="12" grpId="0" autoUpdateAnimBg="0"/>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16033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Interval Estimate of a Population Mean:</a:t>
            </a:r>
            <a:br>
              <a:rPr lang="en-US" sz="2800">
                <a:solidFill>
                  <a:srgbClr val="66FFFF"/>
                </a:solidFill>
                <a:effectLst>
                  <a:outerShdw blurRad="38100" dist="38100" dir="2700000" algn="tl">
                    <a:srgbClr val="000000"/>
                  </a:outerShdw>
                </a:effectLst>
                <a:latin typeface="Book Antiqua" pitchFamily="18" charset="0"/>
              </a:rPr>
            </a:br>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p>
        </p:txBody>
      </p:sp>
      <p:sp>
        <p:nvSpPr>
          <p:cNvPr id="3" name="Rectangle 3"/>
          <p:cNvSpPr>
            <a:spLocks noChangeArrowheads="1"/>
          </p:cNvSpPr>
          <p:nvPr/>
        </p:nvSpPr>
        <p:spPr bwMode="auto">
          <a:xfrm>
            <a:off x="703263" y="1114425"/>
            <a:ext cx="7905750" cy="6159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Adequate Sample Size</a:t>
            </a:r>
            <a:endParaRPr lang="en-US" sz="2400">
              <a:effectLst>
                <a:outerShdw blurRad="38100" dist="38100" dir="2700000" algn="tl">
                  <a:srgbClr val="000000"/>
                </a:outerShdw>
              </a:effectLst>
              <a:latin typeface="Book Antiqua" pitchFamily="18" charset="0"/>
            </a:endParaRPr>
          </a:p>
        </p:txBody>
      </p:sp>
      <p:sp>
        <p:nvSpPr>
          <p:cNvPr id="4" name="Rectangle 4"/>
          <p:cNvSpPr>
            <a:spLocks noChangeArrowheads="1"/>
          </p:cNvSpPr>
          <p:nvPr/>
        </p:nvSpPr>
        <p:spPr bwMode="auto">
          <a:xfrm>
            <a:off x="1123950" y="1771650"/>
            <a:ext cx="7429500" cy="9906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In most applications, a sample size of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 = 30 is</a:t>
            </a:r>
          </a:p>
          <a:p>
            <a:pPr algn="l"/>
            <a:r>
              <a:rPr lang="en-US" sz="2400" dirty="0">
                <a:effectLst>
                  <a:outerShdw blurRad="38100" dist="38100" dir="2700000" algn="tl">
                    <a:srgbClr val="000000"/>
                  </a:outerShdw>
                </a:effectLst>
                <a:latin typeface="Book Antiqua" pitchFamily="18" charset="0"/>
              </a:rPr>
              <a:t>  adequate.</a:t>
            </a:r>
          </a:p>
        </p:txBody>
      </p:sp>
      <p:sp>
        <p:nvSpPr>
          <p:cNvPr id="5" name="AutoShape 5"/>
          <p:cNvSpPr>
            <a:spLocks noChangeArrowheads="1"/>
          </p:cNvSpPr>
          <p:nvPr/>
        </p:nvSpPr>
        <p:spPr bwMode="auto">
          <a:xfrm rot="5400000">
            <a:off x="839788" y="21685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AutoShape 6"/>
          <p:cNvSpPr>
            <a:spLocks noChangeArrowheads="1"/>
          </p:cNvSpPr>
          <p:nvPr/>
        </p:nvSpPr>
        <p:spPr bwMode="auto">
          <a:xfrm rot="5400000">
            <a:off x="839788" y="35210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 name="Rectangle 7"/>
          <p:cNvSpPr>
            <a:spLocks noChangeArrowheads="1"/>
          </p:cNvSpPr>
          <p:nvPr/>
        </p:nvSpPr>
        <p:spPr bwMode="auto">
          <a:xfrm>
            <a:off x="1123950" y="2876550"/>
            <a:ext cx="7429500" cy="13716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If the population distribution is highly skewed or</a:t>
            </a:r>
          </a:p>
          <a:p>
            <a:pPr algn="l"/>
            <a:r>
              <a:rPr lang="en-US" sz="2400" dirty="0">
                <a:effectLst>
                  <a:outerShdw blurRad="38100" dist="38100" dir="2700000" algn="tl">
                    <a:srgbClr val="000000"/>
                  </a:outerShdw>
                </a:effectLst>
                <a:latin typeface="Book Antiqua" pitchFamily="18" charset="0"/>
              </a:rPr>
              <a:t>  contains outliers, a sample size of 50 or more is</a:t>
            </a:r>
          </a:p>
          <a:p>
            <a:pPr algn="l"/>
            <a:r>
              <a:rPr lang="en-US" sz="2400" dirty="0">
                <a:effectLst>
                  <a:outerShdw blurRad="38100" dist="38100" dir="2700000" algn="tl">
                    <a:srgbClr val="000000"/>
                  </a:outerShdw>
                </a:effectLst>
                <a:latin typeface="Book Antiqua" pitchFamily="18" charset="0"/>
              </a:rPr>
              <a:t>  recommended.</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5"/>
                                        </p:tgtEl>
                                        <p:attrNameLst>
                                          <p:attrName>style.visibility</p:attrName>
                                        </p:attrNameLst>
                                      </p:cBhvr>
                                      <p:to>
                                        <p:strVal val="visible"/>
                                      </p:to>
                                    </p:set>
                                    <p:animEffect transition="in" filter="slide(fromLeft)">
                                      <p:cBhvr>
                                        <p:cTn id="7"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strVal val="2/3*#ppt_w"/>
                                          </p:val>
                                        </p:tav>
                                        <p:tav tm="100000">
                                          <p:val>
                                            <p:strVal val="#ppt_w"/>
                                          </p:val>
                                        </p:tav>
                                      </p:tavLst>
                                    </p:anim>
                                    <p:anim calcmode="lin" valueType="num">
                                      <p:cBhvr>
                                        <p:cTn id="13" dur="500" fill="hold"/>
                                        <p:tgtEl>
                                          <p:spTgt spid="4"/>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1000"/>
                                  </p:stCondLst>
                                  <p:childTnLst>
                                    <p:set>
                                      <p:cBhvr>
                                        <p:cTn id="16" dur="1" fill="hold">
                                          <p:stCondLst>
                                            <p:cond delay="0"/>
                                          </p:stCondLst>
                                        </p:cTn>
                                        <p:tgtEl>
                                          <p:spTgt spid="6"/>
                                        </p:tgtEl>
                                        <p:attrNameLst>
                                          <p:attrName>style.visibility</p:attrName>
                                        </p:attrNameLst>
                                      </p:cBhvr>
                                      <p:to>
                                        <p:strVal val="visible"/>
                                      </p:to>
                                    </p:set>
                                    <p:animEffect transition="in" filter="slide(fromLeft)">
                                      <p:cBhvr>
                                        <p:cTn id="17"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500" fill="hold"/>
                                        <p:tgtEl>
                                          <p:spTgt spid="7"/>
                                        </p:tgtEl>
                                        <p:attrNameLst>
                                          <p:attrName>ppt_w</p:attrName>
                                        </p:attrNameLst>
                                      </p:cBhvr>
                                      <p:tavLst>
                                        <p:tav tm="0">
                                          <p:val>
                                            <p:strVal val="2/3*#ppt_w"/>
                                          </p:val>
                                        </p:tav>
                                        <p:tav tm="100000">
                                          <p:val>
                                            <p:strVal val="#ppt_w"/>
                                          </p:val>
                                        </p:tav>
                                      </p:tavLst>
                                    </p:anim>
                                    <p:anim calcmode="lin" valueType="num">
                                      <p:cBhvr>
                                        <p:cTn id="23" dur="500" fill="hold"/>
                                        <p:tgtEl>
                                          <p:spTgt spid="7"/>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6" grpId="0" animBg="1"/>
      <p:bldP spid="7"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16033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Interval Estimate of a Population Mean:</a:t>
            </a:r>
            <a:br>
              <a:rPr lang="en-US" sz="2800">
                <a:solidFill>
                  <a:srgbClr val="66FFFF"/>
                </a:solidFill>
                <a:effectLst>
                  <a:outerShdw blurRad="38100" dist="38100" dir="2700000" algn="tl">
                    <a:srgbClr val="000000"/>
                  </a:outerShdw>
                </a:effectLst>
                <a:latin typeface="Book Antiqua" pitchFamily="18" charset="0"/>
              </a:rPr>
            </a:br>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p>
        </p:txBody>
      </p:sp>
      <p:sp>
        <p:nvSpPr>
          <p:cNvPr id="3" name="Rectangle 3"/>
          <p:cNvSpPr>
            <a:spLocks noChangeArrowheads="1"/>
          </p:cNvSpPr>
          <p:nvPr/>
        </p:nvSpPr>
        <p:spPr bwMode="auto">
          <a:xfrm>
            <a:off x="703263" y="1114425"/>
            <a:ext cx="7905750" cy="6159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Adequate Sample Size (continued)</a:t>
            </a:r>
            <a:endParaRPr lang="en-US" sz="2400">
              <a:effectLst>
                <a:outerShdw blurRad="38100" dist="38100" dir="2700000" algn="tl">
                  <a:srgbClr val="000000"/>
                </a:outerShdw>
              </a:effectLst>
              <a:latin typeface="Book Antiqua" pitchFamily="18" charset="0"/>
            </a:endParaRPr>
          </a:p>
        </p:txBody>
      </p:sp>
      <p:sp>
        <p:nvSpPr>
          <p:cNvPr id="4" name="Rectangle 4"/>
          <p:cNvSpPr>
            <a:spLocks noChangeArrowheads="1"/>
          </p:cNvSpPr>
          <p:nvPr/>
        </p:nvSpPr>
        <p:spPr bwMode="auto">
          <a:xfrm>
            <a:off x="1123950" y="3257550"/>
            <a:ext cx="7429500" cy="12954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If the population is believed to be at least</a:t>
            </a:r>
          </a:p>
          <a:p>
            <a:pPr algn="l"/>
            <a:r>
              <a:rPr lang="en-US" sz="2400" dirty="0">
                <a:effectLst>
                  <a:outerShdw blurRad="38100" dist="38100" dir="2700000" algn="tl">
                    <a:srgbClr val="000000"/>
                  </a:outerShdw>
                </a:effectLst>
                <a:latin typeface="Book Antiqua" pitchFamily="18" charset="0"/>
              </a:rPr>
              <a:t>  approximately normal, a sample size of less than 15</a:t>
            </a:r>
          </a:p>
          <a:p>
            <a:pPr algn="l"/>
            <a:r>
              <a:rPr lang="en-US" sz="2400" dirty="0">
                <a:effectLst>
                  <a:outerShdw blurRad="38100" dist="38100" dir="2700000" algn="tl">
                    <a:srgbClr val="000000"/>
                  </a:outerShdw>
                </a:effectLst>
                <a:latin typeface="Book Antiqua" pitchFamily="18" charset="0"/>
              </a:rPr>
              <a:t>  can be used.</a:t>
            </a:r>
          </a:p>
        </p:txBody>
      </p:sp>
      <p:sp>
        <p:nvSpPr>
          <p:cNvPr id="5" name="AutoShape 5"/>
          <p:cNvSpPr>
            <a:spLocks noChangeArrowheads="1"/>
          </p:cNvSpPr>
          <p:nvPr/>
        </p:nvSpPr>
        <p:spPr bwMode="auto">
          <a:xfrm rot="5400000">
            <a:off x="839788" y="36544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AutoShape 6"/>
          <p:cNvSpPr>
            <a:spLocks noChangeArrowheads="1"/>
          </p:cNvSpPr>
          <p:nvPr/>
        </p:nvSpPr>
        <p:spPr bwMode="auto">
          <a:xfrm rot="5400000">
            <a:off x="839788" y="24161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 name="Rectangle 7"/>
          <p:cNvSpPr>
            <a:spLocks noChangeArrowheads="1"/>
          </p:cNvSpPr>
          <p:nvPr/>
        </p:nvSpPr>
        <p:spPr bwMode="auto">
          <a:xfrm>
            <a:off x="1123950" y="1771650"/>
            <a:ext cx="7429500" cy="13716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If the population is not normally distributed but is</a:t>
            </a:r>
          </a:p>
          <a:p>
            <a:pPr algn="l"/>
            <a:r>
              <a:rPr lang="en-US" sz="2400" dirty="0">
                <a:effectLst>
                  <a:outerShdw blurRad="38100" dist="38100" dir="2700000" algn="tl">
                    <a:srgbClr val="000000"/>
                  </a:outerShdw>
                </a:effectLst>
                <a:latin typeface="Book Antiqua" pitchFamily="18" charset="0"/>
              </a:rPr>
              <a:t>  roughly symmetric, a sample size as small as 15 </a:t>
            </a:r>
          </a:p>
          <a:p>
            <a:pPr algn="l"/>
            <a:r>
              <a:rPr lang="en-US" sz="2400" dirty="0">
                <a:effectLst>
                  <a:outerShdw blurRad="38100" dist="38100" dir="2700000" algn="tl">
                    <a:srgbClr val="000000"/>
                  </a:outerShdw>
                </a:effectLst>
                <a:latin typeface="Book Antiqua" pitchFamily="18" charset="0"/>
              </a:rPr>
              <a:t>  will suffice.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slide(fromLeft)">
                                      <p:cBhvr>
                                        <p:cTn id="7"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strVal val="2/3*#ppt_w"/>
                                          </p:val>
                                        </p:tav>
                                        <p:tav tm="100000">
                                          <p:val>
                                            <p:strVal val="#ppt_w"/>
                                          </p:val>
                                        </p:tav>
                                      </p:tavLst>
                                    </p:anim>
                                    <p:anim calcmode="lin" valueType="num">
                                      <p:cBhvr>
                                        <p:cTn id="13" dur="500" fill="hold"/>
                                        <p:tgtEl>
                                          <p:spTgt spid="7"/>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3000"/>
                                  </p:stCondLst>
                                  <p:childTnLst>
                                    <p:set>
                                      <p:cBhvr>
                                        <p:cTn id="16" dur="1" fill="hold">
                                          <p:stCondLst>
                                            <p:cond delay="0"/>
                                          </p:stCondLst>
                                        </p:cTn>
                                        <p:tgtEl>
                                          <p:spTgt spid="5"/>
                                        </p:tgtEl>
                                        <p:attrNameLst>
                                          <p:attrName>style.visibility</p:attrName>
                                        </p:attrNameLst>
                                      </p:cBhvr>
                                      <p:to>
                                        <p:strVal val="visible"/>
                                      </p:to>
                                    </p:set>
                                    <p:animEffect transition="in" filter="slide(fromLeft)">
                                      <p:cBhvr>
                                        <p:cTn id="17"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strVal val="2/3*#ppt_w"/>
                                          </p:val>
                                        </p:tav>
                                        <p:tav tm="100000">
                                          <p:val>
                                            <p:strVal val="#ppt_w"/>
                                          </p:val>
                                        </p:tav>
                                      </p:tavLst>
                                    </p:anim>
                                    <p:anim calcmode="lin" valueType="num">
                                      <p:cBhvr>
                                        <p:cTn id="23" dur="500" fill="hold"/>
                                        <p:tgtEl>
                                          <p:spTgt spid="4"/>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6" grpId="0" animBg="1"/>
      <p:bldP spid="7"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ChangeArrowheads="1"/>
          </p:cNvSpPr>
          <p:nvPr/>
        </p:nvSpPr>
        <p:spPr bwMode="auto">
          <a:xfrm>
            <a:off x="685800" y="103188"/>
            <a:ext cx="7772400" cy="90963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Interval Estimate of a Population Mean:</a:t>
            </a:r>
            <a:br>
              <a:rPr lang="en-US" sz="2800">
                <a:solidFill>
                  <a:srgbClr val="66FFFF"/>
                </a:solidFill>
                <a:effectLst>
                  <a:outerShdw blurRad="38100" dist="38100" dir="2700000" algn="tl">
                    <a:srgbClr val="000000"/>
                  </a:outerShdw>
                </a:effectLst>
                <a:latin typeface="Book Antiqua" pitchFamily="18" charset="0"/>
              </a:rPr>
            </a:br>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Unknown</a:t>
            </a:r>
            <a:endParaRPr lang="en-US" sz="2600">
              <a:solidFill>
                <a:srgbClr val="66FFFF"/>
              </a:solidFill>
              <a:effectLst>
                <a:outerShdw blurRad="38100" dist="38100" dir="2700000" algn="tl">
                  <a:srgbClr val="000000"/>
                </a:outerShdw>
              </a:effectLst>
              <a:latin typeface="Book Antiqua" pitchFamily="18" charset="0"/>
            </a:endParaRPr>
          </a:p>
        </p:txBody>
      </p:sp>
      <p:sp>
        <p:nvSpPr>
          <p:cNvPr id="167942" name="Rectangle 6"/>
          <p:cNvSpPr>
            <a:spLocks noChangeArrowheads="1"/>
          </p:cNvSpPr>
          <p:nvPr/>
        </p:nvSpPr>
        <p:spPr bwMode="auto">
          <a:xfrm>
            <a:off x="711200" y="1106488"/>
            <a:ext cx="7810500" cy="12001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If an estimate of the population standard deviation </a:t>
            </a:r>
            <a:r>
              <a:rPr lang="en-US" sz="2400" i="1">
                <a:effectLst>
                  <a:outerShdw blurRad="38100" dist="38100" dir="2700000" algn="tl">
                    <a:srgbClr val="000000"/>
                  </a:outerShdw>
                </a:effectLst>
                <a:latin typeface="Symbol" pitchFamily="18" charset="2"/>
              </a:rPr>
              <a:t>s</a:t>
            </a:r>
            <a:r>
              <a:rPr lang="en-US" sz="2400">
                <a:effectLst>
                  <a:outerShdw blurRad="38100" dist="38100" dir="2700000" algn="tl">
                    <a:srgbClr val="000000"/>
                  </a:outerShdw>
                </a:effectLst>
                <a:latin typeface="Book Antiqua" pitchFamily="18" charset="0"/>
              </a:rPr>
              <a:t> cannot be developed prior to sampling, we use the sample standard deviation </a:t>
            </a:r>
            <a:r>
              <a:rPr lang="en-US" sz="2400" i="1">
                <a:effectLst>
                  <a:outerShdw blurRad="38100" dist="38100" dir="2700000" algn="tl">
                    <a:srgbClr val="000000"/>
                  </a:outerShdw>
                </a:effectLst>
                <a:latin typeface="Book Antiqua" pitchFamily="18" charset="0"/>
              </a:rPr>
              <a:t>s</a:t>
            </a:r>
            <a:r>
              <a:rPr lang="en-US" sz="2400">
                <a:effectLst>
                  <a:outerShdw blurRad="38100" dist="38100" dir="2700000" algn="tl">
                    <a:srgbClr val="000000"/>
                  </a:outerShdw>
                </a:effectLst>
                <a:latin typeface="Book Antiqua" pitchFamily="18" charset="0"/>
              </a:rPr>
              <a:t> to estimate </a:t>
            </a:r>
            <a:r>
              <a:rPr lang="en-US" sz="2400" i="1">
                <a:effectLst>
                  <a:outerShdw blurRad="38100" dist="38100" dir="2700000" algn="tl">
                    <a:srgbClr val="000000"/>
                  </a:outerShdw>
                </a:effectLst>
                <a:latin typeface="Symbol" pitchFamily="18" charset="2"/>
              </a:rPr>
              <a:t>s</a:t>
            </a:r>
            <a:r>
              <a:rPr lang="en-US" sz="2400">
                <a:effectLst>
                  <a:outerShdw blurRad="38100" dist="38100" dir="2700000" algn="tl">
                    <a:srgbClr val="000000"/>
                  </a:outerShdw>
                </a:effectLst>
                <a:latin typeface="Book Antiqua" pitchFamily="18" charset="0"/>
              </a:rPr>
              <a:t> .</a:t>
            </a:r>
          </a:p>
        </p:txBody>
      </p:sp>
      <p:sp>
        <p:nvSpPr>
          <p:cNvPr id="167943" name="Rectangle 7"/>
          <p:cNvSpPr>
            <a:spLocks noChangeArrowheads="1"/>
          </p:cNvSpPr>
          <p:nvPr/>
        </p:nvSpPr>
        <p:spPr bwMode="auto">
          <a:xfrm>
            <a:off x="711200" y="2325688"/>
            <a:ext cx="7505700" cy="5143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This is the </a:t>
            </a:r>
            <a:r>
              <a:rPr lang="en-US" sz="2400" i="1" u="sng">
                <a:effectLst>
                  <a:outerShdw blurRad="38100" dist="38100" dir="2700000" algn="tl">
                    <a:srgbClr val="000000"/>
                  </a:outerShdw>
                </a:effectLst>
                <a:latin typeface="Symbol" pitchFamily="18" charset="2"/>
              </a:rPr>
              <a:t>s</a:t>
            </a:r>
            <a:r>
              <a:rPr lang="en-US" sz="2400" u="sng">
                <a:effectLst>
                  <a:outerShdw blurRad="38100" dist="38100" dir="2700000" algn="tl">
                    <a:srgbClr val="000000"/>
                  </a:outerShdw>
                </a:effectLst>
                <a:latin typeface="Book Antiqua" pitchFamily="18" charset="0"/>
              </a:rPr>
              <a:t>  unknown</a:t>
            </a:r>
            <a:r>
              <a:rPr lang="en-US" sz="2400">
                <a:effectLst>
                  <a:outerShdw blurRad="38100" dist="38100" dir="2700000" algn="tl">
                    <a:srgbClr val="000000"/>
                  </a:outerShdw>
                </a:effectLst>
                <a:latin typeface="Book Antiqua" pitchFamily="18" charset="0"/>
              </a:rPr>
              <a:t> case.</a:t>
            </a:r>
          </a:p>
        </p:txBody>
      </p:sp>
      <p:sp>
        <p:nvSpPr>
          <p:cNvPr id="167944" name="Rectangle 8"/>
          <p:cNvSpPr>
            <a:spLocks noChangeArrowheads="1"/>
          </p:cNvSpPr>
          <p:nvPr/>
        </p:nvSpPr>
        <p:spPr bwMode="auto">
          <a:xfrm>
            <a:off x="711200" y="2820988"/>
            <a:ext cx="7810500" cy="8191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In this case, the interval estimate for </a:t>
            </a:r>
            <a:r>
              <a:rPr lang="en-US" sz="2400" i="1">
                <a:effectLst>
                  <a:outerShdw blurRad="38100" dist="38100" dir="2700000" algn="tl">
                    <a:srgbClr val="000000"/>
                  </a:outerShdw>
                </a:effectLst>
                <a:latin typeface="Symbol" pitchFamily="18" charset="2"/>
              </a:rPr>
              <a:t>m</a:t>
            </a:r>
            <a:r>
              <a:rPr lang="en-US" sz="2400">
                <a:effectLst>
                  <a:outerShdw blurRad="38100" dist="38100" dir="2700000" algn="tl">
                    <a:srgbClr val="000000"/>
                  </a:outerShdw>
                </a:effectLst>
                <a:latin typeface="Book Antiqua" pitchFamily="18" charset="0"/>
              </a:rPr>
              <a:t> is based on the </a:t>
            </a:r>
            <a:r>
              <a:rPr lang="en-US" sz="2400" i="1">
                <a:effectLst>
                  <a:outerShdw blurRad="38100" dist="38100" dir="2700000" algn="tl">
                    <a:srgbClr val="000000"/>
                  </a:outerShdw>
                </a:effectLst>
                <a:latin typeface="Book Antiqua" pitchFamily="18" charset="0"/>
              </a:rPr>
              <a:t>t</a:t>
            </a:r>
            <a:r>
              <a:rPr lang="en-US" sz="2400">
                <a:effectLst>
                  <a:outerShdw blurRad="38100" dist="38100" dir="2700000" algn="tl">
                    <a:srgbClr val="000000"/>
                  </a:outerShdw>
                </a:effectLst>
                <a:latin typeface="Book Antiqua" pitchFamily="18" charset="0"/>
              </a:rPr>
              <a:t> distribution.</a:t>
            </a:r>
          </a:p>
        </p:txBody>
      </p:sp>
      <p:sp>
        <p:nvSpPr>
          <p:cNvPr id="167945" name="Rectangle 9"/>
          <p:cNvSpPr>
            <a:spLocks noChangeArrowheads="1"/>
          </p:cNvSpPr>
          <p:nvPr/>
        </p:nvSpPr>
        <p:spPr bwMode="auto">
          <a:xfrm>
            <a:off x="711200" y="3678238"/>
            <a:ext cx="7810500" cy="8191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(We’ll assume for now that the population is normally distributed.)</a:t>
            </a:r>
          </a:p>
        </p:txBody>
      </p:sp>
      <p:sp>
        <p:nvSpPr>
          <p:cNvPr id="167946" name="AutoShape 10"/>
          <p:cNvSpPr>
            <a:spLocks noChangeArrowheads="1"/>
          </p:cNvSpPr>
          <p:nvPr/>
        </p:nvSpPr>
        <p:spPr bwMode="auto">
          <a:xfrm rot="5400000">
            <a:off x="484188" y="24971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7947" name="AutoShape 11"/>
          <p:cNvSpPr>
            <a:spLocks noChangeArrowheads="1"/>
          </p:cNvSpPr>
          <p:nvPr/>
        </p:nvSpPr>
        <p:spPr bwMode="auto">
          <a:xfrm rot="5400000">
            <a:off x="484188" y="29924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7948" name="AutoShape 12"/>
          <p:cNvSpPr>
            <a:spLocks noChangeArrowheads="1"/>
          </p:cNvSpPr>
          <p:nvPr/>
        </p:nvSpPr>
        <p:spPr bwMode="auto">
          <a:xfrm rot="5400000">
            <a:off x="484188" y="38496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7949" name="AutoShape 13"/>
          <p:cNvSpPr>
            <a:spLocks noChangeArrowheads="1"/>
          </p:cNvSpPr>
          <p:nvPr/>
        </p:nvSpPr>
        <p:spPr bwMode="auto">
          <a:xfrm rot="5400000">
            <a:off x="484188" y="12779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67949"/>
                                        </p:tgtEl>
                                        <p:attrNameLst>
                                          <p:attrName>style.visibility</p:attrName>
                                        </p:attrNameLst>
                                      </p:cBhvr>
                                      <p:to>
                                        <p:strVal val="visible"/>
                                      </p:to>
                                    </p:set>
                                    <p:animEffect transition="in" filter="slide(fromLeft)">
                                      <p:cBhvr>
                                        <p:cTn id="7" dur="500"/>
                                        <p:tgtEl>
                                          <p:spTgt spid="167949"/>
                                        </p:tgtEl>
                                      </p:cBhvr>
                                    </p:animEffect>
                                  </p:childTnLst>
                                  <p:subTnLst>
                                    <p:set>
                                      <p:cBhvr override="childStyle">
                                        <p:cTn dur="1" fill="hold" display="0" masterRel="nextClick" afterEffect="1"/>
                                        <p:tgtEl>
                                          <p:spTgt spid="16794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7942"/>
                                        </p:tgtEl>
                                        <p:attrNameLst>
                                          <p:attrName>style.visibility</p:attrName>
                                        </p:attrNameLst>
                                      </p:cBhvr>
                                      <p:to>
                                        <p:strVal val="visible"/>
                                      </p:to>
                                    </p:set>
                                    <p:animEffect transition="in" filter="blinds(horizontal)">
                                      <p:cBhvr>
                                        <p:cTn id="12" dur="500"/>
                                        <p:tgtEl>
                                          <p:spTgt spid="167942"/>
                                        </p:tgtEl>
                                      </p:cBhvr>
                                    </p:animEffect>
                                  </p:childTnLst>
                                </p:cTn>
                              </p:par>
                            </p:childTnLst>
                          </p:cTn>
                        </p:par>
                        <p:par>
                          <p:cTn id="13" fill="hold">
                            <p:stCondLst>
                              <p:cond delay="500"/>
                            </p:stCondLst>
                            <p:childTnLst>
                              <p:par>
                                <p:cTn id="14" presetID="12" presetClass="entr" presetSubtype="8" fill="hold" grpId="0" nodeType="afterEffect">
                                  <p:stCondLst>
                                    <p:cond delay="3000"/>
                                  </p:stCondLst>
                                  <p:childTnLst>
                                    <p:set>
                                      <p:cBhvr>
                                        <p:cTn id="15" dur="1" fill="hold">
                                          <p:stCondLst>
                                            <p:cond delay="0"/>
                                          </p:stCondLst>
                                        </p:cTn>
                                        <p:tgtEl>
                                          <p:spTgt spid="167946"/>
                                        </p:tgtEl>
                                        <p:attrNameLst>
                                          <p:attrName>style.visibility</p:attrName>
                                        </p:attrNameLst>
                                      </p:cBhvr>
                                      <p:to>
                                        <p:strVal val="visible"/>
                                      </p:to>
                                    </p:set>
                                    <p:animEffect transition="in" filter="slide(fromLeft)">
                                      <p:cBhvr>
                                        <p:cTn id="16" dur="500"/>
                                        <p:tgtEl>
                                          <p:spTgt spid="167946"/>
                                        </p:tgtEl>
                                      </p:cBhvr>
                                    </p:animEffect>
                                  </p:childTnLst>
                                  <p:subTnLst>
                                    <p:set>
                                      <p:cBhvr override="childStyle">
                                        <p:cTn dur="1" fill="hold" display="0" masterRel="nextClick" afterEffect="1"/>
                                        <p:tgtEl>
                                          <p:spTgt spid="167946"/>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67943"/>
                                        </p:tgtEl>
                                        <p:attrNameLst>
                                          <p:attrName>style.visibility</p:attrName>
                                        </p:attrNameLst>
                                      </p:cBhvr>
                                      <p:to>
                                        <p:strVal val="visible"/>
                                      </p:to>
                                    </p:set>
                                    <p:animEffect transition="in" filter="blinds(horizontal)">
                                      <p:cBhvr>
                                        <p:cTn id="21" dur="500"/>
                                        <p:tgtEl>
                                          <p:spTgt spid="167943"/>
                                        </p:tgtEl>
                                      </p:cBhvr>
                                    </p:animEffect>
                                  </p:childTnLst>
                                </p:cTn>
                              </p:par>
                            </p:childTnLst>
                          </p:cTn>
                        </p:par>
                        <p:par>
                          <p:cTn id="22" fill="hold">
                            <p:stCondLst>
                              <p:cond delay="500"/>
                            </p:stCondLst>
                            <p:childTnLst>
                              <p:par>
                                <p:cTn id="23" presetID="12" presetClass="entr" presetSubtype="8" fill="hold" grpId="0" nodeType="afterEffect">
                                  <p:stCondLst>
                                    <p:cond delay="1000"/>
                                  </p:stCondLst>
                                  <p:childTnLst>
                                    <p:set>
                                      <p:cBhvr>
                                        <p:cTn id="24" dur="1" fill="hold">
                                          <p:stCondLst>
                                            <p:cond delay="0"/>
                                          </p:stCondLst>
                                        </p:cTn>
                                        <p:tgtEl>
                                          <p:spTgt spid="167947"/>
                                        </p:tgtEl>
                                        <p:attrNameLst>
                                          <p:attrName>style.visibility</p:attrName>
                                        </p:attrNameLst>
                                      </p:cBhvr>
                                      <p:to>
                                        <p:strVal val="visible"/>
                                      </p:to>
                                    </p:set>
                                    <p:animEffect transition="in" filter="slide(fromLeft)">
                                      <p:cBhvr>
                                        <p:cTn id="25" dur="500"/>
                                        <p:tgtEl>
                                          <p:spTgt spid="167947"/>
                                        </p:tgtEl>
                                      </p:cBhvr>
                                    </p:animEffect>
                                  </p:childTnLst>
                                  <p:subTnLst>
                                    <p:set>
                                      <p:cBhvr override="childStyle">
                                        <p:cTn dur="1" fill="hold" display="0" masterRel="nextClick" afterEffect="1"/>
                                        <p:tgtEl>
                                          <p:spTgt spid="167947"/>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67944"/>
                                        </p:tgtEl>
                                        <p:attrNameLst>
                                          <p:attrName>style.visibility</p:attrName>
                                        </p:attrNameLst>
                                      </p:cBhvr>
                                      <p:to>
                                        <p:strVal val="visible"/>
                                      </p:to>
                                    </p:set>
                                    <p:animEffect transition="in" filter="blinds(horizontal)">
                                      <p:cBhvr>
                                        <p:cTn id="30" dur="500"/>
                                        <p:tgtEl>
                                          <p:spTgt spid="167944"/>
                                        </p:tgtEl>
                                      </p:cBhvr>
                                    </p:animEffect>
                                  </p:childTnLst>
                                </p:cTn>
                              </p:par>
                            </p:childTnLst>
                          </p:cTn>
                        </p:par>
                        <p:par>
                          <p:cTn id="31" fill="hold">
                            <p:stCondLst>
                              <p:cond delay="500"/>
                            </p:stCondLst>
                            <p:childTnLst>
                              <p:par>
                                <p:cTn id="32" presetID="12" presetClass="entr" presetSubtype="8" fill="hold" grpId="0" nodeType="afterEffect">
                                  <p:stCondLst>
                                    <p:cond delay="1000"/>
                                  </p:stCondLst>
                                  <p:childTnLst>
                                    <p:set>
                                      <p:cBhvr>
                                        <p:cTn id="33" dur="1" fill="hold">
                                          <p:stCondLst>
                                            <p:cond delay="0"/>
                                          </p:stCondLst>
                                        </p:cTn>
                                        <p:tgtEl>
                                          <p:spTgt spid="167948"/>
                                        </p:tgtEl>
                                        <p:attrNameLst>
                                          <p:attrName>style.visibility</p:attrName>
                                        </p:attrNameLst>
                                      </p:cBhvr>
                                      <p:to>
                                        <p:strVal val="visible"/>
                                      </p:to>
                                    </p:set>
                                    <p:animEffect transition="in" filter="slide(fromLeft)">
                                      <p:cBhvr>
                                        <p:cTn id="34" dur="500"/>
                                        <p:tgtEl>
                                          <p:spTgt spid="167948"/>
                                        </p:tgtEl>
                                      </p:cBhvr>
                                    </p:animEffect>
                                  </p:childTnLst>
                                  <p:subTnLst>
                                    <p:set>
                                      <p:cBhvr override="childStyle">
                                        <p:cTn dur="1" fill="hold" display="0" masterRel="nextClick" afterEffect="1"/>
                                        <p:tgtEl>
                                          <p:spTgt spid="167948"/>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67945"/>
                                        </p:tgtEl>
                                        <p:attrNameLst>
                                          <p:attrName>style.visibility</p:attrName>
                                        </p:attrNameLst>
                                      </p:cBhvr>
                                      <p:to>
                                        <p:strVal val="visible"/>
                                      </p:to>
                                    </p:set>
                                    <p:animEffect transition="in" filter="blinds(horizontal)">
                                      <p:cBhvr>
                                        <p:cTn id="39" dur="500"/>
                                        <p:tgtEl>
                                          <p:spTgt spid="1679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42" grpId="0" autoUpdateAnimBg="0"/>
      <p:bldP spid="167943" grpId="0" autoUpdateAnimBg="0"/>
      <p:bldP spid="167944" grpId="0" autoUpdateAnimBg="0"/>
      <p:bldP spid="167945" grpId="0" autoUpdateAnimBg="0"/>
      <p:bldP spid="167946" grpId="0" animBg="1"/>
      <p:bldP spid="167947" grpId="0" animBg="1"/>
      <p:bldP spid="167948" grpId="0" animBg="1"/>
      <p:bldP spid="16794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ChangeArrowheads="1"/>
          </p:cNvSpPr>
          <p:nvPr/>
        </p:nvSpPr>
        <p:spPr bwMode="auto">
          <a:xfrm>
            <a:off x="952500" y="1123950"/>
            <a:ext cx="7375525" cy="9144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William </a:t>
            </a:r>
            <a:r>
              <a:rPr lang="en-US" sz="2400" dirty="0" err="1">
                <a:effectLst>
                  <a:outerShdw blurRad="38100" dist="38100" dir="2700000" algn="tl">
                    <a:srgbClr val="000000"/>
                  </a:outerShdw>
                </a:effectLst>
                <a:latin typeface="Book Antiqua" pitchFamily="18" charset="0"/>
              </a:rPr>
              <a:t>Gosset</a:t>
            </a:r>
            <a:r>
              <a:rPr lang="en-US" sz="2400" dirty="0">
                <a:effectLst>
                  <a:outerShdw blurRad="38100" dist="38100" dir="2700000" algn="tl">
                    <a:srgbClr val="000000"/>
                  </a:outerShdw>
                </a:effectLst>
                <a:latin typeface="Book Antiqua" pitchFamily="18" charset="0"/>
              </a:rPr>
              <a:t>, writing under the name “Student”,</a:t>
            </a:r>
          </a:p>
          <a:p>
            <a:pPr algn="l"/>
            <a:r>
              <a:rPr lang="en-US" sz="2400" dirty="0">
                <a:effectLst>
                  <a:outerShdw blurRad="38100" dist="38100" dir="2700000" algn="tl">
                    <a:srgbClr val="000000"/>
                  </a:outerShdw>
                </a:effectLst>
                <a:latin typeface="Book Antiqua" pitchFamily="18" charset="0"/>
              </a:rPr>
              <a:t>   is the founder of the </a:t>
            </a:r>
            <a:r>
              <a:rPr lang="en-US" sz="2400" i="1" dirty="0">
                <a:effectLst>
                  <a:outerShdw blurRad="38100" dist="38100" dir="2700000" algn="tl">
                    <a:srgbClr val="000000"/>
                  </a:outerShdw>
                </a:effectLst>
                <a:latin typeface="Book Antiqua" pitchFamily="18" charset="0"/>
              </a:rPr>
              <a:t>t</a:t>
            </a:r>
            <a:r>
              <a:rPr lang="en-US" sz="2400" dirty="0">
                <a:effectLst>
                  <a:outerShdw blurRad="38100" dist="38100" dir="2700000" algn="tl">
                    <a:srgbClr val="000000"/>
                  </a:outerShdw>
                </a:effectLst>
                <a:latin typeface="Book Antiqua" pitchFamily="18" charset="0"/>
              </a:rPr>
              <a:t> distribution.</a:t>
            </a:r>
          </a:p>
        </p:txBody>
      </p:sp>
      <p:sp>
        <p:nvSpPr>
          <p:cNvPr id="211971" name="AutoShape 3"/>
          <p:cNvSpPr>
            <a:spLocks noChangeArrowheads="1"/>
          </p:cNvSpPr>
          <p:nvPr/>
        </p:nvSpPr>
        <p:spPr bwMode="auto">
          <a:xfrm rot="5400000">
            <a:off x="668338" y="15208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1972" name="Rectangle 4"/>
          <p:cNvSpPr>
            <a:spLocks noChangeArrowheads="1"/>
          </p:cNvSpPr>
          <p:nvPr/>
        </p:nvSpPr>
        <p:spPr bwMode="auto">
          <a:xfrm>
            <a:off x="685800" y="155575"/>
            <a:ext cx="7772400" cy="604838"/>
          </a:xfrm>
          <a:prstGeom prst="rect">
            <a:avLst/>
          </a:prstGeom>
          <a:noFill/>
          <a:ln w="12700">
            <a:noFill/>
            <a:miter lim="800000"/>
            <a:headEnd/>
            <a:tailEnd/>
          </a:ln>
          <a:effectLst/>
        </p:spPr>
        <p:txBody>
          <a:bodyPr lIns="90488" tIns="44450" rIns="90488" bIns="44450" anchor="ctr"/>
          <a:lstStyle/>
          <a:p>
            <a:r>
              <a:rPr lang="en-US" sz="2800" i="1" dirty="0">
                <a:solidFill>
                  <a:srgbClr val="66FFFF"/>
                </a:solidFill>
                <a:effectLst>
                  <a:outerShdw blurRad="38100" dist="38100" dir="2700000" algn="tl">
                    <a:srgbClr val="000000"/>
                  </a:outerShdw>
                </a:effectLst>
                <a:latin typeface="Book Antiqua" pitchFamily="18" charset="0"/>
              </a:rPr>
              <a:t>t</a:t>
            </a:r>
            <a:r>
              <a:rPr lang="en-US" sz="2800" dirty="0">
                <a:solidFill>
                  <a:srgbClr val="66FFFF"/>
                </a:solidFill>
                <a:effectLst>
                  <a:outerShdw blurRad="38100" dist="38100" dir="2700000" algn="tl">
                    <a:srgbClr val="000000"/>
                  </a:outerShdw>
                </a:effectLst>
                <a:latin typeface="Book Antiqua" pitchFamily="18" charset="0"/>
              </a:rPr>
              <a:t>  Distribution</a:t>
            </a:r>
          </a:p>
        </p:txBody>
      </p:sp>
      <p:sp>
        <p:nvSpPr>
          <p:cNvPr id="211973" name="Rectangle 5"/>
          <p:cNvSpPr>
            <a:spLocks noChangeArrowheads="1"/>
          </p:cNvSpPr>
          <p:nvPr/>
        </p:nvSpPr>
        <p:spPr bwMode="auto">
          <a:xfrm>
            <a:off x="952500" y="2152650"/>
            <a:ext cx="7375525" cy="9144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t>
            </a:r>
            <a:r>
              <a:rPr lang="en-US" sz="2400" dirty="0" err="1">
                <a:effectLst>
                  <a:outerShdw blurRad="38100" dist="38100" dir="2700000" algn="tl">
                    <a:srgbClr val="000000"/>
                  </a:outerShdw>
                </a:effectLst>
                <a:latin typeface="Book Antiqua" pitchFamily="18" charset="0"/>
              </a:rPr>
              <a:t>Gosset</a:t>
            </a:r>
            <a:r>
              <a:rPr lang="en-US" sz="2400" dirty="0">
                <a:effectLst>
                  <a:outerShdw blurRad="38100" dist="38100" dir="2700000" algn="tl">
                    <a:srgbClr val="000000"/>
                  </a:outerShdw>
                </a:effectLst>
                <a:latin typeface="Book Antiqua" pitchFamily="18" charset="0"/>
              </a:rPr>
              <a:t> was an Oxford graduate in mathematics</a:t>
            </a:r>
          </a:p>
          <a:p>
            <a:pPr algn="l"/>
            <a:r>
              <a:rPr lang="en-US" sz="2400" dirty="0">
                <a:effectLst>
                  <a:outerShdw blurRad="38100" dist="38100" dir="2700000" algn="tl">
                    <a:srgbClr val="000000"/>
                  </a:outerShdw>
                </a:effectLst>
                <a:latin typeface="Book Antiqua" pitchFamily="18" charset="0"/>
              </a:rPr>
              <a:t>  and worked for the Guinness Brewery in Dublin.</a:t>
            </a:r>
          </a:p>
        </p:txBody>
      </p:sp>
      <p:sp>
        <p:nvSpPr>
          <p:cNvPr id="211974" name="AutoShape 6"/>
          <p:cNvSpPr>
            <a:spLocks noChangeArrowheads="1"/>
          </p:cNvSpPr>
          <p:nvPr/>
        </p:nvSpPr>
        <p:spPr bwMode="auto">
          <a:xfrm rot="5400000">
            <a:off x="668338" y="25495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1975" name="Rectangle 7"/>
          <p:cNvSpPr>
            <a:spLocks noChangeArrowheads="1"/>
          </p:cNvSpPr>
          <p:nvPr/>
        </p:nvSpPr>
        <p:spPr bwMode="auto">
          <a:xfrm>
            <a:off x="952500" y="3181350"/>
            <a:ext cx="7375525" cy="9906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He developed the </a:t>
            </a:r>
            <a:r>
              <a:rPr lang="en-US" sz="2400" i="1" dirty="0">
                <a:effectLst>
                  <a:outerShdw blurRad="38100" dist="38100" dir="2700000" algn="tl">
                    <a:srgbClr val="000000"/>
                  </a:outerShdw>
                </a:effectLst>
                <a:latin typeface="Book Antiqua" pitchFamily="18" charset="0"/>
              </a:rPr>
              <a:t>t</a:t>
            </a:r>
            <a:r>
              <a:rPr lang="en-US" sz="2400" dirty="0">
                <a:effectLst>
                  <a:outerShdw blurRad="38100" dist="38100" dir="2700000" algn="tl">
                    <a:srgbClr val="000000"/>
                  </a:outerShdw>
                </a:effectLst>
                <a:latin typeface="Book Antiqua" pitchFamily="18" charset="0"/>
              </a:rPr>
              <a:t> distribution while working on</a:t>
            </a:r>
          </a:p>
          <a:p>
            <a:pPr algn="l"/>
            <a:r>
              <a:rPr lang="en-US" sz="2400" dirty="0">
                <a:effectLst>
                  <a:outerShdw blurRad="38100" dist="38100" dir="2700000" algn="tl">
                    <a:srgbClr val="000000"/>
                  </a:outerShdw>
                </a:effectLst>
                <a:latin typeface="Book Antiqua" pitchFamily="18" charset="0"/>
              </a:rPr>
              <a:t>  small-scale materials and temperature experiments.</a:t>
            </a:r>
          </a:p>
        </p:txBody>
      </p:sp>
      <p:sp>
        <p:nvSpPr>
          <p:cNvPr id="211976" name="AutoShape 8"/>
          <p:cNvSpPr>
            <a:spLocks noChangeArrowheads="1"/>
          </p:cNvSpPr>
          <p:nvPr/>
        </p:nvSpPr>
        <p:spPr bwMode="auto">
          <a:xfrm rot="5400000">
            <a:off x="668338" y="35972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11971"/>
                                        </p:tgtEl>
                                        <p:attrNameLst>
                                          <p:attrName>style.visibility</p:attrName>
                                        </p:attrNameLst>
                                      </p:cBhvr>
                                      <p:to>
                                        <p:strVal val="visible"/>
                                      </p:to>
                                    </p:set>
                                    <p:animEffect transition="in" filter="slide(fromLeft)">
                                      <p:cBhvr>
                                        <p:cTn id="7" dur="500"/>
                                        <p:tgtEl>
                                          <p:spTgt spid="211971"/>
                                        </p:tgtEl>
                                      </p:cBhvr>
                                    </p:animEffect>
                                  </p:childTnLst>
                                  <p:subTnLst>
                                    <p:set>
                                      <p:cBhvr override="childStyle">
                                        <p:cTn dur="1" fill="hold" display="0" masterRel="nextClick" afterEffect="1"/>
                                        <p:tgtEl>
                                          <p:spTgt spid="21197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211970"/>
                                        </p:tgtEl>
                                        <p:attrNameLst>
                                          <p:attrName>style.visibility</p:attrName>
                                        </p:attrNameLst>
                                      </p:cBhvr>
                                      <p:to>
                                        <p:strVal val="visible"/>
                                      </p:to>
                                    </p:set>
                                    <p:anim calcmode="lin" valueType="num">
                                      <p:cBhvr>
                                        <p:cTn id="12" dur="500" fill="hold"/>
                                        <p:tgtEl>
                                          <p:spTgt spid="211970"/>
                                        </p:tgtEl>
                                        <p:attrNameLst>
                                          <p:attrName>ppt_w</p:attrName>
                                        </p:attrNameLst>
                                      </p:cBhvr>
                                      <p:tavLst>
                                        <p:tav tm="0">
                                          <p:val>
                                            <p:strVal val="2/3*#ppt_w"/>
                                          </p:val>
                                        </p:tav>
                                        <p:tav tm="100000">
                                          <p:val>
                                            <p:strVal val="#ppt_w"/>
                                          </p:val>
                                        </p:tav>
                                      </p:tavLst>
                                    </p:anim>
                                    <p:anim calcmode="lin" valueType="num">
                                      <p:cBhvr>
                                        <p:cTn id="13" dur="500" fill="hold"/>
                                        <p:tgtEl>
                                          <p:spTgt spid="211970"/>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211974"/>
                                        </p:tgtEl>
                                        <p:attrNameLst>
                                          <p:attrName>style.visibility</p:attrName>
                                        </p:attrNameLst>
                                      </p:cBhvr>
                                      <p:to>
                                        <p:strVal val="visible"/>
                                      </p:to>
                                    </p:set>
                                    <p:animEffect transition="in" filter="slide(fromLeft)">
                                      <p:cBhvr>
                                        <p:cTn id="17" dur="500"/>
                                        <p:tgtEl>
                                          <p:spTgt spid="211974"/>
                                        </p:tgtEl>
                                      </p:cBhvr>
                                    </p:animEffect>
                                  </p:childTnLst>
                                  <p:subTnLst>
                                    <p:set>
                                      <p:cBhvr override="childStyle">
                                        <p:cTn dur="1" fill="hold" display="0" masterRel="nextClick" afterEffect="1"/>
                                        <p:tgtEl>
                                          <p:spTgt spid="211974"/>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211973"/>
                                        </p:tgtEl>
                                        <p:attrNameLst>
                                          <p:attrName>style.visibility</p:attrName>
                                        </p:attrNameLst>
                                      </p:cBhvr>
                                      <p:to>
                                        <p:strVal val="visible"/>
                                      </p:to>
                                    </p:set>
                                    <p:anim calcmode="lin" valueType="num">
                                      <p:cBhvr>
                                        <p:cTn id="22" dur="500" fill="hold"/>
                                        <p:tgtEl>
                                          <p:spTgt spid="211973"/>
                                        </p:tgtEl>
                                        <p:attrNameLst>
                                          <p:attrName>ppt_w</p:attrName>
                                        </p:attrNameLst>
                                      </p:cBhvr>
                                      <p:tavLst>
                                        <p:tav tm="0">
                                          <p:val>
                                            <p:strVal val="2/3*#ppt_w"/>
                                          </p:val>
                                        </p:tav>
                                        <p:tav tm="100000">
                                          <p:val>
                                            <p:strVal val="#ppt_w"/>
                                          </p:val>
                                        </p:tav>
                                      </p:tavLst>
                                    </p:anim>
                                    <p:anim calcmode="lin" valueType="num">
                                      <p:cBhvr>
                                        <p:cTn id="23" dur="500" fill="hold"/>
                                        <p:tgtEl>
                                          <p:spTgt spid="211973"/>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211976"/>
                                        </p:tgtEl>
                                        <p:attrNameLst>
                                          <p:attrName>style.visibility</p:attrName>
                                        </p:attrNameLst>
                                      </p:cBhvr>
                                      <p:to>
                                        <p:strVal val="visible"/>
                                      </p:to>
                                    </p:set>
                                    <p:animEffect transition="in" filter="slide(fromLeft)">
                                      <p:cBhvr>
                                        <p:cTn id="27" dur="500"/>
                                        <p:tgtEl>
                                          <p:spTgt spid="211976"/>
                                        </p:tgtEl>
                                      </p:cBhvr>
                                    </p:animEffect>
                                  </p:childTnLst>
                                  <p:subTnLst>
                                    <p:set>
                                      <p:cBhvr override="childStyle">
                                        <p:cTn dur="1" fill="hold" display="0" masterRel="nextClick" afterEffect="1"/>
                                        <p:tgtEl>
                                          <p:spTgt spid="211976"/>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211975"/>
                                        </p:tgtEl>
                                        <p:attrNameLst>
                                          <p:attrName>style.visibility</p:attrName>
                                        </p:attrNameLst>
                                      </p:cBhvr>
                                      <p:to>
                                        <p:strVal val="visible"/>
                                      </p:to>
                                    </p:set>
                                    <p:anim calcmode="lin" valueType="num">
                                      <p:cBhvr>
                                        <p:cTn id="32" dur="500" fill="hold"/>
                                        <p:tgtEl>
                                          <p:spTgt spid="211975"/>
                                        </p:tgtEl>
                                        <p:attrNameLst>
                                          <p:attrName>ppt_w</p:attrName>
                                        </p:attrNameLst>
                                      </p:cBhvr>
                                      <p:tavLst>
                                        <p:tav tm="0">
                                          <p:val>
                                            <p:strVal val="2/3*#ppt_w"/>
                                          </p:val>
                                        </p:tav>
                                        <p:tav tm="100000">
                                          <p:val>
                                            <p:strVal val="#ppt_w"/>
                                          </p:val>
                                        </p:tav>
                                      </p:tavLst>
                                    </p:anim>
                                    <p:anim calcmode="lin" valueType="num">
                                      <p:cBhvr>
                                        <p:cTn id="33" dur="500" fill="hold"/>
                                        <p:tgtEl>
                                          <p:spTgt spid="211975"/>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970" grpId="0" animBg="1" autoUpdateAnimBg="0"/>
      <p:bldP spid="211971" grpId="0" animBg="1"/>
      <p:bldP spid="211973" grpId="0" animBg="1" autoUpdateAnimBg="0"/>
      <p:bldP spid="211974" grpId="0" animBg="1"/>
      <p:bldP spid="211975" grpId="0" animBg="1" autoUpdateAnimBg="0"/>
      <p:bldP spid="21197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ChangeArrowheads="1"/>
          </p:cNvSpPr>
          <p:nvPr/>
        </p:nvSpPr>
        <p:spPr bwMode="auto">
          <a:xfrm>
            <a:off x="952500" y="1123950"/>
            <a:ext cx="7375525" cy="9144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a:t>
            </a:r>
            <a:r>
              <a:rPr lang="en-US" sz="2400" i="1" u="sng" dirty="0">
                <a:effectLst>
                  <a:outerShdw blurRad="38100" dist="38100" dir="2700000" algn="tl">
                    <a:srgbClr val="000000"/>
                  </a:outerShdw>
                </a:effectLst>
                <a:latin typeface="Book Antiqua" pitchFamily="18" charset="0"/>
              </a:rPr>
              <a:t>t </a:t>
            </a:r>
            <a:r>
              <a:rPr lang="en-US" sz="2400" u="sng" dirty="0">
                <a:effectLst>
                  <a:outerShdw blurRad="38100" dist="38100" dir="2700000" algn="tl">
                    <a:srgbClr val="000000"/>
                  </a:outerShdw>
                </a:effectLst>
                <a:latin typeface="Book Antiqua" pitchFamily="18" charset="0"/>
              </a:rPr>
              <a:t> distribution</a:t>
            </a:r>
            <a:r>
              <a:rPr lang="en-US" sz="2400" dirty="0">
                <a:effectLst>
                  <a:outerShdw blurRad="38100" dist="38100" dir="2700000" algn="tl">
                    <a:srgbClr val="000000"/>
                  </a:outerShdw>
                </a:effectLst>
                <a:latin typeface="Book Antiqua" pitchFamily="18" charset="0"/>
              </a:rPr>
              <a:t> is a family of similar probability</a:t>
            </a:r>
          </a:p>
          <a:p>
            <a:pPr algn="l"/>
            <a:r>
              <a:rPr lang="en-US" sz="2400" dirty="0">
                <a:effectLst>
                  <a:outerShdw blurRad="38100" dist="38100" dir="2700000" algn="tl">
                    <a:srgbClr val="000000"/>
                  </a:outerShdw>
                </a:effectLst>
                <a:latin typeface="Book Antiqua" pitchFamily="18" charset="0"/>
              </a:rPr>
              <a:t>  distributions.</a:t>
            </a:r>
          </a:p>
        </p:txBody>
      </p:sp>
      <p:sp>
        <p:nvSpPr>
          <p:cNvPr id="146435" name="AutoShape 3"/>
          <p:cNvSpPr>
            <a:spLocks noChangeArrowheads="1"/>
          </p:cNvSpPr>
          <p:nvPr/>
        </p:nvSpPr>
        <p:spPr bwMode="auto">
          <a:xfrm rot="5400000">
            <a:off x="668338" y="15208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6436" name="Rectangle 4"/>
          <p:cNvSpPr>
            <a:spLocks noChangeArrowheads="1"/>
          </p:cNvSpPr>
          <p:nvPr/>
        </p:nvSpPr>
        <p:spPr bwMode="auto">
          <a:xfrm>
            <a:off x="685800" y="155575"/>
            <a:ext cx="7772400" cy="604838"/>
          </a:xfrm>
          <a:prstGeom prst="rect">
            <a:avLst/>
          </a:prstGeom>
          <a:noFill/>
          <a:ln w="12700">
            <a:noFill/>
            <a:miter lim="800000"/>
            <a:headEnd/>
            <a:tailEnd/>
          </a:ln>
          <a:effectLst/>
        </p:spPr>
        <p:txBody>
          <a:bodyPr lIns="90488" tIns="44450" rIns="90488" bIns="44450" anchor="ctr"/>
          <a:lstStyle/>
          <a:p>
            <a:r>
              <a:rPr lang="en-US" sz="2800" i="1">
                <a:solidFill>
                  <a:srgbClr val="66FFFF"/>
                </a:solidFill>
                <a:effectLst>
                  <a:outerShdw blurRad="38100" dist="38100" dir="2700000" algn="tl">
                    <a:srgbClr val="000000"/>
                  </a:outerShdw>
                </a:effectLst>
                <a:latin typeface="Book Antiqua" pitchFamily="18" charset="0"/>
              </a:rPr>
              <a:t>t</a:t>
            </a:r>
            <a:r>
              <a:rPr lang="en-US" sz="2800">
                <a:solidFill>
                  <a:srgbClr val="66FFFF"/>
                </a:solidFill>
                <a:effectLst>
                  <a:outerShdw blurRad="38100" dist="38100" dir="2700000" algn="tl">
                    <a:srgbClr val="000000"/>
                  </a:outerShdw>
                </a:effectLst>
                <a:latin typeface="Book Antiqua" pitchFamily="18" charset="0"/>
              </a:rPr>
              <a:t>  Distribution</a:t>
            </a:r>
          </a:p>
        </p:txBody>
      </p:sp>
      <p:sp>
        <p:nvSpPr>
          <p:cNvPr id="146437" name="Rectangle 5"/>
          <p:cNvSpPr>
            <a:spLocks noChangeArrowheads="1"/>
          </p:cNvSpPr>
          <p:nvPr/>
        </p:nvSpPr>
        <p:spPr bwMode="auto">
          <a:xfrm>
            <a:off x="952500" y="2152650"/>
            <a:ext cx="7375525" cy="9144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 specific </a:t>
            </a:r>
            <a:r>
              <a:rPr lang="en-US" sz="2400" i="1" dirty="0">
                <a:effectLst>
                  <a:outerShdw blurRad="38100" dist="38100" dir="2700000" algn="tl">
                    <a:srgbClr val="000000"/>
                  </a:outerShdw>
                </a:effectLst>
                <a:latin typeface="Book Antiqua" pitchFamily="18" charset="0"/>
              </a:rPr>
              <a:t>t</a:t>
            </a:r>
            <a:r>
              <a:rPr lang="en-US" sz="2400" dirty="0">
                <a:effectLst>
                  <a:outerShdw blurRad="38100" dist="38100" dir="2700000" algn="tl">
                    <a:srgbClr val="000000"/>
                  </a:outerShdw>
                </a:effectLst>
                <a:latin typeface="Book Antiqua" pitchFamily="18" charset="0"/>
              </a:rPr>
              <a:t>  distribution depends on a parameter</a:t>
            </a:r>
          </a:p>
          <a:p>
            <a:pPr algn="l"/>
            <a:r>
              <a:rPr lang="en-US" sz="2400" dirty="0">
                <a:effectLst>
                  <a:outerShdw blurRad="38100" dist="38100" dir="2700000" algn="tl">
                    <a:srgbClr val="000000"/>
                  </a:outerShdw>
                </a:effectLst>
                <a:latin typeface="Book Antiqua" pitchFamily="18" charset="0"/>
              </a:rPr>
              <a:t>  known as the </a:t>
            </a:r>
            <a:r>
              <a:rPr lang="en-US" sz="2400" u="sng" dirty="0">
                <a:effectLst>
                  <a:outerShdw blurRad="38100" dist="38100" dir="2700000" algn="tl">
                    <a:srgbClr val="000000"/>
                  </a:outerShdw>
                </a:effectLst>
                <a:latin typeface="Book Antiqua" pitchFamily="18" charset="0"/>
              </a:rPr>
              <a:t>degrees of freedom</a:t>
            </a:r>
            <a:r>
              <a:rPr lang="en-US" sz="2400" dirty="0">
                <a:effectLst>
                  <a:outerShdw blurRad="38100" dist="38100" dir="2700000" algn="tl">
                    <a:srgbClr val="000000"/>
                  </a:outerShdw>
                </a:effectLst>
                <a:latin typeface="Book Antiqua" pitchFamily="18" charset="0"/>
              </a:rPr>
              <a:t>.</a:t>
            </a:r>
          </a:p>
        </p:txBody>
      </p:sp>
      <p:sp>
        <p:nvSpPr>
          <p:cNvPr id="146438" name="AutoShape 6"/>
          <p:cNvSpPr>
            <a:spLocks noChangeArrowheads="1"/>
          </p:cNvSpPr>
          <p:nvPr/>
        </p:nvSpPr>
        <p:spPr bwMode="auto">
          <a:xfrm rot="5400000">
            <a:off x="668338" y="25495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6443" name="Rectangle 11"/>
          <p:cNvSpPr>
            <a:spLocks noChangeArrowheads="1"/>
          </p:cNvSpPr>
          <p:nvPr/>
        </p:nvSpPr>
        <p:spPr bwMode="auto">
          <a:xfrm>
            <a:off x="952500" y="3181350"/>
            <a:ext cx="7375525" cy="13335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Degrees of freedom refer to the number of </a:t>
            </a:r>
          </a:p>
          <a:p>
            <a:pPr algn="l"/>
            <a:r>
              <a:rPr lang="en-US" sz="2400" dirty="0">
                <a:effectLst>
                  <a:outerShdw blurRad="38100" dist="38100" dir="2700000" algn="tl">
                    <a:srgbClr val="000000"/>
                  </a:outerShdw>
                </a:effectLst>
                <a:latin typeface="Book Antiqua" pitchFamily="18" charset="0"/>
              </a:rPr>
              <a:t>  independent pieces of information that go into the</a:t>
            </a:r>
          </a:p>
          <a:p>
            <a:pPr algn="l"/>
            <a:r>
              <a:rPr lang="en-US" sz="2400" dirty="0">
                <a:effectLst>
                  <a:outerShdw blurRad="38100" dist="38100" dir="2700000" algn="tl">
                    <a:srgbClr val="000000"/>
                  </a:outerShdw>
                </a:effectLst>
                <a:latin typeface="Book Antiqua" pitchFamily="18" charset="0"/>
              </a:rPr>
              <a:t>  computation of  </a:t>
            </a:r>
            <a:r>
              <a:rPr lang="en-US" sz="2400" i="1" dirty="0">
                <a:effectLst>
                  <a:outerShdw blurRad="38100" dist="38100" dir="2700000" algn="tl">
                    <a:srgbClr val="000000"/>
                  </a:outerShdw>
                </a:effectLst>
                <a:latin typeface="Book Antiqua" pitchFamily="18" charset="0"/>
              </a:rPr>
              <a:t>s</a:t>
            </a:r>
            <a:r>
              <a:rPr lang="en-US" sz="2400" dirty="0">
                <a:effectLst>
                  <a:outerShdw blurRad="38100" dist="38100" dir="2700000" algn="tl">
                    <a:srgbClr val="000000"/>
                  </a:outerShdw>
                </a:effectLst>
                <a:latin typeface="Book Antiqua" pitchFamily="18" charset="0"/>
              </a:rPr>
              <a:t>.</a:t>
            </a:r>
          </a:p>
        </p:txBody>
      </p:sp>
      <p:sp>
        <p:nvSpPr>
          <p:cNvPr id="146444" name="AutoShape 12"/>
          <p:cNvSpPr>
            <a:spLocks noChangeArrowheads="1"/>
          </p:cNvSpPr>
          <p:nvPr/>
        </p:nvSpPr>
        <p:spPr bwMode="auto">
          <a:xfrm rot="5400000">
            <a:off x="668338" y="37877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46435"/>
                                        </p:tgtEl>
                                        <p:attrNameLst>
                                          <p:attrName>style.visibility</p:attrName>
                                        </p:attrNameLst>
                                      </p:cBhvr>
                                      <p:to>
                                        <p:strVal val="visible"/>
                                      </p:to>
                                    </p:set>
                                    <p:animEffect transition="in" filter="slide(fromLeft)">
                                      <p:cBhvr>
                                        <p:cTn id="7" dur="500"/>
                                        <p:tgtEl>
                                          <p:spTgt spid="146435"/>
                                        </p:tgtEl>
                                      </p:cBhvr>
                                    </p:animEffect>
                                  </p:childTnLst>
                                  <p:subTnLst>
                                    <p:set>
                                      <p:cBhvr override="childStyle">
                                        <p:cTn dur="1" fill="hold" display="0" masterRel="nextClick" afterEffect="1"/>
                                        <p:tgtEl>
                                          <p:spTgt spid="14643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46434"/>
                                        </p:tgtEl>
                                        <p:attrNameLst>
                                          <p:attrName>style.visibility</p:attrName>
                                        </p:attrNameLst>
                                      </p:cBhvr>
                                      <p:to>
                                        <p:strVal val="visible"/>
                                      </p:to>
                                    </p:set>
                                    <p:anim calcmode="lin" valueType="num">
                                      <p:cBhvr>
                                        <p:cTn id="12" dur="500" fill="hold"/>
                                        <p:tgtEl>
                                          <p:spTgt spid="146434"/>
                                        </p:tgtEl>
                                        <p:attrNameLst>
                                          <p:attrName>ppt_w</p:attrName>
                                        </p:attrNameLst>
                                      </p:cBhvr>
                                      <p:tavLst>
                                        <p:tav tm="0">
                                          <p:val>
                                            <p:strVal val="2/3*#ppt_w"/>
                                          </p:val>
                                        </p:tav>
                                        <p:tav tm="100000">
                                          <p:val>
                                            <p:strVal val="#ppt_w"/>
                                          </p:val>
                                        </p:tav>
                                      </p:tavLst>
                                    </p:anim>
                                    <p:anim calcmode="lin" valueType="num">
                                      <p:cBhvr>
                                        <p:cTn id="13" dur="500" fill="hold"/>
                                        <p:tgtEl>
                                          <p:spTgt spid="146434"/>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146438"/>
                                        </p:tgtEl>
                                        <p:attrNameLst>
                                          <p:attrName>style.visibility</p:attrName>
                                        </p:attrNameLst>
                                      </p:cBhvr>
                                      <p:to>
                                        <p:strVal val="visible"/>
                                      </p:to>
                                    </p:set>
                                    <p:animEffect transition="in" filter="slide(fromLeft)">
                                      <p:cBhvr>
                                        <p:cTn id="17" dur="500"/>
                                        <p:tgtEl>
                                          <p:spTgt spid="146438"/>
                                        </p:tgtEl>
                                      </p:cBhvr>
                                    </p:animEffect>
                                  </p:childTnLst>
                                  <p:subTnLst>
                                    <p:set>
                                      <p:cBhvr override="childStyle">
                                        <p:cTn dur="1" fill="hold" display="0" masterRel="nextClick" afterEffect="1"/>
                                        <p:tgtEl>
                                          <p:spTgt spid="146438"/>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46437"/>
                                        </p:tgtEl>
                                        <p:attrNameLst>
                                          <p:attrName>style.visibility</p:attrName>
                                        </p:attrNameLst>
                                      </p:cBhvr>
                                      <p:to>
                                        <p:strVal val="visible"/>
                                      </p:to>
                                    </p:set>
                                    <p:anim calcmode="lin" valueType="num">
                                      <p:cBhvr>
                                        <p:cTn id="22" dur="500" fill="hold"/>
                                        <p:tgtEl>
                                          <p:spTgt spid="146437"/>
                                        </p:tgtEl>
                                        <p:attrNameLst>
                                          <p:attrName>ppt_w</p:attrName>
                                        </p:attrNameLst>
                                      </p:cBhvr>
                                      <p:tavLst>
                                        <p:tav tm="0">
                                          <p:val>
                                            <p:strVal val="2/3*#ppt_w"/>
                                          </p:val>
                                        </p:tav>
                                        <p:tav tm="100000">
                                          <p:val>
                                            <p:strVal val="#ppt_w"/>
                                          </p:val>
                                        </p:tav>
                                      </p:tavLst>
                                    </p:anim>
                                    <p:anim calcmode="lin" valueType="num">
                                      <p:cBhvr>
                                        <p:cTn id="23" dur="500" fill="hold"/>
                                        <p:tgtEl>
                                          <p:spTgt spid="146437"/>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146444"/>
                                        </p:tgtEl>
                                        <p:attrNameLst>
                                          <p:attrName>style.visibility</p:attrName>
                                        </p:attrNameLst>
                                      </p:cBhvr>
                                      <p:to>
                                        <p:strVal val="visible"/>
                                      </p:to>
                                    </p:set>
                                    <p:animEffect transition="in" filter="slide(fromLeft)">
                                      <p:cBhvr>
                                        <p:cTn id="27" dur="500"/>
                                        <p:tgtEl>
                                          <p:spTgt spid="146444"/>
                                        </p:tgtEl>
                                      </p:cBhvr>
                                    </p:animEffect>
                                  </p:childTnLst>
                                  <p:subTnLst>
                                    <p:set>
                                      <p:cBhvr override="childStyle">
                                        <p:cTn dur="1" fill="hold" display="0" masterRel="nextClick" afterEffect="1"/>
                                        <p:tgtEl>
                                          <p:spTgt spid="146444"/>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146443"/>
                                        </p:tgtEl>
                                        <p:attrNameLst>
                                          <p:attrName>style.visibility</p:attrName>
                                        </p:attrNameLst>
                                      </p:cBhvr>
                                      <p:to>
                                        <p:strVal val="visible"/>
                                      </p:to>
                                    </p:set>
                                    <p:anim calcmode="lin" valueType="num">
                                      <p:cBhvr>
                                        <p:cTn id="32" dur="500" fill="hold"/>
                                        <p:tgtEl>
                                          <p:spTgt spid="146443"/>
                                        </p:tgtEl>
                                        <p:attrNameLst>
                                          <p:attrName>ppt_w</p:attrName>
                                        </p:attrNameLst>
                                      </p:cBhvr>
                                      <p:tavLst>
                                        <p:tav tm="0">
                                          <p:val>
                                            <p:strVal val="2/3*#ppt_w"/>
                                          </p:val>
                                        </p:tav>
                                        <p:tav tm="100000">
                                          <p:val>
                                            <p:strVal val="#ppt_w"/>
                                          </p:val>
                                        </p:tav>
                                      </p:tavLst>
                                    </p:anim>
                                    <p:anim calcmode="lin" valueType="num">
                                      <p:cBhvr>
                                        <p:cTn id="33" dur="500" fill="hold"/>
                                        <p:tgtEl>
                                          <p:spTgt spid="146443"/>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34" grpId="0" animBg="1" autoUpdateAnimBg="0"/>
      <p:bldP spid="146435" grpId="0" animBg="1"/>
      <p:bldP spid="146437" grpId="0" animBg="1" autoUpdateAnimBg="0"/>
      <p:bldP spid="146438" grpId="0" animBg="1"/>
      <p:bldP spid="146443" grpId="0" animBg="1" autoUpdateAnimBg="0"/>
      <p:bldP spid="14644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ChangeArrowheads="1"/>
          </p:cNvSpPr>
          <p:nvPr/>
        </p:nvSpPr>
        <p:spPr bwMode="auto">
          <a:xfrm>
            <a:off x="952500" y="1123950"/>
            <a:ext cx="7505700" cy="9906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A point estimator cannot be expected to provide the</a:t>
            </a:r>
          </a:p>
          <a:p>
            <a:pPr algn="l"/>
            <a:r>
              <a:rPr lang="en-US" sz="2400">
                <a:effectLst>
                  <a:outerShdw blurRad="38100" dist="38100" dir="2700000" algn="tl">
                    <a:srgbClr val="000000"/>
                  </a:outerShdw>
                </a:effectLst>
                <a:latin typeface="Book Antiqua" pitchFamily="18" charset="0"/>
              </a:rPr>
              <a:t> exact value of the population parameter.</a:t>
            </a:r>
          </a:p>
        </p:txBody>
      </p:sp>
      <p:sp>
        <p:nvSpPr>
          <p:cNvPr id="161795" name="AutoShape 3"/>
          <p:cNvSpPr>
            <a:spLocks noChangeArrowheads="1"/>
          </p:cNvSpPr>
          <p:nvPr/>
        </p:nvSpPr>
        <p:spPr bwMode="auto">
          <a:xfrm rot="5400000">
            <a:off x="668338" y="15208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1796" name="Rectangle 4"/>
          <p:cNvSpPr>
            <a:spLocks noChangeArrowheads="1"/>
          </p:cNvSpPr>
          <p:nvPr/>
        </p:nvSpPr>
        <p:spPr bwMode="auto">
          <a:xfrm>
            <a:off x="952500" y="2228850"/>
            <a:ext cx="7505700" cy="184785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An </a:t>
            </a:r>
            <a:r>
              <a:rPr lang="en-US" sz="2400" u="sng">
                <a:effectLst>
                  <a:outerShdw blurRad="38100" dist="38100" dir="2700000" algn="tl">
                    <a:srgbClr val="000000"/>
                  </a:outerShdw>
                </a:effectLst>
                <a:latin typeface="Book Antiqua" pitchFamily="18" charset="0"/>
              </a:rPr>
              <a:t>interval estimate</a:t>
            </a:r>
            <a:r>
              <a:rPr lang="en-US" sz="2400">
                <a:effectLst>
                  <a:outerShdw blurRad="38100" dist="38100" dir="2700000" algn="tl">
                    <a:srgbClr val="000000"/>
                  </a:outerShdw>
                </a:effectLst>
                <a:latin typeface="Book Antiqua" pitchFamily="18" charset="0"/>
              </a:rPr>
              <a:t> can be computed by adding and</a:t>
            </a:r>
          </a:p>
          <a:p>
            <a:pPr algn="l"/>
            <a:r>
              <a:rPr lang="en-US" sz="2400">
                <a:effectLst>
                  <a:outerShdw blurRad="38100" dist="38100" dir="2700000" algn="tl">
                    <a:srgbClr val="000000"/>
                  </a:outerShdw>
                </a:effectLst>
                <a:latin typeface="Book Antiqua" pitchFamily="18" charset="0"/>
              </a:rPr>
              <a:t> subtracting a </a:t>
            </a:r>
            <a:r>
              <a:rPr lang="en-US" sz="2400" u="sng">
                <a:effectLst>
                  <a:outerShdw blurRad="38100" dist="38100" dir="2700000" algn="tl">
                    <a:srgbClr val="000000"/>
                  </a:outerShdw>
                </a:effectLst>
                <a:latin typeface="Book Antiqua" pitchFamily="18" charset="0"/>
              </a:rPr>
              <a:t>margin of error</a:t>
            </a:r>
            <a:r>
              <a:rPr lang="en-US" sz="2400">
                <a:effectLst>
                  <a:outerShdw blurRad="38100" dist="38100" dir="2700000" algn="tl">
                    <a:srgbClr val="000000"/>
                  </a:outerShdw>
                </a:effectLst>
                <a:latin typeface="Book Antiqua" pitchFamily="18" charset="0"/>
              </a:rPr>
              <a:t> to the point estimate.</a:t>
            </a:r>
          </a:p>
          <a:p>
            <a:pPr algn="l"/>
            <a:endParaRPr lang="en-US" sz="1600">
              <a:effectLst>
                <a:outerShdw blurRad="38100" dist="38100" dir="2700000" algn="tl">
                  <a:srgbClr val="000000"/>
                </a:outerShdw>
              </a:effectLst>
              <a:latin typeface="Book Antiqua" pitchFamily="18" charset="0"/>
            </a:endParaRPr>
          </a:p>
          <a:p>
            <a:pPr algn="l"/>
            <a:r>
              <a:rPr lang="en-US" sz="2400">
                <a:effectLst>
                  <a:outerShdw blurRad="38100" dist="38100" dir="2700000" algn="tl">
                    <a:srgbClr val="000000"/>
                  </a:outerShdw>
                </a:effectLst>
                <a:latin typeface="Book Antiqua" pitchFamily="18" charset="0"/>
              </a:rPr>
              <a:t>              </a:t>
            </a:r>
          </a:p>
          <a:p>
            <a:pPr algn="l"/>
            <a:endParaRPr lang="en-US" sz="2400">
              <a:effectLst>
                <a:outerShdw blurRad="38100" dist="38100" dir="2700000" algn="tl">
                  <a:srgbClr val="000000"/>
                </a:outerShdw>
              </a:effectLst>
              <a:latin typeface="Book Antiqua" pitchFamily="18" charset="0"/>
            </a:endParaRPr>
          </a:p>
        </p:txBody>
      </p:sp>
      <p:sp>
        <p:nvSpPr>
          <p:cNvPr id="161797" name="AutoShape 5"/>
          <p:cNvSpPr>
            <a:spLocks noChangeArrowheads="1"/>
          </p:cNvSpPr>
          <p:nvPr/>
        </p:nvSpPr>
        <p:spPr bwMode="auto">
          <a:xfrm rot="5400000">
            <a:off x="668338" y="26828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1798" name="Rectangle 6"/>
          <p:cNvSpPr>
            <a:spLocks noChangeArrowheads="1"/>
          </p:cNvSpPr>
          <p:nvPr/>
        </p:nvSpPr>
        <p:spPr bwMode="auto">
          <a:xfrm>
            <a:off x="1943100" y="3200400"/>
            <a:ext cx="5410200" cy="6667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61799" name="Text Box 7"/>
          <p:cNvSpPr txBox="1">
            <a:spLocks noChangeArrowheads="1"/>
          </p:cNvSpPr>
          <p:nvPr/>
        </p:nvSpPr>
        <p:spPr bwMode="auto">
          <a:xfrm>
            <a:off x="2087563" y="3325813"/>
            <a:ext cx="5122862"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Point Estimate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Margin of Error</a:t>
            </a:r>
          </a:p>
        </p:txBody>
      </p:sp>
      <p:sp>
        <p:nvSpPr>
          <p:cNvPr id="161800" name="Rectangle 8"/>
          <p:cNvSpPr>
            <a:spLocks noChangeArrowheads="1"/>
          </p:cNvSpPr>
          <p:nvPr/>
        </p:nvSpPr>
        <p:spPr bwMode="auto">
          <a:xfrm>
            <a:off x="952500" y="4191000"/>
            <a:ext cx="7524750" cy="14097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The purpose of an interval estimate is to provide</a:t>
            </a:r>
          </a:p>
          <a:p>
            <a:pPr algn="l"/>
            <a:r>
              <a:rPr lang="en-US" sz="2400">
                <a:effectLst>
                  <a:outerShdw blurRad="38100" dist="38100" dir="2700000" algn="tl">
                    <a:srgbClr val="000000"/>
                  </a:outerShdw>
                </a:effectLst>
                <a:latin typeface="Book Antiqua" pitchFamily="18" charset="0"/>
              </a:rPr>
              <a:t> information about how close the point estimate is to</a:t>
            </a:r>
          </a:p>
          <a:p>
            <a:pPr algn="l"/>
            <a:r>
              <a:rPr lang="en-US" sz="2400">
                <a:effectLst>
                  <a:outerShdw blurRad="38100" dist="38100" dir="2700000" algn="tl">
                    <a:srgbClr val="000000"/>
                  </a:outerShdw>
                </a:effectLst>
                <a:latin typeface="Book Antiqua" pitchFamily="18" charset="0"/>
              </a:rPr>
              <a:t> the value of the parameter.</a:t>
            </a:r>
          </a:p>
        </p:txBody>
      </p:sp>
      <p:sp>
        <p:nvSpPr>
          <p:cNvPr id="161801" name="AutoShape 9"/>
          <p:cNvSpPr>
            <a:spLocks noChangeArrowheads="1"/>
          </p:cNvSpPr>
          <p:nvPr/>
        </p:nvSpPr>
        <p:spPr bwMode="auto">
          <a:xfrm rot="5400000">
            <a:off x="668338" y="48355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1803" name="Rectangle 11"/>
          <p:cNvSpPr>
            <a:spLocks noChangeArrowheads="1"/>
          </p:cNvSpPr>
          <p:nvPr/>
        </p:nvSpPr>
        <p:spPr bwMode="auto">
          <a:xfrm>
            <a:off x="685800" y="127000"/>
            <a:ext cx="7772400" cy="647700"/>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Margin of Error and the Interval Estimate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61795"/>
                                        </p:tgtEl>
                                        <p:attrNameLst>
                                          <p:attrName>style.visibility</p:attrName>
                                        </p:attrNameLst>
                                      </p:cBhvr>
                                      <p:to>
                                        <p:strVal val="visible"/>
                                      </p:to>
                                    </p:set>
                                    <p:animEffect transition="in" filter="slide(fromLeft)">
                                      <p:cBhvr>
                                        <p:cTn id="7" dur="500"/>
                                        <p:tgtEl>
                                          <p:spTgt spid="161795"/>
                                        </p:tgtEl>
                                      </p:cBhvr>
                                    </p:animEffect>
                                  </p:childTnLst>
                                  <p:subTnLst>
                                    <p:set>
                                      <p:cBhvr override="childStyle">
                                        <p:cTn dur="1" fill="hold" display="0" masterRel="nextClick" afterEffect="1"/>
                                        <p:tgtEl>
                                          <p:spTgt spid="16179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61794"/>
                                        </p:tgtEl>
                                        <p:attrNameLst>
                                          <p:attrName>style.visibility</p:attrName>
                                        </p:attrNameLst>
                                      </p:cBhvr>
                                      <p:to>
                                        <p:strVal val="visible"/>
                                      </p:to>
                                    </p:set>
                                    <p:anim calcmode="lin" valueType="num">
                                      <p:cBhvr>
                                        <p:cTn id="12" dur="500" fill="hold"/>
                                        <p:tgtEl>
                                          <p:spTgt spid="161794"/>
                                        </p:tgtEl>
                                        <p:attrNameLst>
                                          <p:attrName>ppt_w</p:attrName>
                                        </p:attrNameLst>
                                      </p:cBhvr>
                                      <p:tavLst>
                                        <p:tav tm="0">
                                          <p:val>
                                            <p:strVal val="2/3*#ppt_w"/>
                                          </p:val>
                                        </p:tav>
                                        <p:tav tm="100000">
                                          <p:val>
                                            <p:strVal val="#ppt_w"/>
                                          </p:val>
                                        </p:tav>
                                      </p:tavLst>
                                    </p:anim>
                                    <p:anim calcmode="lin" valueType="num">
                                      <p:cBhvr>
                                        <p:cTn id="13" dur="500" fill="hold"/>
                                        <p:tgtEl>
                                          <p:spTgt spid="161794"/>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161797"/>
                                        </p:tgtEl>
                                        <p:attrNameLst>
                                          <p:attrName>style.visibility</p:attrName>
                                        </p:attrNameLst>
                                      </p:cBhvr>
                                      <p:to>
                                        <p:strVal val="visible"/>
                                      </p:to>
                                    </p:set>
                                    <p:animEffect transition="in" filter="slide(fromLeft)">
                                      <p:cBhvr>
                                        <p:cTn id="17" dur="500"/>
                                        <p:tgtEl>
                                          <p:spTgt spid="161797"/>
                                        </p:tgtEl>
                                      </p:cBhvr>
                                    </p:animEffect>
                                  </p:childTnLst>
                                  <p:subTnLst>
                                    <p:set>
                                      <p:cBhvr override="childStyle">
                                        <p:cTn dur="1" fill="hold" display="0" masterRel="nextClick" afterEffect="1"/>
                                        <p:tgtEl>
                                          <p:spTgt spid="161797"/>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61796"/>
                                        </p:tgtEl>
                                        <p:attrNameLst>
                                          <p:attrName>style.visibility</p:attrName>
                                        </p:attrNameLst>
                                      </p:cBhvr>
                                      <p:to>
                                        <p:strVal val="visible"/>
                                      </p:to>
                                    </p:set>
                                    <p:anim calcmode="lin" valueType="num">
                                      <p:cBhvr>
                                        <p:cTn id="22" dur="500" fill="hold"/>
                                        <p:tgtEl>
                                          <p:spTgt spid="161796"/>
                                        </p:tgtEl>
                                        <p:attrNameLst>
                                          <p:attrName>ppt_w</p:attrName>
                                        </p:attrNameLst>
                                      </p:cBhvr>
                                      <p:tavLst>
                                        <p:tav tm="0">
                                          <p:val>
                                            <p:strVal val="2/3*#ppt_w"/>
                                          </p:val>
                                        </p:tav>
                                        <p:tav tm="100000">
                                          <p:val>
                                            <p:strVal val="#ppt_w"/>
                                          </p:val>
                                        </p:tav>
                                      </p:tavLst>
                                    </p:anim>
                                    <p:anim calcmode="lin" valueType="num">
                                      <p:cBhvr>
                                        <p:cTn id="23" dur="500" fill="hold"/>
                                        <p:tgtEl>
                                          <p:spTgt spid="161796"/>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9" presetClass="entr" presetSubtype="0" fill="hold" grpId="0" nodeType="afterEffect">
                                  <p:stCondLst>
                                    <p:cond delay="2000"/>
                                  </p:stCondLst>
                                  <p:childTnLst>
                                    <p:set>
                                      <p:cBhvr>
                                        <p:cTn id="26" dur="1" fill="hold">
                                          <p:stCondLst>
                                            <p:cond delay="0"/>
                                          </p:stCondLst>
                                        </p:cTn>
                                        <p:tgtEl>
                                          <p:spTgt spid="161798"/>
                                        </p:tgtEl>
                                        <p:attrNameLst>
                                          <p:attrName>style.visibility</p:attrName>
                                        </p:attrNameLst>
                                      </p:cBhvr>
                                      <p:to>
                                        <p:strVal val="visible"/>
                                      </p:to>
                                    </p:set>
                                    <p:animEffect transition="in" filter="dissolve">
                                      <p:cBhvr>
                                        <p:cTn id="27" dur="500"/>
                                        <p:tgtEl>
                                          <p:spTgt spid="161798"/>
                                        </p:tgtEl>
                                      </p:cBhvr>
                                    </p:animEffect>
                                  </p:childTnLst>
                                </p:cTn>
                              </p:par>
                            </p:childTnLst>
                          </p:cTn>
                        </p:par>
                        <p:par>
                          <p:cTn id="28" fill="hold">
                            <p:stCondLst>
                              <p:cond delay="3000"/>
                            </p:stCondLst>
                            <p:childTnLst>
                              <p:par>
                                <p:cTn id="29" presetID="23" presetClass="entr" presetSubtype="272" fill="hold" grpId="0" nodeType="afterEffect">
                                  <p:stCondLst>
                                    <p:cond delay="1000"/>
                                  </p:stCondLst>
                                  <p:childTnLst>
                                    <p:set>
                                      <p:cBhvr>
                                        <p:cTn id="30" dur="1" fill="hold">
                                          <p:stCondLst>
                                            <p:cond delay="0"/>
                                          </p:stCondLst>
                                        </p:cTn>
                                        <p:tgtEl>
                                          <p:spTgt spid="161799"/>
                                        </p:tgtEl>
                                        <p:attrNameLst>
                                          <p:attrName>style.visibility</p:attrName>
                                        </p:attrNameLst>
                                      </p:cBhvr>
                                      <p:to>
                                        <p:strVal val="visible"/>
                                      </p:to>
                                    </p:set>
                                    <p:anim calcmode="lin" valueType="num">
                                      <p:cBhvr>
                                        <p:cTn id="31" dur="500" fill="hold"/>
                                        <p:tgtEl>
                                          <p:spTgt spid="161799"/>
                                        </p:tgtEl>
                                        <p:attrNameLst>
                                          <p:attrName>ppt_w</p:attrName>
                                        </p:attrNameLst>
                                      </p:cBhvr>
                                      <p:tavLst>
                                        <p:tav tm="0">
                                          <p:val>
                                            <p:strVal val="2/3*#ppt_w"/>
                                          </p:val>
                                        </p:tav>
                                        <p:tav tm="100000">
                                          <p:val>
                                            <p:strVal val="#ppt_w"/>
                                          </p:val>
                                        </p:tav>
                                      </p:tavLst>
                                    </p:anim>
                                    <p:anim calcmode="lin" valueType="num">
                                      <p:cBhvr>
                                        <p:cTn id="32" dur="500" fill="hold"/>
                                        <p:tgtEl>
                                          <p:spTgt spid="161799"/>
                                        </p:tgtEl>
                                        <p:attrNameLst>
                                          <p:attrName>ppt_h</p:attrName>
                                        </p:attrNameLst>
                                      </p:cBhvr>
                                      <p:tavLst>
                                        <p:tav tm="0">
                                          <p:val>
                                            <p:strVal val="2/3*#ppt_h"/>
                                          </p:val>
                                        </p:tav>
                                        <p:tav tm="100000">
                                          <p:val>
                                            <p:strVal val="#ppt_h"/>
                                          </p:val>
                                        </p:tav>
                                      </p:tavLst>
                                    </p:anim>
                                  </p:childTnLst>
                                </p:cTn>
                              </p:par>
                            </p:childTnLst>
                          </p:cTn>
                        </p:par>
                        <p:par>
                          <p:cTn id="33" fill="hold">
                            <p:stCondLst>
                              <p:cond delay="4500"/>
                            </p:stCondLst>
                            <p:childTnLst>
                              <p:par>
                                <p:cTn id="34" presetID="12" presetClass="entr" presetSubtype="8" fill="hold" grpId="0" nodeType="afterEffect">
                                  <p:stCondLst>
                                    <p:cond delay="1000"/>
                                  </p:stCondLst>
                                  <p:childTnLst>
                                    <p:set>
                                      <p:cBhvr>
                                        <p:cTn id="35" dur="1" fill="hold">
                                          <p:stCondLst>
                                            <p:cond delay="0"/>
                                          </p:stCondLst>
                                        </p:cTn>
                                        <p:tgtEl>
                                          <p:spTgt spid="161801"/>
                                        </p:tgtEl>
                                        <p:attrNameLst>
                                          <p:attrName>style.visibility</p:attrName>
                                        </p:attrNameLst>
                                      </p:cBhvr>
                                      <p:to>
                                        <p:strVal val="visible"/>
                                      </p:to>
                                    </p:set>
                                    <p:animEffect transition="in" filter="slide(fromLeft)">
                                      <p:cBhvr>
                                        <p:cTn id="36" dur="500"/>
                                        <p:tgtEl>
                                          <p:spTgt spid="161801"/>
                                        </p:tgtEl>
                                      </p:cBhvr>
                                    </p:animEffect>
                                  </p:childTnLst>
                                  <p:subTnLst>
                                    <p:set>
                                      <p:cBhvr override="childStyle">
                                        <p:cTn dur="1" fill="hold" display="0" masterRel="nextClick" afterEffect="1"/>
                                        <p:tgtEl>
                                          <p:spTgt spid="161801"/>
                                        </p:tgtEl>
                                        <p:attrNameLst>
                                          <p:attrName>style.visibility</p:attrName>
                                        </p:attrNameLst>
                                      </p:cBhvr>
                                      <p:to>
                                        <p:strVal val="hidden"/>
                                      </p:to>
                                    </p:set>
                                  </p:subTnLst>
                                </p:cTn>
                              </p:par>
                            </p:childTnLst>
                          </p:cTn>
                        </p:par>
                      </p:childTnLst>
                    </p:cTn>
                  </p:par>
                  <p:par>
                    <p:cTn id="37" fill="hold">
                      <p:stCondLst>
                        <p:cond delay="indefinite"/>
                      </p:stCondLst>
                      <p:childTnLst>
                        <p:par>
                          <p:cTn id="38" fill="hold">
                            <p:stCondLst>
                              <p:cond delay="0"/>
                            </p:stCondLst>
                            <p:childTnLst>
                              <p:par>
                                <p:cTn id="39" presetID="23" presetClass="entr" presetSubtype="272" fill="hold" grpId="0" nodeType="clickEffect">
                                  <p:stCondLst>
                                    <p:cond delay="0"/>
                                  </p:stCondLst>
                                  <p:childTnLst>
                                    <p:set>
                                      <p:cBhvr>
                                        <p:cTn id="40" dur="1" fill="hold">
                                          <p:stCondLst>
                                            <p:cond delay="0"/>
                                          </p:stCondLst>
                                        </p:cTn>
                                        <p:tgtEl>
                                          <p:spTgt spid="161800"/>
                                        </p:tgtEl>
                                        <p:attrNameLst>
                                          <p:attrName>style.visibility</p:attrName>
                                        </p:attrNameLst>
                                      </p:cBhvr>
                                      <p:to>
                                        <p:strVal val="visible"/>
                                      </p:to>
                                    </p:set>
                                    <p:anim calcmode="lin" valueType="num">
                                      <p:cBhvr>
                                        <p:cTn id="41" dur="500" fill="hold"/>
                                        <p:tgtEl>
                                          <p:spTgt spid="161800"/>
                                        </p:tgtEl>
                                        <p:attrNameLst>
                                          <p:attrName>ppt_w</p:attrName>
                                        </p:attrNameLst>
                                      </p:cBhvr>
                                      <p:tavLst>
                                        <p:tav tm="0">
                                          <p:val>
                                            <p:strVal val="2/3*#ppt_w"/>
                                          </p:val>
                                        </p:tav>
                                        <p:tav tm="100000">
                                          <p:val>
                                            <p:strVal val="#ppt_w"/>
                                          </p:val>
                                        </p:tav>
                                      </p:tavLst>
                                    </p:anim>
                                    <p:anim calcmode="lin" valueType="num">
                                      <p:cBhvr>
                                        <p:cTn id="42" dur="500" fill="hold"/>
                                        <p:tgtEl>
                                          <p:spTgt spid="161800"/>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4" grpId="0" animBg="1" autoUpdateAnimBg="0"/>
      <p:bldP spid="161795" grpId="0" animBg="1"/>
      <p:bldP spid="161796" grpId="0" animBg="1" autoUpdateAnimBg="0"/>
      <p:bldP spid="161797" grpId="0" animBg="1"/>
      <p:bldP spid="161798" grpId="0" animBg="1"/>
      <p:bldP spid="161799" grpId="0" autoUpdateAnimBg="0"/>
      <p:bldP spid="161800" grpId="0" animBg="1" autoUpdateAnimBg="0"/>
      <p:bldP spid="16180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ChangeArrowheads="1"/>
          </p:cNvSpPr>
          <p:nvPr/>
        </p:nvSpPr>
        <p:spPr bwMode="auto">
          <a:xfrm>
            <a:off x="685800" y="155575"/>
            <a:ext cx="7772400" cy="604838"/>
          </a:xfrm>
          <a:prstGeom prst="rect">
            <a:avLst/>
          </a:prstGeom>
          <a:noFill/>
          <a:ln w="12700">
            <a:noFill/>
            <a:miter lim="800000"/>
            <a:headEnd/>
            <a:tailEnd/>
          </a:ln>
          <a:effectLst/>
        </p:spPr>
        <p:txBody>
          <a:bodyPr lIns="90488" tIns="44450" rIns="90488" bIns="44450" anchor="ctr"/>
          <a:lstStyle/>
          <a:p>
            <a:r>
              <a:rPr lang="en-US" sz="2800" i="1">
                <a:solidFill>
                  <a:srgbClr val="66FFFF"/>
                </a:solidFill>
                <a:effectLst>
                  <a:outerShdw blurRad="38100" dist="38100" dir="2700000" algn="tl">
                    <a:srgbClr val="000000"/>
                  </a:outerShdw>
                </a:effectLst>
                <a:latin typeface="Book Antiqua" pitchFamily="18" charset="0"/>
              </a:rPr>
              <a:t>t</a:t>
            </a:r>
            <a:r>
              <a:rPr lang="en-US" sz="2800">
                <a:solidFill>
                  <a:srgbClr val="66FFFF"/>
                </a:solidFill>
                <a:effectLst>
                  <a:outerShdw blurRad="38100" dist="38100" dir="2700000" algn="tl">
                    <a:srgbClr val="000000"/>
                  </a:outerShdw>
                </a:effectLst>
                <a:latin typeface="Book Antiqua" pitchFamily="18" charset="0"/>
              </a:rPr>
              <a:t>  Distribution</a:t>
            </a:r>
          </a:p>
        </p:txBody>
      </p:sp>
      <p:sp>
        <p:nvSpPr>
          <p:cNvPr id="175107" name="Rectangle 3"/>
          <p:cNvSpPr>
            <a:spLocks noChangeArrowheads="1"/>
          </p:cNvSpPr>
          <p:nvPr/>
        </p:nvSpPr>
        <p:spPr bwMode="auto">
          <a:xfrm>
            <a:off x="952500" y="1150937"/>
            <a:ext cx="7375525" cy="93345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 </a:t>
            </a:r>
            <a:r>
              <a:rPr lang="en-US" sz="2400" i="1" dirty="0">
                <a:effectLst>
                  <a:outerShdw blurRad="38100" dist="38100" dir="2700000" algn="tl">
                    <a:srgbClr val="000000"/>
                  </a:outerShdw>
                </a:effectLst>
                <a:latin typeface="Book Antiqua" pitchFamily="18" charset="0"/>
              </a:rPr>
              <a:t>t</a:t>
            </a:r>
            <a:r>
              <a:rPr lang="en-US" sz="2400" dirty="0">
                <a:effectLst>
                  <a:outerShdw blurRad="38100" dist="38100" dir="2700000" algn="tl">
                    <a:srgbClr val="000000"/>
                  </a:outerShdw>
                </a:effectLst>
                <a:latin typeface="Book Antiqua" pitchFamily="18" charset="0"/>
              </a:rPr>
              <a:t>  distribution with more degrees of freedom has</a:t>
            </a:r>
          </a:p>
          <a:p>
            <a:pPr algn="l"/>
            <a:r>
              <a:rPr lang="en-US" sz="2400" dirty="0">
                <a:effectLst>
                  <a:outerShdw blurRad="38100" dist="38100" dir="2700000" algn="tl">
                    <a:srgbClr val="000000"/>
                  </a:outerShdw>
                </a:effectLst>
                <a:latin typeface="Book Antiqua" pitchFamily="18" charset="0"/>
              </a:rPr>
              <a:t>  less dispersion.</a:t>
            </a:r>
          </a:p>
        </p:txBody>
      </p:sp>
      <p:sp>
        <p:nvSpPr>
          <p:cNvPr id="175108" name="AutoShape 4"/>
          <p:cNvSpPr>
            <a:spLocks noChangeArrowheads="1"/>
          </p:cNvSpPr>
          <p:nvPr/>
        </p:nvSpPr>
        <p:spPr bwMode="auto">
          <a:xfrm rot="5400000">
            <a:off x="668338" y="15398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5111" name="Rectangle 7"/>
          <p:cNvSpPr>
            <a:spLocks noChangeArrowheads="1"/>
          </p:cNvSpPr>
          <p:nvPr/>
        </p:nvSpPr>
        <p:spPr bwMode="auto">
          <a:xfrm>
            <a:off x="952500" y="2198687"/>
            <a:ext cx="7375525" cy="165735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As the degrees of freedom increases, the difference</a:t>
            </a:r>
          </a:p>
          <a:p>
            <a:pPr algn="l"/>
            <a:r>
              <a:rPr lang="en-US" sz="2400" dirty="0">
                <a:effectLst>
                  <a:outerShdw blurRad="38100" dist="38100" dir="2700000" algn="tl">
                    <a:srgbClr val="000000"/>
                  </a:outerShdw>
                </a:effectLst>
                <a:latin typeface="Book Antiqua" pitchFamily="18" charset="0"/>
              </a:rPr>
              <a:t>  between the </a:t>
            </a:r>
            <a:r>
              <a:rPr lang="en-US" sz="2400" i="1" dirty="0">
                <a:effectLst>
                  <a:outerShdw blurRad="38100" dist="38100" dir="2700000" algn="tl">
                    <a:srgbClr val="000000"/>
                  </a:outerShdw>
                </a:effectLst>
                <a:latin typeface="Book Antiqua" pitchFamily="18" charset="0"/>
              </a:rPr>
              <a:t>t</a:t>
            </a:r>
            <a:r>
              <a:rPr lang="en-US" sz="2400" dirty="0">
                <a:effectLst>
                  <a:outerShdw blurRad="38100" dist="38100" dir="2700000" algn="tl">
                    <a:srgbClr val="000000"/>
                  </a:outerShdw>
                </a:effectLst>
                <a:latin typeface="Book Antiqua" pitchFamily="18" charset="0"/>
              </a:rPr>
              <a:t>  distribution and the standard</a:t>
            </a:r>
          </a:p>
          <a:p>
            <a:pPr algn="l"/>
            <a:r>
              <a:rPr lang="en-US" sz="2400" dirty="0">
                <a:effectLst>
                  <a:outerShdw blurRad="38100" dist="38100" dir="2700000" algn="tl">
                    <a:srgbClr val="000000"/>
                  </a:outerShdw>
                </a:effectLst>
                <a:latin typeface="Book Antiqua" pitchFamily="18" charset="0"/>
              </a:rPr>
              <a:t>  normal probability distribution becomes smaller </a:t>
            </a:r>
          </a:p>
          <a:p>
            <a:pPr algn="l"/>
            <a:r>
              <a:rPr lang="en-US" sz="2400" dirty="0">
                <a:effectLst>
                  <a:outerShdw blurRad="38100" dist="38100" dir="2700000" algn="tl">
                    <a:srgbClr val="000000"/>
                  </a:outerShdw>
                </a:effectLst>
                <a:latin typeface="Book Antiqua" pitchFamily="18" charset="0"/>
              </a:rPr>
              <a:t>  and smaller.</a:t>
            </a:r>
          </a:p>
        </p:txBody>
      </p:sp>
      <p:sp>
        <p:nvSpPr>
          <p:cNvPr id="175112" name="AutoShape 8"/>
          <p:cNvSpPr>
            <a:spLocks noChangeArrowheads="1"/>
          </p:cNvSpPr>
          <p:nvPr/>
        </p:nvSpPr>
        <p:spPr bwMode="auto">
          <a:xfrm rot="5400000">
            <a:off x="668338" y="29495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75108"/>
                                        </p:tgtEl>
                                        <p:attrNameLst>
                                          <p:attrName>style.visibility</p:attrName>
                                        </p:attrNameLst>
                                      </p:cBhvr>
                                      <p:to>
                                        <p:strVal val="visible"/>
                                      </p:to>
                                    </p:set>
                                    <p:animEffect transition="in" filter="slide(fromLeft)">
                                      <p:cBhvr>
                                        <p:cTn id="7" dur="500"/>
                                        <p:tgtEl>
                                          <p:spTgt spid="175108"/>
                                        </p:tgtEl>
                                      </p:cBhvr>
                                    </p:animEffect>
                                  </p:childTnLst>
                                  <p:subTnLst>
                                    <p:set>
                                      <p:cBhvr override="childStyle">
                                        <p:cTn dur="1" fill="hold" display="0" masterRel="nextClick" afterEffect="1"/>
                                        <p:tgtEl>
                                          <p:spTgt spid="17510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75107"/>
                                        </p:tgtEl>
                                        <p:attrNameLst>
                                          <p:attrName>style.visibility</p:attrName>
                                        </p:attrNameLst>
                                      </p:cBhvr>
                                      <p:to>
                                        <p:strVal val="visible"/>
                                      </p:to>
                                    </p:set>
                                    <p:anim calcmode="lin" valueType="num">
                                      <p:cBhvr>
                                        <p:cTn id="12" dur="500" fill="hold"/>
                                        <p:tgtEl>
                                          <p:spTgt spid="175107"/>
                                        </p:tgtEl>
                                        <p:attrNameLst>
                                          <p:attrName>ppt_w</p:attrName>
                                        </p:attrNameLst>
                                      </p:cBhvr>
                                      <p:tavLst>
                                        <p:tav tm="0">
                                          <p:val>
                                            <p:strVal val="2/3*#ppt_w"/>
                                          </p:val>
                                        </p:tav>
                                        <p:tav tm="100000">
                                          <p:val>
                                            <p:strVal val="#ppt_w"/>
                                          </p:val>
                                        </p:tav>
                                      </p:tavLst>
                                    </p:anim>
                                    <p:anim calcmode="lin" valueType="num">
                                      <p:cBhvr>
                                        <p:cTn id="13" dur="500" fill="hold"/>
                                        <p:tgtEl>
                                          <p:spTgt spid="175107"/>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175112"/>
                                        </p:tgtEl>
                                        <p:attrNameLst>
                                          <p:attrName>style.visibility</p:attrName>
                                        </p:attrNameLst>
                                      </p:cBhvr>
                                      <p:to>
                                        <p:strVal val="visible"/>
                                      </p:to>
                                    </p:set>
                                    <p:animEffect transition="in" filter="slide(fromLeft)">
                                      <p:cBhvr>
                                        <p:cTn id="17" dur="500"/>
                                        <p:tgtEl>
                                          <p:spTgt spid="175112"/>
                                        </p:tgtEl>
                                      </p:cBhvr>
                                    </p:animEffect>
                                  </p:childTnLst>
                                  <p:subTnLst>
                                    <p:set>
                                      <p:cBhvr override="childStyle">
                                        <p:cTn dur="1" fill="hold" display="0" masterRel="nextClick" afterEffect="1"/>
                                        <p:tgtEl>
                                          <p:spTgt spid="175112"/>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75111"/>
                                        </p:tgtEl>
                                        <p:attrNameLst>
                                          <p:attrName>style.visibility</p:attrName>
                                        </p:attrNameLst>
                                      </p:cBhvr>
                                      <p:to>
                                        <p:strVal val="visible"/>
                                      </p:to>
                                    </p:set>
                                    <p:anim calcmode="lin" valueType="num">
                                      <p:cBhvr>
                                        <p:cTn id="22" dur="500" fill="hold"/>
                                        <p:tgtEl>
                                          <p:spTgt spid="175111"/>
                                        </p:tgtEl>
                                        <p:attrNameLst>
                                          <p:attrName>ppt_w</p:attrName>
                                        </p:attrNameLst>
                                      </p:cBhvr>
                                      <p:tavLst>
                                        <p:tav tm="0">
                                          <p:val>
                                            <p:strVal val="2/3*#ppt_w"/>
                                          </p:val>
                                        </p:tav>
                                        <p:tav tm="100000">
                                          <p:val>
                                            <p:strVal val="#ppt_w"/>
                                          </p:val>
                                        </p:tav>
                                      </p:tavLst>
                                    </p:anim>
                                    <p:anim calcmode="lin" valueType="num">
                                      <p:cBhvr>
                                        <p:cTn id="23" dur="500" fill="hold"/>
                                        <p:tgtEl>
                                          <p:spTgt spid="175111"/>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107" grpId="0" animBg="1" autoUpdateAnimBg="0"/>
      <p:bldP spid="175108" grpId="0" animBg="1"/>
      <p:bldP spid="175111" grpId="0" animBg="1" autoUpdateAnimBg="0"/>
      <p:bldP spid="17511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87" name="Rectangle 23"/>
          <p:cNvSpPr>
            <a:spLocks noChangeArrowheads="1"/>
          </p:cNvSpPr>
          <p:nvPr/>
        </p:nvSpPr>
        <p:spPr bwMode="auto">
          <a:xfrm>
            <a:off x="457200" y="1123950"/>
            <a:ext cx="8286750" cy="46863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effectLst>
                <a:outerShdw blurRad="38100" dist="38100" dir="2700000" algn="tl">
                  <a:srgbClr val="000000"/>
                </a:outerShdw>
              </a:effectLst>
              <a:latin typeface="Book Antiqua" pitchFamily="18" charset="0"/>
            </a:endParaRPr>
          </a:p>
        </p:txBody>
      </p:sp>
      <p:sp>
        <p:nvSpPr>
          <p:cNvPr id="88068" name="Rectangle 4"/>
          <p:cNvSpPr>
            <a:spLocks noGrp="1" noChangeArrowheads="1"/>
          </p:cNvSpPr>
          <p:nvPr>
            <p:ph type="title"/>
          </p:nvPr>
        </p:nvSpPr>
        <p:spPr>
          <a:xfrm>
            <a:off x="685800" y="155575"/>
            <a:ext cx="7772400" cy="604838"/>
          </a:xfrm>
          <a:noFill/>
          <a:ln/>
        </p:spPr>
        <p:txBody>
          <a:bodyPr/>
          <a:lstStyle/>
          <a:p>
            <a:r>
              <a:rPr lang="en-US" i="1"/>
              <a:t>t</a:t>
            </a:r>
            <a:r>
              <a:rPr lang="en-US"/>
              <a:t>  Distribution</a:t>
            </a:r>
          </a:p>
        </p:txBody>
      </p:sp>
      <p:sp>
        <p:nvSpPr>
          <p:cNvPr id="88070" name="Freeform 6"/>
          <p:cNvSpPr>
            <a:spLocks/>
          </p:cNvSpPr>
          <p:nvPr/>
        </p:nvSpPr>
        <p:spPr bwMode="auto">
          <a:xfrm>
            <a:off x="2024063" y="1628775"/>
            <a:ext cx="4745037" cy="3406775"/>
          </a:xfrm>
          <a:custGeom>
            <a:avLst/>
            <a:gdLst/>
            <a:ahLst/>
            <a:cxnLst>
              <a:cxn ang="0">
                <a:pos x="1423" y="23"/>
              </a:cxn>
              <a:cxn ang="0">
                <a:pos x="1342" y="120"/>
              </a:cxn>
              <a:cxn ang="0">
                <a:pos x="1282" y="241"/>
              </a:cxn>
              <a:cxn ang="0">
                <a:pos x="1234" y="362"/>
              </a:cxn>
              <a:cxn ang="0">
                <a:pos x="1194" y="482"/>
              </a:cxn>
              <a:cxn ang="0">
                <a:pos x="1163" y="591"/>
              </a:cxn>
              <a:cxn ang="0">
                <a:pos x="1125" y="720"/>
              </a:cxn>
              <a:cxn ang="0">
                <a:pos x="1090" y="849"/>
              </a:cxn>
              <a:cxn ang="0">
                <a:pos x="1061" y="965"/>
              </a:cxn>
              <a:cxn ang="0">
                <a:pos x="1030" y="1084"/>
              </a:cxn>
              <a:cxn ang="0">
                <a:pos x="994" y="1208"/>
              </a:cxn>
              <a:cxn ang="0">
                <a:pos x="959" y="1329"/>
              </a:cxn>
              <a:cxn ang="0">
                <a:pos x="921" y="1440"/>
              </a:cxn>
              <a:cxn ang="0">
                <a:pos x="871" y="1573"/>
              </a:cxn>
              <a:cxn ang="0">
                <a:pos x="805" y="1700"/>
              </a:cxn>
              <a:cxn ang="0">
                <a:pos x="738" y="1796"/>
              </a:cxn>
              <a:cxn ang="0">
                <a:pos x="636" y="1888"/>
              </a:cxn>
              <a:cxn ang="0">
                <a:pos x="541" y="1952"/>
              </a:cxn>
              <a:cxn ang="0">
                <a:pos x="455" y="1995"/>
              </a:cxn>
              <a:cxn ang="0">
                <a:pos x="359" y="2034"/>
              </a:cxn>
              <a:cxn ang="0">
                <a:pos x="241" y="2076"/>
              </a:cxn>
              <a:cxn ang="0">
                <a:pos x="132" y="2112"/>
              </a:cxn>
              <a:cxn ang="0">
                <a:pos x="2989" y="2144"/>
              </a:cxn>
              <a:cxn ang="0">
                <a:pos x="2764" y="2096"/>
              </a:cxn>
              <a:cxn ang="0">
                <a:pos x="2676" y="2068"/>
              </a:cxn>
              <a:cxn ang="0">
                <a:pos x="2553" y="2023"/>
              </a:cxn>
              <a:cxn ang="0">
                <a:pos x="2439" y="1966"/>
              </a:cxn>
              <a:cxn ang="0">
                <a:pos x="2327" y="1894"/>
              </a:cxn>
              <a:cxn ang="0">
                <a:pos x="2289" y="1858"/>
              </a:cxn>
              <a:cxn ang="0">
                <a:pos x="2216" y="1779"/>
              </a:cxn>
              <a:cxn ang="0">
                <a:pos x="2151" y="1680"/>
              </a:cxn>
              <a:cxn ang="0">
                <a:pos x="2086" y="1546"/>
              </a:cxn>
              <a:cxn ang="0">
                <a:pos x="2053" y="1457"/>
              </a:cxn>
              <a:cxn ang="0">
                <a:pos x="2014" y="1337"/>
              </a:cxn>
              <a:cxn ang="0">
                <a:pos x="1986" y="1237"/>
              </a:cxn>
              <a:cxn ang="0">
                <a:pos x="1959" y="1137"/>
              </a:cxn>
              <a:cxn ang="0">
                <a:pos x="1923" y="1005"/>
              </a:cxn>
              <a:cxn ang="0">
                <a:pos x="1887" y="885"/>
              </a:cxn>
              <a:cxn ang="0">
                <a:pos x="1841" y="731"/>
              </a:cxn>
              <a:cxn ang="0">
                <a:pos x="1798" y="591"/>
              </a:cxn>
              <a:cxn ang="0">
                <a:pos x="1757" y="460"/>
              </a:cxn>
              <a:cxn ang="0">
                <a:pos x="1726" y="374"/>
              </a:cxn>
              <a:cxn ang="0">
                <a:pos x="1681" y="260"/>
              </a:cxn>
              <a:cxn ang="0">
                <a:pos x="1651" y="194"/>
              </a:cxn>
              <a:cxn ang="0">
                <a:pos x="1633" y="150"/>
              </a:cxn>
              <a:cxn ang="0">
                <a:pos x="1609" y="110"/>
              </a:cxn>
              <a:cxn ang="0">
                <a:pos x="1575" y="56"/>
              </a:cxn>
              <a:cxn ang="0">
                <a:pos x="1513" y="6"/>
              </a:cxn>
            </a:cxnLst>
            <a:rect l="0" t="0" r="r" b="b"/>
            <a:pathLst>
              <a:path w="2989" h="2146">
                <a:moveTo>
                  <a:pt x="1477" y="0"/>
                </a:moveTo>
                <a:lnTo>
                  <a:pt x="1453" y="6"/>
                </a:lnTo>
                <a:lnTo>
                  <a:pt x="1423" y="23"/>
                </a:lnTo>
                <a:lnTo>
                  <a:pt x="1391" y="49"/>
                </a:lnTo>
                <a:lnTo>
                  <a:pt x="1364" y="84"/>
                </a:lnTo>
                <a:lnTo>
                  <a:pt x="1342" y="120"/>
                </a:lnTo>
                <a:lnTo>
                  <a:pt x="1321" y="159"/>
                </a:lnTo>
                <a:lnTo>
                  <a:pt x="1303" y="196"/>
                </a:lnTo>
                <a:lnTo>
                  <a:pt x="1282" y="241"/>
                </a:lnTo>
                <a:lnTo>
                  <a:pt x="1266" y="278"/>
                </a:lnTo>
                <a:lnTo>
                  <a:pt x="1248" y="322"/>
                </a:lnTo>
                <a:lnTo>
                  <a:pt x="1234" y="362"/>
                </a:lnTo>
                <a:lnTo>
                  <a:pt x="1218" y="411"/>
                </a:lnTo>
                <a:lnTo>
                  <a:pt x="1207" y="441"/>
                </a:lnTo>
                <a:lnTo>
                  <a:pt x="1194" y="482"/>
                </a:lnTo>
                <a:lnTo>
                  <a:pt x="1184" y="522"/>
                </a:lnTo>
                <a:lnTo>
                  <a:pt x="1173" y="559"/>
                </a:lnTo>
                <a:lnTo>
                  <a:pt x="1163" y="591"/>
                </a:lnTo>
                <a:lnTo>
                  <a:pt x="1150" y="635"/>
                </a:lnTo>
                <a:lnTo>
                  <a:pt x="1138" y="676"/>
                </a:lnTo>
                <a:lnTo>
                  <a:pt x="1125" y="720"/>
                </a:lnTo>
                <a:lnTo>
                  <a:pt x="1113" y="767"/>
                </a:lnTo>
                <a:lnTo>
                  <a:pt x="1102" y="803"/>
                </a:lnTo>
                <a:lnTo>
                  <a:pt x="1090" y="849"/>
                </a:lnTo>
                <a:lnTo>
                  <a:pt x="1078" y="891"/>
                </a:lnTo>
                <a:lnTo>
                  <a:pt x="1068" y="933"/>
                </a:lnTo>
                <a:lnTo>
                  <a:pt x="1061" y="965"/>
                </a:lnTo>
                <a:lnTo>
                  <a:pt x="1052" y="1003"/>
                </a:lnTo>
                <a:lnTo>
                  <a:pt x="1041" y="1044"/>
                </a:lnTo>
                <a:lnTo>
                  <a:pt x="1030" y="1084"/>
                </a:lnTo>
                <a:lnTo>
                  <a:pt x="1019" y="1122"/>
                </a:lnTo>
                <a:lnTo>
                  <a:pt x="1009" y="1161"/>
                </a:lnTo>
                <a:lnTo>
                  <a:pt x="994" y="1208"/>
                </a:lnTo>
                <a:lnTo>
                  <a:pt x="983" y="1252"/>
                </a:lnTo>
                <a:lnTo>
                  <a:pt x="969" y="1296"/>
                </a:lnTo>
                <a:lnTo>
                  <a:pt x="959" y="1329"/>
                </a:lnTo>
                <a:lnTo>
                  <a:pt x="948" y="1364"/>
                </a:lnTo>
                <a:lnTo>
                  <a:pt x="934" y="1403"/>
                </a:lnTo>
                <a:lnTo>
                  <a:pt x="921" y="1440"/>
                </a:lnTo>
                <a:lnTo>
                  <a:pt x="905" y="1485"/>
                </a:lnTo>
                <a:lnTo>
                  <a:pt x="890" y="1527"/>
                </a:lnTo>
                <a:lnTo>
                  <a:pt x="871" y="1573"/>
                </a:lnTo>
                <a:lnTo>
                  <a:pt x="852" y="1615"/>
                </a:lnTo>
                <a:lnTo>
                  <a:pt x="830" y="1659"/>
                </a:lnTo>
                <a:lnTo>
                  <a:pt x="805" y="1700"/>
                </a:lnTo>
                <a:lnTo>
                  <a:pt x="782" y="1736"/>
                </a:lnTo>
                <a:lnTo>
                  <a:pt x="759" y="1767"/>
                </a:lnTo>
                <a:lnTo>
                  <a:pt x="738" y="1796"/>
                </a:lnTo>
                <a:lnTo>
                  <a:pt x="711" y="1822"/>
                </a:lnTo>
                <a:lnTo>
                  <a:pt x="679" y="1852"/>
                </a:lnTo>
                <a:lnTo>
                  <a:pt x="636" y="1888"/>
                </a:lnTo>
                <a:lnTo>
                  <a:pt x="597" y="1917"/>
                </a:lnTo>
                <a:lnTo>
                  <a:pt x="568" y="1936"/>
                </a:lnTo>
                <a:lnTo>
                  <a:pt x="541" y="1952"/>
                </a:lnTo>
                <a:lnTo>
                  <a:pt x="513" y="1966"/>
                </a:lnTo>
                <a:lnTo>
                  <a:pt x="484" y="1982"/>
                </a:lnTo>
                <a:lnTo>
                  <a:pt x="455" y="1995"/>
                </a:lnTo>
                <a:lnTo>
                  <a:pt x="432" y="2005"/>
                </a:lnTo>
                <a:lnTo>
                  <a:pt x="400" y="2017"/>
                </a:lnTo>
                <a:lnTo>
                  <a:pt x="359" y="2034"/>
                </a:lnTo>
                <a:lnTo>
                  <a:pt x="319" y="2047"/>
                </a:lnTo>
                <a:lnTo>
                  <a:pt x="280" y="2061"/>
                </a:lnTo>
                <a:lnTo>
                  <a:pt x="241" y="2076"/>
                </a:lnTo>
                <a:lnTo>
                  <a:pt x="206" y="2088"/>
                </a:lnTo>
                <a:lnTo>
                  <a:pt x="171" y="2099"/>
                </a:lnTo>
                <a:lnTo>
                  <a:pt x="132" y="2112"/>
                </a:lnTo>
                <a:lnTo>
                  <a:pt x="89" y="2126"/>
                </a:lnTo>
                <a:lnTo>
                  <a:pt x="0" y="2146"/>
                </a:lnTo>
                <a:lnTo>
                  <a:pt x="2989" y="2144"/>
                </a:lnTo>
                <a:lnTo>
                  <a:pt x="2883" y="2130"/>
                </a:lnTo>
                <a:lnTo>
                  <a:pt x="2815" y="2108"/>
                </a:lnTo>
                <a:lnTo>
                  <a:pt x="2764" y="2096"/>
                </a:lnTo>
                <a:lnTo>
                  <a:pt x="2720" y="2081"/>
                </a:lnTo>
                <a:lnTo>
                  <a:pt x="2697" y="2075"/>
                </a:lnTo>
                <a:lnTo>
                  <a:pt x="2676" y="2068"/>
                </a:lnTo>
                <a:lnTo>
                  <a:pt x="2637" y="2055"/>
                </a:lnTo>
                <a:lnTo>
                  <a:pt x="2595" y="2041"/>
                </a:lnTo>
                <a:lnTo>
                  <a:pt x="2553" y="2023"/>
                </a:lnTo>
                <a:lnTo>
                  <a:pt x="2510" y="2004"/>
                </a:lnTo>
                <a:lnTo>
                  <a:pt x="2476" y="1986"/>
                </a:lnTo>
                <a:lnTo>
                  <a:pt x="2439" y="1966"/>
                </a:lnTo>
                <a:lnTo>
                  <a:pt x="2401" y="1945"/>
                </a:lnTo>
                <a:lnTo>
                  <a:pt x="2360" y="1919"/>
                </a:lnTo>
                <a:lnTo>
                  <a:pt x="2327" y="1894"/>
                </a:lnTo>
                <a:lnTo>
                  <a:pt x="2307" y="1877"/>
                </a:lnTo>
                <a:lnTo>
                  <a:pt x="2299" y="1870"/>
                </a:lnTo>
                <a:lnTo>
                  <a:pt x="2289" y="1858"/>
                </a:lnTo>
                <a:lnTo>
                  <a:pt x="2266" y="1836"/>
                </a:lnTo>
                <a:lnTo>
                  <a:pt x="2245" y="1811"/>
                </a:lnTo>
                <a:lnTo>
                  <a:pt x="2216" y="1779"/>
                </a:lnTo>
                <a:lnTo>
                  <a:pt x="2193" y="1744"/>
                </a:lnTo>
                <a:lnTo>
                  <a:pt x="2172" y="1711"/>
                </a:lnTo>
                <a:lnTo>
                  <a:pt x="2151" y="1680"/>
                </a:lnTo>
                <a:lnTo>
                  <a:pt x="2128" y="1635"/>
                </a:lnTo>
                <a:lnTo>
                  <a:pt x="2105" y="1589"/>
                </a:lnTo>
                <a:lnTo>
                  <a:pt x="2086" y="1546"/>
                </a:lnTo>
                <a:lnTo>
                  <a:pt x="2074" y="1513"/>
                </a:lnTo>
                <a:lnTo>
                  <a:pt x="2064" y="1486"/>
                </a:lnTo>
                <a:lnTo>
                  <a:pt x="2053" y="1457"/>
                </a:lnTo>
                <a:lnTo>
                  <a:pt x="2039" y="1418"/>
                </a:lnTo>
                <a:lnTo>
                  <a:pt x="2025" y="1376"/>
                </a:lnTo>
                <a:lnTo>
                  <a:pt x="2014" y="1337"/>
                </a:lnTo>
                <a:lnTo>
                  <a:pt x="2005" y="1302"/>
                </a:lnTo>
                <a:lnTo>
                  <a:pt x="1995" y="1272"/>
                </a:lnTo>
                <a:lnTo>
                  <a:pt x="1986" y="1237"/>
                </a:lnTo>
                <a:lnTo>
                  <a:pt x="1976" y="1204"/>
                </a:lnTo>
                <a:lnTo>
                  <a:pt x="1966" y="1166"/>
                </a:lnTo>
                <a:lnTo>
                  <a:pt x="1959" y="1137"/>
                </a:lnTo>
                <a:lnTo>
                  <a:pt x="1947" y="1095"/>
                </a:lnTo>
                <a:lnTo>
                  <a:pt x="1936" y="1047"/>
                </a:lnTo>
                <a:lnTo>
                  <a:pt x="1923" y="1005"/>
                </a:lnTo>
                <a:lnTo>
                  <a:pt x="1909" y="958"/>
                </a:lnTo>
                <a:lnTo>
                  <a:pt x="1898" y="920"/>
                </a:lnTo>
                <a:lnTo>
                  <a:pt x="1887" y="885"/>
                </a:lnTo>
                <a:lnTo>
                  <a:pt x="1874" y="839"/>
                </a:lnTo>
                <a:lnTo>
                  <a:pt x="1859" y="790"/>
                </a:lnTo>
                <a:lnTo>
                  <a:pt x="1841" y="731"/>
                </a:lnTo>
                <a:lnTo>
                  <a:pt x="1826" y="682"/>
                </a:lnTo>
                <a:lnTo>
                  <a:pt x="1809" y="625"/>
                </a:lnTo>
                <a:lnTo>
                  <a:pt x="1798" y="591"/>
                </a:lnTo>
                <a:lnTo>
                  <a:pt x="1784" y="545"/>
                </a:lnTo>
                <a:lnTo>
                  <a:pt x="1770" y="504"/>
                </a:lnTo>
                <a:lnTo>
                  <a:pt x="1757" y="460"/>
                </a:lnTo>
                <a:lnTo>
                  <a:pt x="1746" y="428"/>
                </a:lnTo>
                <a:lnTo>
                  <a:pt x="1736" y="398"/>
                </a:lnTo>
                <a:lnTo>
                  <a:pt x="1726" y="374"/>
                </a:lnTo>
                <a:lnTo>
                  <a:pt x="1713" y="338"/>
                </a:lnTo>
                <a:lnTo>
                  <a:pt x="1698" y="301"/>
                </a:lnTo>
                <a:lnTo>
                  <a:pt x="1681" y="260"/>
                </a:lnTo>
                <a:lnTo>
                  <a:pt x="1669" y="232"/>
                </a:lnTo>
                <a:lnTo>
                  <a:pt x="1659" y="210"/>
                </a:lnTo>
                <a:lnTo>
                  <a:pt x="1651" y="194"/>
                </a:lnTo>
                <a:lnTo>
                  <a:pt x="1645" y="176"/>
                </a:lnTo>
                <a:lnTo>
                  <a:pt x="1637" y="162"/>
                </a:lnTo>
                <a:lnTo>
                  <a:pt x="1633" y="150"/>
                </a:lnTo>
                <a:lnTo>
                  <a:pt x="1625" y="138"/>
                </a:lnTo>
                <a:lnTo>
                  <a:pt x="1619" y="128"/>
                </a:lnTo>
                <a:lnTo>
                  <a:pt x="1609" y="110"/>
                </a:lnTo>
                <a:lnTo>
                  <a:pt x="1597" y="93"/>
                </a:lnTo>
                <a:lnTo>
                  <a:pt x="1589" y="78"/>
                </a:lnTo>
                <a:lnTo>
                  <a:pt x="1575" y="56"/>
                </a:lnTo>
                <a:lnTo>
                  <a:pt x="1555" y="34"/>
                </a:lnTo>
                <a:lnTo>
                  <a:pt x="1534" y="19"/>
                </a:lnTo>
                <a:lnTo>
                  <a:pt x="1513" y="6"/>
                </a:lnTo>
                <a:lnTo>
                  <a:pt x="1487" y="0"/>
                </a:lnTo>
              </a:path>
            </a:pathLst>
          </a:custGeom>
          <a:noFill/>
          <a:ln w="28575" cap="rnd" cmpd="sng">
            <a:solidFill>
              <a:srgbClr val="CC99FF"/>
            </a:solidFill>
            <a:prstDash val="solid"/>
            <a:round/>
            <a:headEnd type="none" w="med" len="med"/>
            <a:tailEnd type="none" w="med" len="med"/>
          </a:ln>
          <a:effectLst/>
        </p:spPr>
        <p:txBody>
          <a:bodyPr/>
          <a:lstStyle/>
          <a:p>
            <a:endParaRPr lang="en-US"/>
          </a:p>
        </p:txBody>
      </p:sp>
      <p:sp>
        <p:nvSpPr>
          <p:cNvPr id="88072" name="Freeform 8"/>
          <p:cNvSpPr>
            <a:spLocks/>
          </p:cNvSpPr>
          <p:nvPr/>
        </p:nvSpPr>
        <p:spPr bwMode="auto">
          <a:xfrm>
            <a:off x="1492250" y="2444750"/>
            <a:ext cx="5673725" cy="2574925"/>
          </a:xfrm>
          <a:custGeom>
            <a:avLst/>
            <a:gdLst/>
            <a:ahLst/>
            <a:cxnLst>
              <a:cxn ang="0">
                <a:pos x="1735" y="17"/>
              </a:cxn>
              <a:cxn ang="0">
                <a:pos x="1628" y="86"/>
              </a:cxn>
              <a:cxn ang="0">
                <a:pos x="1551" y="182"/>
              </a:cxn>
              <a:cxn ang="0">
                <a:pos x="1491" y="274"/>
              </a:cxn>
              <a:cxn ang="0">
                <a:pos x="1437" y="364"/>
              </a:cxn>
              <a:cxn ang="0">
                <a:pos x="1396" y="449"/>
              </a:cxn>
              <a:cxn ang="0">
                <a:pos x="1347" y="548"/>
              </a:cxn>
              <a:cxn ang="0">
                <a:pos x="1303" y="641"/>
              </a:cxn>
              <a:cxn ang="0">
                <a:pos x="1261" y="731"/>
              </a:cxn>
              <a:cxn ang="0">
                <a:pos x="1225" y="821"/>
              </a:cxn>
              <a:cxn ang="0">
                <a:pos x="1180" y="917"/>
              </a:cxn>
              <a:cxn ang="0">
                <a:pos x="1138" y="1009"/>
              </a:cxn>
              <a:cxn ang="0">
                <a:pos x="1093" y="1097"/>
              </a:cxn>
              <a:cxn ang="0">
                <a:pos x="1024" y="1197"/>
              </a:cxn>
              <a:cxn ang="0">
                <a:pos x="931" y="1294"/>
              </a:cxn>
              <a:cxn ang="0">
                <a:pos x="843" y="1362"/>
              </a:cxn>
              <a:cxn ang="0">
                <a:pos x="718" y="1431"/>
              </a:cxn>
              <a:cxn ang="0">
                <a:pos x="593" y="1475"/>
              </a:cxn>
              <a:cxn ang="0">
                <a:pos x="473" y="1509"/>
              </a:cxn>
              <a:cxn ang="0">
                <a:pos x="360" y="1538"/>
              </a:cxn>
              <a:cxn ang="0">
                <a:pos x="211" y="1567"/>
              </a:cxn>
              <a:cxn ang="0">
                <a:pos x="98" y="1592"/>
              </a:cxn>
              <a:cxn ang="0">
                <a:pos x="3574" y="1622"/>
              </a:cxn>
              <a:cxn ang="0">
                <a:pos x="3450" y="1587"/>
              </a:cxn>
              <a:cxn ang="0">
                <a:pos x="3372" y="1572"/>
              </a:cxn>
              <a:cxn ang="0">
                <a:pos x="3203" y="1533"/>
              </a:cxn>
              <a:cxn ang="0">
                <a:pos x="3049" y="1487"/>
              </a:cxn>
              <a:cxn ang="0">
                <a:pos x="2895" y="1429"/>
              </a:cxn>
              <a:cxn ang="0">
                <a:pos x="2850" y="1406"/>
              </a:cxn>
              <a:cxn ang="0">
                <a:pos x="2754" y="1345"/>
              </a:cxn>
              <a:cxn ang="0">
                <a:pos x="2671" y="1270"/>
              </a:cxn>
              <a:cxn ang="0">
                <a:pos x="2593" y="1177"/>
              </a:cxn>
              <a:cxn ang="0">
                <a:pos x="2540" y="1099"/>
              </a:cxn>
              <a:cxn ang="0">
                <a:pos x="2495" y="1012"/>
              </a:cxn>
              <a:cxn ang="0">
                <a:pos x="2459" y="936"/>
              </a:cxn>
              <a:cxn ang="0">
                <a:pos x="2425" y="859"/>
              </a:cxn>
              <a:cxn ang="0">
                <a:pos x="2374" y="758"/>
              </a:cxn>
              <a:cxn ang="0">
                <a:pos x="2332" y="669"/>
              </a:cxn>
              <a:cxn ang="0">
                <a:pos x="2271" y="551"/>
              </a:cxn>
              <a:cxn ang="0">
                <a:pos x="2218" y="447"/>
              </a:cxn>
              <a:cxn ang="0">
                <a:pos x="2166" y="354"/>
              </a:cxn>
              <a:cxn ang="0">
                <a:pos x="2126" y="282"/>
              </a:cxn>
              <a:cxn ang="0">
                <a:pos x="2075" y="197"/>
              </a:cxn>
              <a:cxn ang="0">
                <a:pos x="2045" y="154"/>
              </a:cxn>
              <a:cxn ang="0">
                <a:pos x="2018" y="121"/>
              </a:cxn>
              <a:cxn ang="0">
                <a:pos x="1985" y="89"/>
              </a:cxn>
              <a:cxn ang="0">
                <a:pos x="1926" y="42"/>
              </a:cxn>
              <a:cxn ang="0">
                <a:pos x="1846" y="6"/>
              </a:cxn>
            </a:cxnLst>
            <a:rect l="0" t="0" r="r" b="b"/>
            <a:pathLst>
              <a:path w="3574" h="1622">
                <a:moveTo>
                  <a:pt x="1814" y="1"/>
                </a:moveTo>
                <a:lnTo>
                  <a:pt x="1774" y="7"/>
                </a:lnTo>
                <a:lnTo>
                  <a:pt x="1735" y="17"/>
                </a:lnTo>
                <a:lnTo>
                  <a:pt x="1692" y="37"/>
                </a:lnTo>
                <a:lnTo>
                  <a:pt x="1657" y="62"/>
                </a:lnTo>
                <a:lnTo>
                  <a:pt x="1628" y="86"/>
                </a:lnTo>
                <a:lnTo>
                  <a:pt x="1598" y="118"/>
                </a:lnTo>
                <a:lnTo>
                  <a:pt x="1576" y="147"/>
                </a:lnTo>
                <a:lnTo>
                  <a:pt x="1551" y="182"/>
                </a:lnTo>
                <a:lnTo>
                  <a:pt x="1534" y="207"/>
                </a:lnTo>
                <a:lnTo>
                  <a:pt x="1511" y="243"/>
                </a:lnTo>
                <a:lnTo>
                  <a:pt x="1491" y="274"/>
                </a:lnTo>
                <a:lnTo>
                  <a:pt x="1467" y="310"/>
                </a:lnTo>
                <a:lnTo>
                  <a:pt x="1454" y="333"/>
                </a:lnTo>
                <a:lnTo>
                  <a:pt x="1437" y="364"/>
                </a:lnTo>
                <a:lnTo>
                  <a:pt x="1424" y="392"/>
                </a:lnTo>
                <a:lnTo>
                  <a:pt x="1411" y="421"/>
                </a:lnTo>
                <a:lnTo>
                  <a:pt x="1396" y="449"/>
                </a:lnTo>
                <a:lnTo>
                  <a:pt x="1382" y="479"/>
                </a:lnTo>
                <a:lnTo>
                  <a:pt x="1362" y="518"/>
                </a:lnTo>
                <a:lnTo>
                  <a:pt x="1347" y="548"/>
                </a:lnTo>
                <a:lnTo>
                  <a:pt x="1336" y="572"/>
                </a:lnTo>
                <a:lnTo>
                  <a:pt x="1319" y="607"/>
                </a:lnTo>
                <a:lnTo>
                  <a:pt x="1303" y="641"/>
                </a:lnTo>
                <a:lnTo>
                  <a:pt x="1291" y="665"/>
                </a:lnTo>
                <a:lnTo>
                  <a:pt x="1274" y="703"/>
                </a:lnTo>
                <a:lnTo>
                  <a:pt x="1261" y="731"/>
                </a:lnTo>
                <a:lnTo>
                  <a:pt x="1249" y="761"/>
                </a:lnTo>
                <a:lnTo>
                  <a:pt x="1238" y="791"/>
                </a:lnTo>
                <a:lnTo>
                  <a:pt x="1225" y="821"/>
                </a:lnTo>
                <a:lnTo>
                  <a:pt x="1213" y="850"/>
                </a:lnTo>
                <a:lnTo>
                  <a:pt x="1196" y="883"/>
                </a:lnTo>
                <a:lnTo>
                  <a:pt x="1180" y="917"/>
                </a:lnTo>
                <a:lnTo>
                  <a:pt x="1166" y="950"/>
                </a:lnTo>
                <a:lnTo>
                  <a:pt x="1151" y="983"/>
                </a:lnTo>
                <a:lnTo>
                  <a:pt x="1138" y="1009"/>
                </a:lnTo>
                <a:lnTo>
                  <a:pt x="1125" y="1037"/>
                </a:lnTo>
                <a:lnTo>
                  <a:pt x="1112" y="1062"/>
                </a:lnTo>
                <a:lnTo>
                  <a:pt x="1093" y="1097"/>
                </a:lnTo>
                <a:lnTo>
                  <a:pt x="1073" y="1130"/>
                </a:lnTo>
                <a:lnTo>
                  <a:pt x="1050" y="1163"/>
                </a:lnTo>
                <a:lnTo>
                  <a:pt x="1024" y="1197"/>
                </a:lnTo>
                <a:lnTo>
                  <a:pt x="998" y="1229"/>
                </a:lnTo>
                <a:lnTo>
                  <a:pt x="967" y="1264"/>
                </a:lnTo>
                <a:lnTo>
                  <a:pt x="931" y="1294"/>
                </a:lnTo>
                <a:lnTo>
                  <a:pt x="906" y="1315"/>
                </a:lnTo>
                <a:lnTo>
                  <a:pt x="878" y="1337"/>
                </a:lnTo>
                <a:lnTo>
                  <a:pt x="843" y="1362"/>
                </a:lnTo>
                <a:lnTo>
                  <a:pt x="814" y="1380"/>
                </a:lnTo>
                <a:lnTo>
                  <a:pt x="776" y="1401"/>
                </a:lnTo>
                <a:lnTo>
                  <a:pt x="718" y="1431"/>
                </a:lnTo>
                <a:lnTo>
                  <a:pt x="669" y="1451"/>
                </a:lnTo>
                <a:lnTo>
                  <a:pt x="632" y="1463"/>
                </a:lnTo>
                <a:lnTo>
                  <a:pt x="593" y="1475"/>
                </a:lnTo>
                <a:lnTo>
                  <a:pt x="557" y="1487"/>
                </a:lnTo>
                <a:lnTo>
                  <a:pt x="513" y="1498"/>
                </a:lnTo>
                <a:lnTo>
                  <a:pt x="473" y="1509"/>
                </a:lnTo>
                <a:lnTo>
                  <a:pt x="435" y="1520"/>
                </a:lnTo>
                <a:lnTo>
                  <a:pt x="395" y="1530"/>
                </a:lnTo>
                <a:lnTo>
                  <a:pt x="360" y="1538"/>
                </a:lnTo>
                <a:lnTo>
                  <a:pt x="314" y="1548"/>
                </a:lnTo>
                <a:lnTo>
                  <a:pt x="252" y="1560"/>
                </a:lnTo>
                <a:lnTo>
                  <a:pt x="211" y="1567"/>
                </a:lnTo>
                <a:lnTo>
                  <a:pt x="178" y="1574"/>
                </a:lnTo>
                <a:lnTo>
                  <a:pt x="144" y="1584"/>
                </a:lnTo>
                <a:lnTo>
                  <a:pt x="98" y="1592"/>
                </a:lnTo>
                <a:lnTo>
                  <a:pt x="50" y="1602"/>
                </a:lnTo>
                <a:lnTo>
                  <a:pt x="0" y="1620"/>
                </a:lnTo>
                <a:lnTo>
                  <a:pt x="3574" y="1622"/>
                </a:lnTo>
                <a:lnTo>
                  <a:pt x="3540" y="1604"/>
                </a:lnTo>
                <a:lnTo>
                  <a:pt x="3494" y="1596"/>
                </a:lnTo>
                <a:lnTo>
                  <a:pt x="3450" y="1587"/>
                </a:lnTo>
                <a:lnTo>
                  <a:pt x="3401" y="1580"/>
                </a:lnTo>
                <a:lnTo>
                  <a:pt x="3341" y="1567"/>
                </a:lnTo>
                <a:lnTo>
                  <a:pt x="3372" y="1572"/>
                </a:lnTo>
                <a:lnTo>
                  <a:pt x="3305" y="1559"/>
                </a:lnTo>
                <a:lnTo>
                  <a:pt x="3266" y="1549"/>
                </a:lnTo>
                <a:lnTo>
                  <a:pt x="3203" y="1533"/>
                </a:lnTo>
                <a:lnTo>
                  <a:pt x="3145" y="1516"/>
                </a:lnTo>
                <a:lnTo>
                  <a:pt x="3096" y="1501"/>
                </a:lnTo>
                <a:lnTo>
                  <a:pt x="3049" y="1487"/>
                </a:lnTo>
                <a:lnTo>
                  <a:pt x="2997" y="1470"/>
                </a:lnTo>
                <a:lnTo>
                  <a:pt x="2952" y="1454"/>
                </a:lnTo>
                <a:lnTo>
                  <a:pt x="2895" y="1429"/>
                </a:lnTo>
                <a:lnTo>
                  <a:pt x="2870" y="1416"/>
                </a:lnTo>
                <a:lnTo>
                  <a:pt x="2869" y="1416"/>
                </a:lnTo>
                <a:lnTo>
                  <a:pt x="2850" y="1406"/>
                </a:lnTo>
                <a:lnTo>
                  <a:pt x="2822" y="1390"/>
                </a:lnTo>
                <a:lnTo>
                  <a:pt x="2786" y="1369"/>
                </a:lnTo>
                <a:lnTo>
                  <a:pt x="2754" y="1345"/>
                </a:lnTo>
                <a:lnTo>
                  <a:pt x="2731" y="1326"/>
                </a:lnTo>
                <a:lnTo>
                  <a:pt x="2705" y="1302"/>
                </a:lnTo>
                <a:lnTo>
                  <a:pt x="2671" y="1270"/>
                </a:lnTo>
                <a:lnTo>
                  <a:pt x="2638" y="1235"/>
                </a:lnTo>
                <a:lnTo>
                  <a:pt x="2614" y="1204"/>
                </a:lnTo>
                <a:lnTo>
                  <a:pt x="2593" y="1177"/>
                </a:lnTo>
                <a:lnTo>
                  <a:pt x="2572" y="1150"/>
                </a:lnTo>
                <a:lnTo>
                  <a:pt x="2554" y="1123"/>
                </a:lnTo>
                <a:lnTo>
                  <a:pt x="2540" y="1099"/>
                </a:lnTo>
                <a:lnTo>
                  <a:pt x="2529" y="1076"/>
                </a:lnTo>
                <a:lnTo>
                  <a:pt x="2511" y="1043"/>
                </a:lnTo>
                <a:lnTo>
                  <a:pt x="2495" y="1012"/>
                </a:lnTo>
                <a:lnTo>
                  <a:pt x="2481" y="982"/>
                </a:lnTo>
                <a:lnTo>
                  <a:pt x="2471" y="961"/>
                </a:lnTo>
                <a:lnTo>
                  <a:pt x="2459" y="936"/>
                </a:lnTo>
                <a:lnTo>
                  <a:pt x="2449" y="912"/>
                </a:lnTo>
                <a:lnTo>
                  <a:pt x="2438" y="890"/>
                </a:lnTo>
                <a:lnTo>
                  <a:pt x="2425" y="859"/>
                </a:lnTo>
                <a:lnTo>
                  <a:pt x="2410" y="830"/>
                </a:lnTo>
                <a:lnTo>
                  <a:pt x="2391" y="789"/>
                </a:lnTo>
                <a:lnTo>
                  <a:pt x="2374" y="758"/>
                </a:lnTo>
                <a:lnTo>
                  <a:pt x="2354" y="718"/>
                </a:lnTo>
                <a:lnTo>
                  <a:pt x="2341" y="690"/>
                </a:lnTo>
                <a:lnTo>
                  <a:pt x="2332" y="669"/>
                </a:lnTo>
                <a:lnTo>
                  <a:pt x="2310" y="628"/>
                </a:lnTo>
                <a:lnTo>
                  <a:pt x="2296" y="597"/>
                </a:lnTo>
                <a:lnTo>
                  <a:pt x="2271" y="551"/>
                </a:lnTo>
                <a:lnTo>
                  <a:pt x="2251" y="508"/>
                </a:lnTo>
                <a:lnTo>
                  <a:pt x="2232" y="472"/>
                </a:lnTo>
                <a:lnTo>
                  <a:pt x="2218" y="447"/>
                </a:lnTo>
                <a:lnTo>
                  <a:pt x="2201" y="414"/>
                </a:lnTo>
                <a:lnTo>
                  <a:pt x="2186" y="386"/>
                </a:lnTo>
                <a:lnTo>
                  <a:pt x="2166" y="354"/>
                </a:lnTo>
                <a:lnTo>
                  <a:pt x="2151" y="328"/>
                </a:lnTo>
                <a:lnTo>
                  <a:pt x="2141" y="310"/>
                </a:lnTo>
                <a:lnTo>
                  <a:pt x="2126" y="282"/>
                </a:lnTo>
                <a:lnTo>
                  <a:pt x="2108" y="253"/>
                </a:lnTo>
                <a:lnTo>
                  <a:pt x="2088" y="219"/>
                </a:lnTo>
                <a:lnTo>
                  <a:pt x="2075" y="197"/>
                </a:lnTo>
                <a:lnTo>
                  <a:pt x="2065" y="181"/>
                </a:lnTo>
                <a:lnTo>
                  <a:pt x="2056" y="166"/>
                </a:lnTo>
                <a:lnTo>
                  <a:pt x="2045" y="154"/>
                </a:lnTo>
                <a:lnTo>
                  <a:pt x="2038" y="142"/>
                </a:lnTo>
                <a:lnTo>
                  <a:pt x="2027" y="131"/>
                </a:lnTo>
                <a:lnTo>
                  <a:pt x="2018" y="121"/>
                </a:lnTo>
                <a:lnTo>
                  <a:pt x="2011" y="113"/>
                </a:lnTo>
                <a:lnTo>
                  <a:pt x="2002" y="104"/>
                </a:lnTo>
                <a:lnTo>
                  <a:pt x="1985" y="89"/>
                </a:lnTo>
                <a:lnTo>
                  <a:pt x="1973" y="79"/>
                </a:lnTo>
                <a:lnTo>
                  <a:pt x="1949" y="59"/>
                </a:lnTo>
                <a:lnTo>
                  <a:pt x="1926" y="42"/>
                </a:lnTo>
                <a:lnTo>
                  <a:pt x="1901" y="25"/>
                </a:lnTo>
                <a:lnTo>
                  <a:pt x="1875" y="15"/>
                </a:lnTo>
                <a:lnTo>
                  <a:pt x="1846" y="6"/>
                </a:lnTo>
                <a:lnTo>
                  <a:pt x="1813" y="0"/>
                </a:lnTo>
              </a:path>
            </a:pathLst>
          </a:custGeom>
          <a:noFill/>
          <a:ln w="28575" cap="rnd" cmpd="sng">
            <a:solidFill>
              <a:srgbClr val="009FD8"/>
            </a:solidFill>
            <a:prstDash val="solid"/>
            <a:round/>
            <a:headEnd type="none" w="med" len="med"/>
            <a:tailEnd type="none" w="med" len="med"/>
          </a:ln>
          <a:effectLst/>
        </p:spPr>
        <p:txBody>
          <a:bodyPr/>
          <a:lstStyle/>
          <a:p>
            <a:endParaRPr lang="en-US"/>
          </a:p>
        </p:txBody>
      </p:sp>
      <p:sp>
        <p:nvSpPr>
          <p:cNvPr id="88073" name="Rectangle 9"/>
          <p:cNvSpPr>
            <a:spLocks noChangeArrowheads="1"/>
          </p:cNvSpPr>
          <p:nvPr/>
        </p:nvSpPr>
        <p:spPr bwMode="auto">
          <a:xfrm>
            <a:off x="1174750" y="1765300"/>
            <a:ext cx="1949450" cy="1084263"/>
          </a:xfrm>
          <a:prstGeom prst="rect">
            <a:avLst/>
          </a:prstGeom>
          <a:solidFill>
            <a:schemeClr val="accent3">
              <a:lumMod val="75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90488" tIns="44450" rIns="90488" bIns="44450">
            <a:spAutoFit/>
          </a:bodyPr>
          <a:lstStyle/>
          <a:p>
            <a:pPr>
              <a:lnSpc>
                <a:spcPct val="90000"/>
              </a:lnSpc>
            </a:pPr>
            <a:r>
              <a:rPr lang="en-US" sz="2400">
                <a:solidFill>
                  <a:srgbClr val="CC99FF"/>
                </a:solidFill>
                <a:effectLst>
                  <a:outerShdw blurRad="38100" dist="38100" dir="2700000" algn="tl">
                    <a:srgbClr val="000000"/>
                  </a:outerShdw>
                </a:effectLst>
                <a:latin typeface="Book Antiqua" pitchFamily="18" charset="0"/>
              </a:rPr>
              <a:t>Standard</a:t>
            </a:r>
          </a:p>
          <a:p>
            <a:pPr>
              <a:lnSpc>
                <a:spcPct val="90000"/>
              </a:lnSpc>
            </a:pPr>
            <a:r>
              <a:rPr lang="en-US" sz="2400">
                <a:solidFill>
                  <a:srgbClr val="CC99FF"/>
                </a:solidFill>
                <a:effectLst>
                  <a:outerShdw blurRad="38100" dist="38100" dir="2700000" algn="tl">
                    <a:srgbClr val="000000"/>
                  </a:outerShdw>
                </a:effectLst>
                <a:latin typeface="Book Antiqua" pitchFamily="18" charset="0"/>
              </a:rPr>
              <a:t>normal</a:t>
            </a:r>
          </a:p>
          <a:p>
            <a:pPr>
              <a:lnSpc>
                <a:spcPct val="90000"/>
              </a:lnSpc>
            </a:pPr>
            <a:r>
              <a:rPr lang="en-US" sz="2400">
                <a:solidFill>
                  <a:srgbClr val="CC99FF"/>
                </a:solidFill>
                <a:effectLst>
                  <a:outerShdw blurRad="38100" dist="38100" dir="2700000" algn="tl">
                    <a:srgbClr val="000000"/>
                  </a:outerShdw>
                </a:effectLst>
                <a:latin typeface="Book Antiqua" pitchFamily="18" charset="0"/>
              </a:rPr>
              <a:t>distribution</a:t>
            </a:r>
          </a:p>
        </p:txBody>
      </p:sp>
      <p:sp>
        <p:nvSpPr>
          <p:cNvPr id="88076" name="Freeform 12"/>
          <p:cNvSpPr>
            <a:spLocks/>
          </p:cNvSpPr>
          <p:nvPr/>
        </p:nvSpPr>
        <p:spPr bwMode="auto">
          <a:xfrm>
            <a:off x="784225" y="2854325"/>
            <a:ext cx="7056438" cy="2166938"/>
          </a:xfrm>
          <a:custGeom>
            <a:avLst/>
            <a:gdLst/>
            <a:ahLst/>
            <a:cxnLst>
              <a:cxn ang="0">
                <a:pos x="2166" y="14"/>
              </a:cxn>
              <a:cxn ang="0">
                <a:pos x="2030" y="77"/>
              </a:cxn>
              <a:cxn ang="0">
                <a:pos x="1935" y="153"/>
              </a:cxn>
              <a:cxn ang="0">
                <a:pos x="1859" y="230"/>
              </a:cxn>
              <a:cxn ang="0">
                <a:pos x="1791" y="306"/>
              </a:cxn>
              <a:cxn ang="0">
                <a:pos x="1740" y="377"/>
              </a:cxn>
              <a:cxn ang="0">
                <a:pos x="1679" y="461"/>
              </a:cxn>
              <a:cxn ang="0">
                <a:pos x="1623" y="539"/>
              </a:cxn>
              <a:cxn ang="0">
                <a:pos x="1571" y="614"/>
              </a:cxn>
              <a:cxn ang="0">
                <a:pos x="1524" y="690"/>
              </a:cxn>
              <a:cxn ang="0">
                <a:pos x="1473" y="770"/>
              </a:cxn>
              <a:cxn ang="0">
                <a:pos x="1416" y="849"/>
              </a:cxn>
              <a:cxn ang="0">
                <a:pos x="1360" y="922"/>
              </a:cxn>
              <a:cxn ang="0">
                <a:pos x="1273" y="1007"/>
              </a:cxn>
              <a:cxn ang="0">
                <a:pos x="1170" y="1082"/>
              </a:cxn>
              <a:cxn ang="0">
                <a:pos x="1050" y="1148"/>
              </a:cxn>
              <a:cxn ang="0">
                <a:pos x="889" y="1204"/>
              </a:cxn>
              <a:cxn ang="0">
                <a:pos x="738" y="1241"/>
              </a:cxn>
              <a:cxn ang="0">
                <a:pos x="581" y="1269"/>
              </a:cxn>
              <a:cxn ang="0">
                <a:pos x="439" y="1294"/>
              </a:cxn>
              <a:cxn ang="0">
                <a:pos x="253" y="1318"/>
              </a:cxn>
              <a:cxn ang="0">
                <a:pos x="105" y="1336"/>
              </a:cxn>
              <a:cxn ang="0">
                <a:pos x="4445" y="1365"/>
              </a:cxn>
              <a:cxn ang="0">
                <a:pos x="4308" y="1336"/>
              </a:cxn>
              <a:cxn ang="0">
                <a:pos x="4221" y="1324"/>
              </a:cxn>
              <a:cxn ang="0">
                <a:pos x="4007" y="1289"/>
              </a:cxn>
              <a:cxn ang="0">
                <a:pos x="3815" y="1251"/>
              </a:cxn>
              <a:cxn ang="0">
                <a:pos x="3621" y="1202"/>
              </a:cxn>
              <a:cxn ang="0">
                <a:pos x="3565" y="1183"/>
              </a:cxn>
              <a:cxn ang="0">
                <a:pos x="3444" y="1131"/>
              </a:cxn>
              <a:cxn ang="0">
                <a:pos x="3345" y="1068"/>
              </a:cxn>
              <a:cxn ang="0">
                <a:pos x="3241" y="989"/>
              </a:cxn>
              <a:cxn ang="0">
                <a:pos x="3172" y="916"/>
              </a:cxn>
              <a:cxn ang="0">
                <a:pos x="3120" y="851"/>
              </a:cxn>
              <a:cxn ang="0">
                <a:pos x="3074" y="787"/>
              </a:cxn>
              <a:cxn ang="0">
                <a:pos x="3031" y="723"/>
              </a:cxn>
              <a:cxn ang="0">
                <a:pos x="2968" y="638"/>
              </a:cxn>
              <a:cxn ang="0">
                <a:pos x="2915" y="563"/>
              </a:cxn>
              <a:cxn ang="0">
                <a:pos x="2840" y="463"/>
              </a:cxn>
              <a:cxn ang="0">
                <a:pos x="2769" y="371"/>
              </a:cxn>
              <a:cxn ang="0">
                <a:pos x="2705" y="293"/>
              </a:cxn>
              <a:cxn ang="0">
                <a:pos x="2646" y="226"/>
              </a:cxn>
              <a:cxn ang="0">
                <a:pos x="2584" y="158"/>
              </a:cxn>
              <a:cxn ang="0">
                <a:pos x="2527" y="107"/>
              </a:cxn>
              <a:cxn ang="0">
                <a:pos x="2558" y="131"/>
              </a:cxn>
              <a:cxn ang="0">
                <a:pos x="2512" y="98"/>
              </a:cxn>
              <a:cxn ang="0">
                <a:pos x="2405" y="35"/>
              </a:cxn>
              <a:cxn ang="0">
                <a:pos x="2305" y="5"/>
              </a:cxn>
            </a:cxnLst>
            <a:rect l="0" t="0" r="r" b="b"/>
            <a:pathLst>
              <a:path w="4445" h="1365">
                <a:moveTo>
                  <a:pt x="2265" y="1"/>
                </a:moveTo>
                <a:lnTo>
                  <a:pt x="2215" y="6"/>
                </a:lnTo>
                <a:lnTo>
                  <a:pt x="2166" y="14"/>
                </a:lnTo>
                <a:lnTo>
                  <a:pt x="2110" y="32"/>
                </a:lnTo>
                <a:lnTo>
                  <a:pt x="2068" y="53"/>
                </a:lnTo>
                <a:lnTo>
                  <a:pt x="2030" y="77"/>
                </a:lnTo>
                <a:lnTo>
                  <a:pt x="1993" y="101"/>
                </a:lnTo>
                <a:lnTo>
                  <a:pt x="1965" y="124"/>
                </a:lnTo>
                <a:lnTo>
                  <a:pt x="1935" y="153"/>
                </a:lnTo>
                <a:lnTo>
                  <a:pt x="1913" y="174"/>
                </a:lnTo>
                <a:lnTo>
                  <a:pt x="1884" y="204"/>
                </a:lnTo>
                <a:lnTo>
                  <a:pt x="1859" y="230"/>
                </a:lnTo>
                <a:lnTo>
                  <a:pt x="1836" y="256"/>
                </a:lnTo>
                <a:lnTo>
                  <a:pt x="1816" y="278"/>
                </a:lnTo>
                <a:lnTo>
                  <a:pt x="1791" y="306"/>
                </a:lnTo>
                <a:lnTo>
                  <a:pt x="1775" y="329"/>
                </a:lnTo>
                <a:lnTo>
                  <a:pt x="1759" y="354"/>
                </a:lnTo>
                <a:lnTo>
                  <a:pt x="1740" y="377"/>
                </a:lnTo>
                <a:lnTo>
                  <a:pt x="1720" y="404"/>
                </a:lnTo>
                <a:lnTo>
                  <a:pt x="1697" y="436"/>
                </a:lnTo>
                <a:lnTo>
                  <a:pt x="1679" y="461"/>
                </a:lnTo>
                <a:lnTo>
                  <a:pt x="1664" y="481"/>
                </a:lnTo>
                <a:lnTo>
                  <a:pt x="1643" y="510"/>
                </a:lnTo>
                <a:lnTo>
                  <a:pt x="1623" y="539"/>
                </a:lnTo>
                <a:lnTo>
                  <a:pt x="1608" y="559"/>
                </a:lnTo>
                <a:lnTo>
                  <a:pt x="1587" y="591"/>
                </a:lnTo>
                <a:lnTo>
                  <a:pt x="1571" y="614"/>
                </a:lnTo>
                <a:lnTo>
                  <a:pt x="1555" y="640"/>
                </a:lnTo>
                <a:lnTo>
                  <a:pt x="1541" y="666"/>
                </a:lnTo>
                <a:lnTo>
                  <a:pt x="1524" y="690"/>
                </a:lnTo>
                <a:lnTo>
                  <a:pt x="1510" y="715"/>
                </a:lnTo>
                <a:lnTo>
                  <a:pt x="1494" y="739"/>
                </a:lnTo>
                <a:lnTo>
                  <a:pt x="1473" y="770"/>
                </a:lnTo>
                <a:lnTo>
                  <a:pt x="1452" y="802"/>
                </a:lnTo>
                <a:lnTo>
                  <a:pt x="1432" y="827"/>
                </a:lnTo>
                <a:lnTo>
                  <a:pt x="1416" y="849"/>
                </a:lnTo>
                <a:lnTo>
                  <a:pt x="1399" y="872"/>
                </a:lnTo>
                <a:lnTo>
                  <a:pt x="1383" y="893"/>
                </a:lnTo>
                <a:lnTo>
                  <a:pt x="1360" y="922"/>
                </a:lnTo>
                <a:lnTo>
                  <a:pt x="1334" y="950"/>
                </a:lnTo>
                <a:lnTo>
                  <a:pt x="1305" y="979"/>
                </a:lnTo>
                <a:lnTo>
                  <a:pt x="1273" y="1007"/>
                </a:lnTo>
                <a:lnTo>
                  <a:pt x="1240" y="1033"/>
                </a:lnTo>
                <a:lnTo>
                  <a:pt x="1200" y="1059"/>
                </a:lnTo>
                <a:lnTo>
                  <a:pt x="1170" y="1082"/>
                </a:lnTo>
                <a:lnTo>
                  <a:pt x="1128" y="1106"/>
                </a:lnTo>
                <a:lnTo>
                  <a:pt x="1094" y="1126"/>
                </a:lnTo>
                <a:lnTo>
                  <a:pt x="1050" y="1148"/>
                </a:lnTo>
                <a:lnTo>
                  <a:pt x="1000" y="1168"/>
                </a:lnTo>
                <a:lnTo>
                  <a:pt x="946" y="1186"/>
                </a:lnTo>
                <a:lnTo>
                  <a:pt x="889" y="1204"/>
                </a:lnTo>
                <a:lnTo>
                  <a:pt x="828" y="1220"/>
                </a:lnTo>
                <a:lnTo>
                  <a:pt x="781" y="1231"/>
                </a:lnTo>
                <a:lnTo>
                  <a:pt x="738" y="1241"/>
                </a:lnTo>
                <a:lnTo>
                  <a:pt x="686" y="1251"/>
                </a:lnTo>
                <a:lnTo>
                  <a:pt x="631" y="1260"/>
                </a:lnTo>
                <a:lnTo>
                  <a:pt x="581" y="1269"/>
                </a:lnTo>
                <a:lnTo>
                  <a:pt x="534" y="1279"/>
                </a:lnTo>
                <a:lnTo>
                  <a:pt x="483" y="1287"/>
                </a:lnTo>
                <a:lnTo>
                  <a:pt x="439" y="1294"/>
                </a:lnTo>
                <a:lnTo>
                  <a:pt x="382" y="1302"/>
                </a:lnTo>
                <a:lnTo>
                  <a:pt x="303" y="1311"/>
                </a:lnTo>
                <a:lnTo>
                  <a:pt x="253" y="1318"/>
                </a:lnTo>
                <a:lnTo>
                  <a:pt x="207" y="1324"/>
                </a:lnTo>
                <a:lnTo>
                  <a:pt x="169" y="1328"/>
                </a:lnTo>
                <a:lnTo>
                  <a:pt x="105" y="1336"/>
                </a:lnTo>
                <a:lnTo>
                  <a:pt x="36" y="1345"/>
                </a:lnTo>
                <a:lnTo>
                  <a:pt x="0" y="1364"/>
                </a:lnTo>
                <a:lnTo>
                  <a:pt x="4445" y="1365"/>
                </a:lnTo>
                <a:lnTo>
                  <a:pt x="4440" y="1350"/>
                </a:lnTo>
                <a:lnTo>
                  <a:pt x="4378" y="1342"/>
                </a:lnTo>
                <a:lnTo>
                  <a:pt x="4308" y="1336"/>
                </a:lnTo>
                <a:lnTo>
                  <a:pt x="4263" y="1330"/>
                </a:lnTo>
                <a:lnTo>
                  <a:pt x="4182" y="1318"/>
                </a:lnTo>
                <a:lnTo>
                  <a:pt x="4221" y="1324"/>
                </a:lnTo>
                <a:lnTo>
                  <a:pt x="4136" y="1311"/>
                </a:lnTo>
                <a:lnTo>
                  <a:pt x="4087" y="1303"/>
                </a:lnTo>
                <a:lnTo>
                  <a:pt x="4007" y="1289"/>
                </a:lnTo>
                <a:lnTo>
                  <a:pt x="3934" y="1276"/>
                </a:lnTo>
                <a:lnTo>
                  <a:pt x="3871" y="1264"/>
                </a:lnTo>
                <a:lnTo>
                  <a:pt x="3815" y="1251"/>
                </a:lnTo>
                <a:lnTo>
                  <a:pt x="3749" y="1237"/>
                </a:lnTo>
                <a:lnTo>
                  <a:pt x="3693" y="1223"/>
                </a:lnTo>
                <a:lnTo>
                  <a:pt x="3621" y="1202"/>
                </a:lnTo>
                <a:lnTo>
                  <a:pt x="3590" y="1191"/>
                </a:lnTo>
                <a:lnTo>
                  <a:pt x="3589" y="1191"/>
                </a:lnTo>
                <a:lnTo>
                  <a:pt x="3565" y="1183"/>
                </a:lnTo>
                <a:lnTo>
                  <a:pt x="3530" y="1169"/>
                </a:lnTo>
                <a:lnTo>
                  <a:pt x="3484" y="1151"/>
                </a:lnTo>
                <a:lnTo>
                  <a:pt x="3444" y="1131"/>
                </a:lnTo>
                <a:lnTo>
                  <a:pt x="3416" y="1115"/>
                </a:lnTo>
                <a:lnTo>
                  <a:pt x="3383" y="1095"/>
                </a:lnTo>
                <a:lnTo>
                  <a:pt x="3345" y="1068"/>
                </a:lnTo>
                <a:lnTo>
                  <a:pt x="3305" y="1040"/>
                </a:lnTo>
                <a:lnTo>
                  <a:pt x="3270" y="1013"/>
                </a:lnTo>
                <a:lnTo>
                  <a:pt x="3241" y="989"/>
                </a:lnTo>
                <a:lnTo>
                  <a:pt x="3214" y="962"/>
                </a:lnTo>
                <a:lnTo>
                  <a:pt x="3192" y="938"/>
                </a:lnTo>
                <a:lnTo>
                  <a:pt x="3172" y="916"/>
                </a:lnTo>
                <a:lnTo>
                  <a:pt x="3156" y="898"/>
                </a:lnTo>
                <a:lnTo>
                  <a:pt x="3140" y="877"/>
                </a:lnTo>
                <a:lnTo>
                  <a:pt x="3120" y="851"/>
                </a:lnTo>
                <a:lnTo>
                  <a:pt x="3102" y="826"/>
                </a:lnTo>
                <a:lnTo>
                  <a:pt x="3090" y="808"/>
                </a:lnTo>
                <a:lnTo>
                  <a:pt x="3074" y="787"/>
                </a:lnTo>
                <a:lnTo>
                  <a:pt x="3062" y="767"/>
                </a:lnTo>
                <a:lnTo>
                  <a:pt x="3048" y="748"/>
                </a:lnTo>
                <a:lnTo>
                  <a:pt x="3031" y="723"/>
                </a:lnTo>
                <a:lnTo>
                  <a:pt x="3013" y="698"/>
                </a:lnTo>
                <a:lnTo>
                  <a:pt x="2989" y="667"/>
                </a:lnTo>
                <a:lnTo>
                  <a:pt x="2968" y="638"/>
                </a:lnTo>
                <a:lnTo>
                  <a:pt x="2942" y="602"/>
                </a:lnTo>
                <a:lnTo>
                  <a:pt x="2926" y="580"/>
                </a:lnTo>
                <a:lnTo>
                  <a:pt x="2915" y="563"/>
                </a:lnTo>
                <a:lnTo>
                  <a:pt x="2888" y="528"/>
                </a:lnTo>
                <a:lnTo>
                  <a:pt x="2870" y="502"/>
                </a:lnTo>
                <a:lnTo>
                  <a:pt x="2840" y="463"/>
                </a:lnTo>
                <a:lnTo>
                  <a:pt x="2813" y="427"/>
                </a:lnTo>
                <a:lnTo>
                  <a:pt x="2790" y="397"/>
                </a:lnTo>
                <a:lnTo>
                  <a:pt x="2769" y="371"/>
                </a:lnTo>
                <a:lnTo>
                  <a:pt x="2747" y="344"/>
                </a:lnTo>
                <a:lnTo>
                  <a:pt x="2724" y="316"/>
                </a:lnTo>
                <a:lnTo>
                  <a:pt x="2705" y="293"/>
                </a:lnTo>
                <a:lnTo>
                  <a:pt x="2688" y="274"/>
                </a:lnTo>
                <a:lnTo>
                  <a:pt x="2670" y="254"/>
                </a:lnTo>
                <a:lnTo>
                  <a:pt x="2646" y="226"/>
                </a:lnTo>
                <a:lnTo>
                  <a:pt x="2630" y="208"/>
                </a:lnTo>
                <a:lnTo>
                  <a:pt x="2609" y="184"/>
                </a:lnTo>
                <a:lnTo>
                  <a:pt x="2584" y="158"/>
                </a:lnTo>
                <a:lnTo>
                  <a:pt x="2567" y="140"/>
                </a:lnTo>
                <a:lnTo>
                  <a:pt x="2527" y="109"/>
                </a:lnTo>
                <a:lnTo>
                  <a:pt x="2527" y="107"/>
                </a:lnTo>
                <a:lnTo>
                  <a:pt x="2521" y="103"/>
                </a:lnTo>
                <a:lnTo>
                  <a:pt x="2514" y="98"/>
                </a:lnTo>
                <a:lnTo>
                  <a:pt x="2558" y="131"/>
                </a:lnTo>
                <a:lnTo>
                  <a:pt x="2543" y="119"/>
                </a:lnTo>
                <a:lnTo>
                  <a:pt x="2533" y="112"/>
                </a:lnTo>
                <a:lnTo>
                  <a:pt x="2512" y="98"/>
                </a:lnTo>
                <a:lnTo>
                  <a:pt x="2483" y="79"/>
                </a:lnTo>
                <a:lnTo>
                  <a:pt x="2450" y="58"/>
                </a:lnTo>
                <a:lnTo>
                  <a:pt x="2405" y="35"/>
                </a:lnTo>
                <a:lnTo>
                  <a:pt x="2376" y="22"/>
                </a:lnTo>
                <a:lnTo>
                  <a:pt x="2344" y="12"/>
                </a:lnTo>
                <a:lnTo>
                  <a:pt x="2305" y="5"/>
                </a:lnTo>
                <a:lnTo>
                  <a:pt x="2263" y="0"/>
                </a:lnTo>
              </a:path>
            </a:pathLst>
          </a:custGeom>
          <a:noFill/>
          <a:ln w="28575" cap="rnd" cmpd="sng">
            <a:solidFill>
              <a:srgbClr val="66FFFF"/>
            </a:solidFill>
            <a:prstDash val="solid"/>
            <a:round/>
            <a:headEnd type="none" w="med" len="med"/>
            <a:tailEnd type="none" w="med" len="med"/>
          </a:ln>
          <a:effectLst/>
        </p:spPr>
        <p:txBody>
          <a:bodyPr/>
          <a:lstStyle/>
          <a:p>
            <a:endParaRPr lang="en-US"/>
          </a:p>
        </p:txBody>
      </p:sp>
      <p:sp>
        <p:nvSpPr>
          <p:cNvPr id="88080" name="Line 16"/>
          <p:cNvSpPr>
            <a:spLocks noChangeShapeType="1"/>
          </p:cNvSpPr>
          <p:nvPr/>
        </p:nvSpPr>
        <p:spPr bwMode="auto">
          <a:xfrm>
            <a:off x="3138488" y="2300288"/>
            <a:ext cx="760412" cy="10160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8081" name="Line 17"/>
          <p:cNvSpPr>
            <a:spLocks noChangeShapeType="1"/>
          </p:cNvSpPr>
          <p:nvPr/>
        </p:nvSpPr>
        <p:spPr bwMode="auto">
          <a:xfrm flipH="1">
            <a:off x="4668838" y="2052638"/>
            <a:ext cx="1435100" cy="492125"/>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8082" name="Rectangle 18"/>
          <p:cNvSpPr>
            <a:spLocks noChangeArrowheads="1"/>
          </p:cNvSpPr>
          <p:nvPr/>
        </p:nvSpPr>
        <p:spPr bwMode="auto">
          <a:xfrm>
            <a:off x="6092825" y="1503363"/>
            <a:ext cx="2081213" cy="1084262"/>
          </a:xfrm>
          <a:prstGeom prst="rect">
            <a:avLst/>
          </a:prstGeom>
          <a:solidFill>
            <a:schemeClr val="accent3">
              <a:lumMod val="75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90488" tIns="44450" rIns="90488" bIns="44450">
            <a:spAutoFit/>
          </a:bodyPr>
          <a:lstStyle/>
          <a:p>
            <a:pPr>
              <a:lnSpc>
                <a:spcPct val="90000"/>
              </a:lnSpc>
            </a:pPr>
            <a:r>
              <a:rPr lang="en-US" sz="2400" i="1">
                <a:solidFill>
                  <a:srgbClr val="33CCFF"/>
                </a:solidFill>
                <a:effectLst>
                  <a:outerShdw blurRad="38100" dist="38100" dir="2700000" algn="tl">
                    <a:srgbClr val="000000"/>
                  </a:outerShdw>
                </a:effectLst>
                <a:latin typeface="Book Antiqua" pitchFamily="18" charset="0"/>
              </a:rPr>
              <a:t>t</a:t>
            </a:r>
            <a:r>
              <a:rPr lang="en-US" sz="2400">
                <a:solidFill>
                  <a:srgbClr val="33CCFF"/>
                </a:solidFill>
                <a:effectLst>
                  <a:outerShdw blurRad="38100" dist="38100" dir="2700000" algn="tl">
                    <a:srgbClr val="000000"/>
                  </a:outerShdw>
                </a:effectLst>
                <a:latin typeface="Book Antiqua" pitchFamily="18" charset="0"/>
              </a:rPr>
              <a:t>  distribution</a:t>
            </a:r>
          </a:p>
          <a:p>
            <a:pPr>
              <a:lnSpc>
                <a:spcPct val="90000"/>
              </a:lnSpc>
            </a:pPr>
            <a:r>
              <a:rPr lang="en-US" sz="2400">
                <a:solidFill>
                  <a:srgbClr val="33CCFF"/>
                </a:solidFill>
                <a:effectLst>
                  <a:outerShdw blurRad="38100" dist="38100" dir="2700000" algn="tl">
                    <a:srgbClr val="000000"/>
                  </a:outerShdw>
                </a:effectLst>
                <a:latin typeface="Book Antiqua" pitchFamily="18" charset="0"/>
              </a:rPr>
              <a:t>(20 degrees</a:t>
            </a:r>
          </a:p>
          <a:p>
            <a:pPr>
              <a:lnSpc>
                <a:spcPct val="90000"/>
              </a:lnSpc>
            </a:pPr>
            <a:r>
              <a:rPr lang="en-US" sz="2400">
                <a:solidFill>
                  <a:srgbClr val="33CCFF"/>
                </a:solidFill>
                <a:effectLst>
                  <a:outerShdw blurRad="38100" dist="38100" dir="2700000" algn="tl">
                    <a:srgbClr val="000000"/>
                  </a:outerShdw>
                </a:effectLst>
                <a:latin typeface="Book Antiqua" pitchFamily="18" charset="0"/>
              </a:rPr>
              <a:t>of freedom)</a:t>
            </a:r>
          </a:p>
        </p:txBody>
      </p:sp>
      <p:sp>
        <p:nvSpPr>
          <p:cNvPr id="88083" name="Rectangle 19"/>
          <p:cNvSpPr>
            <a:spLocks noChangeArrowheads="1"/>
          </p:cNvSpPr>
          <p:nvPr/>
        </p:nvSpPr>
        <p:spPr bwMode="auto">
          <a:xfrm>
            <a:off x="6105525" y="3275013"/>
            <a:ext cx="2063750" cy="1084262"/>
          </a:xfrm>
          <a:prstGeom prst="rect">
            <a:avLst/>
          </a:prstGeom>
          <a:solidFill>
            <a:schemeClr val="accent3">
              <a:lumMod val="75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90488" tIns="44450" rIns="90488" bIns="44450">
            <a:spAutoFit/>
          </a:bodyPr>
          <a:lstStyle/>
          <a:p>
            <a:pPr>
              <a:lnSpc>
                <a:spcPct val="90000"/>
              </a:lnSpc>
            </a:pPr>
            <a:r>
              <a:rPr lang="en-US" sz="2400" i="1">
                <a:solidFill>
                  <a:srgbClr val="66FFFF"/>
                </a:solidFill>
                <a:effectLst>
                  <a:outerShdw blurRad="38100" dist="38100" dir="2700000" algn="tl">
                    <a:srgbClr val="000000"/>
                  </a:outerShdw>
                </a:effectLst>
                <a:latin typeface="Book Antiqua" pitchFamily="18" charset="0"/>
              </a:rPr>
              <a:t>t</a:t>
            </a:r>
            <a:r>
              <a:rPr lang="en-US" sz="2400">
                <a:solidFill>
                  <a:srgbClr val="66FFFF"/>
                </a:solidFill>
                <a:effectLst>
                  <a:outerShdw blurRad="38100" dist="38100" dir="2700000" algn="tl">
                    <a:srgbClr val="000000"/>
                  </a:outerShdw>
                </a:effectLst>
                <a:latin typeface="Book Antiqua" pitchFamily="18" charset="0"/>
              </a:rPr>
              <a:t>  distribution</a:t>
            </a:r>
          </a:p>
          <a:p>
            <a:pPr>
              <a:lnSpc>
                <a:spcPct val="90000"/>
              </a:lnSpc>
            </a:pPr>
            <a:r>
              <a:rPr lang="en-US" sz="2400">
                <a:solidFill>
                  <a:srgbClr val="66FFFF"/>
                </a:solidFill>
                <a:effectLst>
                  <a:outerShdw blurRad="38100" dist="38100" dir="2700000" algn="tl">
                    <a:srgbClr val="000000"/>
                  </a:outerShdw>
                </a:effectLst>
                <a:latin typeface="Book Antiqua" pitchFamily="18" charset="0"/>
              </a:rPr>
              <a:t>(10 degrees</a:t>
            </a:r>
          </a:p>
          <a:p>
            <a:pPr>
              <a:lnSpc>
                <a:spcPct val="90000"/>
              </a:lnSpc>
            </a:pPr>
            <a:r>
              <a:rPr lang="en-US" sz="2400">
                <a:solidFill>
                  <a:srgbClr val="66FFFF"/>
                </a:solidFill>
                <a:effectLst>
                  <a:outerShdw blurRad="38100" dist="38100" dir="2700000" algn="tl">
                    <a:srgbClr val="000000"/>
                  </a:outerShdw>
                </a:effectLst>
                <a:latin typeface="Book Antiqua" pitchFamily="18" charset="0"/>
              </a:rPr>
              <a:t> of freedom)</a:t>
            </a:r>
          </a:p>
        </p:txBody>
      </p:sp>
      <p:sp>
        <p:nvSpPr>
          <p:cNvPr id="88084" name="Line 20"/>
          <p:cNvSpPr>
            <a:spLocks noChangeShapeType="1"/>
          </p:cNvSpPr>
          <p:nvPr/>
        </p:nvSpPr>
        <p:spPr bwMode="auto">
          <a:xfrm flipH="1">
            <a:off x="5584825" y="3786188"/>
            <a:ext cx="484188" cy="201612"/>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8071" name="Line 7"/>
          <p:cNvSpPr>
            <a:spLocks noChangeShapeType="1"/>
          </p:cNvSpPr>
          <p:nvPr/>
        </p:nvSpPr>
        <p:spPr bwMode="auto">
          <a:xfrm>
            <a:off x="4375150" y="5014913"/>
            <a:ext cx="0" cy="246062"/>
          </a:xfrm>
          <a:prstGeom prst="line">
            <a:avLst/>
          </a:prstGeom>
          <a:noFill/>
          <a:ln w="28575">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88085" name="Text Box 21"/>
          <p:cNvSpPr txBox="1">
            <a:spLocks noChangeArrowheads="1"/>
          </p:cNvSpPr>
          <p:nvPr/>
        </p:nvSpPr>
        <p:spPr bwMode="auto">
          <a:xfrm>
            <a:off x="4213225" y="5259388"/>
            <a:ext cx="323850" cy="427037"/>
          </a:xfrm>
          <a:prstGeom prst="rect">
            <a:avLst/>
          </a:prstGeom>
          <a:noFill/>
          <a:ln w="12700">
            <a:noFill/>
            <a:miter lim="800000"/>
            <a:headEnd/>
            <a:tailEnd/>
          </a:ln>
          <a:effectLst/>
        </p:spPr>
        <p:txBody>
          <a:bodyPr wrap="none">
            <a:spAutoFit/>
          </a:bodyPr>
          <a:lstStyle/>
          <a:p>
            <a:r>
              <a:rPr lang="en-US">
                <a:effectLst>
                  <a:outerShdw blurRad="38100" dist="38100" dir="2700000" algn="tl">
                    <a:srgbClr val="000000"/>
                  </a:outerShdw>
                </a:effectLst>
                <a:latin typeface="Book Antiqua" pitchFamily="18" charset="0"/>
              </a:rPr>
              <a:t>0</a:t>
            </a:r>
          </a:p>
        </p:txBody>
      </p:sp>
      <p:sp>
        <p:nvSpPr>
          <p:cNvPr id="88086" name="Text Box 22"/>
          <p:cNvSpPr txBox="1">
            <a:spLocks noChangeArrowheads="1"/>
          </p:cNvSpPr>
          <p:nvPr/>
        </p:nvSpPr>
        <p:spPr bwMode="auto">
          <a:xfrm>
            <a:off x="7907338" y="4826000"/>
            <a:ext cx="573087" cy="457200"/>
          </a:xfrm>
          <a:prstGeom prst="rect">
            <a:avLst/>
          </a:prstGeom>
          <a:noFill/>
          <a:ln w="12700">
            <a:noFill/>
            <a:miter lim="800000"/>
            <a:headEnd/>
            <a:tailEnd/>
          </a:ln>
          <a:effectLst/>
        </p:spPr>
        <p:txBody>
          <a:bodyPr wrap="none">
            <a:spAutoFit/>
          </a:bodyPr>
          <a:lstStyle/>
          <a:p>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t</a:t>
            </a:r>
          </a:p>
        </p:txBody>
      </p:sp>
      <p:grpSp>
        <p:nvGrpSpPr>
          <p:cNvPr id="88094" name="Group 30"/>
          <p:cNvGrpSpPr>
            <a:grpSpLocks/>
          </p:cNvGrpSpPr>
          <p:nvPr/>
        </p:nvGrpSpPr>
        <p:grpSpPr bwMode="auto">
          <a:xfrm>
            <a:off x="762000" y="5035550"/>
            <a:ext cx="7132638" cy="46038"/>
            <a:chOff x="480" y="3172"/>
            <a:chExt cx="4493" cy="29"/>
          </a:xfrm>
        </p:grpSpPr>
        <p:sp>
          <p:nvSpPr>
            <p:cNvPr id="88078" name="Line 14"/>
            <p:cNvSpPr>
              <a:spLocks noChangeShapeType="1"/>
            </p:cNvSpPr>
            <p:nvPr/>
          </p:nvSpPr>
          <p:spPr bwMode="auto">
            <a:xfrm>
              <a:off x="486" y="3201"/>
              <a:ext cx="4487" cy="0"/>
            </a:xfrm>
            <a:prstGeom prst="line">
              <a:avLst/>
            </a:prstGeom>
            <a:noFill/>
            <a:ln w="12700">
              <a:solidFill>
                <a:schemeClr val="tx1"/>
              </a:solidFill>
              <a:round/>
              <a:headEnd/>
              <a:tailEnd/>
            </a:ln>
            <a:effectLst/>
          </p:spPr>
          <p:txBody>
            <a:bodyPr/>
            <a:lstStyle/>
            <a:p>
              <a:endParaRPr lang="en-US"/>
            </a:p>
          </p:txBody>
        </p:sp>
        <p:sp>
          <p:nvSpPr>
            <p:cNvPr id="88079" name="Freeform 15"/>
            <p:cNvSpPr>
              <a:spLocks/>
            </p:cNvSpPr>
            <p:nvPr/>
          </p:nvSpPr>
          <p:spPr bwMode="auto">
            <a:xfrm>
              <a:off x="480" y="3172"/>
              <a:ext cx="4484" cy="2"/>
            </a:xfrm>
            <a:custGeom>
              <a:avLst/>
              <a:gdLst/>
              <a:ahLst/>
              <a:cxnLst>
                <a:cxn ang="0">
                  <a:pos x="0" y="0"/>
                </a:cxn>
                <a:cxn ang="0">
                  <a:pos x="4484" y="2"/>
                </a:cxn>
              </a:cxnLst>
              <a:rect l="0" t="0" r="r" b="b"/>
              <a:pathLst>
                <a:path w="4484" h="2">
                  <a:moveTo>
                    <a:pt x="0" y="0"/>
                  </a:moveTo>
                  <a:lnTo>
                    <a:pt x="4484" y="2"/>
                  </a:lnTo>
                </a:path>
              </a:pathLst>
            </a:custGeom>
            <a:noFill/>
            <a:ln w="76200" cmpd="sng">
              <a:solidFill>
                <a:srgbClr val="004060"/>
              </a:solidFill>
              <a:round/>
              <a:headEnd/>
              <a:tailEnd/>
            </a:ln>
            <a:effectLst/>
          </p:spPr>
          <p:txBody>
            <a:bodyPr/>
            <a:lstStyle/>
            <a:p>
              <a:endParaRPr lang="en-US"/>
            </a:p>
          </p:txBody>
        </p:sp>
      </p:grpSp>
      <p:sp>
        <p:nvSpPr>
          <p:cNvPr id="88090" name="AutoShape 26"/>
          <p:cNvSpPr>
            <a:spLocks noChangeArrowheads="1"/>
          </p:cNvSpPr>
          <p:nvPr/>
        </p:nvSpPr>
        <p:spPr bwMode="auto">
          <a:xfrm rot="5400000">
            <a:off x="200025" y="3136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8092" name="AutoShape 28"/>
          <p:cNvSpPr>
            <a:spLocks noChangeArrowheads="1"/>
          </p:cNvSpPr>
          <p:nvPr/>
        </p:nvSpPr>
        <p:spPr bwMode="auto">
          <a:xfrm rot="5400000">
            <a:off x="200025" y="35369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8093" name="AutoShape 29"/>
          <p:cNvSpPr>
            <a:spLocks noChangeArrowheads="1"/>
          </p:cNvSpPr>
          <p:nvPr/>
        </p:nvSpPr>
        <p:spPr bwMode="auto">
          <a:xfrm rot="5400000">
            <a:off x="200025" y="3937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88093"/>
                                        </p:tgtEl>
                                        <p:attrNameLst>
                                          <p:attrName>style.visibility</p:attrName>
                                        </p:attrNameLst>
                                      </p:cBhvr>
                                      <p:to>
                                        <p:strVal val="visible"/>
                                      </p:to>
                                    </p:set>
                                    <p:animEffect transition="in" filter="slide(fromLeft)">
                                      <p:cBhvr>
                                        <p:cTn id="7" dur="500"/>
                                        <p:tgtEl>
                                          <p:spTgt spid="88093"/>
                                        </p:tgtEl>
                                      </p:cBhvr>
                                    </p:animEffect>
                                  </p:childTnLst>
                                  <p:subTnLst>
                                    <p:set>
                                      <p:cBhvr override="childStyle">
                                        <p:cTn dur="1" fill="hold" display="0" masterRel="nextClick" afterEffect="1"/>
                                        <p:tgtEl>
                                          <p:spTgt spid="8809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8087"/>
                                        </p:tgtEl>
                                        <p:attrNameLst>
                                          <p:attrName>style.visibility</p:attrName>
                                        </p:attrNameLst>
                                      </p:cBhvr>
                                      <p:to>
                                        <p:strVal val="visible"/>
                                      </p:to>
                                    </p:set>
                                    <p:animEffect transition="in" filter="dissolve">
                                      <p:cBhvr>
                                        <p:cTn id="12" dur="500"/>
                                        <p:tgtEl>
                                          <p:spTgt spid="88087"/>
                                        </p:tgtEl>
                                      </p:cBhvr>
                                    </p:animEffect>
                                  </p:childTnLst>
                                </p:cTn>
                              </p:par>
                            </p:childTnLst>
                          </p:cTn>
                        </p:par>
                        <p:par>
                          <p:cTn id="13" fill="hold">
                            <p:stCondLst>
                              <p:cond delay="500"/>
                            </p:stCondLst>
                            <p:childTnLst>
                              <p:par>
                                <p:cTn id="14" presetID="17" presetClass="entr" presetSubtype="10" fill="hold" nodeType="afterEffect">
                                  <p:stCondLst>
                                    <p:cond delay="1000"/>
                                  </p:stCondLst>
                                  <p:childTnLst>
                                    <p:set>
                                      <p:cBhvr>
                                        <p:cTn id="15" dur="1" fill="hold">
                                          <p:stCondLst>
                                            <p:cond delay="0"/>
                                          </p:stCondLst>
                                        </p:cTn>
                                        <p:tgtEl>
                                          <p:spTgt spid="88094"/>
                                        </p:tgtEl>
                                        <p:attrNameLst>
                                          <p:attrName>style.visibility</p:attrName>
                                        </p:attrNameLst>
                                      </p:cBhvr>
                                      <p:to>
                                        <p:strVal val="visible"/>
                                      </p:to>
                                    </p:set>
                                    <p:anim calcmode="lin" valueType="num">
                                      <p:cBhvr>
                                        <p:cTn id="16" dur="500" fill="hold"/>
                                        <p:tgtEl>
                                          <p:spTgt spid="88094"/>
                                        </p:tgtEl>
                                        <p:attrNameLst>
                                          <p:attrName>ppt_w</p:attrName>
                                        </p:attrNameLst>
                                      </p:cBhvr>
                                      <p:tavLst>
                                        <p:tav tm="0">
                                          <p:val>
                                            <p:fltVal val="0"/>
                                          </p:val>
                                        </p:tav>
                                        <p:tav tm="100000">
                                          <p:val>
                                            <p:strVal val="#ppt_w"/>
                                          </p:val>
                                        </p:tav>
                                      </p:tavLst>
                                    </p:anim>
                                    <p:anim calcmode="lin" valueType="num">
                                      <p:cBhvr>
                                        <p:cTn id="17" dur="500" fill="hold"/>
                                        <p:tgtEl>
                                          <p:spTgt spid="88094"/>
                                        </p:tgtEl>
                                        <p:attrNameLst>
                                          <p:attrName>ppt_h</p:attrName>
                                        </p:attrNameLst>
                                      </p:cBhvr>
                                      <p:tavLst>
                                        <p:tav tm="0">
                                          <p:val>
                                            <p:strVal val="#ppt_h"/>
                                          </p:val>
                                        </p:tav>
                                        <p:tav tm="100000">
                                          <p:val>
                                            <p:strVal val="#ppt_h"/>
                                          </p:val>
                                        </p:tav>
                                      </p:tavLst>
                                    </p:anim>
                                  </p:childTnLst>
                                </p:cTn>
                              </p:par>
                            </p:childTnLst>
                          </p:cTn>
                        </p:par>
                        <p:par>
                          <p:cTn id="18" fill="hold">
                            <p:stCondLst>
                              <p:cond delay="2000"/>
                            </p:stCondLst>
                            <p:childTnLst>
                              <p:par>
                                <p:cTn id="19" presetID="12" presetClass="entr" presetSubtype="8" fill="hold" grpId="0" nodeType="afterEffect">
                                  <p:stCondLst>
                                    <p:cond delay="1000"/>
                                  </p:stCondLst>
                                  <p:childTnLst>
                                    <p:set>
                                      <p:cBhvr>
                                        <p:cTn id="20" dur="1" fill="hold">
                                          <p:stCondLst>
                                            <p:cond delay="0"/>
                                          </p:stCondLst>
                                        </p:cTn>
                                        <p:tgtEl>
                                          <p:spTgt spid="88086"/>
                                        </p:tgtEl>
                                        <p:attrNameLst>
                                          <p:attrName>style.visibility</p:attrName>
                                        </p:attrNameLst>
                                      </p:cBhvr>
                                      <p:to>
                                        <p:strVal val="visible"/>
                                      </p:to>
                                    </p:set>
                                    <p:animEffect transition="in" filter="slide(fromLeft)">
                                      <p:cBhvr>
                                        <p:cTn id="21" dur="500"/>
                                        <p:tgtEl>
                                          <p:spTgt spid="88086"/>
                                        </p:tgtEl>
                                      </p:cBhvr>
                                    </p:animEffect>
                                  </p:childTnLst>
                                </p:cTn>
                              </p:par>
                            </p:childTnLst>
                          </p:cTn>
                        </p:par>
                        <p:par>
                          <p:cTn id="22" fill="hold">
                            <p:stCondLst>
                              <p:cond delay="3500"/>
                            </p:stCondLst>
                            <p:childTnLst>
                              <p:par>
                                <p:cTn id="23" presetID="12" presetClass="entr" presetSubtype="1" fill="hold" grpId="0" nodeType="afterEffect">
                                  <p:stCondLst>
                                    <p:cond delay="1000"/>
                                  </p:stCondLst>
                                  <p:childTnLst>
                                    <p:set>
                                      <p:cBhvr>
                                        <p:cTn id="24" dur="1" fill="hold">
                                          <p:stCondLst>
                                            <p:cond delay="0"/>
                                          </p:stCondLst>
                                        </p:cTn>
                                        <p:tgtEl>
                                          <p:spTgt spid="88071"/>
                                        </p:tgtEl>
                                        <p:attrNameLst>
                                          <p:attrName>style.visibility</p:attrName>
                                        </p:attrNameLst>
                                      </p:cBhvr>
                                      <p:to>
                                        <p:strVal val="visible"/>
                                      </p:to>
                                    </p:set>
                                    <p:animEffect transition="in" filter="slide(fromTop)">
                                      <p:cBhvr>
                                        <p:cTn id="25" dur="500"/>
                                        <p:tgtEl>
                                          <p:spTgt spid="88071"/>
                                        </p:tgtEl>
                                      </p:cBhvr>
                                    </p:animEffect>
                                  </p:childTnLst>
                                </p:cTn>
                              </p:par>
                            </p:childTnLst>
                          </p:cTn>
                        </p:par>
                        <p:par>
                          <p:cTn id="26" fill="hold">
                            <p:stCondLst>
                              <p:cond delay="5000"/>
                            </p:stCondLst>
                            <p:childTnLst>
                              <p:par>
                                <p:cTn id="27" presetID="12" presetClass="entr" presetSubtype="1" fill="hold" grpId="0" nodeType="afterEffect">
                                  <p:stCondLst>
                                    <p:cond delay="0"/>
                                  </p:stCondLst>
                                  <p:childTnLst>
                                    <p:set>
                                      <p:cBhvr>
                                        <p:cTn id="28" dur="1" fill="hold">
                                          <p:stCondLst>
                                            <p:cond delay="0"/>
                                          </p:stCondLst>
                                        </p:cTn>
                                        <p:tgtEl>
                                          <p:spTgt spid="88085"/>
                                        </p:tgtEl>
                                        <p:attrNameLst>
                                          <p:attrName>style.visibility</p:attrName>
                                        </p:attrNameLst>
                                      </p:cBhvr>
                                      <p:to>
                                        <p:strVal val="visible"/>
                                      </p:to>
                                    </p:set>
                                    <p:animEffect transition="in" filter="slide(fromTop)">
                                      <p:cBhvr>
                                        <p:cTn id="29" dur="500"/>
                                        <p:tgtEl>
                                          <p:spTgt spid="88085"/>
                                        </p:tgtEl>
                                      </p:cBhvr>
                                    </p:animEffect>
                                  </p:childTnLst>
                                </p:cTn>
                              </p:par>
                            </p:childTnLst>
                          </p:cTn>
                        </p:par>
                        <p:par>
                          <p:cTn id="30" fill="hold">
                            <p:stCondLst>
                              <p:cond delay="5500"/>
                            </p:stCondLst>
                            <p:childTnLst>
                              <p:par>
                                <p:cTn id="31" presetID="12" presetClass="entr" presetSubtype="4" fill="hold" grpId="0" nodeType="afterEffect">
                                  <p:stCondLst>
                                    <p:cond delay="2000"/>
                                  </p:stCondLst>
                                  <p:childTnLst>
                                    <p:set>
                                      <p:cBhvr>
                                        <p:cTn id="32" dur="1" fill="hold">
                                          <p:stCondLst>
                                            <p:cond delay="0"/>
                                          </p:stCondLst>
                                        </p:cTn>
                                        <p:tgtEl>
                                          <p:spTgt spid="88076"/>
                                        </p:tgtEl>
                                        <p:attrNameLst>
                                          <p:attrName>style.visibility</p:attrName>
                                        </p:attrNameLst>
                                      </p:cBhvr>
                                      <p:to>
                                        <p:strVal val="visible"/>
                                      </p:to>
                                    </p:set>
                                    <p:animEffect transition="in" filter="slide(fromBottom)">
                                      <p:cBhvr>
                                        <p:cTn id="33" dur="500"/>
                                        <p:tgtEl>
                                          <p:spTgt spid="88076"/>
                                        </p:tgtEl>
                                      </p:cBhvr>
                                    </p:animEffect>
                                  </p:childTnLst>
                                </p:cTn>
                              </p:par>
                            </p:childTnLst>
                          </p:cTn>
                        </p:par>
                        <p:par>
                          <p:cTn id="34" fill="hold">
                            <p:stCondLst>
                              <p:cond delay="8000"/>
                            </p:stCondLst>
                            <p:childTnLst>
                              <p:par>
                                <p:cTn id="35" presetID="23" presetClass="entr" presetSubtype="272" fill="hold" grpId="0" nodeType="afterEffect">
                                  <p:stCondLst>
                                    <p:cond delay="1000"/>
                                  </p:stCondLst>
                                  <p:childTnLst>
                                    <p:set>
                                      <p:cBhvr>
                                        <p:cTn id="36" dur="1" fill="hold">
                                          <p:stCondLst>
                                            <p:cond delay="0"/>
                                          </p:stCondLst>
                                        </p:cTn>
                                        <p:tgtEl>
                                          <p:spTgt spid="88083"/>
                                        </p:tgtEl>
                                        <p:attrNameLst>
                                          <p:attrName>style.visibility</p:attrName>
                                        </p:attrNameLst>
                                      </p:cBhvr>
                                      <p:to>
                                        <p:strVal val="visible"/>
                                      </p:to>
                                    </p:set>
                                    <p:anim calcmode="lin" valueType="num">
                                      <p:cBhvr>
                                        <p:cTn id="37" dur="500" fill="hold"/>
                                        <p:tgtEl>
                                          <p:spTgt spid="88083"/>
                                        </p:tgtEl>
                                        <p:attrNameLst>
                                          <p:attrName>ppt_w</p:attrName>
                                        </p:attrNameLst>
                                      </p:cBhvr>
                                      <p:tavLst>
                                        <p:tav tm="0">
                                          <p:val>
                                            <p:strVal val="2/3*#ppt_w"/>
                                          </p:val>
                                        </p:tav>
                                        <p:tav tm="100000">
                                          <p:val>
                                            <p:strVal val="#ppt_w"/>
                                          </p:val>
                                        </p:tav>
                                      </p:tavLst>
                                    </p:anim>
                                    <p:anim calcmode="lin" valueType="num">
                                      <p:cBhvr>
                                        <p:cTn id="38" dur="500" fill="hold"/>
                                        <p:tgtEl>
                                          <p:spTgt spid="88083"/>
                                        </p:tgtEl>
                                        <p:attrNameLst>
                                          <p:attrName>ppt_h</p:attrName>
                                        </p:attrNameLst>
                                      </p:cBhvr>
                                      <p:tavLst>
                                        <p:tav tm="0">
                                          <p:val>
                                            <p:strVal val="2/3*#ppt_h"/>
                                          </p:val>
                                        </p:tav>
                                        <p:tav tm="100000">
                                          <p:val>
                                            <p:strVal val="#ppt_h"/>
                                          </p:val>
                                        </p:tav>
                                      </p:tavLst>
                                    </p:anim>
                                  </p:childTnLst>
                                </p:cTn>
                              </p:par>
                            </p:childTnLst>
                          </p:cTn>
                        </p:par>
                        <p:par>
                          <p:cTn id="39" fill="hold">
                            <p:stCondLst>
                              <p:cond delay="9500"/>
                            </p:stCondLst>
                            <p:childTnLst>
                              <p:par>
                                <p:cTn id="40" presetID="17" presetClass="entr" presetSubtype="2" fill="hold" grpId="0" nodeType="afterEffect">
                                  <p:stCondLst>
                                    <p:cond delay="1000"/>
                                  </p:stCondLst>
                                  <p:childTnLst>
                                    <p:set>
                                      <p:cBhvr>
                                        <p:cTn id="41" dur="1" fill="hold">
                                          <p:stCondLst>
                                            <p:cond delay="0"/>
                                          </p:stCondLst>
                                        </p:cTn>
                                        <p:tgtEl>
                                          <p:spTgt spid="88084"/>
                                        </p:tgtEl>
                                        <p:attrNameLst>
                                          <p:attrName>style.visibility</p:attrName>
                                        </p:attrNameLst>
                                      </p:cBhvr>
                                      <p:to>
                                        <p:strVal val="visible"/>
                                      </p:to>
                                    </p:set>
                                    <p:anim calcmode="lin" valueType="num">
                                      <p:cBhvr>
                                        <p:cTn id="42" dur="500" fill="hold"/>
                                        <p:tgtEl>
                                          <p:spTgt spid="88084"/>
                                        </p:tgtEl>
                                        <p:attrNameLst>
                                          <p:attrName>ppt_x</p:attrName>
                                        </p:attrNameLst>
                                      </p:cBhvr>
                                      <p:tavLst>
                                        <p:tav tm="0">
                                          <p:val>
                                            <p:strVal val="#ppt_x+#ppt_w/2"/>
                                          </p:val>
                                        </p:tav>
                                        <p:tav tm="100000">
                                          <p:val>
                                            <p:strVal val="#ppt_x"/>
                                          </p:val>
                                        </p:tav>
                                      </p:tavLst>
                                    </p:anim>
                                    <p:anim calcmode="lin" valueType="num">
                                      <p:cBhvr>
                                        <p:cTn id="43" dur="500" fill="hold"/>
                                        <p:tgtEl>
                                          <p:spTgt spid="88084"/>
                                        </p:tgtEl>
                                        <p:attrNameLst>
                                          <p:attrName>ppt_y</p:attrName>
                                        </p:attrNameLst>
                                      </p:cBhvr>
                                      <p:tavLst>
                                        <p:tav tm="0">
                                          <p:val>
                                            <p:strVal val="#ppt_y"/>
                                          </p:val>
                                        </p:tav>
                                        <p:tav tm="100000">
                                          <p:val>
                                            <p:strVal val="#ppt_y"/>
                                          </p:val>
                                        </p:tav>
                                      </p:tavLst>
                                    </p:anim>
                                    <p:anim calcmode="lin" valueType="num">
                                      <p:cBhvr>
                                        <p:cTn id="44" dur="500" fill="hold"/>
                                        <p:tgtEl>
                                          <p:spTgt spid="88084"/>
                                        </p:tgtEl>
                                        <p:attrNameLst>
                                          <p:attrName>ppt_w</p:attrName>
                                        </p:attrNameLst>
                                      </p:cBhvr>
                                      <p:tavLst>
                                        <p:tav tm="0">
                                          <p:val>
                                            <p:fltVal val="0"/>
                                          </p:val>
                                        </p:tav>
                                        <p:tav tm="100000">
                                          <p:val>
                                            <p:strVal val="#ppt_w"/>
                                          </p:val>
                                        </p:tav>
                                      </p:tavLst>
                                    </p:anim>
                                    <p:anim calcmode="lin" valueType="num">
                                      <p:cBhvr>
                                        <p:cTn id="45" dur="500" fill="hold"/>
                                        <p:tgtEl>
                                          <p:spTgt spid="88084"/>
                                        </p:tgtEl>
                                        <p:attrNameLst>
                                          <p:attrName>ppt_h</p:attrName>
                                        </p:attrNameLst>
                                      </p:cBhvr>
                                      <p:tavLst>
                                        <p:tav tm="0">
                                          <p:val>
                                            <p:strVal val="#ppt_h"/>
                                          </p:val>
                                        </p:tav>
                                        <p:tav tm="100000">
                                          <p:val>
                                            <p:strVal val="#ppt_h"/>
                                          </p:val>
                                        </p:tav>
                                      </p:tavLst>
                                    </p:anim>
                                  </p:childTnLst>
                                </p:cTn>
                              </p:par>
                            </p:childTnLst>
                          </p:cTn>
                        </p:par>
                        <p:par>
                          <p:cTn id="46" fill="hold">
                            <p:stCondLst>
                              <p:cond delay="11000"/>
                            </p:stCondLst>
                            <p:childTnLst>
                              <p:par>
                                <p:cTn id="47" presetID="12" presetClass="entr" presetSubtype="8" fill="hold" grpId="0" nodeType="afterEffect">
                                  <p:stCondLst>
                                    <p:cond delay="2000"/>
                                  </p:stCondLst>
                                  <p:childTnLst>
                                    <p:set>
                                      <p:cBhvr>
                                        <p:cTn id="48" dur="1" fill="hold">
                                          <p:stCondLst>
                                            <p:cond delay="0"/>
                                          </p:stCondLst>
                                        </p:cTn>
                                        <p:tgtEl>
                                          <p:spTgt spid="88092"/>
                                        </p:tgtEl>
                                        <p:attrNameLst>
                                          <p:attrName>style.visibility</p:attrName>
                                        </p:attrNameLst>
                                      </p:cBhvr>
                                      <p:to>
                                        <p:strVal val="visible"/>
                                      </p:to>
                                    </p:set>
                                    <p:animEffect transition="in" filter="slide(fromLeft)">
                                      <p:cBhvr>
                                        <p:cTn id="49" dur="500"/>
                                        <p:tgtEl>
                                          <p:spTgt spid="88092"/>
                                        </p:tgtEl>
                                      </p:cBhvr>
                                    </p:animEffect>
                                  </p:childTnLst>
                                  <p:subTnLst>
                                    <p:set>
                                      <p:cBhvr override="childStyle">
                                        <p:cTn dur="1" fill="hold" display="0" masterRel="nextClick" afterEffect="1"/>
                                        <p:tgtEl>
                                          <p:spTgt spid="88092"/>
                                        </p:tgtEl>
                                        <p:attrNameLst>
                                          <p:attrName>style.visibility</p:attrName>
                                        </p:attrNameLst>
                                      </p:cBhvr>
                                      <p:to>
                                        <p:strVal val="hidden"/>
                                      </p:to>
                                    </p:set>
                                  </p:subTnLst>
                                </p:cTn>
                              </p:par>
                            </p:childTnLst>
                          </p:cTn>
                        </p:par>
                      </p:childTnLst>
                    </p:cTn>
                  </p:par>
                  <p:par>
                    <p:cTn id="50" fill="hold">
                      <p:stCondLst>
                        <p:cond delay="indefinite"/>
                      </p:stCondLst>
                      <p:childTnLst>
                        <p:par>
                          <p:cTn id="51" fill="hold">
                            <p:stCondLst>
                              <p:cond delay="0"/>
                            </p:stCondLst>
                            <p:childTnLst>
                              <p:par>
                                <p:cTn id="52" presetID="12" presetClass="entr" presetSubtype="4" fill="hold" grpId="0" nodeType="clickEffect">
                                  <p:stCondLst>
                                    <p:cond delay="0"/>
                                  </p:stCondLst>
                                  <p:childTnLst>
                                    <p:set>
                                      <p:cBhvr>
                                        <p:cTn id="53" dur="1" fill="hold">
                                          <p:stCondLst>
                                            <p:cond delay="0"/>
                                          </p:stCondLst>
                                        </p:cTn>
                                        <p:tgtEl>
                                          <p:spTgt spid="88072"/>
                                        </p:tgtEl>
                                        <p:attrNameLst>
                                          <p:attrName>style.visibility</p:attrName>
                                        </p:attrNameLst>
                                      </p:cBhvr>
                                      <p:to>
                                        <p:strVal val="visible"/>
                                      </p:to>
                                    </p:set>
                                    <p:animEffect transition="in" filter="slide(fromBottom)">
                                      <p:cBhvr>
                                        <p:cTn id="54" dur="500"/>
                                        <p:tgtEl>
                                          <p:spTgt spid="88072"/>
                                        </p:tgtEl>
                                      </p:cBhvr>
                                    </p:animEffect>
                                  </p:childTnLst>
                                </p:cTn>
                              </p:par>
                            </p:childTnLst>
                          </p:cTn>
                        </p:par>
                        <p:par>
                          <p:cTn id="55" fill="hold">
                            <p:stCondLst>
                              <p:cond delay="500"/>
                            </p:stCondLst>
                            <p:childTnLst>
                              <p:par>
                                <p:cTn id="56" presetID="23" presetClass="entr" presetSubtype="272" fill="hold" grpId="0" nodeType="afterEffect">
                                  <p:stCondLst>
                                    <p:cond delay="1000"/>
                                  </p:stCondLst>
                                  <p:childTnLst>
                                    <p:set>
                                      <p:cBhvr>
                                        <p:cTn id="57" dur="1" fill="hold">
                                          <p:stCondLst>
                                            <p:cond delay="0"/>
                                          </p:stCondLst>
                                        </p:cTn>
                                        <p:tgtEl>
                                          <p:spTgt spid="88082"/>
                                        </p:tgtEl>
                                        <p:attrNameLst>
                                          <p:attrName>style.visibility</p:attrName>
                                        </p:attrNameLst>
                                      </p:cBhvr>
                                      <p:to>
                                        <p:strVal val="visible"/>
                                      </p:to>
                                    </p:set>
                                    <p:anim calcmode="lin" valueType="num">
                                      <p:cBhvr>
                                        <p:cTn id="58" dur="500" fill="hold"/>
                                        <p:tgtEl>
                                          <p:spTgt spid="88082"/>
                                        </p:tgtEl>
                                        <p:attrNameLst>
                                          <p:attrName>ppt_w</p:attrName>
                                        </p:attrNameLst>
                                      </p:cBhvr>
                                      <p:tavLst>
                                        <p:tav tm="0">
                                          <p:val>
                                            <p:strVal val="2/3*#ppt_w"/>
                                          </p:val>
                                        </p:tav>
                                        <p:tav tm="100000">
                                          <p:val>
                                            <p:strVal val="#ppt_w"/>
                                          </p:val>
                                        </p:tav>
                                      </p:tavLst>
                                    </p:anim>
                                    <p:anim calcmode="lin" valueType="num">
                                      <p:cBhvr>
                                        <p:cTn id="59" dur="500" fill="hold"/>
                                        <p:tgtEl>
                                          <p:spTgt spid="88082"/>
                                        </p:tgtEl>
                                        <p:attrNameLst>
                                          <p:attrName>ppt_h</p:attrName>
                                        </p:attrNameLst>
                                      </p:cBhvr>
                                      <p:tavLst>
                                        <p:tav tm="0">
                                          <p:val>
                                            <p:strVal val="2/3*#ppt_h"/>
                                          </p:val>
                                        </p:tav>
                                        <p:tav tm="100000">
                                          <p:val>
                                            <p:strVal val="#ppt_h"/>
                                          </p:val>
                                        </p:tav>
                                      </p:tavLst>
                                    </p:anim>
                                  </p:childTnLst>
                                </p:cTn>
                              </p:par>
                            </p:childTnLst>
                          </p:cTn>
                        </p:par>
                        <p:par>
                          <p:cTn id="60" fill="hold">
                            <p:stCondLst>
                              <p:cond delay="2000"/>
                            </p:stCondLst>
                            <p:childTnLst>
                              <p:par>
                                <p:cTn id="61" presetID="17" presetClass="entr" presetSubtype="2" fill="hold" grpId="0" nodeType="afterEffect">
                                  <p:stCondLst>
                                    <p:cond delay="1000"/>
                                  </p:stCondLst>
                                  <p:childTnLst>
                                    <p:set>
                                      <p:cBhvr>
                                        <p:cTn id="62" dur="1" fill="hold">
                                          <p:stCondLst>
                                            <p:cond delay="0"/>
                                          </p:stCondLst>
                                        </p:cTn>
                                        <p:tgtEl>
                                          <p:spTgt spid="88081"/>
                                        </p:tgtEl>
                                        <p:attrNameLst>
                                          <p:attrName>style.visibility</p:attrName>
                                        </p:attrNameLst>
                                      </p:cBhvr>
                                      <p:to>
                                        <p:strVal val="visible"/>
                                      </p:to>
                                    </p:set>
                                    <p:anim calcmode="lin" valueType="num">
                                      <p:cBhvr>
                                        <p:cTn id="63" dur="500" fill="hold"/>
                                        <p:tgtEl>
                                          <p:spTgt spid="88081"/>
                                        </p:tgtEl>
                                        <p:attrNameLst>
                                          <p:attrName>ppt_x</p:attrName>
                                        </p:attrNameLst>
                                      </p:cBhvr>
                                      <p:tavLst>
                                        <p:tav tm="0">
                                          <p:val>
                                            <p:strVal val="#ppt_x+#ppt_w/2"/>
                                          </p:val>
                                        </p:tav>
                                        <p:tav tm="100000">
                                          <p:val>
                                            <p:strVal val="#ppt_x"/>
                                          </p:val>
                                        </p:tav>
                                      </p:tavLst>
                                    </p:anim>
                                    <p:anim calcmode="lin" valueType="num">
                                      <p:cBhvr>
                                        <p:cTn id="64" dur="500" fill="hold"/>
                                        <p:tgtEl>
                                          <p:spTgt spid="88081"/>
                                        </p:tgtEl>
                                        <p:attrNameLst>
                                          <p:attrName>ppt_y</p:attrName>
                                        </p:attrNameLst>
                                      </p:cBhvr>
                                      <p:tavLst>
                                        <p:tav tm="0">
                                          <p:val>
                                            <p:strVal val="#ppt_y"/>
                                          </p:val>
                                        </p:tav>
                                        <p:tav tm="100000">
                                          <p:val>
                                            <p:strVal val="#ppt_y"/>
                                          </p:val>
                                        </p:tav>
                                      </p:tavLst>
                                    </p:anim>
                                    <p:anim calcmode="lin" valueType="num">
                                      <p:cBhvr>
                                        <p:cTn id="65" dur="500" fill="hold"/>
                                        <p:tgtEl>
                                          <p:spTgt spid="88081"/>
                                        </p:tgtEl>
                                        <p:attrNameLst>
                                          <p:attrName>ppt_w</p:attrName>
                                        </p:attrNameLst>
                                      </p:cBhvr>
                                      <p:tavLst>
                                        <p:tav tm="0">
                                          <p:val>
                                            <p:fltVal val="0"/>
                                          </p:val>
                                        </p:tav>
                                        <p:tav tm="100000">
                                          <p:val>
                                            <p:strVal val="#ppt_w"/>
                                          </p:val>
                                        </p:tav>
                                      </p:tavLst>
                                    </p:anim>
                                    <p:anim calcmode="lin" valueType="num">
                                      <p:cBhvr>
                                        <p:cTn id="66" dur="500" fill="hold"/>
                                        <p:tgtEl>
                                          <p:spTgt spid="88081"/>
                                        </p:tgtEl>
                                        <p:attrNameLst>
                                          <p:attrName>ppt_h</p:attrName>
                                        </p:attrNameLst>
                                      </p:cBhvr>
                                      <p:tavLst>
                                        <p:tav tm="0">
                                          <p:val>
                                            <p:strVal val="#ppt_h"/>
                                          </p:val>
                                        </p:tav>
                                        <p:tav tm="100000">
                                          <p:val>
                                            <p:strVal val="#ppt_h"/>
                                          </p:val>
                                        </p:tav>
                                      </p:tavLst>
                                    </p:anim>
                                  </p:childTnLst>
                                </p:cTn>
                              </p:par>
                            </p:childTnLst>
                          </p:cTn>
                        </p:par>
                        <p:par>
                          <p:cTn id="67" fill="hold">
                            <p:stCondLst>
                              <p:cond delay="3500"/>
                            </p:stCondLst>
                            <p:childTnLst>
                              <p:par>
                                <p:cTn id="68" presetID="12" presetClass="entr" presetSubtype="8" fill="hold" grpId="0" nodeType="afterEffect">
                                  <p:stCondLst>
                                    <p:cond delay="2000"/>
                                  </p:stCondLst>
                                  <p:childTnLst>
                                    <p:set>
                                      <p:cBhvr>
                                        <p:cTn id="69" dur="1" fill="hold">
                                          <p:stCondLst>
                                            <p:cond delay="0"/>
                                          </p:stCondLst>
                                        </p:cTn>
                                        <p:tgtEl>
                                          <p:spTgt spid="88090"/>
                                        </p:tgtEl>
                                        <p:attrNameLst>
                                          <p:attrName>style.visibility</p:attrName>
                                        </p:attrNameLst>
                                      </p:cBhvr>
                                      <p:to>
                                        <p:strVal val="visible"/>
                                      </p:to>
                                    </p:set>
                                    <p:animEffect transition="in" filter="slide(fromLeft)">
                                      <p:cBhvr>
                                        <p:cTn id="70" dur="500"/>
                                        <p:tgtEl>
                                          <p:spTgt spid="88090"/>
                                        </p:tgtEl>
                                      </p:cBhvr>
                                    </p:animEffect>
                                  </p:childTnLst>
                                  <p:subTnLst>
                                    <p:set>
                                      <p:cBhvr override="childStyle">
                                        <p:cTn dur="1" fill="hold" display="0" masterRel="nextClick" afterEffect="1"/>
                                        <p:tgtEl>
                                          <p:spTgt spid="88090"/>
                                        </p:tgtEl>
                                        <p:attrNameLst>
                                          <p:attrName>style.visibility</p:attrName>
                                        </p:attrNameLst>
                                      </p:cBhvr>
                                      <p:to>
                                        <p:strVal val="hidden"/>
                                      </p:to>
                                    </p:set>
                                  </p:subTnLst>
                                </p:cTn>
                              </p:par>
                            </p:childTnLst>
                          </p:cTn>
                        </p:par>
                      </p:childTnLst>
                    </p:cTn>
                  </p:par>
                  <p:par>
                    <p:cTn id="71" fill="hold">
                      <p:stCondLst>
                        <p:cond delay="indefinite"/>
                      </p:stCondLst>
                      <p:childTnLst>
                        <p:par>
                          <p:cTn id="72" fill="hold">
                            <p:stCondLst>
                              <p:cond delay="0"/>
                            </p:stCondLst>
                            <p:childTnLst>
                              <p:par>
                                <p:cTn id="73" presetID="12" presetClass="entr" presetSubtype="4" fill="hold" grpId="0" nodeType="clickEffect">
                                  <p:stCondLst>
                                    <p:cond delay="0"/>
                                  </p:stCondLst>
                                  <p:childTnLst>
                                    <p:set>
                                      <p:cBhvr>
                                        <p:cTn id="74" dur="1" fill="hold">
                                          <p:stCondLst>
                                            <p:cond delay="0"/>
                                          </p:stCondLst>
                                        </p:cTn>
                                        <p:tgtEl>
                                          <p:spTgt spid="88070"/>
                                        </p:tgtEl>
                                        <p:attrNameLst>
                                          <p:attrName>style.visibility</p:attrName>
                                        </p:attrNameLst>
                                      </p:cBhvr>
                                      <p:to>
                                        <p:strVal val="visible"/>
                                      </p:to>
                                    </p:set>
                                    <p:animEffect transition="in" filter="slide(fromBottom)">
                                      <p:cBhvr>
                                        <p:cTn id="75" dur="500"/>
                                        <p:tgtEl>
                                          <p:spTgt spid="88070"/>
                                        </p:tgtEl>
                                      </p:cBhvr>
                                    </p:animEffect>
                                  </p:childTnLst>
                                </p:cTn>
                              </p:par>
                            </p:childTnLst>
                          </p:cTn>
                        </p:par>
                        <p:par>
                          <p:cTn id="76" fill="hold">
                            <p:stCondLst>
                              <p:cond delay="500"/>
                            </p:stCondLst>
                            <p:childTnLst>
                              <p:par>
                                <p:cTn id="77" presetID="23" presetClass="entr" presetSubtype="272" fill="hold" grpId="0" nodeType="afterEffect">
                                  <p:stCondLst>
                                    <p:cond delay="1000"/>
                                  </p:stCondLst>
                                  <p:childTnLst>
                                    <p:set>
                                      <p:cBhvr>
                                        <p:cTn id="78" dur="1" fill="hold">
                                          <p:stCondLst>
                                            <p:cond delay="0"/>
                                          </p:stCondLst>
                                        </p:cTn>
                                        <p:tgtEl>
                                          <p:spTgt spid="88073"/>
                                        </p:tgtEl>
                                        <p:attrNameLst>
                                          <p:attrName>style.visibility</p:attrName>
                                        </p:attrNameLst>
                                      </p:cBhvr>
                                      <p:to>
                                        <p:strVal val="visible"/>
                                      </p:to>
                                    </p:set>
                                    <p:anim calcmode="lin" valueType="num">
                                      <p:cBhvr>
                                        <p:cTn id="79" dur="500" fill="hold"/>
                                        <p:tgtEl>
                                          <p:spTgt spid="88073"/>
                                        </p:tgtEl>
                                        <p:attrNameLst>
                                          <p:attrName>ppt_w</p:attrName>
                                        </p:attrNameLst>
                                      </p:cBhvr>
                                      <p:tavLst>
                                        <p:tav tm="0">
                                          <p:val>
                                            <p:strVal val="2/3*#ppt_w"/>
                                          </p:val>
                                        </p:tav>
                                        <p:tav tm="100000">
                                          <p:val>
                                            <p:strVal val="#ppt_w"/>
                                          </p:val>
                                        </p:tav>
                                      </p:tavLst>
                                    </p:anim>
                                    <p:anim calcmode="lin" valueType="num">
                                      <p:cBhvr>
                                        <p:cTn id="80" dur="500" fill="hold"/>
                                        <p:tgtEl>
                                          <p:spTgt spid="88073"/>
                                        </p:tgtEl>
                                        <p:attrNameLst>
                                          <p:attrName>ppt_h</p:attrName>
                                        </p:attrNameLst>
                                      </p:cBhvr>
                                      <p:tavLst>
                                        <p:tav tm="0">
                                          <p:val>
                                            <p:strVal val="2/3*#ppt_h"/>
                                          </p:val>
                                        </p:tav>
                                        <p:tav tm="100000">
                                          <p:val>
                                            <p:strVal val="#ppt_h"/>
                                          </p:val>
                                        </p:tav>
                                      </p:tavLst>
                                    </p:anim>
                                  </p:childTnLst>
                                </p:cTn>
                              </p:par>
                            </p:childTnLst>
                          </p:cTn>
                        </p:par>
                        <p:par>
                          <p:cTn id="81" fill="hold">
                            <p:stCondLst>
                              <p:cond delay="2000"/>
                            </p:stCondLst>
                            <p:childTnLst>
                              <p:par>
                                <p:cTn id="82" presetID="17" presetClass="entr" presetSubtype="8" fill="hold" grpId="0" nodeType="afterEffect">
                                  <p:stCondLst>
                                    <p:cond delay="0"/>
                                  </p:stCondLst>
                                  <p:childTnLst>
                                    <p:set>
                                      <p:cBhvr>
                                        <p:cTn id="83" dur="1" fill="hold">
                                          <p:stCondLst>
                                            <p:cond delay="0"/>
                                          </p:stCondLst>
                                        </p:cTn>
                                        <p:tgtEl>
                                          <p:spTgt spid="88080"/>
                                        </p:tgtEl>
                                        <p:attrNameLst>
                                          <p:attrName>style.visibility</p:attrName>
                                        </p:attrNameLst>
                                      </p:cBhvr>
                                      <p:to>
                                        <p:strVal val="visible"/>
                                      </p:to>
                                    </p:set>
                                    <p:anim calcmode="lin" valueType="num">
                                      <p:cBhvr>
                                        <p:cTn id="84" dur="500" fill="hold"/>
                                        <p:tgtEl>
                                          <p:spTgt spid="88080"/>
                                        </p:tgtEl>
                                        <p:attrNameLst>
                                          <p:attrName>ppt_x</p:attrName>
                                        </p:attrNameLst>
                                      </p:cBhvr>
                                      <p:tavLst>
                                        <p:tav tm="0">
                                          <p:val>
                                            <p:strVal val="#ppt_x-#ppt_w/2"/>
                                          </p:val>
                                        </p:tav>
                                        <p:tav tm="100000">
                                          <p:val>
                                            <p:strVal val="#ppt_x"/>
                                          </p:val>
                                        </p:tav>
                                      </p:tavLst>
                                    </p:anim>
                                    <p:anim calcmode="lin" valueType="num">
                                      <p:cBhvr>
                                        <p:cTn id="85" dur="500" fill="hold"/>
                                        <p:tgtEl>
                                          <p:spTgt spid="88080"/>
                                        </p:tgtEl>
                                        <p:attrNameLst>
                                          <p:attrName>ppt_y</p:attrName>
                                        </p:attrNameLst>
                                      </p:cBhvr>
                                      <p:tavLst>
                                        <p:tav tm="0">
                                          <p:val>
                                            <p:strVal val="#ppt_y"/>
                                          </p:val>
                                        </p:tav>
                                        <p:tav tm="100000">
                                          <p:val>
                                            <p:strVal val="#ppt_y"/>
                                          </p:val>
                                        </p:tav>
                                      </p:tavLst>
                                    </p:anim>
                                    <p:anim calcmode="lin" valueType="num">
                                      <p:cBhvr>
                                        <p:cTn id="86" dur="500" fill="hold"/>
                                        <p:tgtEl>
                                          <p:spTgt spid="88080"/>
                                        </p:tgtEl>
                                        <p:attrNameLst>
                                          <p:attrName>ppt_w</p:attrName>
                                        </p:attrNameLst>
                                      </p:cBhvr>
                                      <p:tavLst>
                                        <p:tav tm="0">
                                          <p:val>
                                            <p:fltVal val="0"/>
                                          </p:val>
                                        </p:tav>
                                        <p:tav tm="100000">
                                          <p:val>
                                            <p:strVal val="#ppt_w"/>
                                          </p:val>
                                        </p:tav>
                                      </p:tavLst>
                                    </p:anim>
                                    <p:anim calcmode="lin" valueType="num">
                                      <p:cBhvr>
                                        <p:cTn id="87" dur="500" fill="hold"/>
                                        <p:tgtEl>
                                          <p:spTgt spid="8808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87" grpId="0" animBg="1" autoUpdateAnimBg="0"/>
      <p:bldP spid="88070" grpId="0" animBg="1"/>
      <p:bldP spid="88072" grpId="0" animBg="1"/>
      <p:bldP spid="88073" grpId="0" animBg="1" autoUpdateAnimBg="0"/>
      <p:bldP spid="88076" grpId="0" animBg="1"/>
      <p:bldP spid="88080" grpId="0" animBg="1"/>
      <p:bldP spid="88081" grpId="0" animBg="1"/>
      <p:bldP spid="88082" grpId="0" animBg="1" autoUpdateAnimBg="0"/>
      <p:bldP spid="88083" grpId="0" animBg="1" autoUpdateAnimBg="0"/>
      <p:bldP spid="88084" grpId="0" animBg="1"/>
      <p:bldP spid="88071" grpId="0" animBg="1"/>
      <p:bldP spid="88085" grpId="0" autoUpdateAnimBg="0"/>
      <p:bldP spid="88086" grpId="0" autoUpdateAnimBg="0"/>
      <p:bldP spid="88090" grpId="0" animBg="1"/>
      <p:bldP spid="88092" grpId="0" animBg="1"/>
      <p:bldP spid="8809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ChangeArrowheads="1"/>
          </p:cNvSpPr>
          <p:nvPr/>
        </p:nvSpPr>
        <p:spPr bwMode="auto">
          <a:xfrm>
            <a:off x="952500" y="1123950"/>
            <a:ext cx="7375525" cy="127635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For more than 100 degrees of freedom, the standard</a:t>
            </a:r>
          </a:p>
          <a:p>
            <a:pPr algn="l"/>
            <a:r>
              <a:rPr lang="en-US" sz="2400" dirty="0">
                <a:effectLst>
                  <a:outerShdw blurRad="38100" dist="38100" dir="2700000" algn="tl">
                    <a:srgbClr val="000000"/>
                  </a:outerShdw>
                </a:effectLst>
                <a:latin typeface="Book Antiqua" pitchFamily="18" charset="0"/>
              </a:rPr>
              <a:t> normal </a:t>
            </a:r>
            <a:r>
              <a:rPr lang="en-US" sz="2400" i="1" dirty="0">
                <a:effectLst>
                  <a:outerShdw blurRad="38100" dist="38100" dir="2700000" algn="tl">
                    <a:srgbClr val="000000"/>
                  </a:outerShdw>
                </a:effectLst>
                <a:latin typeface="Book Antiqua" pitchFamily="18" charset="0"/>
              </a:rPr>
              <a:t>z</a:t>
            </a:r>
            <a:r>
              <a:rPr lang="en-US" sz="2400" dirty="0">
                <a:effectLst>
                  <a:outerShdw blurRad="38100" dist="38100" dir="2700000" algn="tl">
                    <a:srgbClr val="000000"/>
                  </a:outerShdw>
                </a:effectLst>
                <a:latin typeface="Book Antiqua" pitchFamily="18" charset="0"/>
              </a:rPr>
              <a:t> value provides a good approximation to</a:t>
            </a:r>
          </a:p>
          <a:p>
            <a:pPr algn="l"/>
            <a:r>
              <a:rPr lang="en-US" sz="2400" dirty="0">
                <a:effectLst>
                  <a:outerShdw blurRad="38100" dist="38100" dir="2700000" algn="tl">
                    <a:srgbClr val="000000"/>
                  </a:outerShdw>
                </a:effectLst>
                <a:latin typeface="Book Antiqua" pitchFamily="18" charset="0"/>
              </a:rPr>
              <a:t> the </a:t>
            </a:r>
            <a:r>
              <a:rPr lang="en-US" sz="2400" i="1" dirty="0">
                <a:effectLst>
                  <a:outerShdw blurRad="38100" dist="38100" dir="2700000" algn="tl">
                    <a:srgbClr val="000000"/>
                  </a:outerShdw>
                </a:effectLst>
                <a:latin typeface="Book Antiqua" pitchFamily="18" charset="0"/>
              </a:rPr>
              <a:t>t</a:t>
            </a:r>
            <a:r>
              <a:rPr lang="en-US" sz="2400" dirty="0">
                <a:effectLst>
                  <a:outerShdw blurRad="38100" dist="38100" dir="2700000" algn="tl">
                    <a:srgbClr val="000000"/>
                  </a:outerShdw>
                </a:effectLst>
                <a:latin typeface="Book Antiqua" pitchFamily="18" charset="0"/>
              </a:rPr>
              <a:t> value.</a:t>
            </a:r>
          </a:p>
        </p:txBody>
      </p:sp>
      <p:sp>
        <p:nvSpPr>
          <p:cNvPr id="168963" name="AutoShape 3"/>
          <p:cNvSpPr>
            <a:spLocks noChangeArrowheads="1"/>
          </p:cNvSpPr>
          <p:nvPr/>
        </p:nvSpPr>
        <p:spPr bwMode="auto">
          <a:xfrm rot="5400000">
            <a:off x="668338" y="17113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8964" name="Rectangle 4"/>
          <p:cNvSpPr>
            <a:spLocks noChangeArrowheads="1"/>
          </p:cNvSpPr>
          <p:nvPr/>
        </p:nvSpPr>
        <p:spPr bwMode="auto">
          <a:xfrm>
            <a:off x="685800" y="155575"/>
            <a:ext cx="7772400" cy="604838"/>
          </a:xfrm>
          <a:prstGeom prst="rect">
            <a:avLst/>
          </a:prstGeom>
          <a:noFill/>
          <a:ln w="12700">
            <a:noFill/>
            <a:miter lim="800000"/>
            <a:headEnd/>
            <a:tailEnd/>
          </a:ln>
          <a:effectLst/>
        </p:spPr>
        <p:txBody>
          <a:bodyPr lIns="90488" tIns="44450" rIns="90488" bIns="44450" anchor="ctr"/>
          <a:lstStyle/>
          <a:p>
            <a:r>
              <a:rPr lang="en-US" sz="2800" i="1">
                <a:solidFill>
                  <a:srgbClr val="66FFFF"/>
                </a:solidFill>
                <a:effectLst>
                  <a:outerShdw blurRad="38100" dist="38100" dir="2700000" algn="tl">
                    <a:srgbClr val="000000"/>
                  </a:outerShdw>
                </a:effectLst>
                <a:latin typeface="Book Antiqua" pitchFamily="18" charset="0"/>
              </a:rPr>
              <a:t>t</a:t>
            </a:r>
            <a:r>
              <a:rPr lang="en-US" sz="2800">
                <a:solidFill>
                  <a:srgbClr val="66FFFF"/>
                </a:solidFill>
                <a:effectLst>
                  <a:outerShdw blurRad="38100" dist="38100" dir="2700000" algn="tl">
                    <a:srgbClr val="000000"/>
                  </a:outerShdw>
                </a:effectLst>
                <a:latin typeface="Book Antiqua" pitchFamily="18" charset="0"/>
              </a:rPr>
              <a:t>  Distribution</a:t>
            </a:r>
          </a:p>
        </p:txBody>
      </p:sp>
      <p:grpSp>
        <p:nvGrpSpPr>
          <p:cNvPr id="168969" name="Group 9"/>
          <p:cNvGrpSpPr>
            <a:grpSpLocks/>
          </p:cNvGrpSpPr>
          <p:nvPr/>
        </p:nvGrpSpPr>
        <p:grpSpPr bwMode="auto">
          <a:xfrm>
            <a:off x="952500" y="2514600"/>
            <a:ext cx="7375525" cy="1047750"/>
            <a:chOff x="600" y="1632"/>
            <a:chExt cx="4646" cy="660"/>
          </a:xfr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scene3d>
            <a:camera prst="orthographicFront">
              <a:rot lat="0" lon="0" rev="0"/>
            </a:camera>
            <a:lightRig rig="balanced" dir="t">
              <a:rot lat="0" lon="0" rev="8700000"/>
            </a:lightRig>
          </a:scene3d>
        </p:grpSpPr>
        <p:sp>
          <p:nvSpPr>
            <p:cNvPr id="168965" name="Rectangle 5"/>
            <p:cNvSpPr>
              <a:spLocks noChangeArrowheads="1"/>
            </p:cNvSpPr>
            <p:nvPr/>
          </p:nvSpPr>
          <p:spPr bwMode="auto">
            <a:xfrm>
              <a:off x="600" y="1632"/>
              <a:ext cx="4646" cy="660"/>
            </a:xfrm>
            <a:prstGeom prst="rect">
              <a:avLst/>
            </a:prstGeom>
            <a:grpFill/>
            <a:ln w="6350">
              <a:noFill/>
              <a:miter lim="800000"/>
              <a:headEnd/>
              <a:tailEnd/>
            </a:ln>
            <a:effectLst>
              <a:outerShdw blurRad="44450" dist="27940" dir="5400000" algn="ctr">
                <a:srgbClr val="000000">
                  <a:alpha val="32000"/>
                </a:srgbClr>
              </a:outerShdw>
            </a:effectLst>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standard normal </a:t>
              </a:r>
              <a:r>
                <a:rPr lang="en-US" sz="2400" i="1" dirty="0">
                  <a:effectLst>
                    <a:outerShdw blurRad="38100" dist="38100" dir="2700000" algn="tl">
                      <a:srgbClr val="000000"/>
                    </a:outerShdw>
                  </a:effectLst>
                  <a:latin typeface="Book Antiqua" pitchFamily="18" charset="0"/>
                </a:rPr>
                <a:t>z</a:t>
              </a:r>
              <a:r>
                <a:rPr lang="en-US" sz="2400" dirty="0">
                  <a:effectLst>
                    <a:outerShdw blurRad="38100" dist="38100" dir="2700000" algn="tl">
                      <a:srgbClr val="000000"/>
                    </a:outerShdw>
                  </a:effectLst>
                  <a:latin typeface="Book Antiqua" pitchFamily="18" charset="0"/>
                </a:rPr>
                <a:t> values can be found in the</a:t>
              </a:r>
            </a:p>
            <a:p>
              <a:pPr algn="l"/>
              <a:r>
                <a:rPr lang="en-US" sz="2400" dirty="0">
                  <a:effectLst>
                    <a:outerShdw blurRad="38100" dist="38100" dir="2700000" algn="tl">
                      <a:srgbClr val="000000"/>
                    </a:outerShdw>
                  </a:effectLst>
                  <a:latin typeface="Book Antiqua" pitchFamily="18" charset="0"/>
                </a:rPr>
                <a:t> infinite degrees (</a:t>
              </a:r>
              <a:r>
                <a:rPr lang="en-US" sz="2400" dirty="0">
                  <a:effectLst>
                    <a:outerShdw blurRad="38100" dist="38100" dir="2700000" algn="tl">
                      <a:srgbClr val="000000"/>
                    </a:outerShdw>
                  </a:effectLst>
                  <a:latin typeface="MS Reference 1" pitchFamily="2" charset="2"/>
                </a:rPr>
                <a:t>  </a:t>
              </a:r>
              <a:r>
                <a:rPr lang="en-US" sz="1200" dirty="0">
                  <a:effectLst>
                    <a:outerShdw blurRad="38100" dist="38100" dir="2700000" algn="tl">
                      <a:srgbClr val="000000"/>
                    </a:outerShdw>
                  </a:effectLst>
                  <a:latin typeface="Book Antiqua" pitchFamily="18" charset="0"/>
                </a:rPr>
                <a:t> </a:t>
              </a:r>
              <a:r>
                <a:rPr lang="en-US" sz="2400" dirty="0">
                  <a:effectLst>
                    <a:outerShdw blurRad="38100" dist="38100" dir="2700000" algn="tl">
                      <a:srgbClr val="000000"/>
                    </a:outerShdw>
                  </a:effectLst>
                  <a:latin typeface="Book Antiqua" pitchFamily="18" charset="0"/>
                </a:rPr>
                <a:t>) row of the </a:t>
              </a:r>
              <a:r>
                <a:rPr lang="en-US" sz="2400" i="1" dirty="0">
                  <a:effectLst>
                    <a:outerShdw blurRad="38100" dist="38100" dir="2700000" algn="tl">
                      <a:srgbClr val="000000"/>
                    </a:outerShdw>
                  </a:effectLst>
                  <a:latin typeface="Book Antiqua" pitchFamily="18" charset="0"/>
                </a:rPr>
                <a:t>t</a:t>
              </a:r>
              <a:r>
                <a:rPr lang="en-US" sz="2400" dirty="0">
                  <a:effectLst>
                    <a:outerShdw blurRad="38100" dist="38100" dir="2700000" algn="tl">
                      <a:srgbClr val="000000"/>
                    </a:outerShdw>
                  </a:effectLst>
                  <a:latin typeface="Book Antiqua" pitchFamily="18" charset="0"/>
                </a:rPr>
                <a:t> distribution table.</a:t>
              </a:r>
            </a:p>
          </p:txBody>
        </p:sp>
        <p:graphicFrame>
          <p:nvGraphicFramePr>
            <p:cNvPr id="168968" name="Object 8"/>
            <p:cNvGraphicFramePr>
              <a:graphicFrameLocks noChangeAspect="1"/>
            </p:cNvGraphicFramePr>
            <p:nvPr/>
          </p:nvGraphicFramePr>
          <p:xfrm>
            <a:off x="2124" y="1990"/>
            <a:ext cx="245" cy="204"/>
          </p:xfrm>
          <a:graphic>
            <a:graphicData uri="http://schemas.openxmlformats.org/presentationml/2006/ole">
              <mc:AlternateContent xmlns:mc="http://schemas.openxmlformats.org/markup-compatibility/2006">
                <mc:Choice xmlns:v="urn:schemas-microsoft-com:vml" Requires="v">
                  <p:oleObj spid="_x0000_s168996" name="Equation" r:id="rId4" imgW="152280" imgH="126720" progId="Equation.DSMT4">
                    <p:embed/>
                  </p:oleObj>
                </mc:Choice>
                <mc:Fallback>
                  <p:oleObj name="Equation" r:id="rId4" imgW="152280" imgH="12672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24" y="1990"/>
                          <a:ext cx="245" cy="204"/>
                        </a:xfrm>
                        <a:prstGeom prst="rect">
                          <a:avLst/>
                        </a:prstGeom>
                        <a:noFill/>
                        <a:effectLst>
                          <a:outerShdw algn="ctr" rotWithShape="0">
                            <a:srgbClr val="000000"/>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
        <p:nvSpPr>
          <p:cNvPr id="168976" name="AutoShape 16"/>
          <p:cNvSpPr>
            <a:spLocks noChangeArrowheads="1"/>
          </p:cNvSpPr>
          <p:nvPr/>
        </p:nvSpPr>
        <p:spPr bwMode="auto">
          <a:xfrm rot="5400000">
            <a:off x="668338" y="29686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68963"/>
                                        </p:tgtEl>
                                        <p:attrNameLst>
                                          <p:attrName>style.visibility</p:attrName>
                                        </p:attrNameLst>
                                      </p:cBhvr>
                                      <p:to>
                                        <p:strVal val="visible"/>
                                      </p:to>
                                    </p:set>
                                    <p:animEffect transition="in" filter="slide(fromLeft)">
                                      <p:cBhvr>
                                        <p:cTn id="7" dur="500"/>
                                        <p:tgtEl>
                                          <p:spTgt spid="168963"/>
                                        </p:tgtEl>
                                      </p:cBhvr>
                                    </p:animEffect>
                                  </p:childTnLst>
                                  <p:subTnLst>
                                    <p:set>
                                      <p:cBhvr override="childStyle">
                                        <p:cTn dur="1" fill="hold" display="0" masterRel="nextClick" afterEffect="1"/>
                                        <p:tgtEl>
                                          <p:spTgt spid="16896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68962"/>
                                        </p:tgtEl>
                                        <p:attrNameLst>
                                          <p:attrName>style.visibility</p:attrName>
                                        </p:attrNameLst>
                                      </p:cBhvr>
                                      <p:to>
                                        <p:strVal val="visible"/>
                                      </p:to>
                                    </p:set>
                                    <p:anim calcmode="lin" valueType="num">
                                      <p:cBhvr>
                                        <p:cTn id="12" dur="500" fill="hold"/>
                                        <p:tgtEl>
                                          <p:spTgt spid="168962"/>
                                        </p:tgtEl>
                                        <p:attrNameLst>
                                          <p:attrName>ppt_w</p:attrName>
                                        </p:attrNameLst>
                                      </p:cBhvr>
                                      <p:tavLst>
                                        <p:tav tm="0">
                                          <p:val>
                                            <p:strVal val="2/3*#ppt_w"/>
                                          </p:val>
                                        </p:tav>
                                        <p:tav tm="100000">
                                          <p:val>
                                            <p:strVal val="#ppt_w"/>
                                          </p:val>
                                        </p:tav>
                                      </p:tavLst>
                                    </p:anim>
                                    <p:anim calcmode="lin" valueType="num">
                                      <p:cBhvr>
                                        <p:cTn id="13" dur="500" fill="hold"/>
                                        <p:tgtEl>
                                          <p:spTgt spid="168962"/>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168976"/>
                                        </p:tgtEl>
                                        <p:attrNameLst>
                                          <p:attrName>style.visibility</p:attrName>
                                        </p:attrNameLst>
                                      </p:cBhvr>
                                      <p:to>
                                        <p:strVal val="visible"/>
                                      </p:to>
                                    </p:set>
                                    <p:animEffect transition="in" filter="slide(fromLeft)">
                                      <p:cBhvr>
                                        <p:cTn id="17" dur="500"/>
                                        <p:tgtEl>
                                          <p:spTgt spid="168976"/>
                                        </p:tgtEl>
                                      </p:cBhvr>
                                    </p:animEffect>
                                  </p:childTnLst>
                                  <p:subTnLst>
                                    <p:set>
                                      <p:cBhvr override="childStyle">
                                        <p:cTn dur="1" fill="hold" display="0" masterRel="nextClick" afterEffect="1"/>
                                        <p:tgtEl>
                                          <p:spTgt spid="168976"/>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nodeType="clickEffect">
                                  <p:stCondLst>
                                    <p:cond delay="0"/>
                                  </p:stCondLst>
                                  <p:childTnLst>
                                    <p:set>
                                      <p:cBhvr>
                                        <p:cTn id="21" dur="1" fill="hold">
                                          <p:stCondLst>
                                            <p:cond delay="0"/>
                                          </p:stCondLst>
                                        </p:cTn>
                                        <p:tgtEl>
                                          <p:spTgt spid="168969"/>
                                        </p:tgtEl>
                                        <p:attrNameLst>
                                          <p:attrName>style.visibility</p:attrName>
                                        </p:attrNameLst>
                                      </p:cBhvr>
                                      <p:to>
                                        <p:strVal val="visible"/>
                                      </p:to>
                                    </p:set>
                                    <p:anim calcmode="lin" valueType="num">
                                      <p:cBhvr>
                                        <p:cTn id="22" dur="500" fill="hold"/>
                                        <p:tgtEl>
                                          <p:spTgt spid="168969"/>
                                        </p:tgtEl>
                                        <p:attrNameLst>
                                          <p:attrName>ppt_w</p:attrName>
                                        </p:attrNameLst>
                                      </p:cBhvr>
                                      <p:tavLst>
                                        <p:tav tm="0">
                                          <p:val>
                                            <p:strVal val="2/3*#ppt_w"/>
                                          </p:val>
                                        </p:tav>
                                        <p:tav tm="100000">
                                          <p:val>
                                            <p:strVal val="#ppt_w"/>
                                          </p:val>
                                        </p:tav>
                                      </p:tavLst>
                                    </p:anim>
                                    <p:anim calcmode="lin" valueType="num">
                                      <p:cBhvr>
                                        <p:cTn id="23" dur="500" fill="hold"/>
                                        <p:tgtEl>
                                          <p:spTgt spid="168969"/>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2" grpId="0" animBg="1" autoUpdateAnimBg="0"/>
      <p:bldP spid="168963" grpId="0" animBg="1"/>
      <p:bldP spid="16897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93" name="Rectangle 9"/>
          <p:cNvSpPr>
            <a:spLocks noChangeArrowheads="1"/>
          </p:cNvSpPr>
          <p:nvPr/>
        </p:nvSpPr>
        <p:spPr bwMode="auto">
          <a:xfrm>
            <a:off x="685800" y="155575"/>
            <a:ext cx="7772400" cy="604838"/>
          </a:xfrm>
          <a:prstGeom prst="rect">
            <a:avLst/>
          </a:prstGeom>
          <a:noFill/>
          <a:ln w="12700">
            <a:noFill/>
            <a:miter lim="800000"/>
            <a:headEnd/>
            <a:tailEnd/>
          </a:ln>
          <a:effectLst/>
        </p:spPr>
        <p:txBody>
          <a:bodyPr lIns="90488" tIns="44450" rIns="90488" bIns="44450" anchor="ctr"/>
          <a:lstStyle/>
          <a:p>
            <a:r>
              <a:rPr lang="en-US" sz="2800" i="1">
                <a:solidFill>
                  <a:srgbClr val="66FFFF"/>
                </a:solidFill>
                <a:effectLst>
                  <a:outerShdw blurRad="38100" dist="38100" dir="2700000" algn="tl">
                    <a:srgbClr val="000000"/>
                  </a:outerShdw>
                </a:effectLst>
                <a:latin typeface="Book Antiqua" pitchFamily="18" charset="0"/>
              </a:rPr>
              <a:t>t</a:t>
            </a:r>
            <a:r>
              <a:rPr lang="en-US" sz="2800">
                <a:solidFill>
                  <a:srgbClr val="66FFFF"/>
                </a:solidFill>
                <a:effectLst>
                  <a:outerShdw blurRad="38100" dist="38100" dir="2700000" algn="tl">
                    <a:srgbClr val="000000"/>
                  </a:outerShdw>
                </a:effectLst>
                <a:latin typeface="Book Antiqua" pitchFamily="18" charset="0"/>
              </a:rPr>
              <a:t>  Distribution</a:t>
            </a:r>
          </a:p>
        </p:txBody>
      </p:sp>
      <p:grpSp>
        <p:nvGrpSpPr>
          <p:cNvPr id="170005" name="Group 21"/>
          <p:cNvGrpSpPr>
            <a:grpSpLocks/>
          </p:cNvGrpSpPr>
          <p:nvPr/>
        </p:nvGrpSpPr>
        <p:grpSpPr bwMode="auto">
          <a:xfrm>
            <a:off x="638175" y="1163638"/>
            <a:ext cx="7866063" cy="3652837"/>
            <a:chOff x="402" y="733"/>
            <a:chExt cx="4955" cy="2301"/>
          </a:xfrm>
          <a:scene3d>
            <a:camera prst="orthographicFront">
              <a:rot lat="0" lon="0" rev="0"/>
            </a:camera>
            <a:lightRig rig="balanced" dir="t">
              <a:rot lat="0" lon="0" rev="8700000"/>
            </a:lightRig>
          </a:scene3d>
        </p:grpSpPr>
        <p:pic>
          <p:nvPicPr>
            <p:cNvPr id="170004" name="Picture 20"/>
            <p:cNvPicPr>
              <a:picLocks noChangeAspect="1" noChangeArrowheads="1"/>
            </p:cNvPicPr>
            <p:nvPr/>
          </p:nvPicPr>
          <p:blipFill>
            <a:blip r:embed="rId4"/>
            <a:srcRect/>
            <a:stretch>
              <a:fillRect/>
            </a:stretch>
          </p:blipFill>
          <p:spPr bwMode="auto">
            <a:xfrm>
              <a:off x="402" y="733"/>
              <a:ext cx="4955" cy="2301"/>
            </a:xfrm>
            <a:prstGeom prst="rect">
              <a:avLst/>
            </a:prstGeom>
            <a:noFill/>
            <a:ln w="12700">
              <a:noFill/>
              <a:miter lim="800000"/>
              <a:headEnd/>
              <a:tailEnd/>
            </a:ln>
            <a:effectLst>
              <a:outerShdw blurRad="44450" dist="27940" dir="5400000" algn="ctr">
                <a:srgbClr val="000000">
                  <a:alpha val="32000"/>
                </a:srgbClr>
              </a:outerShdw>
            </a:effectLst>
            <a:sp3d>
              <a:bevelT w="190500" h="38100"/>
            </a:sp3d>
          </p:spPr>
        </p:pic>
        <p:graphicFrame>
          <p:nvGraphicFramePr>
            <p:cNvPr id="170003" name="Object 19"/>
            <p:cNvGraphicFramePr>
              <a:graphicFrameLocks noChangeAspect="1"/>
            </p:cNvGraphicFramePr>
            <p:nvPr/>
          </p:nvGraphicFramePr>
          <p:xfrm>
            <a:off x="780" y="2734"/>
            <a:ext cx="276" cy="230"/>
          </p:xfrm>
          <a:graphic>
            <a:graphicData uri="http://schemas.openxmlformats.org/presentationml/2006/ole">
              <mc:AlternateContent xmlns:mc="http://schemas.openxmlformats.org/markup-compatibility/2006">
                <mc:Choice xmlns:v="urn:schemas-microsoft-com:vml" Requires="v">
                  <p:oleObj spid="_x0000_s170031" name="Equation" r:id="rId5" imgW="152280" imgH="126720" progId="Equation.DSMT4">
                    <p:embed/>
                  </p:oleObj>
                </mc:Choice>
                <mc:Fallback>
                  <p:oleObj name="Equation" r:id="rId5" imgW="152280" imgH="126720"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0" y="2734"/>
                          <a:ext cx="276" cy="230"/>
                        </a:xfrm>
                        <a:prstGeom prst="rect">
                          <a:avLst/>
                        </a:prstGeom>
                        <a:noFill/>
                        <a:effectLst>
                          <a:outerShdw dist="35921" dir="2700000" algn="ctr" rotWithShape="0">
                            <a:srgbClr val="000000"/>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
        <p:nvSpPr>
          <p:cNvPr id="169999" name="AutoShape 15"/>
          <p:cNvSpPr>
            <a:spLocks noChangeArrowheads="1"/>
          </p:cNvSpPr>
          <p:nvPr/>
        </p:nvSpPr>
        <p:spPr bwMode="auto">
          <a:xfrm>
            <a:off x="876300" y="4324350"/>
            <a:ext cx="7829550" cy="400050"/>
          </a:xfrm>
          <a:prstGeom prst="flowChartTerminator">
            <a:avLst/>
          </a:prstGeom>
          <a:noFill/>
          <a:ln w="19050">
            <a:solidFill>
              <a:srgbClr val="66FFFF"/>
            </a:solidFill>
            <a:miter lim="800000"/>
            <a:headEnd/>
            <a:tailEnd/>
          </a:ln>
          <a:effectLst/>
        </p:spPr>
        <p:txBody>
          <a:bodyPr wrap="none" anchor="ctr"/>
          <a:lstStyle/>
          <a:p>
            <a:endParaRPr lang="en-US"/>
          </a:p>
        </p:txBody>
      </p:sp>
      <p:sp>
        <p:nvSpPr>
          <p:cNvPr id="170006" name="AutoShape 22"/>
          <p:cNvSpPr>
            <a:spLocks noChangeArrowheads="1"/>
          </p:cNvSpPr>
          <p:nvPr/>
        </p:nvSpPr>
        <p:spPr bwMode="auto">
          <a:xfrm rot="5400000">
            <a:off x="382588" y="31257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0000" name="AutoShape 16"/>
          <p:cNvSpPr>
            <a:spLocks noChangeArrowheads="1"/>
          </p:cNvSpPr>
          <p:nvPr/>
        </p:nvSpPr>
        <p:spPr bwMode="auto">
          <a:xfrm>
            <a:off x="4433888" y="5024438"/>
            <a:ext cx="2571750" cy="800100"/>
          </a:xfrm>
          <a:prstGeom prst="wedgeRoundRectCallout">
            <a:avLst>
              <a:gd name="adj1" fmla="val -58889"/>
              <a:gd name="adj2" fmla="val -103769"/>
              <a:gd name="adj3" fmla="val 16667"/>
            </a:avLst>
          </a:prstGeom>
          <a:gradFill rotWithShape="0">
            <a:gsLst>
              <a:gs pos="0">
                <a:schemeClr val="hlink">
                  <a:gamma/>
                  <a:shade val="46275"/>
                  <a:invGamma/>
                </a:schemeClr>
              </a:gs>
              <a:gs pos="50000">
                <a:schemeClr val="hlink"/>
              </a:gs>
              <a:gs pos="100000">
                <a:schemeClr val="hlink">
                  <a:gamma/>
                  <a:shade val="46275"/>
                  <a:invGamma/>
                </a:schemeClr>
              </a:gs>
            </a:gsLst>
            <a:lin ang="5400000" scaled="1"/>
          </a:gradFill>
          <a:ln w="190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a:effectLst>
                  <a:outerShdw blurRad="38100" dist="38100" dir="2700000" algn="tl">
                    <a:srgbClr val="000000"/>
                  </a:outerShdw>
                </a:effectLst>
                <a:latin typeface="Book Antiqua" pitchFamily="18" charset="0"/>
              </a:rPr>
              <a:t>Standard normal</a:t>
            </a:r>
          </a:p>
          <a:p>
            <a:r>
              <a:rPr lang="en-US" i="1">
                <a:effectLst>
                  <a:outerShdw blurRad="38100" dist="38100" dir="2700000" algn="tl">
                    <a:srgbClr val="000000"/>
                  </a:outerShdw>
                </a:effectLst>
                <a:latin typeface="Book Antiqua" pitchFamily="18" charset="0"/>
              </a:rPr>
              <a:t>z</a:t>
            </a:r>
            <a:r>
              <a:rPr lang="en-US">
                <a:effectLst>
                  <a:outerShdw blurRad="38100" dist="38100" dir="2700000" algn="tl">
                    <a:srgbClr val="000000"/>
                  </a:outerShdw>
                </a:effectLst>
                <a:latin typeface="Book Antiqua" pitchFamily="18" charset="0"/>
              </a:rPr>
              <a:t> values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70006"/>
                                        </p:tgtEl>
                                        <p:attrNameLst>
                                          <p:attrName>style.visibility</p:attrName>
                                        </p:attrNameLst>
                                      </p:cBhvr>
                                      <p:to>
                                        <p:strVal val="visible"/>
                                      </p:to>
                                    </p:set>
                                    <p:animEffect transition="in" filter="slide(fromLeft)">
                                      <p:cBhvr>
                                        <p:cTn id="7" dur="500"/>
                                        <p:tgtEl>
                                          <p:spTgt spid="170006"/>
                                        </p:tgtEl>
                                      </p:cBhvr>
                                    </p:animEffect>
                                  </p:childTnLst>
                                  <p:subTnLst>
                                    <p:set>
                                      <p:cBhvr override="childStyle">
                                        <p:cTn dur="1" fill="hold" display="0" masterRel="nextClick" afterEffect="1"/>
                                        <p:tgtEl>
                                          <p:spTgt spid="17000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70005"/>
                                        </p:tgtEl>
                                        <p:attrNameLst>
                                          <p:attrName>style.visibility</p:attrName>
                                        </p:attrNameLst>
                                      </p:cBhvr>
                                      <p:to>
                                        <p:strVal val="visible"/>
                                      </p:to>
                                    </p:set>
                                    <p:animEffect transition="in" filter="dissolve">
                                      <p:cBhvr>
                                        <p:cTn id="12" dur="500"/>
                                        <p:tgtEl>
                                          <p:spTgt spid="170005"/>
                                        </p:tgtEl>
                                      </p:cBhvr>
                                    </p:animEffect>
                                  </p:childTnLst>
                                </p:cTn>
                              </p:par>
                            </p:childTnLst>
                          </p:cTn>
                        </p:par>
                        <p:par>
                          <p:cTn id="13" fill="hold">
                            <p:stCondLst>
                              <p:cond delay="500"/>
                            </p:stCondLst>
                            <p:childTnLst>
                              <p:par>
                                <p:cTn id="14" presetID="16" presetClass="entr" presetSubtype="26" fill="hold" grpId="0" nodeType="afterEffect">
                                  <p:stCondLst>
                                    <p:cond delay="2000"/>
                                  </p:stCondLst>
                                  <p:childTnLst>
                                    <p:set>
                                      <p:cBhvr>
                                        <p:cTn id="15" dur="1" fill="hold">
                                          <p:stCondLst>
                                            <p:cond delay="0"/>
                                          </p:stCondLst>
                                        </p:cTn>
                                        <p:tgtEl>
                                          <p:spTgt spid="169999"/>
                                        </p:tgtEl>
                                        <p:attrNameLst>
                                          <p:attrName>style.visibility</p:attrName>
                                        </p:attrNameLst>
                                      </p:cBhvr>
                                      <p:to>
                                        <p:strVal val="visible"/>
                                      </p:to>
                                    </p:set>
                                    <p:animEffect transition="in" filter="barn(inHorizontal)">
                                      <p:cBhvr>
                                        <p:cTn id="16" dur="500"/>
                                        <p:tgtEl>
                                          <p:spTgt spid="169999"/>
                                        </p:tgtEl>
                                      </p:cBhvr>
                                    </p:animEffect>
                                  </p:childTnLst>
                                </p:cTn>
                              </p:par>
                            </p:childTnLst>
                          </p:cTn>
                        </p:par>
                        <p:par>
                          <p:cTn id="17" fill="hold">
                            <p:stCondLst>
                              <p:cond delay="3000"/>
                            </p:stCondLst>
                            <p:childTnLst>
                              <p:par>
                                <p:cTn id="18" presetID="23" presetClass="entr" presetSubtype="272" fill="hold" grpId="0" nodeType="afterEffect">
                                  <p:stCondLst>
                                    <p:cond delay="2000"/>
                                  </p:stCondLst>
                                  <p:childTnLst>
                                    <p:set>
                                      <p:cBhvr>
                                        <p:cTn id="19" dur="1" fill="hold">
                                          <p:stCondLst>
                                            <p:cond delay="0"/>
                                          </p:stCondLst>
                                        </p:cTn>
                                        <p:tgtEl>
                                          <p:spTgt spid="170000"/>
                                        </p:tgtEl>
                                        <p:attrNameLst>
                                          <p:attrName>style.visibility</p:attrName>
                                        </p:attrNameLst>
                                      </p:cBhvr>
                                      <p:to>
                                        <p:strVal val="visible"/>
                                      </p:to>
                                    </p:set>
                                    <p:anim calcmode="lin" valueType="num">
                                      <p:cBhvr>
                                        <p:cTn id="20" dur="500" fill="hold"/>
                                        <p:tgtEl>
                                          <p:spTgt spid="170000"/>
                                        </p:tgtEl>
                                        <p:attrNameLst>
                                          <p:attrName>ppt_w</p:attrName>
                                        </p:attrNameLst>
                                      </p:cBhvr>
                                      <p:tavLst>
                                        <p:tav tm="0">
                                          <p:val>
                                            <p:strVal val="2/3*#ppt_w"/>
                                          </p:val>
                                        </p:tav>
                                        <p:tav tm="100000">
                                          <p:val>
                                            <p:strVal val="#ppt_w"/>
                                          </p:val>
                                        </p:tav>
                                      </p:tavLst>
                                    </p:anim>
                                    <p:anim calcmode="lin" valueType="num">
                                      <p:cBhvr>
                                        <p:cTn id="21" dur="500" fill="hold"/>
                                        <p:tgtEl>
                                          <p:spTgt spid="170000"/>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99" grpId="0" animBg="1"/>
      <p:bldP spid="170006" grpId="0" animBg="1"/>
      <p:bldP spid="170000" grpId="0" animBg="1"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711200" y="1108075"/>
            <a:ext cx="5276850" cy="609600"/>
          </a:xfrm>
          <a:noFill/>
          <a:ln/>
        </p:spPr>
        <p:txBody>
          <a:bodyPr/>
          <a:lstStyle/>
          <a:p>
            <a:r>
              <a:rPr lang="en-US">
                <a:solidFill>
                  <a:srgbClr val="66FFFF"/>
                </a:solidFill>
              </a:rPr>
              <a:t>Interval Estimate</a:t>
            </a:r>
            <a:endParaRPr lang="en-US"/>
          </a:p>
        </p:txBody>
      </p:sp>
      <p:sp>
        <p:nvSpPr>
          <p:cNvPr id="16389" name="Rectangle 5"/>
          <p:cNvSpPr>
            <a:spLocks noChangeArrowheads="1"/>
          </p:cNvSpPr>
          <p:nvPr/>
        </p:nvSpPr>
        <p:spPr bwMode="auto">
          <a:xfrm>
            <a:off x="3613150" y="1697038"/>
            <a:ext cx="1968500" cy="1065212"/>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aphicFrame>
        <p:nvGraphicFramePr>
          <p:cNvPr id="16388" name="Object 4">
            <a:hlinkClick r:id="" action="ppaction://ole?verb=0"/>
          </p:cNvPr>
          <p:cNvGraphicFramePr>
            <a:graphicFrameLocks/>
          </p:cNvGraphicFramePr>
          <p:nvPr/>
        </p:nvGraphicFramePr>
        <p:xfrm>
          <a:off x="3930650" y="1822450"/>
          <a:ext cx="1360488" cy="738188"/>
        </p:xfrm>
        <a:graphic>
          <a:graphicData uri="http://schemas.openxmlformats.org/presentationml/2006/ole">
            <mc:AlternateContent xmlns:mc="http://schemas.openxmlformats.org/markup-compatibility/2006">
              <mc:Choice xmlns:v="urn:schemas-microsoft-com:vml" Requires="v">
                <p:oleObj spid="_x0000_s16416" name="Equation" r:id="rId4" imgW="1331640" imgH="709560" progId="Equation">
                  <p:embed/>
                </p:oleObj>
              </mc:Choice>
              <mc:Fallback>
                <p:oleObj name="Equation" r:id="rId4" imgW="1331640" imgH="709560" progId="Equation">
                  <p:embed/>
                  <p:pic>
                    <p:nvPicPr>
                      <p:cNvPr id="0"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30650" y="1822450"/>
                        <a:ext cx="1360488" cy="738188"/>
                      </a:xfrm>
                      <a:prstGeom prst="rect">
                        <a:avLst/>
                      </a:prstGeom>
                      <a:noFill/>
                      <a:ln>
                        <a:noFill/>
                      </a:ln>
                      <a:effectLst>
                        <a:outerShdw dist="3592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6390" name="Rectangle 6"/>
          <p:cNvSpPr>
            <a:spLocks noChangeArrowheads="1"/>
          </p:cNvSpPr>
          <p:nvPr/>
        </p:nvSpPr>
        <p:spPr bwMode="auto">
          <a:xfrm>
            <a:off x="990600" y="2800350"/>
            <a:ext cx="7524750" cy="2362200"/>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where:   1 -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 the confidence coefficient</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t</a:t>
            </a:r>
            <a:r>
              <a:rPr lang="en-US" sz="2400" i="1" baseline="-25000">
                <a:effectLst>
                  <a:outerShdw blurRad="38100" dist="38100" dir="2700000" algn="tl">
                    <a:srgbClr val="000000"/>
                  </a:outerShdw>
                </a:effectLst>
                <a:latin typeface="Symbol" pitchFamily="18" charset="2"/>
              </a:rPr>
              <a:t></a:t>
            </a:r>
            <a:r>
              <a:rPr lang="en-US" sz="2400" i="1" baseline="-25000">
                <a:effectLst>
                  <a:outerShdw blurRad="38100" dist="38100" dir="2700000" algn="tl">
                    <a:srgbClr val="000000"/>
                  </a:outerShdw>
                </a:effectLst>
                <a:latin typeface="Book Antiqua" pitchFamily="18" charset="0"/>
              </a:rPr>
              <a:t>/2    </a:t>
            </a:r>
            <a:r>
              <a:rPr lang="en-US" sz="2400" i="1">
                <a:effectLst>
                  <a:outerShdw blurRad="38100" dist="38100" dir="2700000" algn="tl">
                    <a:srgbClr val="000000"/>
                  </a:outerShdw>
                </a:effectLst>
                <a:latin typeface="Book Antiqua" pitchFamily="18" charset="0"/>
              </a:rPr>
              <a:t>=</a:t>
            </a:r>
            <a:r>
              <a:rPr lang="en-US" sz="2400">
                <a:effectLst>
                  <a:outerShdw blurRad="38100" dist="38100" dir="2700000" algn="tl">
                    <a:srgbClr val="000000"/>
                  </a:outerShdw>
                </a:effectLst>
                <a:latin typeface="Book Antiqua" pitchFamily="18" charset="0"/>
              </a:rPr>
              <a:t> the </a:t>
            </a:r>
            <a:r>
              <a:rPr lang="en-US" sz="2400" i="1">
                <a:effectLst>
                  <a:outerShdw blurRad="38100" dist="38100" dir="2700000" algn="tl">
                    <a:srgbClr val="000000"/>
                  </a:outerShdw>
                </a:effectLst>
                <a:latin typeface="Book Antiqua" pitchFamily="18" charset="0"/>
              </a:rPr>
              <a:t>t</a:t>
            </a:r>
            <a:r>
              <a:rPr lang="en-US" sz="2400">
                <a:effectLst>
                  <a:outerShdw blurRad="38100" dist="38100" dir="2700000" algn="tl">
                    <a:srgbClr val="000000"/>
                  </a:outerShdw>
                </a:effectLst>
                <a:latin typeface="Book Antiqua" pitchFamily="18" charset="0"/>
              </a:rPr>
              <a:t>  value providing an area of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in the upper tail of a </a:t>
            </a:r>
            <a:r>
              <a:rPr lang="en-US" sz="2400" i="1">
                <a:effectLst>
                  <a:outerShdw blurRad="38100" dist="38100" dir="2700000" algn="tl">
                    <a:srgbClr val="000000"/>
                  </a:outerShdw>
                </a:effectLst>
                <a:latin typeface="Book Antiqua" pitchFamily="18" charset="0"/>
              </a:rPr>
              <a:t>t </a:t>
            </a:r>
            <a:r>
              <a:rPr lang="en-US" sz="2400">
                <a:effectLst>
                  <a:outerShdw blurRad="38100" dist="38100" dir="2700000" algn="tl">
                    <a:srgbClr val="000000"/>
                  </a:outerShdw>
                </a:effectLst>
                <a:latin typeface="Book Antiqua" pitchFamily="18" charset="0"/>
              </a:rPr>
              <a:t> distribution</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with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- 1 degrees of freedom</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s</a:t>
            </a:r>
            <a:r>
              <a:rPr lang="en-US" sz="2400">
                <a:effectLst>
                  <a:outerShdw blurRad="38100" dist="38100" dir="2700000" algn="tl">
                    <a:srgbClr val="000000"/>
                  </a:outerShdw>
                </a:effectLst>
                <a:latin typeface="Book Antiqua" pitchFamily="18" charset="0"/>
              </a:rPr>
              <a:t>  = the sample standard deviation</a:t>
            </a:r>
            <a:endParaRPr lang="en-US">
              <a:effectLst>
                <a:outerShdw blurRad="38100" dist="38100" dir="2700000" algn="tl">
                  <a:srgbClr val="000000"/>
                </a:outerShdw>
              </a:effectLst>
              <a:latin typeface="Book Antiqua" pitchFamily="18" charset="0"/>
            </a:endParaRPr>
          </a:p>
        </p:txBody>
      </p:sp>
      <p:sp>
        <p:nvSpPr>
          <p:cNvPr id="16391" name="AutoShape 7"/>
          <p:cNvSpPr>
            <a:spLocks noChangeArrowheads="1"/>
          </p:cNvSpPr>
          <p:nvPr/>
        </p:nvSpPr>
        <p:spPr bwMode="auto">
          <a:xfrm rot="5400000">
            <a:off x="3297238" y="21494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394" name="Rectangle 10"/>
          <p:cNvSpPr>
            <a:spLocks noChangeArrowheads="1"/>
          </p:cNvSpPr>
          <p:nvPr/>
        </p:nvSpPr>
        <p:spPr bwMode="auto">
          <a:xfrm>
            <a:off x="685800" y="155575"/>
            <a:ext cx="7772400" cy="81438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Interval Estimate of a Population Mean:</a:t>
            </a:r>
            <a:br>
              <a:rPr lang="en-US" sz="2800">
                <a:solidFill>
                  <a:srgbClr val="66FFFF"/>
                </a:solidFill>
                <a:effectLst>
                  <a:outerShdw blurRad="38100" dist="38100" dir="2700000" algn="tl">
                    <a:srgbClr val="000000"/>
                  </a:outerShdw>
                </a:effectLst>
                <a:latin typeface="Book Antiqua" pitchFamily="18" charset="0"/>
              </a:rPr>
            </a:br>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Unknown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6391"/>
                                        </p:tgtEl>
                                        <p:attrNameLst>
                                          <p:attrName>style.visibility</p:attrName>
                                        </p:attrNameLst>
                                      </p:cBhvr>
                                      <p:to>
                                        <p:strVal val="visible"/>
                                      </p:to>
                                    </p:set>
                                    <p:animEffect transition="in" filter="slide(fromLeft)">
                                      <p:cBhvr>
                                        <p:cTn id="7" dur="500"/>
                                        <p:tgtEl>
                                          <p:spTgt spid="16391"/>
                                        </p:tgtEl>
                                      </p:cBhvr>
                                    </p:animEffect>
                                  </p:childTnLst>
                                  <p:subTnLst>
                                    <p:set>
                                      <p:cBhvr override="childStyle">
                                        <p:cTn dur="1" fill="hold" display="0" masterRel="nextClick" afterEffect="1"/>
                                        <p:tgtEl>
                                          <p:spTgt spid="1639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389"/>
                                        </p:tgtEl>
                                        <p:attrNameLst>
                                          <p:attrName>style.visibility</p:attrName>
                                        </p:attrNameLst>
                                      </p:cBhvr>
                                      <p:to>
                                        <p:strVal val="visible"/>
                                      </p:to>
                                    </p:set>
                                    <p:animEffect transition="in" filter="dissolve">
                                      <p:cBhvr>
                                        <p:cTn id="12" dur="500"/>
                                        <p:tgtEl>
                                          <p:spTgt spid="16389"/>
                                        </p:tgtEl>
                                      </p:cBhvr>
                                    </p:animEffect>
                                  </p:childTnLst>
                                </p:cTn>
                              </p:par>
                            </p:childTnLst>
                          </p:cTn>
                        </p:par>
                        <p:par>
                          <p:cTn id="13" fill="hold">
                            <p:stCondLst>
                              <p:cond delay="500"/>
                            </p:stCondLst>
                            <p:childTnLst>
                              <p:par>
                                <p:cTn id="14" presetID="23" presetClass="entr" presetSubtype="272" fill="hold" nodeType="afterEffect">
                                  <p:stCondLst>
                                    <p:cond delay="1000"/>
                                  </p:stCondLst>
                                  <p:childTnLst>
                                    <p:set>
                                      <p:cBhvr>
                                        <p:cTn id="15" dur="1" fill="hold">
                                          <p:stCondLst>
                                            <p:cond delay="0"/>
                                          </p:stCondLst>
                                        </p:cTn>
                                        <p:tgtEl>
                                          <p:spTgt spid="16388"/>
                                        </p:tgtEl>
                                        <p:attrNameLst>
                                          <p:attrName>style.visibility</p:attrName>
                                        </p:attrNameLst>
                                      </p:cBhvr>
                                      <p:to>
                                        <p:strVal val="visible"/>
                                      </p:to>
                                    </p:set>
                                    <p:anim calcmode="lin" valueType="num">
                                      <p:cBhvr>
                                        <p:cTn id="16" dur="500" fill="hold"/>
                                        <p:tgtEl>
                                          <p:spTgt spid="16388"/>
                                        </p:tgtEl>
                                        <p:attrNameLst>
                                          <p:attrName>ppt_w</p:attrName>
                                        </p:attrNameLst>
                                      </p:cBhvr>
                                      <p:tavLst>
                                        <p:tav tm="0">
                                          <p:val>
                                            <p:strVal val="2/3*#ppt_w"/>
                                          </p:val>
                                        </p:tav>
                                        <p:tav tm="100000">
                                          <p:val>
                                            <p:strVal val="#ppt_w"/>
                                          </p:val>
                                        </p:tav>
                                      </p:tavLst>
                                    </p:anim>
                                    <p:anim calcmode="lin" valueType="num">
                                      <p:cBhvr>
                                        <p:cTn id="17" dur="500" fill="hold"/>
                                        <p:tgtEl>
                                          <p:spTgt spid="16388"/>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1" fill="hold" grpId="0" nodeType="afterEffect">
                                  <p:stCondLst>
                                    <p:cond delay="2000"/>
                                  </p:stCondLst>
                                  <p:childTnLst>
                                    <p:set>
                                      <p:cBhvr>
                                        <p:cTn id="20" dur="1" fill="hold">
                                          <p:stCondLst>
                                            <p:cond delay="0"/>
                                          </p:stCondLst>
                                        </p:cTn>
                                        <p:tgtEl>
                                          <p:spTgt spid="16390"/>
                                        </p:tgtEl>
                                        <p:attrNameLst>
                                          <p:attrName>style.visibility</p:attrName>
                                        </p:attrNameLst>
                                      </p:cBhvr>
                                      <p:to>
                                        <p:strVal val="visible"/>
                                      </p:to>
                                    </p:set>
                                    <p:animEffect transition="in" filter="slide(fromTop)">
                                      <p:cBhvr>
                                        <p:cTn id="21" dur="500"/>
                                        <p:tgtEl>
                                          <p:spTgt spid="163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9" grpId="0" animBg="1"/>
      <p:bldP spid="16390" grpId="0" autoUpdateAnimBg="0"/>
      <p:bldP spid="16391" grpId="0" animBg="1"/>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1020763" y="1600200"/>
            <a:ext cx="7604252" cy="2292350"/>
          </a:xfrm>
          <a:noFill/>
          <a:ln/>
        </p:spPr>
        <p:txBody>
          <a:bodyPr/>
          <a:lstStyle/>
          <a:p>
            <a:pPr>
              <a:buFont typeface="Monotype Sorts" pitchFamily="2" charset="2"/>
              <a:buNone/>
            </a:pPr>
            <a:r>
              <a:rPr lang="en-US" dirty="0"/>
              <a:t>     A reporter for a student newspaper is writing an</a:t>
            </a:r>
          </a:p>
          <a:p>
            <a:pPr>
              <a:buFont typeface="Monotype Sorts" pitchFamily="2" charset="2"/>
              <a:buNone/>
            </a:pPr>
            <a:r>
              <a:rPr lang="en-US" dirty="0"/>
              <a:t>article on the cost of off-campus housing.  A sample of </a:t>
            </a:r>
          </a:p>
          <a:p>
            <a:pPr>
              <a:buFont typeface="Monotype Sorts" pitchFamily="2" charset="2"/>
              <a:buNone/>
            </a:pPr>
            <a:r>
              <a:rPr lang="en-US" dirty="0"/>
              <a:t>16 one-bedroom apartments within a half-mile of</a:t>
            </a:r>
          </a:p>
          <a:p>
            <a:pPr>
              <a:buFont typeface="Monotype Sorts" pitchFamily="2" charset="2"/>
              <a:buNone/>
            </a:pPr>
            <a:r>
              <a:rPr lang="en-US" dirty="0"/>
              <a:t>campus resulted in a sample mean of $750 per month</a:t>
            </a:r>
          </a:p>
          <a:p>
            <a:pPr>
              <a:buFont typeface="Monotype Sorts" pitchFamily="2" charset="2"/>
              <a:buNone/>
            </a:pPr>
            <a:r>
              <a:rPr lang="en-US" dirty="0"/>
              <a:t>and a sample standard deviation of $55.</a:t>
            </a:r>
          </a:p>
        </p:txBody>
      </p:sp>
      <p:sp>
        <p:nvSpPr>
          <p:cNvPr id="18005" name="Rectangle 597"/>
          <p:cNvSpPr>
            <a:spLocks noChangeArrowheads="1"/>
          </p:cNvSpPr>
          <p:nvPr/>
        </p:nvSpPr>
        <p:spPr bwMode="auto">
          <a:xfrm>
            <a:off x="685800" y="155575"/>
            <a:ext cx="7772400" cy="81438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Interval Estimate of a Population Mean:</a:t>
            </a:r>
            <a:br>
              <a:rPr lang="en-US" sz="2800">
                <a:solidFill>
                  <a:srgbClr val="66FFFF"/>
                </a:solidFill>
                <a:effectLst>
                  <a:outerShdw blurRad="38100" dist="38100" dir="2700000" algn="tl">
                    <a:srgbClr val="000000"/>
                  </a:outerShdw>
                </a:effectLst>
                <a:latin typeface="Book Antiqua" pitchFamily="18" charset="0"/>
              </a:rPr>
            </a:br>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Unknown</a:t>
            </a:r>
          </a:p>
        </p:txBody>
      </p:sp>
      <p:sp>
        <p:nvSpPr>
          <p:cNvPr id="18006" name="Rectangle 598"/>
          <p:cNvSpPr>
            <a:spLocks noChangeArrowheads="1"/>
          </p:cNvSpPr>
          <p:nvPr/>
        </p:nvSpPr>
        <p:spPr bwMode="auto">
          <a:xfrm>
            <a:off x="711200" y="1108075"/>
            <a:ext cx="5276850" cy="6096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Apartment Rents</a:t>
            </a:r>
            <a:endParaRPr lang="en-US" sz="2400">
              <a:effectLst>
                <a:outerShdw blurRad="38100" dist="38100" dir="2700000" algn="tl">
                  <a:srgbClr val="000000"/>
                </a:outerShdw>
              </a:effectLst>
              <a:latin typeface="Book Antiqua" pitchFamily="18" charset="0"/>
            </a:endParaRPr>
          </a:p>
        </p:txBody>
      </p:sp>
      <p:sp>
        <p:nvSpPr>
          <p:cNvPr id="18007" name="AutoShape 599"/>
          <p:cNvSpPr>
            <a:spLocks noChangeArrowheads="1"/>
          </p:cNvSpPr>
          <p:nvPr/>
        </p:nvSpPr>
        <p:spPr bwMode="auto">
          <a:xfrm rot="5400000">
            <a:off x="763588" y="17494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008" name="Rectangle 600"/>
          <p:cNvSpPr>
            <a:spLocks noChangeArrowheads="1"/>
          </p:cNvSpPr>
          <p:nvPr/>
        </p:nvSpPr>
        <p:spPr bwMode="auto">
          <a:xfrm>
            <a:off x="1027112" y="3822700"/>
            <a:ext cx="7597903" cy="22987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Let us provide a 95% confidence interval estimate</a:t>
            </a:r>
          </a:p>
          <a:p>
            <a:pPr marL="342900" indent="-342900"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of the mean rent per month for the population of one-</a:t>
            </a:r>
          </a:p>
          <a:p>
            <a:pPr marL="342900" indent="-342900"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bedroom efficiency apartments within a half-mile of </a:t>
            </a:r>
          </a:p>
          <a:p>
            <a:pPr marL="342900" indent="-342900"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campus.  We will assume this population to be </a:t>
            </a:r>
          </a:p>
          <a:p>
            <a:pPr marL="342900" indent="-342900"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normally distributed.</a:t>
            </a:r>
          </a:p>
        </p:txBody>
      </p:sp>
      <p:sp>
        <p:nvSpPr>
          <p:cNvPr id="18009" name="AutoShape 601"/>
          <p:cNvSpPr>
            <a:spLocks noChangeArrowheads="1"/>
          </p:cNvSpPr>
          <p:nvPr/>
        </p:nvSpPr>
        <p:spPr bwMode="auto">
          <a:xfrm rot="5400000">
            <a:off x="763588" y="39719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8007"/>
                                        </p:tgtEl>
                                        <p:attrNameLst>
                                          <p:attrName>style.visibility</p:attrName>
                                        </p:attrNameLst>
                                      </p:cBhvr>
                                      <p:to>
                                        <p:strVal val="visible"/>
                                      </p:to>
                                    </p:set>
                                    <p:animEffect transition="in" filter="slide(fromLeft)">
                                      <p:cBhvr>
                                        <p:cTn id="7" dur="500"/>
                                        <p:tgtEl>
                                          <p:spTgt spid="18007"/>
                                        </p:tgtEl>
                                      </p:cBhvr>
                                    </p:animEffect>
                                  </p:childTnLst>
                                  <p:subTnLst>
                                    <p:set>
                                      <p:cBhvr override="childStyle">
                                        <p:cTn dur="1" fill="hold" display="0" masterRel="nextClick" afterEffect="1"/>
                                        <p:tgtEl>
                                          <p:spTgt spid="1800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411"/>
                                        </p:tgtEl>
                                        <p:attrNameLst>
                                          <p:attrName>style.visibility</p:attrName>
                                        </p:attrNameLst>
                                      </p:cBhvr>
                                      <p:to>
                                        <p:strVal val="visible"/>
                                      </p:to>
                                    </p:set>
                                    <p:animEffect transition="in" filter="blinds(horizontal)">
                                      <p:cBhvr>
                                        <p:cTn id="12" dur="500"/>
                                        <p:tgtEl>
                                          <p:spTgt spid="17411"/>
                                        </p:tgtEl>
                                      </p:cBhvr>
                                    </p:animEffect>
                                  </p:childTnLst>
                                </p:cTn>
                              </p:par>
                            </p:childTnLst>
                          </p:cTn>
                        </p:par>
                        <p:par>
                          <p:cTn id="13" fill="hold">
                            <p:stCondLst>
                              <p:cond delay="500"/>
                            </p:stCondLst>
                            <p:childTnLst>
                              <p:par>
                                <p:cTn id="14" presetID="12" presetClass="entr" presetSubtype="8" fill="hold" grpId="0" nodeType="afterEffect">
                                  <p:stCondLst>
                                    <p:cond delay="5000"/>
                                  </p:stCondLst>
                                  <p:childTnLst>
                                    <p:set>
                                      <p:cBhvr>
                                        <p:cTn id="15" dur="1" fill="hold">
                                          <p:stCondLst>
                                            <p:cond delay="0"/>
                                          </p:stCondLst>
                                        </p:cTn>
                                        <p:tgtEl>
                                          <p:spTgt spid="18009"/>
                                        </p:tgtEl>
                                        <p:attrNameLst>
                                          <p:attrName>style.visibility</p:attrName>
                                        </p:attrNameLst>
                                      </p:cBhvr>
                                      <p:to>
                                        <p:strVal val="visible"/>
                                      </p:to>
                                    </p:set>
                                    <p:animEffect transition="in" filter="slide(fromLeft)">
                                      <p:cBhvr>
                                        <p:cTn id="16" dur="500"/>
                                        <p:tgtEl>
                                          <p:spTgt spid="18009"/>
                                        </p:tgtEl>
                                      </p:cBhvr>
                                    </p:animEffect>
                                  </p:childTnLst>
                                  <p:subTnLst>
                                    <p:set>
                                      <p:cBhvr override="childStyle">
                                        <p:cTn dur="1" fill="hold" display="0" masterRel="nextClick" afterEffect="1"/>
                                        <p:tgtEl>
                                          <p:spTgt spid="18009"/>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8008"/>
                                        </p:tgtEl>
                                        <p:attrNameLst>
                                          <p:attrName>style.visibility</p:attrName>
                                        </p:attrNameLst>
                                      </p:cBhvr>
                                      <p:to>
                                        <p:strVal val="visible"/>
                                      </p:to>
                                    </p:set>
                                    <p:animEffect transition="in" filter="blinds(horizontal)">
                                      <p:cBhvr>
                                        <p:cTn id="21" dur="500"/>
                                        <p:tgtEl>
                                          <p:spTgt spid="180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autoUpdateAnimBg="0"/>
      <p:bldP spid="18007" grpId="0" animBg="1"/>
      <p:bldP spid="18008" grpId="0" autoUpdateAnimBg="0"/>
      <p:bldP spid="18009" grpId="0" animBg="1"/>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body" idx="1"/>
          </p:nvPr>
        </p:nvSpPr>
        <p:spPr>
          <a:xfrm>
            <a:off x="681038" y="1182688"/>
            <a:ext cx="7939087" cy="566737"/>
          </a:xfrm>
          <a:noFill/>
          <a:ln/>
        </p:spPr>
        <p:txBody>
          <a:bodyPr/>
          <a:lstStyle/>
          <a:p>
            <a:pPr>
              <a:buFont typeface="Monotype Sorts" pitchFamily="2" charset="2"/>
              <a:buNone/>
            </a:pPr>
            <a:r>
              <a:rPr lang="en-US"/>
              <a:t>	At 95% confidence, </a:t>
            </a:r>
            <a:r>
              <a:rPr lang="en-US" i="1">
                <a:latin typeface="Symbol" pitchFamily="18" charset="2"/>
              </a:rPr>
              <a:t></a:t>
            </a:r>
            <a:r>
              <a:rPr lang="en-US"/>
              <a:t> = .05, and </a:t>
            </a:r>
            <a:r>
              <a:rPr lang="en-US" i="1">
                <a:latin typeface="Symbol" pitchFamily="18" charset="2"/>
              </a:rPr>
              <a:t></a:t>
            </a:r>
            <a:r>
              <a:rPr lang="en-US"/>
              <a:t>/2 = .025.</a:t>
            </a:r>
          </a:p>
        </p:txBody>
      </p:sp>
      <p:sp>
        <p:nvSpPr>
          <p:cNvPr id="19032" name="Arc 600"/>
          <p:cNvSpPr>
            <a:spLocks/>
          </p:cNvSpPr>
          <p:nvPr/>
        </p:nvSpPr>
        <p:spPr bwMode="auto">
          <a:xfrm rot="798385" flipV="1">
            <a:off x="1817688" y="2792413"/>
            <a:ext cx="3643312" cy="1358900"/>
          </a:xfrm>
          <a:custGeom>
            <a:avLst/>
            <a:gdLst>
              <a:gd name="G0" fmla="+- 3637 0 0"/>
              <a:gd name="G1" fmla="+- 21600 0 0"/>
              <a:gd name="G2" fmla="+- 21600 0 0"/>
              <a:gd name="T0" fmla="*/ 0 w 23422"/>
              <a:gd name="T1" fmla="*/ 308 h 21600"/>
              <a:gd name="T2" fmla="*/ 23422 w 23422"/>
              <a:gd name="T3" fmla="*/ 12933 h 21600"/>
              <a:gd name="T4" fmla="*/ 3637 w 23422"/>
              <a:gd name="T5" fmla="*/ 21600 h 21600"/>
            </a:gdLst>
            <a:ahLst/>
            <a:cxnLst>
              <a:cxn ang="0">
                <a:pos x="T0" y="T1"/>
              </a:cxn>
              <a:cxn ang="0">
                <a:pos x="T2" y="T3"/>
              </a:cxn>
              <a:cxn ang="0">
                <a:pos x="T4" y="T5"/>
              </a:cxn>
            </a:cxnLst>
            <a:rect l="0" t="0" r="r" b="b"/>
            <a:pathLst>
              <a:path w="23422" h="21600" fill="none" extrusionOk="0">
                <a:moveTo>
                  <a:pt x="0" y="308"/>
                </a:moveTo>
                <a:cubicBezTo>
                  <a:pt x="1201" y="103"/>
                  <a:pt x="2418" y="-1"/>
                  <a:pt x="3637" y="0"/>
                </a:cubicBezTo>
                <a:cubicBezTo>
                  <a:pt x="12214" y="0"/>
                  <a:pt x="19980" y="5075"/>
                  <a:pt x="23421" y="12933"/>
                </a:cubicBezTo>
              </a:path>
              <a:path w="23422" h="21600" stroke="0" extrusionOk="0">
                <a:moveTo>
                  <a:pt x="0" y="308"/>
                </a:moveTo>
                <a:cubicBezTo>
                  <a:pt x="1201" y="103"/>
                  <a:pt x="2418" y="-1"/>
                  <a:pt x="3637" y="0"/>
                </a:cubicBezTo>
                <a:cubicBezTo>
                  <a:pt x="12214" y="0"/>
                  <a:pt x="19980" y="5075"/>
                  <a:pt x="23421" y="12933"/>
                </a:cubicBezTo>
                <a:lnTo>
                  <a:pt x="3637" y="21600"/>
                </a:lnTo>
                <a:close/>
              </a:path>
            </a:pathLst>
          </a:custGeom>
          <a:noFill/>
          <a:ln w="28575">
            <a:solidFill>
              <a:srgbClr val="66FFFF"/>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19036" name="AutoShape 604"/>
          <p:cNvSpPr>
            <a:spLocks noChangeArrowheads="1"/>
          </p:cNvSpPr>
          <p:nvPr/>
        </p:nvSpPr>
        <p:spPr bwMode="auto">
          <a:xfrm rot="5400000">
            <a:off x="592138" y="13303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9037" name="Rectangle 605"/>
          <p:cNvSpPr>
            <a:spLocks noChangeArrowheads="1"/>
          </p:cNvSpPr>
          <p:nvPr/>
        </p:nvSpPr>
        <p:spPr bwMode="auto">
          <a:xfrm>
            <a:off x="876300" y="2019300"/>
            <a:ext cx="7162800" cy="552450"/>
          </a:xfrm>
          <a:prstGeom prst="rect">
            <a:avLst/>
          </a:prstGeom>
          <a:noFill/>
          <a:ln w="12700">
            <a:noFill/>
            <a:miter lim="800000"/>
            <a:headEnd/>
            <a:tailEnd/>
          </a:ln>
          <a:effectLst/>
        </p:spPr>
        <p:txBody>
          <a:bodyPr wrap="none" anchor="ctr"/>
          <a:lstStyle/>
          <a:p>
            <a:pPr>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In the </a:t>
            </a:r>
            <a:r>
              <a:rPr lang="en-US" sz="2400" i="1">
                <a:effectLst>
                  <a:outerShdw blurRad="38100" dist="38100" dir="2700000" algn="tl">
                    <a:srgbClr val="000000"/>
                  </a:outerShdw>
                </a:effectLst>
                <a:latin typeface="Book Antiqua" pitchFamily="18" charset="0"/>
              </a:rPr>
              <a:t>t</a:t>
            </a:r>
            <a:r>
              <a:rPr lang="en-US" sz="2400">
                <a:effectLst>
                  <a:outerShdw blurRad="38100" dist="38100" dir="2700000" algn="tl">
                    <a:srgbClr val="000000"/>
                  </a:outerShdw>
                </a:effectLst>
                <a:latin typeface="Book Antiqua" pitchFamily="18" charset="0"/>
              </a:rPr>
              <a:t>  distribution table we see that </a:t>
            </a:r>
            <a:r>
              <a:rPr lang="en-US" sz="2400" i="1">
                <a:effectLst>
                  <a:outerShdw blurRad="38100" dist="38100" dir="2700000" algn="tl">
                    <a:srgbClr val="000000"/>
                  </a:outerShdw>
                </a:effectLst>
                <a:latin typeface="Book Antiqua" pitchFamily="18" charset="0"/>
              </a:rPr>
              <a:t>t</a:t>
            </a:r>
            <a:r>
              <a:rPr lang="en-US" sz="2400" baseline="-25000">
                <a:effectLst>
                  <a:outerShdw blurRad="38100" dist="38100" dir="2700000" algn="tl">
                    <a:srgbClr val="000000"/>
                  </a:outerShdw>
                </a:effectLst>
                <a:latin typeface="Book Antiqua" pitchFamily="18" charset="0"/>
              </a:rPr>
              <a:t>.025</a:t>
            </a:r>
            <a:r>
              <a:rPr lang="en-US" sz="2400">
                <a:effectLst>
                  <a:outerShdw blurRad="38100" dist="38100" dir="2700000" algn="tl">
                    <a:srgbClr val="000000"/>
                  </a:outerShdw>
                </a:effectLst>
                <a:latin typeface="Book Antiqua" pitchFamily="18" charset="0"/>
              </a:rPr>
              <a:t> = 2.131.</a:t>
            </a:r>
            <a:endParaRPr lang="en-US">
              <a:effectLst>
                <a:outerShdw blurRad="38100" dist="38100" dir="2700000" algn="tl">
                  <a:srgbClr val="000000"/>
                </a:outerShdw>
              </a:effectLst>
              <a:latin typeface="Book Antiqua" pitchFamily="18" charset="0"/>
            </a:endParaRPr>
          </a:p>
        </p:txBody>
      </p:sp>
      <p:sp>
        <p:nvSpPr>
          <p:cNvPr id="19038" name="Rectangle 606"/>
          <p:cNvSpPr>
            <a:spLocks noChangeArrowheads="1"/>
          </p:cNvSpPr>
          <p:nvPr/>
        </p:nvSpPr>
        <p:spPr bwMode="auto">
          <a:xfrm>
            <a:off x="1028700" y="1543050"/>
            <a:ext cx="7391400" cy="609600"/>
          </a:xfrm>
          <a:prstGeom prst="rect">
            <a:avLst/>
          </a:prstGeom>
          <a:noFill/>
          <a:ln w="12700">
            <a:noFill/>
            <a:miter lim="800000"/>
            <a:headEnd/>
            <a:tailEnd/>
          </a:ln>
          <a:effectLst/>
        </p:spPr>
        <p:txBody>
          <a:bodyPr wrap="none" anchor="ctr"/>
          <a:lstStyle/>
          <a:p>
            <a:pPr>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Book Antiqua" pitchFamily="18" charset="0"/>
              </a:rPr>
              <a:t>t</a:t>
            </a:r>
            <a:r>
              <a:rPr lang="en-US" sz="2400" baseline="-25000">
                <a:effectLst>
                  <a:outerShdw blurRad="38100" dist="38100" dir="2700000" algn="tl">
                    <a:srgbClr val="000000"/>
                  </a:outerShdw>
                </a:effectLst>
                <a:latin typeface="Book Antiqua" pitchFamily="18" charset="0"/>
              </a:rPr>
              <a:t>.025</a:t>
            </a:r>
            <a:r>
              <a:rPr lang="en-US" sz="2400">
                <a:effectLst>
                  <a:outerShdw blurRad="38100" dist="38100" dir="2700000" algn="tl">
                    <a:srgbClr val="000000"/>
                  </a:outerShdw>
                </a:effectLst>
                <a:latin typeface="Book Antiqua" pitchFamily="18" charset="0"/>
              </a:rPr>
              <a:t> is based on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1 = 16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1 = 15 degrees of freedom.</a:t>
            </a:r>
            <a:endParaRPr lang="en-US">
              <a:effectLst>
                <a:outerShdw blurRad="38100" dist="38100" dir="2700000" algn="tl">
                  <a:srgbClr val="000000"/>
                </a:outerShdw>
              </a:effectLst>
              <a:latin typeface="Book Antiqua" pitchFamily="18" charset="0"/>
            </a:endParaRPr>
          </a:p>
        </p:txBody>
      </p:sp>
      <p:sp>
        <p:nvSpPr>
          <p:cNvPr id="19039" name="AutoShape 607"/>
          <p:cNvSpPr>
            <a:spLocks noChangeArrowheads="1"/>
          </p:cNvSpPr>
          <p:nvPr/>
        </p:nvSpPr>
        <p:spPr bwMode="auto">
          <a:xfrm rot="5400000">
            <a:off x="592138" y="18065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9040" name="AutoShape 608"/>
          <p:cNvSpPr>
            <a:spLocks noChangeArrowheads="1"/>
          </p:cNvSpPr>
          <p:nvPr/>
        </p:nvSpPr>
        <p:spPr bwMode="auto">
          <a:xfrm rot="5400000">
            <a:off x="592138" y="22256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9042" name="Rectangle 610"/>
          <p:cNvSpPr>
            <a:spLocks noChangeArrowheads="1"/>
          </p:cNvSpPr>
          <p:nvPr/>
        </p:nvSpPr>
        <p:spPr bwMode="auto">
          <a:xfrm>
            <a:off x="685800" y="155575"/>
            <a:ext cx="7772400" cy="81438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Interval Estimate of a Population Mean:</a:t>
            </a:r>
            <a:br>
              <a:rPr lang="en-US" sz="2800">
                <a:solidFill>
                  <a:srgbClr val="66FFFF"/>
                </a:solidFill>
                <a:effectLst>
                  <a:outerShdw blurRad="38100" dist="38100" dir="2700000" algn="tl">
                    <a:srgbClr val="000000"/>
                  </a:outerShdw>
                </a:effectLst>
                <a:latin typeface="Book Antiqua" pitchFamily="18" charset="0"/>
              </a:rPr>
            </a:br>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Unknown</a:t>
            </a:r>
          </a:p>
        </p:txBody>
      </p:sp>
      <p:pic>
        <p:nvPicPr>
          <p:cNvPr id="19045" name="Picture 613"/>
          <p:cNvPicPr>
            <a:picLocks noChangeAspect="1" noChangeArrowheads="1"/>
          </p:cNvPicPr>
          <p:nvPr/>
        </p:nvPicPr>
        <p:blipFill>
          <a:blip r:embed="rId3"/>
          <a:srcRect/>
          <a:stretch>
            <a:fillRect/>
          </a:stretch>
        </p:blipFill>
        <p:spPr bwMode="auto">
          <a:xfrm>
            <a:off x="638175" y="2532063"/>
            <a:ext cx="7866063" cy="3652837"/>
          </a:xfrm>
          <a:prstGeom prst="rect">
            <a:avLst/>
          </a:prstGeom>
          <a:no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19029" name="Oval 597"/>
          <p:cNvSpPr>
            <a:spLocks noChangeArrowheads="1"/>
          </p:cNvSpPr>
          <p:nvPr/>
        </p:nvSpPr>
        <p:spPr bwMode="auto">
          <a:xfrm>
            <a:off x="1162050" y="3492500"/>
            <a:ext cx="619125" cy="361950"/>
          </a:xfrm>
          <a:prstGeom prst="ellipse">
            <a:avLst/>
          </a:prstGeom>
          <a:noFill/>
          <a:ln w="28575">
            <a:solidFill>
              <a:srgbClr val="66FFFF"/>
            </a:solidFill>
            <a:round/>
            <a:headEnd/>
            <a:tailEnd/>
          </a:ln>
          <a:effectLst>
            <a:outerShdw dist="17961" dir="2700000" algn="ctr" rotWithShape="0">
              <a:srgbClr val="000000"/>
            </a:outerShdw>
          </a:effectLst>
        </p:spPr>
        <p:txBody>
          <a:bodyPr wrap="none" anchor="ctr"/>
          <a:lstStyle/>
          <a:p>
            <a:endParaRPr lang="en-US"/>
          </a:p>
        </p:txBody>
      </p:sp>
      <p:sp>
        <p:nvSpPr>
          <p:cNvPr id="19030" name="Oval 598"/>
          <p:cNvSpPr>
            <a:spLocks noChangeArrowheads="1"/>
          </p:cNvSpPr>
          <p:nvPr/>
        </p:nvSpPr>
        <p:spPr bwMode="auto">
          <a:xfrm>
            <a:off x="5467350" y="3000375"/>
            <a:ext cx="781050" cy="425450"/>
          </a:xfrm>
          <a:prstGeom prst="ellipse">
            <a:avLst/>
          </a:prstGeom>
          <a:noFill/>
          <a:ln w="28575">
            <a:solidFill>
              <a:srgbClr val="66FFFF"/>
            </a:solidFill>
            <a:round/>
            <a:headEnd/>
            <a:tailEnd/>
          </a:ln>
          <a:effectLst>
            <a:outerShdw dist="17961" dir="2700000" algn="ctr" rotWithShape="0">
              <a:srgbClr val="000000"/>
            </a:outerShdw>
          </a:effectLst>
        </p:spPr>
        <p:txBody>
          <a:bodyPr wrap="none" anchor="ctr"/>
          <a:lstStyle/>
          <a:p>
            <a:endParaRPr lang="en-US"/>
          </a:p>
        </p:txBody>
      </p:sp>
      <p:sp>
        <p:nvSpPr>
          <p:cNvPr id="19031" name="Oval 599"/>
          <p:cNvSpPr>
            <a:spLocks noChangeArrowheads="1"/>
          </p:cNvSpPr>
          <p:nvPr/>
        </p:nvSpPr>
        <p:spPr bwMode="auto">
          <a:xfrm>
            <a:off x="5429250" y="3463925"/>
            <a:ext cx="876300" cy="447675"/>
          </a:xfrm>
          <a:prstGeom prst="ellipse">
            <a:avLst/>
          </a:prstGeom>
          <a:noFill/>
          <a:ln w="28575">
            <a:solidFill>
              <a:srgbClr val="66FFFF"/>
            </a:solidFill>
            <a:round/>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9036"/>
                                        </p:tgtEl>
                                        <p:attrNameLst>
                                          <p:attrName>style.visibility</p:attrName>
                                        </p:attrNameLst>
                                      </p:cBhvr>
                                      <p:to>
                                        <p:strVal val="visible"/>
                                      </p:to>
                                    </p:set>
                                    <p:animEffect transition="in" filter="slide(fromLeft)">
                                      <p:cBhvr>
                                        <p:cTn id="7" dur="500"/>
                                        <p:tgtEl>
                                          <p:spTgt spid="19036"/>
                                        </p:tgtEl>
                                      </p:cBhvr>
                                    </p:animEffect>
                                  </p:childTnLst>
                                  <p:subTnLst>
                                    <p:set>
                                      <p:cBhvr override="childStyle">
                                        <p:cTn dur="1" fill="hold" display="0" masterRel="nextClick" afterEffect="1"/>
                                        <p:tgtEl>
                                          <p:spTgt spid="1903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8434">
                                            <p:txEl>
                                              <p:pRg st="0" end="0"/>
                                            </p:txEl>
                                          </p:spTgt>
                                        </p:tgtEl>
                                        <p:attrNameLst>
                                          <p:attrName>style.visibility</p:attrName>
                                        </p:attrNameLst>
                                      </p:cBhvr>
                                      <p:to>
                                        <p:strVal val="visible"/>
                                      </p:to>
                                    </p:set>
                                    <p:animEffect transition="in" filter="slide(fromTop)">
                                      <p:cBhvr>
                                        <p:cTn id="12" dur="500"/>
                                        <p:tgtEl>
                                          <p:spTgt spid="18434">
                                            <p:txEl>
                                              <p:pRg st="0" end="0"/>
                                            </p:txEl>
                                          </p:spTgt>
                                        </p:tgtEl>
                                      </p:cBhvr>
                                    </p:animEffect>
                                  </p:childTnLst>
                                </p:cTn>
                              </p:par>
                            </p:childTnLst>
                          </p:cTn>
                        </p:par>
                        <p:par>
                          <p:cTn id="13" fill="hold">
                            <p:stCondLst>
                              <p:cond delay="500"/>
                            </p:stCondLst>
                            <p:childTnLst>
                              <p:par>
                                <p:cTn id="14" presetID="16" presetClass="entr" presetSubtype="21" fill="hold" grpId="0" nodeType="afterEffect">
                                  <p:stCondLst>
                                    <p:cond delay="1000"/>
                                  </p:stCondLst>
                                  <p:childTnLst>
                                    <p:set>
                                      <p:cBhvr>
                                        <p:cTn id="15" dur="1" fill="hold">
                                          <p:stCondLst>
                                            <p:cond delay="0"/>
                                          </p:stCondLst>
                                        </p:cTn>
                                        <p:tgtEl>
                                          <p:spTgt spid="19030"/>
                                        </p:tgtEl>
                                        <p:attrNameLst>
                                          <p:attrName>style.visibility</p:attrName>
                                        </p:attrNameLst>
                                      </p:cBhvr>
                                      <p:to>
                                        <p:strVal val="visible"/>
                                      </p:to>
                                    </p:set>
                                    <p:animEffect transition="in" filter="barn(inVertical)">
                                      <p:cBhvr>
                                        <p:cTn id="16" dur="500"/>
                                        <p:tgtEl>
                                          <p:spTgt spid="19030"/>
                                        </p:tgtEl>
                                      </p:cBhvr>
                                    </p:animEffect>
                                  </p:childTnLst>
                                </p:cTn>
                              </p:par>
                            </p:childTnLst>
                          </p:cTn>
                        </p:par>
                        <p:par>
                          <p:cTn id="17" fill="hold">
                            <p:stCondLst>
                              <p:cond delay="2000"/>
                            </p:stCondLst>
                            <p:childTnLst>
                              <p:par>
                                <p:cTn id="18" presetID="12" presetClass="entr" presetSubtype="8" fill="hold" grpId="0" nodeType="afterEffect">
                                  <p:stCondLst>
                                    <p:cond delay="1000"/>
                                  </p:stCondLst>
                                  <p:childTnLst>
                                    <p:set>
                                      <p:cBhvr>
                                        <p:cTn id="19" dur="1" fill="hold">
                                          <p:stCondLst>
                                            <p:cond delay="0"/>
                                          </p:stCondLst>
                                        </p:cTn>
                                        <p:tgtEl>
                                          <p:spTgt spid="19039"/>
                                        </p:tgtEl>
                                        <p:attrNameLst>
                                          <p:attrName>style.visibility</p:attrName>
                                        </p:attrNameLst>
                                      </p:cBhvr>
                                      <p:to>
                                        <p:strVal val="visible"/>
                                      </p:to>
                                    </p:set>
                                    <p:animEffect transition="in" filter="slide(fromLeft)">
                                      <p:cBhvr>
                                        <p:cTn id="20" dur="500"/>
                                        <p:tgtEl>
                                          <p:spTgt spid="19039"/>
                                        </p:tgtEl>
                                      </p:cBhvr>
                                    </p:animEffect>
                                  </p:childTnLst>
                                  <p:subTnLst>
                                    <p:set>
                                      <p:cBhvr override="childStyle">
                                        <p:cTn dur="1" fill="hold" display="0" masterRel="nextClick" afterEffect="1"/>
                                        <p:tgtEl>
                                          <p:spTgt spid="19039"/>
                                        </p:tgtEl>
                                        <p:attrNameLst>
                                          <p:attrName>style.visibility</p:attrName>
                                        </p:attrNameLst>
                                      </p:cBhvr>
                                      <p:to>
                                        <p:strVal val="hidden"/>
                                      </p:to>
                                    </p:set>
                                  </p:subTnLst>
                                </p:cTn>
                              </p:par>
                            </p:childTnLst>
                          </p:cTn>
                        </p:par>
                      </p:childTnLst>
                    </p:cTn>
                  </p:par>
                  <p:par>
                    <p:cTn id="21" fill="hold">
                      <p:stCondLst>
                        <p:cond delay="indefinite"/>
                      </p:stCondLst>
                      <p:childTnLst>
                        <p:par>
                          <p:cTn id="22" fill="hold">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19038"/>
                                        </p:tgtEl>
                                        <p:attrNameLst>
                                          <p:attrName>style.visibility</p:attrName>
                                        </p:attrNameLst>
                                      </p:cBhvr>
                                      <p:to>
                                        <p:strVal val="visible"/>
                                      </p:to>
                                    </p:set>
                                    <p:animEffect transition="in" filter="slide(fromTop)">
                                      <p:cBhvr>
                                        <p:cTn id="25" dur="500"/>
                                        <p:tgtEl>
                                          <p:spTgt spid="19038"/>
                                        </p:tgtEl>
                                      </p:cBhvr>
                                    </p:animEffect>
                                  </p:childTnLst>
                                </p:cTn>
                              </p:par>
                            </p:childTnLst>
                          </p:cTn>
                        </p:par>
                        <p:par>
                          <p:cTn id="26" fill="hold">
                            <p:stCondLst>
                              <p:cond delay="500"/>
                            </p:stCondLst>
                            <p:childTnLst>
                              <p:par>
                                <p:cTn id="27" presetID="16" presetClass="entr" presetSubtype="21" fill="hold" grpId="0" nodeType="afterEffect">
                                  <p:stCondLst>
                                    <p:cond delay="1000"/>
                                  </p:stCondLst>
                                  <p:childTnLst>
                                    <p:set>
                                      <p:cBhvr>
                                        <p:cTn id="28" dur="1" fill="hold">
                                          <p:stCondLst>
                                            <p:cond delay="0"/>
                                          </p:stCondLst>
                                        </p:cTn>
                                        <p:tgtEl>
                                          <p:spTgt spid="19029"/>
                                        </p:tgtEl>
                                        <p:attrNameLst>
                                          <p:attrName>style.visibility</p:attrName>
                                        </p:attrNameLst>
                                      </p:cBhvr>
                                      <p:to>
                                        <p:strVal val="visible"/>
                                      </p:to>
                                    </p:set>
                                    <p:animEffect transition="in" filter="barn(inVertical)">
                                      <p:cBhvr>
                                        <p:cTn id="29" dur="500"/>
                                        <p:tgtEl>
                                          <p:spTgt spid="19029"/>
                                        </p:tgtEl>
                                      </p:cBhvr>
                                    </p:animEffect>
                                  </p:childTnLst>
                                </p:cTn>
                              </p:par>
                            </p:childTnLst>
                          </p:cTn>
                        </p:par>
                        <p:par>
                          <p:cTn id="30" fill="hold">
                            <p:stCondLst>
                              <p:cond delay="2000"/>
                            </p:stCondLst>
                            <p:childTnLst>
                              <p:par>
                                <p:cTn id="31" presetID="12" presetClass="entr" presetSubtype="8" fill="hold" grpId="0" nodeType="afterEffect">
                                  <p:stCondLst>
                                    <p:cond delay="1000"/>
                                  </p:stCondLst>
                                  <p:childTnLst>
                                    <p:set>
                                      <p:cBhvr>
                                        <p:cTn id="32" dur="1" fill="hold">
                                          <p:stCondLst>
                                            <p:cond delay="0"/>
                                          </p:stCondLst>
                                        </p:cTn>
                                        <p:tgtEl>
                                          <p:spTgt spid="19040"/>
                                        </p:tgtEl>
                                        <p:attrNameLst>
                                          <p:attrName>style.visibility</p:attrName>
                                        </p:attrNameLst>
                                      </p:cBhvr>
                                      <p:to>
                                        <p:strVal val="visible"/>
                                      </p:to>
                                    </p:set>
                                    <p:animEffect transition="in" filter="slide(fromLeft)">
                                      <p:cBhvr>
                                        <p:cTn id="33" dur="500"/>
                                        <p:tgtEl>
                                          <p:spTgt spid="19040"/>
                                        </p:tgtEl>
                                      </p:cBhvr>
                                    </p:animEffect>
                                  </p:childTnLst>
                                  <p:subTnLst>
                                    <p:set>
                                      <p:cBhvr override="childStyle">
                                        <p:cTn dur="1" fill="hold" display="0" masterRel="nextClick" afterEffect="1"/>
                                        <p:tgtEl>
                                          <p:spTgt spid="19040"/>
                                        </p:tgtEl>
                                        <p:attrNameLst>
                                          <p:attrName>style.visibility</p:attrName>
                                        </p:attrNameLst>
                                      </p:cBhvr>
                                      <p:to>
                                        <p:strVal val="hidden"/>
                                      </p:to>
                                    </p:set>
                                  </p:subTnLst>
                                </p:cTn>
                              </p:par>
                            </p:childTnLst>
                          </p:cTn>
                        </p:par>
                      </p:childTnLst>
                    </p:cTn>
                  </p:par>
                  <p:par>
                    <p:cTn id="34" fill="hold">
                      <p:stCondLst>
                        <p:cond delay="indefinite"/>
                      </p:stCondLst>
                      <p:childTnLst>
                        <p:par>
                          <p:cTn id="35" fill="hold">
                            <p:stCondLst>
                              <p:cond delay="0"/>
                            </p:stCondLst>
                            <p:childTnLst>
                              <p:par>
                                <p:cTn id="36" presetID="12" presetClass="entr" presetSubtype="1" fill="hold" grpId="0" nodeType="clickEffect">
                                  <p:stCondLst>
                                    <p:cond delay="0"/>
                                  </p:stCondLst>
                                  <p:childTnLst>
                                    <p:set>
                                      <p:cBhvr>
                                        <p:cTn id="37" dur="1" fill="hold">
                                          <p:stCondLst>
                                            <p:cond delay="0"/>
                                          </p:stCondLst>
                                        </p:cTn>
                                        <p:tgtEl>
                                          <p:spTgt spid="19037"/>
                                        </p:tgtEl>
                                        <p:attrNameLst>
                                          <p:attrName>style.visibility</p:attrName>
                                        </p:attrNameLst>
                                      </p:cBhvr>
                                      <p:to>
                                        <p:strVal val="visible"/>
                                      </p:to>
                                    </p:set>
                                    <p:animEffect transition="in" filter="slide(fromTop)">
                                      <p:cBhvr>
                                        <p:cTn id="38" dur="500"/>
                                        <p:tgtEl>
                                          <p:spTgt spid="19037"/>
                                        </p:tgtEl>
                                      </p:cBhvr>
                                    </p:animEffect>
                                  </p:childTnLst>
                                </p:cTn>
                              </p:par>
                            </p:childTnLst>
                          </p:cTn>
                        </p:par>
                        <p:par>
                          <p:cTn id="39" fill="hold">
                            <p:stCondLst>
                              <p:cond delay="500"/>
                            </p:stCondLst>
                            <p:childTnLst>
                              <p:par>
                                <p:cTn id="40" presetID="17" presetClass="entr" presetSubtype="8" fill="hold" grpId="0" nodeType="afterEffect">
                                  <p:stCondLst>
                                    <p:cond delay="2000"/>
                                  </p:stCondLst>
                                  <p:childTnLst>
                                    <p:set>
                                      <p:cBhvr>
                                        <p:cTn id="41" dur="1" fill="hold">
                                          <p:stCondLst>
                                            <p:cond delay="0"/>
                                          </p:stCondLst>
                                        </p:cTn>
                                        <p:tgtEl>
                                          <p:spTgt spid="19032"/>
                                        </p:tgtEl>
                                        <p:attrNameLst>
                                          <p:attrName>style.visibility</p:attrName>
                                        </p:attrNameLst>
                                      </p:cBhvr>
                                      <p:to>
                                        <p:strVal val="visible"/>
                                      </p:to>
                                    </p:set>
                                    <p:anim calcmode="lin" valueType="num">
                                      <p:cBhvr>
                                        <p:cTn id="42" dur="500" fill="hold"/>
                                        <p:tgtEl>
                                          <p:spTgt spid="19032"/>
                                        </p:tgtEl>
                                        <p:attrNameLst>
                                          <p:attrName>ppt_x</p:attrName>
                                        </p:attrNameLst>
                                      </p:cBhvr>
                                      <p:tavLst>
                                        <p:tav tm="0">
                                          <p:val>
                                            <p:strVal val="#ppt_x-#ppt_w/2"/>
                                          </p:val>
                                        </p:tav>
                                        <p:tav tm="100000">
                                          <p:val>
                                            <p:strVal val="#ppt_x"/>
                                          </p:val>
                                        </p:tav>
                                      </p:tavLst>
                                    </p:anim>
                                    <p:anim calcmode="lin" valueType="num">
                                      <p:cBhvr>
                                        <p:cTn id="43" dur="500" fill="hold"/>
                                        <p:tgtEl>
                                          <p:spTgt spid="19032"/>
                                        </p:tgtEl>
                                        <p:attrNameLst>
                                          <p:attrName>ppt_y</p:attrName>
                                        </p:attrNameLst>
                                      </p:cBhvr>
                                      <p:tavLst>
                                        <p:tav tm="0">
                                          <p:val>
                                            <p:strVal val="#ppt_y"/>
                                          </p:val>
                                        </p:tav>
                                        <p:tav tm="100000">
                                          <p:val>
                                            <p:strVal val="#ppt_y"/>
                                          </p:val>
                                        </p:tav>
                                      </p:tavLst>
                                    </p:anim>
                                    <p:anim calcmode="lin" valueType="num">
                                      <p:cBhvr>
                                        <p:cTn id="44" dur="500" fill="hold"/>
                                        <p:tgtEl>
                                          <p:spTgt spid="19032"/>
                                        </p:tgtEl>
                                        <p:attrNameLst>
                                          <p:attrName>ppt_w</p:attrName>
                                        </p:attrNameLst>
                                      </p:cBhvr>
                                      <p:tavLst>
                                        <p:tav tm="0">
                                          <p:val>
                                            <p:fltVal val="0"/>
                                          </p:val>
                                        </p:tav>
                                        <p:tav tm="100000">
                                          <p:val>
                                            <p:strVal val="#ppt_w"/>
                                          </p:val>
                                        </p:tav>
                                      </p:tavLst>
                                    </p:anim>
                                    <p:anim calcmode="lin" valueType="num">
                                      <p:cBhvr>
                                        <p:cTn id="45" dur="500" fill="hold"/>
                                        <p:tgtEl>
                                          <p:spTgt spid="19032"/>
                                        </p:tgtEl>
                                        <p:attrNameLst>
                                          <p:attrName>ppt_h</p:attrName>
                                        </p:attrNameLst>
                                      </p:cBhvr>
                                      <p:tavLst>
                                        <p:tav tm="0">
                                          <p:val>
                                            <p:strVal val="#ppt_h"/>
                                          </p:val>
                                        </p:tav>
                                        <p:tav tm="100000">
                                          <p:val>
                                            <p:strVal val="#ppt_h"/>
                                          </p:val>
                                        </p:tav>
                                      </p:tavLst>
                                    </p:anim>
                                  </p:childTnLst>
                                </p:cTn>
                              </p:par>
                            </p:childTnLst>
                          </p:cTn>
                        </p:par>
                        <p:par>
                          <p:cTn id="46" fill="hold">
                            <p:stCondLst>
                              <p:cond delay="3000"/>
                            </p:stCondLst>
                            <p:childTnLst>
                              <p:par>
                                <p:cTn id="47" presetID="17" presetClass="entr" presetSubtype="10" fill="hold" grpId="0" nodeType="afterEffect">
                                  <p:stCondLst>
                                    <p:cond delay="500"/>
                                  </p:stCondLst>
                                  <p:childTnLst>
                                    <p:set>
                                      <p:cBhvr>
                                        <p:cTn id="48" dur="1" fill="hold">
                                          <p:stCondLst>
                                            <p:cond delay="0"/>
                                          </p:stCondLst>
                                        </p:cTn>
                                        <p:tgtEl>
                                          <p:spTgt spid="19031"/>
                                        </p:tgtEl>
                                        <p:attrNameLst>
                                          <p:attrName>style.visibility</p:attrName>
                                        </p:attrNameLst>
                                      </p:cBhvr>
                                      <p:to>
                                        <p:strVal val="visible"/>
                                      </p:to>
                                    </p:set>
                                    <p:anim calcmode="lin" valueType="num">
                                      <p:cBhvr>
                                        <p:cTn id="49" dur="500" fill="hold"/>
                                        <p:tgtEl>
                                          <p:spTgt spid="19031"/>
                                        </p:tgtEl>
                                        <p:attrNameLst>
                                          <p:attrName>ppt_w</p:attrName>
                                        </p:attrNameLst>
                                      </p:cBhvr>
                                      <p:tavLst>
                                        <p:tav tm="0">
                                          <p:val>
                                            <p:fltVal val="0"/>
                                          </p:val>
                                        </p:tav>
                                        <p:tav tm="100000">
                                          <p:val>
                                            <p:strVal val="#ppt_w"/>
                                          </p:val>
                                        </p:tav>
                                      </p:tavLst>
                                    </p:anim>
                                    <p:anim calcmode="lin" valueType="num">
                                      <p:cBhvr>
                                        <p:cTn id="50" dur="500" fill="hold"/>
                                        <p:tgtEl>
                                          <p:spTgt spid="1903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autoUpdateAnimBg="0"/>
      <p:bldP spid="19032" grpId="0" animBg="1"/>
      <p:bldP spid="19036" grpId="0" animBg="1"/>
      <p:bldP spid="19037" grpId="0" autoUpdateAnimBg="0"/>
      <p:bldP spid="19038" grpId="0" autoUpdateAnimBg="0"/>
      <p:bldP spid="19039" grpId="0" animBg="1"/>
      <p:bldP spid="19040" grpId="0" animBg="1"/>
      <p:bldP spid="19029" grpId="0" animBg="1"/>
      <p:bldP spid="19030" grpId="0" animBg="1"/>
      <p:bldP spid="19031"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726" name="Rectangle 1198"/>
          <p:cNvSpPr>
            <a:spLocks noChangeArrowheads="1"/>
          </p:cNvSpPr>
          <p:nvPr/>
        </p:nvSpPr>
        <p:spPr bwMode="auto">
          <a:xfrm>
            <a:off x="914400" y="3905250"/>
            <a:ext cx="7581900" cy="14478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51712" name="Rectangle 1184"/>
          <p:cNvSpPr>
            <a:spLocks noChangeArrowheads="1"/>
          </p:cNvSpPr>
          <p:nvPr/>
        </p:nvSpPr>
        <p:spPr bwMode="auto">
          <a:xfrm>
            <a:off x="3562350" y="1657350"/>
            <a:ext cx="2019300" cy="104775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aphicFrame>
        <p:nvGraphicFramePr>
          <p:cNvPr id="19459" name="Object 3">
            <a:hlinkClick r:id="" action="ppaction://ole?verb=0"/>
          </p:cNvPr>
          <p:cNvGraphicFramePr>
            <a:graphicFrameLocks/>
          </p:cNvGraphicFramePr>
          <p:nvPr/>
        </p:nvGraphicFramePr>
        <p:xfrm>
          <a:off x="3841750" y="1741488"/>
          <a:ext cx="1462088" cy="776287"/>
        </p:xfrm>
        <a:graphic>
          <a:graphicData uri="http://schemas.openxmlformats.org/presentationml/2006/ole">
            <mc:AlternateContent xmlns:mc="http://schemas.openxmlformats.org/markup-compatibility/2006">
              <mc:Choice xmlns:v="urn:schemas-microsoft-com:vml" Requires="v">
                <p:oleObj spid="_x0000_s263190" name="Equation" r:id="rId4" imgW="1357200" imgH="709560" progId="Equation">
                  <p:embed/>
                </p:oleObj>
              </mc:Choice>
              <mc:Fallback>
                <p:oleObj name="Equation" r:id="rId4" imgW="1357200" imgH="709560" progId="Equation">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41750" y="1741488"/>
                        <a:ext cx="1462088" cy="77628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51713" name="Rectangle 1185"/>
          <p:cNvSpPr>
            <a:spLocks noChangeArrowheads="1"/>
          </p:cNvSpPr>
          <p:nvPr/>
        </p:nvSpPr>
        <p:spPr bwMode="auto">
          <a:xfrm>
            <a:off x="971550" y="3924300"/>
            <a:ext cx="7505700" cy="1390650"/>
          </a:xfrm>
          <a:prstGeom prst="rect">
            <a:avLst/>
          </a:prstGeom>
          <a:noFill/>
          <a:ln w="12700">
            <a:noFill/>
            <a:miter lim="800000"/>
            <a:headEnd/>
            <a:tailEnd/>
          </a:ln>
          <a:effectLst/>
        </p:spPr>
        <p:txBody>
          <a:bodyPr wrap="none" anchor="ctr"/>
          <a:lstStyle/>
          <a:p>
            <a:pPr algn="l"/>
            <a:r>
              <a:rPr lang="en-US" sz="2400" dirty="0">
                <a:effectLst>
                  <a:outerShdw blurRad="38100" dist="38100" dir="2700000" algn="tl">
                    <a:srgbClr val="000000"/>
                  </a:outerShdw>
                </a:effectLst>
                <a:latin typeface="Book Antiqua" pitchFamily="18" charset="0"/>
              </a:rPr>
              <a:t>    We are 95% confident that the mean rent per month</a:t>
            </a:r>
          </a:p>
          <a:p>
            <a:pPr algn="l"/>
            <a:r>
              <a:rPr lang="en-US" sz="2400" dirty="0">
                <a:effectLst>
                  <a:outerShdw blurRad="38100" dist="38100" dir="2700000" algn="tl">
                    <a:srgbClr val="000000"/>
                  </a:outerShdw>
                </a:effectLst>
                <a:latin typeface="Book Antiqua" pitchFamily="18" charset="0"/>
              </a:rPr>
              <a:t>for the population of one-bedroom apartments within</a:t>
            </a:r>
          </a:p>
          <a:p>
            <a:pPr algn="l"/>
            <a:r>
              <a:rPr lang="en-US" sz="2400" dirty="0">
                <a:effectLst>
                  <a:outerShdw blurRad="38100" dist="38100" dir="2700000" algn="tl">
                    <a:srgbClr val="000000"/>
                  </a:outerShdw>
                </a:effectLst>
                <a:latin typeface="Book Antiqua" pitchFamily="18" charset="0"/>
              </a:rPr>
              <a:t>a half-mile of campus is between $720.70 and $779.30.</a:t>
            </a:r>
          </a:p>
        </p:txBody>
      </p:sp>
      <p:sp>
        <p:nvSpPr>
          <p:cNvPr id="151714" name="Rectangle 1186"/>
          <p:cNvSpPr>
            <a:spLocks noChangeArrowheads="1"/>
          </p:cNvSpPr>
          <p:nvPr/>
        </p:nvSpPr>
        <p:spPr bwMode="auto">
          <a:xfrm>
            <a:off x="711200" y="1114425"/>
            <a:ext cx="7772400" cy="6096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Interval Estimate</a:t>
            </a:r>
            <a:endParaRPr lang="en-US" sz="2400">
              <a:effectLst>
                <a:outerShdw blurRad="38100" dist="38100" dir="2700000" algn="tl">
                  <a:srgbClr val="000000"/>
                </a:outerShdw>
              </a:effectLst>
              <a:latin typeface="Book Antiqua" pitchFamily="18" charset="0"/>
            </a:endParaRPr>
          </a:p>
        </p:txBody>
      </p:sp>
      <p:sp>
        <p:nvSpPr>
          <p:cNvPr id="151715" name="AutoShape 1187"/>
          <p:cNvSpPr>
            <a:spLocks noChangeArrowheads="1"/>
          </p:cNvSpPr>
          <p:nvPr/>
        </p:nvSpPr>
        <p:spPr bwMode="auto">
          <a:xfrm rot="5400000">
            <a:off x="3278188" y="20923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1721" name="AutoShape 1193"/>
          <p:cNvSpPr>
            <a:spLocks noChangeArrowheads="1"/>
          </p:cNvSpPr>
          <p:nvPr/>
        </p:nvSpPr>
        <p:spPr bwMode="auto">
          <a:xfrm rot="5400000">
            <a:off x="2268538" y="31781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1722" name="AutoShape 1194"/>
          <p:cNvSpPr>
            <a:spLocks noChangeArrowheads="1"/>
          </p:cNvSpPr>
          <p:nvPr/>
        </p:nvSpPr>
        <p:spPr bwMode="auto">
          <a:xfrm rot="5400000">
            <a:off x="630238" y="45497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1729" name="Rectangle 1201"/>
          <p:cNvSpPr>
            <a:spLocks noChangeArrowheads="1"/>
          </p:cNvSpPr>
          <p:nvPr/>
        </p:nvSpPr>
        <p:spPr bwMode="auto">
          <a:xfrm>
            <a:off x="685800" y="155575"/>
            <a:ext cx="7772400" cy="81438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Interval Estimate of a Population Mean:</a:t>
            </a:r>
            <a:br>
              <a:rPr lang="en-US" sz="2800">
                <a:solidFill>
                  <a:srgbClr val="66FFFF"/>
                </a:solidFill>
                <a:effectLst>
                  <a:outerShdw blurRad="38100" dist="38100" dir="2700000" algn="tl">
                    <a:srgbClr val="000000"/>
                  </a:outerShdw>
                </a:effectLst>
                <a:latin typeface="Book Antiqua" pitchFamily="18" charset="0"/>
              </a:rPr>
            </a:br>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Unknown</a:t>
            </a:r>
          </a:p>
        </p:txBody>
      </p:sp>
      <p:graphicFrame>
        <p:nvGraphicFramePr>
          <p:cNvPr id="151730" name="Object 1202"/>
          <p:cNvGraphicFramePr>
            <a:graphicFrameLocks noChangeAspect="1"/>
          </p:cNvGraphicFramePr>
          <p:nvPr>
            <p:extLst>
              <p:ext uri="{D42A27DB-BD31-4B8C-83A1-F6EECF244321}">
                <p14:modId xmlns:p14="http://schemas.microsoft.com/office/powerpoint/2010/main" val="2672026"/>
              </p:ext>
            </p:extLst>
          </p:nvPr>
        </p:nvGraphicFramePr>
        <p:xfrm>
          <a:off x="2559050" y="2811463"/>
          <a:ext cx="4197350" cy="958850"/>
        </p:xfrm>
        <a:graphic>
          <a:graphicData uri="http://schemas.openxmlformats.org/presentationml/2006/ole">
            <mc:AlternateContent xmlns:mc="http://schemas.openxmlformats.org/markup-compatibility/2006">
              <mc:Choice xmlns:v="urn:schemas-microsoft-com:vml" Requires="v">
                <p:oleObj spid="_x0000_s263191" name="Equation" r:id="rId6" imgW="1892160" imgH="419040" progId="Equation.DSMT4">
                  <p:embed/>
                </p:oleObj>
              </mc:Choice>
              <mc:Fallback>
                <p:oleObj name="Equation" r:id="rId6" imgW="1892160" imgH="419040" progId="Equation.DSMT4">
                  <p:embed/>
                  <p:pic>
                    <p:nvPicPr>
                      <p:cNvPr id="0" name=""/>
                      <p:cNvPicPr>
                        <a:picLocks noChangeAspect="1" noChangeArrowheads="1"/>
                      </p:cNvPicPr>
                      <p:nvPr/>
                    </p:nvPicPr>
                    <p:blipFill>
                      <a:blip r:embed="rId7"/>
                      <a:srcRect/>
                      <a:stretch>
                        <a:fillRect/>
                      </a:stretch>
                    </p:blipFill>
                    <p:spPr bwMode="auto">
                      <a:xfrm>
                        <a:off x="2559050" y="2811463"/>
                        <a:ext cx="4197350" cy="958850"/>
                      </a:xfrm>
                      <a:prstGeom prst="rect">
                        <a:avLst/>
                      </a:prstGeom>
                      <a:noFill/>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1731" name="AutoShape 1203"/>
          <p:cNvSpPr>
            <a:spLocks noChangeArrowheads="1"/>
          </p:cNvSpPr>
          <p:nvPr/>
        </p:nvSpPr>
        <p:spPr bwMode="auto">
          <a:xfrm>
            <a:off x="6515100" y="1887538"/>
            <a:ext cx="1404938" cy="800100"/>
          </a:xfrm>
          <a:prstGeom prst="wedgeRoundRectCallout">
            <a:avLst>
              <a:gd name="adj1" fmla="val -38250"/>
              <a:gd name="adj2" fmla="val 91667"/>
              <a:gd name="adj3" fmla="val 16667"/>
            </a:avLst>
          </a:prstGeom>
          <a:gradFill rotWithShape="0">
            <a:gsLst>
              <a:gs pos="0">
                <a:srgbClr val="666699">
                  <a:gamma/>
                  <a:shade val="46275"/>
                  <a:invGamma/>
                </a:srgbClr>
              </a:gs>
              <a:gs pos="50000">
                <a:srgbClr val="666699"/>
              </a:gs>
              <a:gs pos="100000">
                <a:srgbClr val="66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pPr>
              <a:lnSpc>
                <a:spcPct val="90000"/>
              </a:lnSpc>
            </a:pPr>
            <a:r>
              <a:rPr lang="en-US">
                <a:effectLst>
                  <a:outerShdw blurRad="38100" dist="38100" dir="2700000" algn="tl">
                    <a:srgbClr val="000000"/>
                  </a:outerShdw>
                </a:effectLst>
                <a:latin typeface="Book Antiqua" pitchFamily="18" charset="0"/>
              </a:rPr>
              <a:t>Margin</a:t>
            </a:r>
          </a:p>
          <a:p>
            <a:pPr>
              <a:lnSpc>
                <a:spcPct val="90000"/>
              </a:lnSpc>
            </a:pPr>
            <a:r>
              <a:rPr lang="en-US">
                <a:effectLst>
                  <a:outerShdw blurRad="38100" dist="38100" dir="2700000" algn="tl">
                    <a:srgbClr val="000000"/>
                  </a:outerShdw>
                </a:effectLst>
                <a:latin typeface="Book Antiqua" pitchFamily="18" charset="0"/>
              </a:rPr>
              <a:t>of Error</a:t>
            </a:r>
          </a:p>
        </p:txBody>
      </p:sp>
      <p:sp>
        <p:nvSpPr>
          <p:cNvPr id="151732" name="Line 1204"/>
          <p:cNvSpPr>
            <a:spLocks noChangeShapeType="1"/>
          </p:cNvSpPr>
          <p:nvPr/>
        </p:nvSpPr>
        <p:spPr bwMode="auto">
          <a:xfrm>
            <a:off x="5935663" y="3468688"/>
            <a:ext cx="741362" cy="0"/>
          </a:xfrm>
          <a:prstGeom prst="line">
            <a:avLst/>
          </a:prstGeom>
          <a:noFill/>
          <a:ln w="28575">
            <a:solidFill>
              <a:srgbClr val="66FFFF"/>
            </a:solidFill>
            <a:round/>
            <a:headEnd/>
            <a:tailEnd/>
          </a:ln>
          <a:effectLst>
            <a:outerShdw dist="17961" dir="2700000" algn="ctr" rotWithShape="0">
              <a:srgbClr val="000000"/>
            </a:outerShdw>
          </a:effectLst>
        </p:spPr>
        <p:txBody>
          <a:bodyPr/>
          <a:lstStyle/>
          <a:p>
            <a:endParaRPr lang="en-US"/>
          </a:p>
        </p:txBody>
      </p:sp>
      <p:sp>
        <p:nvSpPr>
          <p:cNvPr id="14" name="TextBox 1"/>
          <p:cNvSpPr txBox="1"/>
          <p:nvPr/>
        </p:nvSpPr>
        <p:spPr>
          <a:xfrm>
            <a:off x="8162474" y="6237700"/>
            <a:ext cx="580124" cy="338554"/>
          </a:xfrm>
          <a:prstGeom prst="rect">
            <a:avLst/>
          </a:prstGeom>
          <a:noFill/>
        </p:spPr>
        <p:txBody>
          <a:bodyPr wrap="square" rtlCol="0">
            <a:spAutoFit/>
          </a:bodyPr>
          <a:ls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9pPr>
          </a:lstStyle>
          <a:p>
            <a:r>
              <a:rPr lang="en-US" sz="1600" dirty="0">
                <a:latin typeface="+mn-lt"/>
              </a:rPr>
              <a:t>27</a:t>
            </a:r>
          </a:p>
        </p:txBody>
      </p:sp>
    </p:spTree>
    <p:extLst>
      <p:ext uri="{BB962C8B-B14F-4D97-AF65-F5344CB8AC3E}">
        <p14:creationId xmlns:p14="http://schemas.microsoft.com/office/powerpoint/2010/main" val="328703631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51715"/>
                                        </p:tgtEl>
                                        <p:attrNameLst>
                                          <p:attrName>style.visibility</p:attrName>
                                        </p:attrNameLst>
                                      </p:cBhvr>
                                      <p:to>
                                        <p:strVal val="visible"/>
                                      </p:to>
                                    </p:set>
                                    <p:animEffect transition="in" filter="slide(fromLeft)">
                                      <p:cBhvr>
                                        <p:cTn id="7" dur="500"/>
                                        <p:tgtEl>
                                          <p:spTgt spid="151715"/>
                                        </p:tgtEl>
                                      </p:cBhvr>
                                    </p:animEffect>
                                  </p:childTnLst>
                                  <p:subTnLst>
                                    <p:set>
                                      <p:cBhvr override="childStyle">
                                        <p:cTn dur="1" fill="hold" display="0" masterRel="nextClick" afterEffect="1"/>
                                        <p:tgtEl>
                                          <p:spTgt spid="15171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1712"/>
                                        </p:tgtEl>
                                        <p:attrNameLst>
                                          <p:attrName>style.visibility</p:attrName>
                                        </p:attrNameLst>
                                      </p:cBhvr>
                                      <p:to>
                                        <p:strVal val="visible"/>
                                      </p:to>
                                    </p:set>
                                    <p:animEffect transition="in" filter="dissolve">
                                      <p:cBhvr>
                                        <p:cTn id="12" dur="500"/>
                                        <p:tgtEl>
                                          <p:spTgt spid="151712"/>
                                        </p:tgtEl>
                                      </p:cBhvr>
                                    </p:animEffect>
                                  </p:childTnLst>
                                </p:cTn>
                              </p:par>
                            </p:childTnLst>
                          </p:cTn>
                        </p:par>
                        <p:par>
                          <p:cTn id="13" fill="hold">
                            <p:stCondLst>
                              <p:cond delay="500"/>
                            </p:stCondLst>
                            <p:childTnLst>
                              <p:par>
                                <p:cTn id="14" presetID="23" presetClass="entr" presetSubtype="272" fill="hold" nodeType="afterEffect">
                                  <p:stCondLst>
                                    <p:cond delay="1000"/>
                                  </p:stCondLst>
                                  <p:childTnLst>
                                    <p:set>
                                      <p:cBhvr>
                                        <p:cTn id="15" dur="1" fill="hold">
                                          <p:stCondLst>
                                            <p:cond delay="0"/>
                                          </p:stCondLst>
                                        </p:cTn>
                                        <p:tgtEl>
                                          <p:spTgt spid="19459"/>
                                        </p:tgtEl>
                                        <p:attrNameLst>
                                          <p:attrName>style.visibility</p:attrName>
                                        </p:attrNameLst>
                                      </p:cBhvr>
                                      <p:to>
                                        <p:strVal val="visible"/>
                                      </p:to>
                                    </p:set>
                                    <p:anim calcmode="lin" valueType="num">
                                      <p:cBhvr>
                                        <p:cTn id="16" dur="500" fill="hold"/>
                                        <p:tgtEl>
                                          <p:spTgt spid="19459"/>
                                        </p:tgtEl>
                                        <p:attrNameLst>
                                          <p:attrName>ppt_w</p:attrName>
                                        </p:attrNameLst>
                                      </p:cBhvr>
                                      <p:tavLst>
                                        <p:tav tm="0">
                                          <p:val>
                                            <p:strVal val="2/3*#ppt_w"/>
                                          </p:val>
                                        </p:tav>
                                        <p:tav tm="100000">
                                          <p:val>
                                            <p:strVal val="#ppt_w"/>
                                          </p:val>
                                        </p:tav>
                                      </p:tavLst>
                                    </p:anim>
                                    <p:anim calcmode="lin" valueType="num">
                                      <p:cBhvr>
                                        <p:cTn id="17" dur="500" fill="hold"/>
                                        <p:tgtEl>
                                          <p:spTgt spid="19459"/>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8" fill="hold" grpId="0" nodeType="afterEffect">
                                  <p:stCondLst>
                                    <p:cond delay="1000"/>
                                  </p:stCondLst>
                                  <p:childTnLst>
                                    <p:set>
                                      <p:cBhvr>
                                        <p:cTn id="20" dur="1" fill="hold">
                                          <p:stCondLst>
                                            <p:cond delay="0"/>
                                          </p:stCondLst>
                                        </p:cTn>
                                        <p:tgtEl>
                                          <p:spTgt spid="151721"/>
                                        </p:tgtEl>
                                        <p:attrNameLst>
                                          <p:attrName>style.visibility</p:attrName>
                                        </p:attrNameLst>
                                      </p:cBhvr>
                                      <p:to>
                                        <p:strVal val="visible"/>
                                      </p:to>
                                    </p:set>
                                    <p:animEffect transition="in" filter="slide(fromLeft)">
                                      <p:cBhvr>
                                        <p:cTn id="21" dur="500"/>
                                        <p:tgtEl>
                                          <p:spTgt spid="151721"/>
                                        </p:tgtEl>
                                      </p:cBhvr>
                                    </p:animEffect>
                                  </p:childTnLst>
                                  <p:subTnLst>
                                    <p:set>
                                      <p:cBhvr override="childStyle">
                                        <p:cTn dur="1" fill="hold" display="0" masterRel="nextClick" afterEffect="1"/>
                                        <p:tgtEl>
                                          <p:spTgt spid="151721"/>
                                        </p:tgtEl>
                                        <p:attrNameLst>
                                          <p:attrName>style.visibility</p:attrName>
                                        </p:attrNameLst>
                                      </p:cBhvr>
                                      <p:to>
                                        <p:strVal val="hidden"/>
                                      </p:to>
                                    </p:set>
                                  </p:subTnLst>
                                </p:cTn>
                              </p:par>
                            </p:childTnLst>
                          </p:cTn>
                        </p:par>
                      </p:childTnLst>
                    </p:cTn>
                  </p:par>
                  <p:par>
                    <p:cTn id="22" fill="hold">
                      <p:stCondLst>
                        <p:cond delay="indefinite"/>
                      </p:stCondLst>
                      <p:childTnLst>
                        <p:par>
                          <p:cTn id="23" fill="hold">
                            <p:stCondLst>
                              <p:cond delay="0"/>
                            </p:stCondLst>
                            <p:childTnLst>
                              <p:par>
                                <p:cTn id="24" presetID="12" presetClass="entr" presetSubtype="1" fill="hold" nodeType="clickEffect">
                                  <p:stCondLst>
                                    <p:cond delay="0"/>
                                  </p:stCondLst>
                                  <p:childTnLst>
                                    <p:set>
                                      <p:cBhvr>
                                        <p:cTn id="25" dur="1" fill="hold">
                                          <p:stCondLst>
                                            <p:cond delay="0"/>
                                          </p:stCondLst>
                                        </p:cTn>
                                        <p:tgtEl>
                                          <p:spTgt spid="151730"/>
                                        </p:tgtEl>
                                        <p:attrNameLst>
                                          <p:attrName>style.visibility</p:attrName>
                                        </p:attrNameLst>
                                      </p:cBhvr>
                                      <p:to>
                                        <p:strVal val="visible"/>
                                      </p:to>
                                    </p:set>
                                    <p:animEffect transition="in" filter="slide(fromTop)">
                                      <p:cBhvr>
                                        <p:cTn id="26" dur="500"/>
                                        <p:tgtEl>
                                          <p:spTgt spid="151730"/>
                                        </p:tgtEl>
                                      </p:cBhvr>
                                    </p:animEffect>
                                  </p:childTnLst>
                                </p:cTn>
                              </p:par>
                            </p:childTnLst>
                          </p:cTn>
                        </p:par>
                        <p:par>
                          <p:cTn id="27" fill="hold">
                            <p:stCondLst>
                              <p:cond delay="500"/>
                            </p:stCondLst>
                            <p:childTnLst>
                              <p:par>
                                <p:cTn id="28" presetID="12" presetClass="entr" presetSubtype="8" fill="hold" grpId="0" nodeType="afterEffect">
                                  <p:stCondLst>
                                    <p:cond delay="3000"/>
                                  </p:stCondLst>
                                  <p:childTnLst>
                                    <p:set>
                                      <p:cBhvr>
                                        <p:cTn id="29" dur="1" fill="hold">
                                          <p:stCondLst>
                                            <p:cond delay="0"/>
                                          </p:stCondLst>
                                        </p:cTn>
                                        <p:tgtEl>
                                          <p:spTgt spid="151732"/>
                                        </p:tgtEl>
                                        <p:attrNameLst>
                                          <p:attrName>style.visibility</p:attrName>
                                        </p:attrNameLst>
                                      </p:cBhvr>
                                      <p:to>
                                        <p:strVal val="visible"/>
                                      </p:to>
                                    </p:set>
                                    <p:animEffect transition="in" filter="slide(fromLeft)">
                                      <p:cBhvr>
                                        <p:cTn id="30" dur="500"/>
                                        <p:tgtEl>
                                          <p:spTgt spid="151732"/>
                                        </p:tgtEl>
                                      </p:cBhvr>
                                    </p:animEffect>
                                  </p:childTnLst>
                                </p:cTn>
                              </p:par>
                            </p:childTnLst>
                          </p:cTn>
                        </p:par>
                        <p:par>
                          <p:cTn id="31" fill="hold">
                            <p:stCondLst>
                              <p:cond delay="4000"/>
                            </p:stCondLst>
                            <p:childTnLst>
                              <p:par>
                                <p:cTn id="32" presetID="23" presetClass="entr" presetSubtype="272" fill="hold" grpId="0" nodeType="afterEffect">
                                  <p:stCondLst>
                                    <p:cond delay="1000"/>
                                  </p:stCondLst>
                                  <p:childTnLst>
                                    <p:set>
                                      <p:cBhvr>
                                        <p:cTn id="33" dur="1" fill="hold">
                                          <p:stCondLst>
                                            <p:cond delay="0"/>
                                          </p:stCondLst>
                                        </p:cTn>
                                        <p:tgtEl>
                                          <p:spTgt spid="151731"/>
                                        </p:tgtEl>
                                        <p:attrNameLst>
                                          <p:attrName>style.visibility</p:attrName>
                                        </p:attrNameLst>
                                      </p:cBhvr>
                                      <p:to>
                                        <p:strVal val="visible"/>
                                      </p:to>
                                    </p:set>
                                    <p:anim calcmode="lin" valueType="num">
                                      <p:cBhvr>
                                        <p:cTn id="34" dur="500" fill="hold"/>
                                        <p:tgtEl>
                                          <p:spTgt spid="151731"/>
                                        </p:tgtEl>
                                        <p:attrNameLst>
                                          <p:attrName>ppt_w</p:attrName>
                                        </p:attrNameLst>
                                      </p:cBhvr>
                                      <p:tavLst>
                                        <p:tav tm="0">
                                          <p:val>
                                            <p:strVal val="2/3*#ppt_w"/>
                                          </p:val>
                                        </p:tav>
                                        <p:tav tm="100000">
                                          <p:val>
                                            <p:strVal val="#ppt_w"/>
                                          </p:val>
                                        </p:tav>
                                      </p:tavLst>
                                    </p:anim>
                                    <p:anim calcmode="lin" valueType="num">
                                      <p:cBhvr>
                                        <p:cTn id="35" dur="500" fill="hold"/>
                                        <p:tgtEl>
                                          <p:spTgt spid="151731"/>
                                        </p:tgtEl>
                                        <p:attrNameLst>
                                          <p:attrName>ppt_h</p:attrName>
                                        </p:attrNameLst>
                                      </p:cBhvr>
                                      <p:tavLst>
                                        <p:tav tm="0">
                                          <p:val>
                                            <p:strVal val="2/3*#ppt_h"/>
                                          </p:val>
                                        </p:tav>
                                        <p:tav tm="100000">
                                          <p:val>
                                            <p:strVal val="#ppt_h"/>
                                          </p:val>
                                        </p:tav>
                                      </p:tavLst>
                                    </p:anim>
                                  </p:childTnLst>
                                </p:cTn>
                              </p:par>
                            </p:childTnLst>
                          </p:cTn>
                        </p:par>
                        <p:par>
                          <p:cTn id="36" fill="hold">
                            <p:stCondLst>
                              <p:cond delay="5500"/>
                            </p:stCondLst>
                            <p:childTnLst>
                              <p:par>
                                <p:cTn id="37" presetID="12" presetClass="entr" presetSubtype="8" fill="hold" grpId="0" nodeType="afterEffect">
                                  <p:stCondLst>
                                    <p:cond delay="2000"/>
                                  </p:stCondLst>
                                  <p:childTnLst>
                                    <p:set>
                                      <p:cBhvr>
                                        <p:cTn id="38" dur="1" fill="hold">
                                          <p:stCondLst>
                                            <p:cond delay="0"/>
                                          </p:stCondLst>
                                        </p:cTn>
                                        <p:tgtEl>
                                          <p:spTgt spid="151722"/>
                                        </p:tgtEl>
                                        <p:attrNameLst>
                                          <p:attrName>style.visibility</p:attrName>
                                        </p:attrNameLst>
                                      </p:cBhvr>
                                      <p:to>
                                        <p:strVal val="visible"/>
                                      </p:to>
                                    </p:set>
                                    <p:animEffect transition="in" filter="slide(fromLeft)">
                                      <p:cBhvr>
                                        <p:cTn id="39" dur="500"/>
                                        <p:tgtEl>
                                          <p:spTgt spid="151722"/>
                                        </p:tgtEl>
                                      </p:cBhvr>
                                    </p:animEffect>
                                  </p:childTnLst>
                                  <p:subTnLst>
                                    <p:set>
                                      <p:cBhvr override="childStyle">
                                        <p:cTn dur="1" fill="hold" display="0" masterRel="nextClick" afterEffect="1"/>
                                        <p:tgtEl>
                                          <p:spTgt spid="151722"/>
                                        </p:tgtEl>
                                        <p:attrNameLst>
                                          <p:attrName>style.visibility</p:attrName>
                                        </p:attrNameLst>
                                      </p:cBhvr>
                                      <p:to>
                                        <p:strVal val="hidden"/>
                                      </p:to>
                                    </p:set>
                                  </p:sub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151726"/>
                                        </p:tgtEl>
                                        <p:attrNameLst>
                                          <p:attrName>style.visibility</p:attrName>
                                        </p:attrNameLst>
                                      </p:cBhvr>
                                      <p:to>
                                        <p:strVal val="visible"/>
                                      </p:to>
                                    </p:set>
                                    <p:animEffect transition="in" filter="dissolve">
                                      <p:cBhvr>
                                        <p:cTn id="44" dur="500"/>
                                        <p:tgtEl>
                                          <p:spTgt spid="151726"/>
                                        </p:tgtEl>
                                      </p:cBhvr>
                                    </p:animEffect>
                                  </p:childTnLst>
                                </p:cTn>
                              </p:par>
                            </p:childTnLst>
                          </p:cTn>
                        </p:par>
                        <p:par>
                          <p:cTn id="45" fill="hold">
                            <p:stCondLst>
                              <p:cond delay="500"/>
                            </p:stCondLst>
                            <p:childTnLst>
                              <p:par>
                                <p:cTn id="46" presetID="12" presetClass="entr" presetSubtype="1" fill="hold" grpId="0" nodeType="afterEffect">
                                  <p:stCondLst>
                                    <p:cond delay="1000"/>
                                  </p:stCondLst>
                                  <p:childTnLst>
                                    <p:set>
                                      <p:cBhvr>
                                        <p:cTn id="47" dur="1" fill="hold">
                                          <p:stCondLst>
                                            <p:cond delay="0"/>
                                          </p:stCondLst>
                                        </p:cTn>
                                        <p:tgtEl>
                                          <p:spTgt spid="151713"/>
                                        </p:tgtEl>
                                        <p:attrNameLst>
                                          <p:attrName>style.visibility</p:attrName>
                                        </p:attrNameLst>
                                      </p:cBhvr>
                                      <p:to>
                                        <p:strVal val="visible"/>
                                      </p:to>
                                    </p:set>
                                    <p:animEffect transition="in" filter="slide(fromTop)">
                                      <p:cBhvr>
                                        <p:cTn id="48" dur="500"/>
                                        <p:tgtEl>
                                          <p:spTgt spid="1517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726" grpId="0" animBg="1"/>
      <p:bldP spid="151712" grpId="0" animBg="1"/>
      <p:bldP spid="151713" grpId="0" autoUpdateAnimBg="0"/>
      <p:bldP spid="151715" grpId="0" animBg="1"/>
      <p:bldP spid="151721" grpId="0" animBg="1"/>
      <p:bldP spid="151722" grpId="0" animBg="1"/>
      <p:bldP spid="151731" grpId="0" animBg="1" autoUpdateAnimBg="0"/>
      <p:bldP spid="15173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160338"/>
            <a:ext cx="7772400" cy="814387"/>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Interval Estimate of a Population Mean:</a:t>
            </a:r>
            <a:br>
              <a:rPr lang="en-US" sz="2800" dirty="0">
                <a:solidFill>
                  <a:srgbClr val="66FFFF"/>
                </a:solidFill>
                <a:effectLst>
                  <a:outerShdw blurRad="38100" dist="38100" dir="2700000" algn="tl">
                    <a:srgbClr val="000000"/>
                  </a:outerShdw>
                </a:effectLst>
                <a:latin typeface="Book Antiqua" pitchFamily="18" charset="0"/>
              </a:rPr>
            </a:br>
            <a:r>
              <a:rPr lang="en-US" sz="2800" i="1" dirty="0">
                <a:solidFill>
                  <a:srgbClr val="66FFFF"/>
                </a:solidFill>
                <a:effectLst>
                  <a:outerShdw blurRad="38100" dist="38100" dir="2700000" algn="tl">
                    <a:srgbClr val="000000"/>
                  </a:outerShdw>
                </a:effectLst>
                <a:latin typeface="Symbol" pitchFamily="18" charset="2"/>
              </a:rPr>
              <a:t>s</a:t>
            </a:r>
            <a:r>
              <a:rPr lang="en-US" sz="2800" dirty="0">
                <a:solidFill>
                  <a:srgbClr val="66FFFF"/>
                </a:solidFill>
                <a:effectLst>
                  <a:outerShdw blurRad="38100" dist="38100" dir="2700000" algn="tl">
                    <a:srgbClr val="000000"/>
                  </a:outerShdw>
                </a:effectLst>
                <a:latin typeface="Book Antiqua" pitchFamily="18" charset="0"/>
              </a:rPr>
              <a:t>  Unknown</a:t>
            </a:r>
          </a:p>
        </p:txBody>
      </p:sp>
      <p:sp>
        <p:nvSpPr>
          <p:cNvPr id="3" name="Rectangle 3"/>
          <p:cNvSpPr>
            <a:spLocks noChangeArrowheads="1"/>
          </p:cNvSpPr>
          <p:nvPr/>
        </p:nvSpPr>
        <p:spPr bwMode="auto">
          <a:xfrm>
            <a:off x="703263" y="1114425"/>
            <a:ext cx="7905750" cy="6159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Adequate Sample Size</a:t>
            </a:r>
            <a:endParaRPr lang="en-US" sz="2400">
              <a:effectLst>
                <a:outerShdw blurRad="38100" dist="38100" dir="2700000" algn="tl">
                  <a:srgbClr val="000000"/>
                </a:outerShdw>
              </a:effectLst>
              <a:latin typeface="Book Antiqua" pitchFamily="18" charset="0"/>
            </a:endParaRPr>
          </a:p>
        </p:txBody>
      </p:sp>
      <p:sp>
        <p:nvSpPr>
          <p:cNvPr id="5" name="AutoShape 5"/>
          <p:cNvSpPr>
            <a:spLocks noChangeArrowheads="1"/>
          </p:cNvSpPr>
          <p:nvPr/>
        </p:nvSpPr>
        <p:spPr bwMode="auto">
          <a:xfrm rot="5400000">
            <a:off x="763588" y="24479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AutoShape 6"/>
          <p:cNvSpPr>
            <a:spLocks noChangeArrowheads="1"/>
          </p:cNvSpPr>
          <p:nvPr/>
        </p:nvSpPr>
        <p:spPr bwMode="auto">
          <a:xfrm rot="5400000">
            <a:off x="738188" y="40417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 name="Rectangle 7"/>
          <p:cNvSpPr>
            <a:spLocks noChangeArrowheads="1"/>
          </p:cNvSpPr>
          <p:nvPr/>
        </p:nvSpPr>
        <p:spPr bwMode="auto">
          <a:xfrm>
            <a:off x="1098550" y="3397250"/>
            <a:ext cx="7429500" cy="13716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If the population distribution is highly skewed or</a:t>
            </a:r>
          </a:p>
          <a:p>
            <a:pPr algn="l"/>
            <a:r>
              <a:rPr lang="en-US" sz="2400" dirty="0">
                <a:effectLst>
                  <a:outerShdw blurRad="38100" dist="38100" dir="2700000" algn="tl">
                    <a:srgbClr val="000000"/>
                  </a:outerShdw>
                </a:effectLst>
                <a:latin typeface="Book Antiqua" pitchFamily="18" charset="0"/>
              </a:rPr>
              <a:t> contains outliers, a sample size of 50 or more is</a:t>
            </a:r>
          </a:p>
          <a:p>
            <a:pPr algn="l"/>
            <a:r>
              <a:rPr lang="en-US" sz="2400" dirty="0">
                <a:effectLst>
                  <a:outerShdw blurRad="38100" dist="38100" dir="2700000" algn="tl">
                    <a:srgbClr val="000000"/>
                  </a:outerShdw>
                </a:effectLst>
                <a:latin typeface="Book Antiqua" pitchFamily="18" charset="0"/>
              </a:rPr>
              <a:t> recommended.</a:t>
            </a:r>
          </a:p>
        </p:txBody>
      </p:sp>
      <p:grpSp>
        <p:nvGrpSpPr>
          <p:cNvPr id="12" name="Group 11"/>
          <p:cNvGrpSpPr/>
          <p:nvPr/>
        </p:nvGrpSpPr>
        <p:grpSpPr>
          <a:xfrm>
            <a:off x="1085850" y="1771650"/>
            <a:ext cx="7429500" cy="1504950"/>
            <a:chOff x="1085850" y="1771650"/>
            <a:chExt cx="7429500" cy="1504950"/>
          </a:xfrm>
        </p:grpSpPr>
        <p:sp>
          <p:nvSpPr>
            <p:cNvPr id="4" name="Rectangle 4"/>
            <p:cNvSpPr>
              <a:spLocks noChangeArrowheads="1"/>
            </p:cNvSpPr>
            <p:nvPr/>
          </p:nvSpPr>
          <p:spPr bwMode="auto">
            <a:xfrm>
              <a:off x="1085850" y="1771650"/>
              <a:ext cx="7429500" cy="150495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In most applications, a sample size of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 = 30 is</a:t>
              </a:r>
            </a:p>
            <a:p>
              <a:pPr algn="l"/>
              <a:r>
                <a:rPr lang="en-US" sz="2400" dirty="0">
                  <a:effectLst>
                    <a:outerShdw blurRad="38100" dist="38100" dir="2700000" algn="tl">
                      <a:srgbClr val="000000"/>
                    </a:outerShdw>
                  </a:effectLst>
                  <a:latin typeface="Book Antiqua" pitchFamily="18" charset="0"/>
                </a:rPr>
                <a:t> adequate when using the expression                         to</a:t>
              </a:r>
            </a:p>
            <a:p>
              <a:pPr algn="l"/>
              <a:r>
                <a:rPr lang="en-US" sz="2400" dirty="0">
                  <a:effectLst>
                    <a:outerShdw blurRad="38100" dist="38100" dir="2700000" algn="tl">
                      <a:srgbClr val="000000"/>
                    </a:outerShdw>
                  </a:effectLst>
                  <a:latin typeface="Book Antiqua" pitchFamily="18" charset="0"/>
                </a:rPr>
                <a:t> develop an interval estimate of a population mean.</a:t>
              </a:r>
            </a:p>
          </p:txBody>
        </p:sp>
        <mc:AlternateContent xmlns:mc="http://schemas.openxmlformats.org/markup-compatibility/2006" xmlns:a14="http://schemas.microsoft.com/office/drawing/2010/main">
          <mc:Choice Requires="a14">
            <p:sp>
              <p:nvSpPr>
                <p:cNvPr id="11" name="Rectangle 10"/>
                <p:cNvSpPr/>
                <p:nvPr/>
              </p:nvSpPr>
              <p:spPr>
                <a:xfrm>
                  <a:off x="6208572" y="2304270"/>
                  <a:ext cx="1891992" cy="464423"/>
                </a:xfrm>
                <a:prstGeom prst="rect">
                  <a:avLst/>
                </a:prstGeom>
              </p:spPr>
              <p:txBody>
                <a:bodyPr wrap="none">
                  <a:spAutoFit/>
                </a:bodyPr>
                <a:lstStyle/>
                <a:p>
                  <a14:m>
                    <m:oMath xmlns:m="http://schemas.openxmlformats.org/officeDocument/2006/math">
                      <m:acc>
                        <m:accPr>
                          <m:chr m:val="̅"/>
                          <m:ctrlPr>
                            <a:rPr lang="en-US" i="1">
                              <a:latin typeface="Cambria Math" panose="02040503050406030204" pitchFamily="18" charset="0"/>
                            </a:rPr>
                          </m:ctrlPr>
                        </m:accPr>
                        <m:e>
                          <m:r>
                            <a:rPr lang="en-US" i="1">
                              <a:latin typeface="Cambria Math"/>
                            </a:rPr>
                            <m:t>𝑥</m:t>
                          </m:r>
                        </m:e>
                      </m:acc>
                      <m:r>
                        <a:rPr lang="en-US">
                          <a:latin typeface="Cambria Math"/>
                        </a:rPr>
                        <m:t>±</m:t>
                      </m:r>
                      <m:sSub>
                        <m:sSubPr>
                          <m:ctrlPr>
                            <a:rPr lang="en-US" i="1">
                              <a:latin typeface="Cambria Math" panose="02040503050406030204" pitchFamily="18" charset="0"/>
                            </a:rPr>
                          </m:ctrlPr>
                        </m:sSubPr>
                        <m:e>
                          <m:r>
                            <a:rPr lang="en-US" i="1">
                              <a:latin typeface="Cambria Math"/>
                            </a:rPr>
                            <m:t>𝑡</m:t>
                          </m:r>
                        </m:e>
                        <m:sub>
                          <m:f>
                            <m:fPr>
                              <m:type m:val="lin"/>
                              <m:ctrlPr>
                                <a:rPr lang="en-US" i="1">
                                  <a:latin typeface="Cambria Math" panose="02040503050406030204" pitchFamily="18" charset="0"/>
                                </a:rPr>
                              </m:ctrlPr>
                            </m:fPr>
                            <m:num>
                              <m:r>
                                <a:rPr lang="en-US" i="1">
                                  <a:latin typeface="Cambria Math"/>
                                </a:rPr>
                                <m:t>𝛼</m:t>
                              </m:r>
                            </m:num>
                            <m:den>
                              <m:r>
                                <a:rPr lang="en-US">
                                  <a:latin typeface="Cambria Math"/>
                                </a:rPr>
                                <m:t>2</m:t>
                              </m:r>
                            </m:den>
                          </m:f>
                        </m:sub>
                      </m:sSub>
                      <m:f>
                        <m:fPr>
                          <m:type m:val="lin"/>
                          <m:ctrlPr>
                            <a:rPr lang="en-US" i="1">
                              <a:latin typeface="Cambria Math" panose="02040503050406030204" pitchFamily="18" charset="0"/>
                            </a:rPr>
                          </m:ctrlPr>
                        </m:fPr>
                        <m:num>
                          <m:r>
                            <a:rPr lang="en-US" i="1">
                              <a:latin typeface="Cambria Math"/>
                            </a:rPr>
                            <m:t>𝑠</m:t>
                          </m:r>
                        </m:num>
                        <m:den>
                          <m:rad>
                            <m:radPr>
                              <m:degHide m:val="on"/>
                              <m:ctrlPr>
                                <a:rPr lang="en-US" i="1">
                                  <a:latin typeface="Cambria Math" panose="02040503050406030204" pitchFamily="18" charset="0"/>
                                </a:rPr>
                              </m:ctrlPr>
                            </m:radPr>
                            <m:deg/>
                            <m:e>
                              <m:r>
                                <a:rPr lang="en-US" i="1">
                                  <a:latin typeface="Cambria Math"/>
                                </a:rPr>
                                <m:t>𝑛</m:t>
                              </m:r>
                            </m:e>
                          </m:rad>
                        </m:den>
                      </m:f>
                    </m:oMath>
                  </a14:m>
                  <a:r>
                    <a:rPr lang="en-US" dirty="0"/>
                    <a:t> </a:t>
                  </a:r>
                </a:p>
              </p:txBody>
            </p:sp>
          </mc:Choice>
          <mc:Fallback xmlns="">
            <p:sp>
              <p:nvSpPr>
                <p:cNvPr id="11" name="Rectangle 10"/>
                <p:cNvSpPr>
                  <a:spLocks noRot="1" noChangeAspect="1" noMove="1" noResize="1" noEditPoints="1" noAdjustHandles="1" noChangeArrowheads="1" noChangeShapeType="1" noTextEdit="1"/>
                </p:cNvSpPr>
                <p:nvPr/>
              </p:nvSpPr>
              <p:spPr>
                <a:xfrm>
                  <a:off x="6208572" y="2304270"/>
                  <a:ext cx="1891992" cy="464423"/>
                </a:xfrm>
                <a:prstGeom prst="rect">
                  <a:avLst/>
                </a:prstGeom>
                <a:blipFill rotWithShape="1">
                  <a:blip r:embed="rId2"/>
                  <a:stretch>
                    <a:fillRect t="-111842" r="-21222" b="-175000"/>
                  </a:stretch>
                </a:blipFill>
              </p:spPr>
              <p:txBody>
                <a:bodyPr/>
                <a:lstStyle/>
                <a:p>
                  <a:r>
                    <a:rPr lang="en-US">
                      <a:noFill/>
                    </a:rPr>
                    <a:t> </a:t>
                  </a:r>
                </a:p>
              </p:txBody>
            </p:sp>
          </mc:Fallback>
        </mc:AlternateContent>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5"/>
                                        </p:tgtEl>
                                        <p:attrNameLst>
                                          <p:attrName>style.visibility</p:attrName>
                                        </p:attrNameLst>
                                      </p:cBhvr>
                                      <p:to>
                                        <p:strVal val="visible"/>
                                      </p:to>
                                    </p:set>
                                    <p:animEffect transition="in" filter="slide(fromLeft)">
                                      <p:cBhvr>
                                        <p:cTn id="7"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16"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500" fill="hold"/>
                                        <p:tgtEl>
                                          <p:spTgt spid="12"/>
                                        </p:tgtEl>
                                        <p:attrNameLst>
                                          <p:attrName>ppt_w</p:attrName>
                                        </p:attrNameLst>
                                      </p:cBhvr>
                                      <p:tavLst>
                                        <p:tav tm="0">
                                          <p:val>
                                            <p:fltVal val="0"/>
                                          </p:val>
                                        </p:tav>
                                        <p:tav tm="100000">
                                          <p:val>
                                            <p:strVal val="#ppt_w"/>
                                          </p:val>
                                        </p:tav>
                                      </p:tavLst>
                                    </p:anim>
                                    <p:anim calcmode="lin" valueType="num">
                                      <p:cBhvr>
                                        <p:cTn id="13" dur="500" fill="hold"/>
                                        <p:tgtEl>
                                          <p:spTgt spid="12"/>
                                        </p:tgtEl>
                                        <p:attrNameLst>
                                          <p:attrName>ppt_h</p:attrName>
                                        </p:attrNameLst>
                                      </p:cBhvr>
                                      <p:tavLst>
                                        <p:tav tm="0">
                                          <p:val>
                                            <p:fltVal val="0"/>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1000"/>
                                  </p:stCondLst>
                                  <p:childTnLst>
                                    <p:set>
                                      <p:cBhvr>
                                        <p:cTn id="16" dur="1" fill="hold">
                                          <p:stCondLst>
                                            <p:cond delay="0"/>
                                          </p:stCondLst>
                                        </p:cTn>
                                        <p:tgtEl>
                                          <p:spTgt spid="6"/>
                                        </p:tgtEl>
                                        <p:attrNameLst>
                                          <p:attrName>style.visibility</p:attrName>
                                        </p:attrNameLst>
                                      </p:cBhvr>
                                      <p:to>
                                        <p:strVal val="visible"/>
                                      </p:to>
                                    </p:set>
                                    <p:animEffect transition="in" filter="slide(fromLeft)">
                                      <p:cBhvr>
                                        <p:cTn id="17"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500" fill="hold"/>
                                        <p:tgtEl>
                                          <p:spTgt spid="7"/>
                                        </p:tgtEl>
                                        <p:attrNameLst>
                                          <p:attrName>ppt_w</p:attrName>
                                        </p:attrNameLst>
                                      </p:cBhvr>
                                      <p:tavLst>
                                        <p:tav tm="0">
                                          <p:val>
                                            <p:strVal val="2/3*#ppt_w"/>
                                          </p:val>
                                        </p:tav>
                                        <p:tav tm="100000">
                                          <p:val>
                                            <p:strVal val="#ppt_w"/>
                                          </p:val>
                                        </p:tav>
                                      </p:tavLst>
                                    </p:anim>
                                    <p:anim calcmode="lin" valueType="num">
                                      <p:cBhvr>
                                        <p:cTn id="23" dur="500" fill="hold"/>
                                        <p:tgtEl>
                                          <p:spTgt spid="7"/>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160338"/>
            <a:ext cx="7772400" cy="814387"/>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Interval Estimate of a Population Mean:</a:t>
            </a:r>
            <a:br>
              <a:rPr lang="en-US" sz="2800" dirty="0">
                <a:solidFill>
                  <a:srgbClr val="66FFFF"/>
                </a:solidFill>
                <a:effectLst>
                  <a:outerShdw blurRad="38100" dist="38100" dir="2700000" algn="tl">
                    <a:srgbClr val="000000"/>
                  </a:outerShdw>
                </a:effectLst>
                <a:latin typeface="Book Antiqua" pitchFamily="18" charset="0"/>
              </a:rPr>
            </a:br>
            <a:r>
              <a:rPr lang="en-US" sz="2800" i="1" dirty="0">
                <a:solidFill>
                  <a:srgbClr val="66FFFF"/>
                </a:solidFill>
                <a:effectLst>
                  <a:outerShdw blurRad="38100" dist="38100" dir="2700000" algn="tl">
                    <a:srgbClr val="000000"/>
                  </a:outerShdw>
                </a:effectLst>
                <a:latin typeface="Symbol" pitchFamily="18" charset="2"/>
              </a:rPr>
              <a:t>s</a:t>
            </a:r>
            <a:r>
              <a:rPr lang="en-US" sz="2800" dirty="0">
                <a:solidFill>
                  <a:srgbClr val="66FFFF"/>
                </a:solidFill>
                <a:effectLst>
                  <a:outerShdw blurRad="38100" dist="38100" dir="2700000" algn="tl">
                    <a:srgbClr val="000000"/>
                  </a:outerShdw>
                </a:effectLst>
                <a:latin typeface="Book Antiqua" pitchFamily="18" charset="0"/>
              </a:rPr>
              <a:t>  Unknown</a:t>
            </a:r>
          </a:p>
        </p:txBody>
      </p:sp>
      <p:sp>
        <p:nvSpPr>
          <p:cNvPr id="3" name="Rectangle 3"/>
          <p:cNvSpPr>
            <a:spLocks noChangeArrowheads="1"/>
          </p:cNvSpPr>
          <p:nvPr/>
        </p:nvSpPr>
        <p:spPr bwMode="auto">
          <a:xfrm>
            <a:off x="703263" y="1114425"/>
            <a:ext cx="7905750" cy="6159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Adequate Sample Size (continued)</a:t>
            </a:r>
            <a:endParaRPr lang="en-US" sz="2400">
              <a:effectLst>
                <a:outerShdw blurRad="38100" dist="38100" dir="2700000" algn="tl">
                  <a:srgbClr val="000000"/>
                </a:outerShdw>
              </a:effectLst>
              <a:latin typeface="Book Antiqua" pitchFamily="18" charset="0"/>
            </a:endParaRPr>
          </a:p>
        </p:txBody>
      </p:sp>
      <p:sp>
        <p:nvSpPr>
          <p:cNvPr id="4" name="Rectangle 4"/>
          <p:cNvSpPr>
            <a:spLocks noChangeArrowheads="1"/>
          </p:cNvSpPr>
          <p:nvPr/>
        </p:nvSpPr>
        <p:spPr bwMode="auto">
          <a:xfrm>
            <a:off x="1085850" y="3257550"/>
            <a:ext cx="7429500" cy="12954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If the population is believed to be at least</a:t>
            </a:r>
          </a:p>
          <a:p>
            <a:pPr algn="l"/>
            <a:r>
              <a:rPr lang="en-US" sz="2400">
                <a:effectLst>
                  <a:outerShdw blurRad="38100" dist="38100" dir="2700000" algn="tl">
                    <a:srgbClr val="000000"/>
                  </a:outerShdw>
                </a:effectLst>
                <a:latin typeface="Book Antiqua" pitchFamily="18" charset="0"/>
              </a:rPr>
              <a:t> approximately normal, a sample size of less than 15</a:t>
            </a:r>
          </a:p>
          <a:p>
            <a:pPr algn="l"/>
            <a:r>
              <a:rPr lang="en-US" sz="2400">
                <a:effectLst>
                  <a:outerShdw blurRad="38100" dist="38100" dir="2700000" algn="tl">
                    <a:srgbClr val="000000"/>
                  </a:outerShdw>
                </a:effectLst>
                <a:latin typeface="Book Antiqua" pitchFamily="18" charset="0"/>
              </a:rPr>
              <a:t> can be used.</a:t>
            </a:r>
          </a:p>
        </p:txBody>
      </p:sp>
      <p:sp>
        <p:nvSpPr>
          <p:cNvPr id="5" name="AutoShape 5"/>
          <p:cNvSpPr>
            <a:spLocks noChangeArrowheads="1"/>
          </p:cNvSpPr>
          <p:nvPr/>
        </p:nvSpPr>
        <p:spPr bwMode="auto">
          <a:xfrm rot="5400000">
            <a:off x="801688" y="36544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AutoShape 6"/>
          <p:cNvSpPr>
            <a:spLocks noChangeArrowheads="1"/>
          </p:cNvSpPr>
          <p:nvPr/>
        </p:nvSpPr>
        <p:spPr bwMode="auto">
          <a:xfrm rot="5400000">
            <a:off x="801688" y="24161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 name="Rectangle 7"/>
          <p:cNvSpPr>
            <a:spLocks noChangeArrowheads="1"/>
          </p:cNvSpPr>
          <p:nvPr/>
        </p:nvSpPr>
        <p:spPr bwMode="auto">
          <a:xfrm>
            <a:off x="1085850" y="1771650"/>
            <a:ext cx="7429500" cy="13716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If the population is not normally distributed but is</a:t>
            </a:r>
          </a:p>
          <a:p>
            <a:pPr algn="l"/>
            <a:r>
              <a:rPr lang="en-US" sz="2400">
                <a:effectLst>
                  <a:outerShdw blurRad="38100" dist="38100" dir="2700000" algn="tl">
                    <a:srgbClr val="000000"/>
                  </a:outerShdw>
                </a:effectLst>
                <a:latin typeface="Book Antiqua" pitchFamily="18" charset="0"/>
              </a:rPr>
              <a:t> roughly symmetric, a sample size as small as 15 </a:t>
            </a:r>
          </a:p>
          <a:p>
            <a:pPr algn="l"/>
            <a:r>
              <a:rPr lang="en-US" sz="2400">
                <a:effectLst>
                  <a:outerShdw blurRad="38100" dist="38100" dir="2700000" algn="tl">
                    <a:srgbClr val="000000"/>
                  </a:outerShdw>
                </a:effectLst>
                <a:latin typeface="Book Antiqua" pitchFamily="18" charset="0"/>
              </a:rPr>
              <a:t> will suffice.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slide(fromLeft)">
                                      <p:cBhvr>
                                        <p:cTn id="7"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strVal val="2/3*#ppt_w"/>
                                          </p:val>
                                        </p:tav>
                                        <p:tav tm="100000">
                                          <p:val>
                                            <p:strVal val="#ppt_w"/>
                                          </p:val>
                                        </p:tav>
                                      </p:tavLst>
                                    </p:anim>
                                    <p:anim calcmode="lin" valueType="num">
                                      <p:cBhvr>
                                        <p:cTn id="13" dur="500" fill="hold"/>
                                        <p:tgtEl>
                                          <p:spTgt spid="7"/>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3000"/>
                                  </p:stCondLst>
                                  <p:childTnLst>
                                    <p:set>
                                      <p:cBhvr>
                                        <p:cTn id="16" dur="1" fill="hold">
                                          <p:stCondLst>
                                            <p:cond delay="0"/>
                                          </p:stCondLst>
                                        </p:cTn>
                                        <p:tgtEl>
                                          <p:spTgt spid="5"/>
                                        </p:tgtEl>
                                        <p:attrNameLst>
                                          <p:attrName>style.visibility</p:attrName>
                                        </p:attrNameLst>
                                      </p:cBhvr>
                                      <p:to>
                                        <p:strVal val="visible"/>
                                      </p:to>
                                    </p:set>
                                    <p:animEffect transition="in" filter="slide(fromLeft)">
                                      <p:cBhvr>
                                        <p:cTn id="17"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strVal val="2/3*#ppt_w"/>
                                          </p:val>
                                        </p:tav>
                                        <p:tav tm="100000">
                                          <p:val>
                                            <p:strVal val="#ppt_w"/>
                                          </p:val>
                                        </p:tav>
                                      </p:tavLst>
                                    </p:anim>
                                    <p:anim calcmode="lin" valueType="num">
                                      <p:cBhvr>
                                        <p:cTn id="23" dur="500" fill="hold"/>
                                        <p:tgtEl>
                                          <p:spTgt spid="4"/>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6" grpId="0" animBg="1"/>
      <p:bldP spid="7"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0" name="Rectangle 4"/>
          <p:cNvSpPr>
            <a:spLocks noChangeArrowheads="1"/>
          </p:cNvSpPr>
          <p:nvPr/>
        </p:nvSpPr>
        <p:spPr bwMode="auto">
          <a:xfrm>
            <a:off x="952500" y="1123950"/>
            <a:ext cx="7505700" cy="18288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The general form of an interval estimate of a</a:t>
            </a:r>
          </a:p>
          <a:p>
            <a:pPr algn="l"/>
            <a:r>
              <a:rPr lang="en-US" sz="2400">
                <a:effectLst>
                  <a:outerShdw blurRad="38100" dist="38100" dir="2700000" algn="tl">
                    <a:srgbClr val="000000"/>
                  </a:outerShdw>
                </a:effectLst>
                <a:latin typeface="Book Antiqua" pitchFamily="18" charset="0"/>
              </a:rPr>
              <a:t> population mean is</a:t>
            </a:r>
          </a:p>
          <a:p>
            <a:pPr algn="l"/>
            <a:endParaRPr lang="en-US" sz="1200">
              <a:effectLst>
                <a:outerShdw blurRad="38100" dist="38100" dir="2700000" algn="tl">
                  <a:srgbClr val="000000"/>
                </a:outerShdw>
              </a:effectLst>
              <a:latin typeface="Book Antiqua" pitchFamily="18" charset="0"/>
            </a:endParaRPr>
          </a:p>
          <a:p>
            <a:pPr algn="l"/>
            <a:r>
              <a:rPr lang="en-US" sz="2400">
                <a:effectLst>
                  <a:outerShdw blurRad="38100" dist="38100" dir="2700000" algn="tl">
                    <a:srgbClr val="000000"/>
                  </a:outerShdw>
                </a:effectLst>
                <a:latin typeface="Book Antiqua" pitchFamily="18" charset="0"/>
              </a:rPr>
              <a:t>              </a:t>
            </a:r>
          </a:p>
          <a:p>
            <a:pPr algn="l"/>
            <a:endParaRPr lang="en-US" sz="2400">
              <a:effectLst>
                <a:outerShdw blurRad="38100" dist="38100" dir="2700000" algn="tl">
                  <a:srgbClr val="000000"/>
                </a:outerShdw>
              </a:effectLst>
              <a:latin typeface="Book Antiqua" pitchFamily="18" charset="0"/>
            </a:endParaRPr>
          </a:p>
        </p:txBody>
      </p:sp>
      <p:sp>
        <p:nvSpPr>
          <p:cNvPr id="162821" name="AutoShape 5"/>
          <p:cNvSpPr>
            <a:spLocks noChangeArrowheads="1"/>
          </p:cNvSpPr>
          <p:nvPr/>
        </p:nvSpPr>
        <p:spPr bwMode="auto">
          <a:xfrm rot="5400000">
            <a:off x="681038" y="16160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2822" name="Rectangle 6"/>
          <p:cNvSpPr>
            <a:spLocks noChangeArrowheads="1"/>
          </p:cNvSpPr>
          <p:nvPr/>
        </p:nvSpPr>
        <p:spPr bwMode="auto">
          <a:xfrm>
            <a:off x="2698750" y="2076450"/>
            <a:ext cx="3810000" cy="6667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aphicFrame>
        <p:nvGraphicFramePr>
          <p:cNvPr id="162831" name="Object 15"/>
          <p:cNvGraphicFramePr>
            <a:graphicFrameLocks noChangeAspect="1"/>
          </p:cNvGraphicFramePr>
          <p:nvPr/>
        </p:nvGraphicFramePr>
        <p:xfrm>
          <a:off x="3003550" y="2189163"/>
          <a:ext cx="3162300" cy="457200"/>
        </p:xfrm>
        <a:graphic>
          <a:graphicData uri="http://schemas.openxmlformats.org/presentationml/2006/ole">
            <mc:AlternateContent xmlns:mc="http://schemas.openxmlformats.org/markup-compatibility/2006">
              <mc:Choice xmlns:v="urn:schemas-microsoft-com:vml" Requires="v">
                <p:oleObj spid="_x0000_s162859" name="Equation" r:id="rId4" imgW="1295280" imgH="203040" progId="Equation.DSMT4">
                  <p:embed/>
                </p:oleObj>
              </mc:Choice>
              <mc:Fallback>
                <p:oleObj name="Equation" r:id="rId4" imgW="1295280" imgH="20304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3550" y="2189163"/>
                        <a:ext cx="3162300" cy="457200"/>
                      </a:xfrm>
                      <a:prstGeom prst="rect">
                        <a:avLst/>
                      </a:prstGeom>
                      <a:noFill/>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2834" name="AutoShape 18"/>
          <p:cNvSpPr>
            <a:spLocks noChangeArrowheads="1"/>
          </p:cNvSpPr>
          <p:nvPr/>
        </p:nvSpPr>
        <p:spPr bwMode="auto">
          <a:xfrm rot="5400000">
            <a:off x="681038" y="23780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2836" name="Rectangle 20"/>
          <p:cNvSpPr>
            <a:spLocks noChangeArrowheads="1"/>
          </p:cNvSpPr>
          <p:nvPr/>
        </p:nvSpPr>
        <p:spPr bwMode="auto">
          <a:xfrm>
            <a:off x="685800" y="127000"/>
            <a:ext cx="7772400" cy="647700"/>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Margin of Error and the Interval Estimate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62821"/>
                                        </p:tgtEl>
                                        <p:attrNameLst>
                                          <p:attrName>style.visibility</p:attrName>
                                        </p:attrNameLst>
                                      </p:cBhvr>
                                      <p:to>
                                        <p:strVal val="visible"/>
                                      </p:to>
                                    </p:set>
                                    <p:animEffect transition="in" filter="slide(fromLeft)">
                                      <p:cBhvr>
                                        <p:cTn id="7" dur="500"/>
                                        <p:tgtEl>
                                          <p:spTgt spid="162821"/>
                                        </p:tgtEl>
                                      </p:cBhvr>
                                    </p:animEffect>
                                  </p:childTnLst>
                                  <p:subTnLst>
                                    <p:set>
                                      <p:cBhvr override="childStyle">
                                        <p:cTn dur="1" fill="hold" display="0" masterRel="nextClick" afterEffect="1"/>
                                        <p:tgtEl>
                                          <p:spTgt spid="16282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62820"/>
                                        </p:tgtEl>
                                        <p:attrNameLst>
                                          <p:attrName>style.visibility</p:attrName>
                                        </p:attrNameLst>
                                      </p:cBhvr>
                                      <p:to>
                                        <p:strVal val="visible"/>
                                      </p:to>
                                    </p:set>
                                    <p:anim calcmode="lin" valueType="num">
                                      <p:cBhvr>
                                        <p:cTn id="12" dur="500" fill="hold"/>
                                        <p:tgtEl>
                                          <p:spTgt spid="162820"/>
                                        </p:tgtEl>
                                        <p:attrNameLst>
                                          <p:attrName>ppt_w</p:attrName>
                                        </p:attrNameLst>
                                      </p:cBhvr>
                                      <p:tavLst>
                                        <p:tav tm="0">
                                          <p:val>
                                            <p:strVal val="2/3*#ppt_w"/>
                                          </p:val>
                                        </p:tav>
                                        <p:tav tm="100000">
                                          <p:val>
                                            <p:strVal val="#ppt_w"/>
                                          </p:val>
                                        </p:tav>
                                      </p:tavLst>
                                    </p:anim>
                                    <p:anim calcmode="lin" valueType="num">
                                      <p:cBhvr>
                                        <p:cTn id="13" dur="500" fill="hold"/>
                                        <p:tgtEl>
                                          <p:spTgt spid="162820"/>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1000"/>
                                  </p:stCondLst>
                                  <p:childTnLst>
                                    <p:set>
                                      <p:cBhvr>
                                        <p:cTn id="16" dur="1" fill="hold">
                                          <p:stCondLst>
                                            <p:cond delay="0"/>
                                          </p:stCondLst>
                                        </p:cTn>
                                        <p:tgtEl>
                                          <p:spTgt spid="162834"/>
                                        </p:tgtEl>
                                        <p:attrNameLst>
                                          <p:attrName>style.visibility</p:attrName>
                                        </p:attrNameLst>
                                      </p:cBhvr>
                                      <p:to>
                                        <p:strVal val="visible"/>
                                      </p:to>
                                    </p:set>
                                    <p:animEffect transition="in" filter="slide(fromLeft)">
                                      <p:cBhvr>
                                        <p:cTn id="17" dur="500"/>
                                        <p:tgtEl>
                                          <p:spTgt spid="162834"/>
                                        </p:tgtEl>
                                      </p:cBhvr>
                                    </p:animEffect>
                                  </p:childTnLst>
                                  <p:subTnLst>
                                    <p:set>
                                      <p:cBhvr override="childStyle">
                                        <p:cTn dur="1" fill="hold" display="0" masterRel="nextClick" afterEffect="1"/>
                                        <p:tgtEl>
                                          <p:spTgt spid="162834"/>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62822"/>
                                        </p:tgtEl>
                                        <p:attrNameLst>
                                          <p:attrName>style.visibility</p:attrName>
                                        </p:attrNameLst>
                                      </p:cBhvr>
                                      <p:to>
                                        <p:strVal val="visible"/>
                                      </p:to>
                                    </p:set>
                                    <p:animEffect transition="in" filter="dissolve">
                                      <p:cBhvr>
                                        <p:cTn id="22" dur="500"/>
                                        <p:tgtEl>
                                          <p:spTgt spid="162822"/>
                                        </p:tgtEl>
                                      </p:cBhvr>
                                    </p:animEffect>
                                  </p:childTnLst>
                                </p:cTn>
                              </p:par>
                            </p:childTnLst>
                          </p:cTn>
                        </p:par>
                        <p:par>
                          <p:cTn id="23" fill="hold">
                            <p:stCondLst>
                              <p:cond delay="500"/>
                            </p:stCondLst>
                            <p:childTnLst>
                              <p:par>
                                <p:cTn id="24" presetID="12" presetClass="entr" presetSubtype="1" fill="hold" nodeType="afterEffect">
                                  <p:stCondLst>
                                    <p:cond delay="0"/>
                                  </p:stCondLst>
                                  <p:childTnLst>
                                    <p:set>
                                      <p:cBhvr>
                                        <p:cTn id="25" dur="1" fill="hold">
                                          <p:stCondLst>
                                            <p:cond delay="0"/>
                                          </p:stCondLst>
                                        </p:cTn>
                                        <p:tgtEl>
                                          <p:spTgt spid="162831"/>
                                        </p:tgtEl>
                                        <p:attrNameLst>
                                          <p:attrName>style.visibility</p:attrName>
                                        </p:attrNameLst>
                                      </p:cBhvr>
                                      <p:to>
                                        <p:strVal val="visible"/>
                                      </p:to>
                                    </p:set>
                                    <p:animEffect transition="in" filter="slide(fromTop)">
                                      <p:cBhvr>
                                        <p:cTn id="26" dur="500"/>
                                        <p:tgtEl>
                                          <p:spTgt spid="1628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20" grpId="0" animBg="1" autoUpdateAnimBg="0"/>
      <p:bldP spid="162821" grpId="0" animBg="1"/>
      <p:bldP spid="162822" grpId="0" animBg="1"/>
      <p:bldP spid="162834"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ChangeArrowheads="1"/>
          </p:cNvSpPr>
          <p:nvPr/>
        </p:nvSpPr>
        <p:spPr bwMode="auto">
          <a:xfrm>
            <a:off x="685800" y="1666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Summary of Interval Estimation Procedures</a:t>
            </a:r>
          </a:p>
          <a:p>
            <a:r>
              <a:rPr lang="en-US" sz="2800">
                <a:solidFill>
                  <a:srgbClr val="66FFFF"/>
                </a:solidFill>
                <a:effectLst>
                  <a:outerShdw blurRad="38100" dist="38100" dir="2700000" algn="tl">
                    <a:srgbClr val="000000"/>
                  </a:outerShdw>
                </a:effectLst>
                <a:latin typeface="Book Antiqua" pitchFamily="18" charset="0"/>
              </a:rPr>
              <a:t>for a Population Mean</a:t>
            </a:r>
          </a:p>
        </p:txBody>
      </p:sp>
      <p:sp>
        <p:nvSpPr>
          <p:cNvPr id="92163" name="AutoShape 3"/>
          <p:cNvSpPr>
            <a:spLocks noChangeArrowheads="1"/>
          </p:cNvSpPr>
          <p:nvPr/>
        </p:nvSpPr>
        <p:spPr bwMode="auto">
          <a:xfrm>
            <a:off x="2305050" y="1219200"/>
            <a:ext cx="4533900" cy="2133600"/>
          </a:xfrm>
          <a:prstGeom prst="flowChartDecision">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dirty="0">
                <a:effectLst>
                  <a:outerShdw blurRad="38100" dist="38100" dir="2700000" algn="tl">
                    <a:srgbClr val="000000"/>
                  </a:outerShdw>
                </a:effectLst>
                <a:latin typeface="Book Antiqua" pitchFamily="18" charset="0"/>
              </a:rPr>
              <a:t>Can the</a:t>
            </a:r>
          </a:p>
          <a:p>
            <a:r>
              <a:rPr lang="en-US" sz="2400" dirty="0">
                <a:effectLst>
                  <a:outerShdw blurRad="38100" dist="38100" dir="2700000" algn="tl">
                    <a:srgbClr val="000000"/>
                  </a:outerShdw>
                </a:effectLst>
                <a:latin typeface="Book Antiqua" pitchFamily="18" charset="0"/>
              </a:rPr>
              <a:t>population standard</a:t>
            </a:r>
          </a:p>
          <a:p>
            <a:r>
              <a:rPr lang="en-US" sz="2400" dirty="0">
                <a:effectLst>
                  <a:outerShdw blurRad="38100" dist="38100" dir="2700000" algn="tl">
                    <a:srgbClr val="000000"/>
                  </a:outerShdw>
                </a:effectLst>
                <a:latin typeface="Book Antiqua" pitchFamily="18" charset="0"/>
              </a:rPr>
              <a:t> deviation </a:t>
            </a:r>
            <a:r>
              <a:rPr lang="en-US" sz="2400" i="1" dirty="0">
                <a:effectLst>
                  <a:outerShdw blurRad="38100" dist="38100" dir="2700000" algn="tl">
                    <a:srgbClr val="000000"/>
                  </a:outerShdw>
                </a:effectLst>
                <a:latin typeface="Symbol" pitchFamily="18" charset="2"/>
              </a:rPr>
              <a:t>s</a:t>
            </a:r>
            <a:r>
              <a:rPr lang="en-US" sz="2400" dirty="0">
                <a:effectLst>
                  <a:outerShdw blurRad="38100" dist="38100" dir="2700000" algn="tl">
                    <a:srgbClr val="000000"/>
                  </a:outerShdw>
                </a:effectLst>
                <a:latin typeface="Book Antiqua" pitchFamily="18" charset="0"/>
              </a:rPr>
              <a:t>  be assumed </a:t>
            </a:r>
          </a:p>
          <a:p>
            <a:r>
              <a:rPr lang="en-US" sz="2400" dirty="0">
                <a:effectLst>
                  <a:outerShdw blurRad="38100" dist="38100" dir="2700000" algn="tl">
                    <a:srgbClr val="000000"/>
                  </a:outerShdw>
                </a:effectLst>
                <a:latin typeface="Book Antiqua" pitchFamily="18" charset="0"/>
              </a:rPr>
              <a:t> known ?</a:t>
            </a:r>
          </a:p>
          <a:p>
            <a:endParaRPr lang="en-US" sz="800" dirty="0">
              <a:effectLst>
                <a:outerShdw blurRad="38100" dist="38100" dir="2700000" algn="tl">
                  <a:srgbClr val="000000"/>
                </a:outerShdw>
              </a:effectLst>
              <a:latin typeface="Book Antiqua" pitchFamily="18" charset="0"/>
            </a:endParaRPr>
          </a:p>
        </p:txBody>
      </p:sp>
      <p:sp>
        <p:nvSpPr>
          <p:cNvPr id="92184" name="Rectangle 24"/>
          <p:cNvSpPr>
            <a:spLocks noChangeArrowheads="1"/>
          </p:cNvSpPr>
          <p:nvPr/>
        </p:nvSpPr>
        <p:spPr bwMode="auto">
          <a:xfrm>
            <a:off x="6057900" y="4552950"/>
            <a:ext cx="2228850" cy="1371600"/>
          </a:xfrm>
          <a:prstGeom prst="rect">
            <a:avLst/>
          </a:prstGeom>
          <a:gradFill rotWithShape="0">
            <a:gsLst>
              <a:gs pos="0">
                <a:srgbClr val="666699">
                  <a:gamma/>
                  <a:shade val="46275"/>
                  <a:invGamma/>
                </a:srgbClr>
              </a:gs>
              <a:gs pos="50000">
                <a:srgbClr val="666699"/>
              </a:gs>
              <a:gs pos="100000">
                <a:srgbClr val="66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a:effectLst>
                  <a:outerShdw blurRad="38100" dist="38100" dir="2700000" algn="tl">
                    <a:srgbClr val="000000"/>
                  </a:outerShdw>
                </a:effectLst>
                <a:latin typeface="Book Antiqua" pitchFamily="18" charset="0"/>
              </a:rPr>
              <a:t>Use</a:t>
            </a:r>
          </a:p>
          <a:p>
            <a:endParaRPr lang="en-US" sz="4800">
              <a:effectLst>
                <a:outerShdw blurRad="38100" dist="38100" dir="2700000" algn="tl">
                  <a:srgbClr val="000000"/>
                </a:outerShdw>
              </a:effectLst>
              <a:latin typeface="Book Antiqua" pitchFamily="18" charset="0"/>
            </a:endParaRPr>
          </a:p>
        </p:txBody>
      </p:sp>
      <p:sp>
        <p:nvSpPr>
          <p:cNvPr id="92193" name="Text Box 33"/>
          <p:cNvSpPr txBox="1">
            <a:spLocks noChangeArrowheads="1"/>
          </p:cNvSpPr>
          <p:nvPr/>
        </p:nvSpPr>
        <p:spPr bwMode="auto">
          <a:xfrm>
            <a:off x="1854200" y="1649413"/>
            <a:ext cx="622300" cy="427037"/>
          </a:xfrm>
          <a:prstGeom prst="rect">
            <a:avLst/>
          </a:prstGeom>
          <a:noFill/>
          <a:ln w="12700">
            <a:noFill/>
            <a:miter lim="800000"/>
            <a:headEnd/>
            <a:tailEnd/>
          </a:ln>
          <a:effectLst/>
        </p:spPr>
        <p:txBody>
          <a:bodyPr wrap="none">
            <a:spAutoFit/>
          </a:bodyPr>
          <a:lstStyle/>
          <a:p>
            <a:pPr algn="l"/>
            <a:r>
              <a:rPr lang="en-US">
                <a:effectLst>
                  <a:outerShdw blurRad="38100" dist="38100" dir="2700000" algn="tl">
                    <a:srgbClr val="000000"/>
                  </a:outerShdw>
                </a:effectLst>
                <a:latin typeface="Book Antiqua" pitchFamily="18" charset="0"/>
              </a:rPr>
              <a:t>Yes</a:t>
            </a:r>
          </a:p>
        </p:txBody>
      </p:sp>
      <p:sp>
        <p:nvSpPr>
          <p:cNvPr id="92196" name="Text Box 36"/>
          <p:cNvSpPr txBox="1">
            <a:spLocks noChangeArrowheads="1"/>
          </p:cNvSpPr>
          <p:nvPr/>
        </p:nvSpPr>
        <p:spPr bwMode="auto">
          <a:xfrm>
            <a:off x="6702425" y="1649413"/>
            <a:ext cx="568325" cy="427037"/>
          </a:xfrm>
          <a:prstGeom prst="rect">
            <a:avLst/>
          </a:prstGeom>
          <a:noFill/>
          <a:ln w="12700">
            <a:noFill/>
            <a:miter lim="800000"/>
            <a:headEnd/>
            <a:tailEnd/>
          </a:ln>
          <a:effectLst/>
        </p:spPr>
        <p:txBody>
          <a:bodyPr wrap="none">
            <a:spAutoFit/>
          </a:bodyPr>
          <a:lstStyle/>
          <a:p>
            <a:pPr algn="l"/>
            <a:r>
              <a:rPr lang="en-US">
                <a:effectLst>
                  <a:outerShdw blurRad="38100" dist="38100" dir="2700000" algn="tl">
                    <a:srgbClr val="000000"/>
                  </a:outerShdw>
                </a:effectLst>
                <a:latin typeface="Book Antiqua" pitchFamily="18" charset="0"/>
              </a:rPr>
              <a:t>No</a:t>
            </a:r>
          </a:p>
        </p:txBody>
      </p:sp>
      <p:graphicFrame>
        <p:nvGraphicFramePr>
          <p:cNvPr id="92203" name="Object 43"/>
          <p:cNvGraphicFramePr>
            <a:graphicFrameLocks noChangeAspect="1"/>
          </p:cNvGraphicFramePr>
          <p:nvPr/>
        </p:nvGraphicFramePr>
        <p:xfrm>
          <a:off x="6253163" y="4845050"/>
          <a:ext cx="1816100" cy="1000125"/>
        </p:xfrm>
        <a:graphic>
          <a:graphicData uri="http://schemas.openxmlformats.org/presentationml/2006/ole">
            <mc:AlternateContent xmlns:mc="http://schemas.openxmlformats.org/markup-compatibility/2006">
              <mc:Choice xmlns:v="urn:schemas-microsoft-com:vml" Requires="v">
                <p:oleObj spid="_x0000_s92258" name="Equation" r:id="rId4" imgW="634680" imgH="355320" progId="Equation.DSMT4">
                  <p:embed/>
                </p:oleObj>
              </mc:Choice>
              <mc:Fallback>
                <p:oleObj name="Equation" r:id="rId4" imgW="634680" imgH="355320" progId="Equation.DSMT4">
                  <p:embed/>
                  <p:pic>
                    <p:nvPicPr>
                      <p:cNvPr id="0" name="Picture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53163" y="4845050"/>
                        <a:ext cx="1816100" cy="1000125"/>
                      </a:xfrm>
                      <a:prstGeom prst="rect">
                        <a:avLst/>
                      </a:prstGeom>
                      <a:noFill/>
                      <a:effectLst>
                        <a:outerShdw dist="17961" dir="2700000" algn="ctr" rotWithShape="0">
                          <a:schemeClr val="bg2"/>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92206" name="AutoShape 46"/>
          <p:cNvCxnSpPr>
            <a:cxnSpLocks noChangeShapeType="1"/>
            <a:stCxn id="92163" idx="1"/>
            <a:endCxn id="92222" idx="0"/>
          </p:cNvCxnSpPr>
          <p:nvPr/>
        </p:nvCxnSpPr>
        <p:spPr bwMode="auto">
          <a:xfrm rot="10800000" flipV="1">
            <a:off x="1971676" y="2286000"/>
            <a:ext cx="333375" cy="2266950"/>
          </a:xfrm>
          <a:prstGeom prst="bentConnector2">
            <a:avLst/>
          </a:prstGeom>
          <a:noFill/>
          <a:ln w="12700">
            <a:solidFill>
              <a:schemeClr val="tx1"/>
            </a:solidFill>
            <a:miter lim="800000"/>
            <a:headEnd/>
            <a:tailEnd type="triangle" w="lg" len="med"/>
          </a:ln>
          <a:effectLst>
            <a:outerShdw dist="17961" dir="2700000" algn="ctr" rotWithShape="0">
              <a:schemeClr val="bg2"/>
            </a:outerShdw>
          </a:effectLst>
        </p:spPr>
      </p:cxnSp>
      <p:cxnSp>
        <p:nvCxnSpPr>
          <p:cNvPr id="92207" name="AutoShape 47"/>
          <p:cNvCxnSpPr>
            <a:cxnSpLocks noChangeShapeType="1"/>
            <a:stCxn id="92163" idx="3"/>
            <a:endCxn id="92167" idx="0"/>
          </p:cNvCxnSpPr>
          <p:nvPr/>
        </p:nvCxnSpPr>
        <p:spPr bwMode="auto">
          <a:xfrm>
            <a:off x="6838950" y="2286000"/>
            <a:ext cx="333375" cy="704850"/>
          </a:xfrm>
          <a:prstGeom prst="bentConnector2">
            <a:avLst/>
          </a:prstGeom>
          <a:noFill/>
          <a:ln w="12700">
            <a:solidFill>
              <a:schemeClr val="tx1"/>
            </a:solidFill>
            <a:miter lim="800000"/>
            <a:headEnd/>
            <a:tailEnd type="triangle" w="lg" len="med"/>
          </a:ln>
          <a:effectLst>
            <a:outerShdw dist="17961" dir="2700000" algn="ctr" rotWithShape="0">
              <a:schemeClr val="bg2"/>
            </a:outerShdw>
          </a:effectLst>
        </p:spPr>
      </p:cxnSp>
      <p:sp>
        <p:nvSpPr>
          <p:cNvPr id="92216" name="AutoShape 56"/>
          <p:cNvSpPr>
            <a:spLocks noChangeArrowheads="1"/>
          </p:cNvSpPr>
          <p:nvPr/>
        </p:nvSpPr>
        <p:spPr bwMode="auto">
          <a:xfrm rot="5400000">
            <a:off x="1514475" y="22034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2218" name="AutoShape 58"/>
          <p:cNvSpPr>
            <a:spLocks noChangeArrowheads="1"/>
          </p:cNvSpPr>
          <p:nvPr/>
        </p:nvSpPr>
        <p:spPr bwMode="auto">
          <a:xfrm rot="16200000" flipH="1">
            <a:off x="7381875" y="22034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cxnSp>
        <p:nvCxnSpPr>
          <p:cNvPr id="92221" name="AutoShape 61"/>
          <p:cNvCxnSpPr>
            <a:cxnSpLocks noChangeShapeType="1"/>
            <a:endCxn id="92184" idx="0"/>
          </p:cNvCxnSpPr>
          <p:nvPr/>
        </p:nvCxnSpPr>
        <p:spPr bwMode="auto">
          <a:xfrm>
            <a:off x="7172325" y="4064000"/>
            <a:ext cx="0" cy="488950"/>
          </a:xfrm>
          <a:prstGeom prst="straightConnector1">
            <a:avLst/>
          </a:prstGeom>
          <a:noFill/>
          <a:ln w="12700">
            <a:solidFill>
              <a:schemeClr val="tx1"/>
            </a:solidFill>
            <a:round/>
            <a:headEnd/>
            <a:tailEnd type="triangle" w="lg" len="med"/>
          </a:ln>
          <a:effectLst>
            <a:outerShdw dist="17961" dir="2700000" algn="ctr" rotWithShape="0">
              <a:schemeClr val="bg2"/>
            </a:outerShdw>
          </a:effectLst>
        </p:spPr>
      </p:cxnSp>
      <p:sp>
        <p:nvSpPr>
          <p:cNvPr id="92222" name="Rectangle 62"/>
          <p:cNvSpPr>
            <a:spLocks noChangeArrowheads="1"/>
          </p:cNvSpPr>
          <p:nvPr/>
        </p:nvSpPr>
        <p:spPr bwMode="auto">
          <a:xfrm>
            <a:off x="857250" y="4552950"/>
            <a:ext cx="2228850" cy="13716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89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a:effectLst>
                  <a:outerShdw blurRad="38100" dist="38100" dir="2700000" algn="tl">
                    <a:srgbClr val="000000"/>
                  </a:outerShdw>
                </a:effectLst>
                <a:latin typeface="Book Antiqua" pitchFamily="18" charset="0"/>
              </a:rPr>
              <a:t>Use</a:t>
            </a:r>
          </a:p>
          <a:p>
            <a:endParaRPr lang="en-US" sz="4800">
              <a:effectLst>
                <a:outerShdw blurRad="38100" dist="38100" dir="2700000" algn="tl">
                  <a:srgbClr val="000000"/>
                </a:outerShdw>
              </a:effectLst>
              <a:latin typeface="Book Antiqua" pitchFamily="18" charset="0"/>
            </a:endParaRPr>
          </a:p>
        </p:txBody>
      </p:sp>
      <p:graphicFrame>
        <p:nvGraphicFramePr>
          <p:cNvPr id="92201" name="Object 41"/>
          <p:cNvGraphicFramePr>
            <a:graphicFrameLocks noChangeAspect="1"/>
          </p:cNvGraphicFramePr>
          <p:nvPr/>
        </p:nvGraphicFramePr>
        <p:xfrm>
          <a:off x="1104900" y="4921250"/>
          <a:ext cx="1768475" cy="952500"/>
        </p:xfrm>
        <a:graphic>
          <a:graphicData uri="http://schemas.openxmlformats.org/presentationml/2006/ole">
            <mc:AlternateContent xmlns:mc="http://schemas.openxmlformats.org/markup-compatibility/2006">
              <mc:Choice xmlns:v="urn:schemas-microsoft-com:vml" Requires="v">
                <p:oleObj spid="_x0000_s92259" name="Equation" r:id="rId6" imgW="660240" imgH="355320" progId="Equation.DSMT4">
                  <p:embed/>
                </p:oleObj>
              </mc:Choice>
              <mc:Fallback>
                <p:oleObj name="Equation" r:id="rId6" imgW="660240" imgH="355320" progId="Equation.DSMT4">
                  <p:embed/>
                  <p:pic>
                    <p:nvPicPr>
                      <p:cNvPr id="0" name="Picture 4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04900" y="4921250"/>
                        <a:ext cx="1768475" cy="952500"/>
                      </a:xfrm>
                      <a:prstGeom prst="rect">
                        <a:avLst/>
                      </a:prstGeom>
                      <a:noFill/>
                      <a:effectLst>
                        <a:outerShdw dist="17961" dir="2700000" algn="ctr" rotWithShape="0">
                          <a:schemeClr val="bg2"/>
                        </a:outerShdw>
                      </a:effectLst>
                      <a:extLst>
                        <a:ext uri="{909E8E84-426E-40DD-AFC4-6F175D3DCCD1}">
                          <a14:hiddenFill xmlns:a14="http://schemas.microsoft.com/office/drawing/2010/main">
                            <a:gradFill rotWithShape="0">
                              <a:gsLst>
                                <a:gs pos="0">
                                  <a:srgbClr val="993366">
                                    <a:gamma/>
                                    <a:shade val="46275"/>
                                    <a:invGamma/>
                                  </a:srgbClr>
                                </a:gs>
                                <a:gs pos="50000">
                                  <a:srgbClr val="993366"/>
                                </a:gs>
                                <a:gs pos="100000">
                                  <a:srgbClr val="993366">
                                    <a:gamma/>
                                    <a:shade val="46275"/>
                                    <a:invGamma/>
                                  </a:srgbClr>
                                </a:gs>
                              </a:gsLst>
                              <a:lin ang="5400000" scaled="1"/>
                            </a:gradFill>
                          </a14:hiddenFill>
                        </a:ext>
                      </a:extLst>
                    </p:spPr>
                  </p:pic>
                </p:oleObj>
              </mc:Fallback>
            </mc:AlternateContent>
          </a:graphicData>
        </a:graphic>
      </p:graphicFrame>
      <p:sp>
        <p:nvSpPr>
          <p:cNvPr id="92223" name="Text Box 63"/>
          <p:cNvSpPr txBox="1">
            <a:spLocks noChangeArrowheads="1"/>
          </p:cNvSpPr>
          <p:nvPr/>
        </p:nvSpPr>
        <p:spPr bwMode="auto">
          <a:xfrm>
            <a:off x="2008188" y="3776663"/>
            <a:ext cx="1552575" cy="749300"/>
          </a:xfrm>
          <a:prstGeom prst="rect">
            <a:avLst/>
          </a:prstGeom>
          <a:noFill/>
          <a:ln w="12700">
            <a:noFill/>
            <a:miter lim="800000"/>
            <a:headEnd/>
            <a:tailEnd/>
          </a:ln>
          <a:effectLst/>
        </p:spPr>
        <p:txBody>
          <a:bodyPr wrap="none">
            <a:spAutoFit/>
          </a:bodyPr>
          <a:lstStyle/>
          <a:p>
            <a:pPr>
              <a:lnSpc>
                <a:spcPct val="90000"/>
              </a:lnSpc>
            </a:pPr>
            <a:r>
              <a:rPr lang="en-US" sz="2400" b="1" i="1">
                <a:effectLst>
                  <a:outerShdw blurRad="38100" dist="38100" dir="2700000" algn="tl">
                    <a:srgbClr val="000000"/>
                  </a:outerShdw>
                </a:effectLst>
                <a:latin typeface="Symbol" pitchFamily="18" charset="2"/>
              </a:rPr>
              <a:t>s</a:t>
            </a:r>
            <a:r>
              <a:rPr lang="en-US" sz="2400" b="1">
                <a:effectLst>
                  <a:outerShdw blurRad="38100" dist="38100" dir="2700000" algn="tl">
                    <a:srgbClr val="000000"/>
                  </a:outerShdw>
                </a:effectLst>
                <a:latin typeface="Book Antiqua" pitchFamily="18" charset="0"/>
              </a:rPr>
              <a:t>  Known</a:t>
            </a:r>
          </a:p>
          <a:p>
            <a:pPr>
              <a:lnSpc>
                <a:spcPct val="90000"/>
              </a:lnSpc>
            </a:pPr>
            <a:r>
              <a:rPr lang="en-US" sz="2400" b="1">
                <a:effectLst>
                  <a:outerShdw blurRad="38100" dist="38100" dir="2700000" algn="tl">
                    <a:srgbClr val="000000"/>
                  </a:outerShdw>
                </a:effectLst>
                <a:latin typeface="Book Antiqua" pitchFamily="18" charset="0"/>
              </a:rPr>
              <a:t>Case</a:t>
            </a:r>
          </a:p>
        </p:txBody>
      </p:sp>
      <p:sp>
        <p:nvSpPr>
          <p:cNvPr id="92224" name="Text Box 64"/>
          <p:cNvSpPr txBox="1">
            <a:spLocks noChangeArrowheads="1"/>
          </p:cNvSpPr>
          <p:nvPr/>
        </p:nvSpPr>
        <p:spPr bwMode="auto">
          <a:xfrm>
            <a:off x="4090988" y="4900613"/>
            <a:ext cx="1924050" cy="749300"/>
          </a:xfrm>
          <a:prstGeom prst="rect">
            <a:avLst/>
          </a:prstGeom>
          <a:noFill/>
          <a:ln w="12700">
            <a:noFill/>
            <a:miter lim="800000"/>
            <a:headEnd/>
            <a:tailEnd/>
          </a:ln>
          <a:effectLst/>
        </p:spPr>
        <p:txBody>
          <a:bodyPr wrap="none">
            <a:spAutoFit/>
          </a:bodyPr>
          <a:lstStyle/>
          <a:p>
            <a:pPr>
              <a:lnSpc>
                <a:spcPct val="90000"/>
              </a:lnSpc>
            </a:pPr>
            <a:r>
              <a:rPr lang="en-US" sz="2400" b="1" i="1">
                <a:effectLst>
                  <a:outerShdw blurRad="38100" dist="38100" dir="2700000" algn="tl">
                    <a:srgbClr val="000000"/>
                  </a:outerShdw>
                </a:effectLst>
                <a:latin typeface="Symbol" pitchFamily="18" charset="2"/>
              </a:rPr>
              <a:t>s</a:t>
            </a:r>
            <a:r>
              <a:rPr lang="en-US" sz="2400" b="1">
                <a:effectLst>
                  <a:outerShdw blurRad="38100" dist="38100" dir="2700000" algn="tl">
                    <a:srgbClr val="000000"/>
                  </a:outerShdw>
                </a:effectLst>
                <a:latin typeface="Book Antiqua" pitchFamily="18" charset="0"/>
              </a:rPr>
              <a:t>  Unknown</a:t>
            </a:r>
          </a:p>
          <a:p>
            <a:pPr>
              <a:lnSpc>
                <a:spcPct val="90000"/>
              </a:lnSpc>
            </a:pPr>
            <a:r>
              <a:rPr lang="en-US" sz="2400" b="1">
                <a:effectLst>
                  <a:outerShdw blurRad="38100" dist="38100" dir="2700000" algn="tl">
                    <a:srgbClr val="000000"/>
                  </a:outerShdw>
                </a:effectLst>
                <a:latin typeface="Book Antiqua" pitchFamily="18" charset="0"/>
              </a:rPr>
              <a:t>Case</a:t>
            </a:r>
          </a:p>
        </p:txBody>
      </p:sp>
      <p:sp>
        <p:nvSpPr>
          <p:cNvPr id="92225" name="AutoShape 65"/>
          <p:cNvSpPr>
            <a:spLocks noChangeArrowheads="1"/>
          </p:cNvSpPr>
          <p:nvPr/>
        </p:nvSpPr>
        <p:spPr bwMode="auto">
          <a:xfrm rot="10800000" flipV="1">
            <a:off x="4448175" y="34607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2167" name="Rectangle 7"/>
          <p:cNvSpPr>
            <a:spLocks noChangeArrowheads="1"/>
          </p:cNvSpPr>
          <p:nvPr/>
        </p:nvSpPr>
        <p:spPr bwMode="auto">
          <a:xfrm>
            <a:off x="5753100" y="2990850"/>
            <a:ext cx="2838450" cy="1276350"/>
          </a:xfrm>
          <a:prstGeom prst="rect">
            <a:avLst/>
          </a:prstGeom>
          <a:gradFill rotWithShape="0">
            <a:gsLst>
              <a:gs pos="0">
                <a:srgbClr val="666699">
                  <a:gamma/>
                  <a:shade val="46275"/>
                  <a:invGamma/>
                </a:srgbClr>
              </a:gs>
              <a:gs pos="50000">
                <a:srgbClr val="666699"/>
              </a:gs>
              <a:gs pos="100000">
                <a:srgbClr val="66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a:effectLst>
                  <a:outerShdw blurRad="38100" dist="38100" dir="2700000" algn="tl">
                    <a:srgbClr val="000000"/>
                  </a:outerShdw>
                </a:effectLst>
                <a:latin typeface="Book Antiqua" pitchFamily="18" charset="0"/>
              </a:rPr>
              <a:t>Use the sample</a:t>
            </a:r>
          </a:p>
          <a:p>
            <a:r>
              <a:rPr lang="en-US" sz="2400">
                <a:effectLst>
                  <a:outerShdw blurRad="38100" dist="38100" dir="2700000" algn="tl">
                    <a:srgbClr val="000000"/>
                  </a:outerShdw>
                </a:effectLst>
                <a:latin typeface="Book Antiqua" pitchFamily="18" charset="0"/>
              </a:rPr>
              <a:t>standard deviation</a:t>
            </a:r>
          </a:p>
          <a:p>
            <a:r>
              <a:rPr lang="en-US" sz="2400" i="1">
                <a:effectLst>
                  <a:outerShdw blurRad="38100" dist="38100" dir="2700000" algn="tl">
                    <a:srgbClr val="000000"/>
                  </a:outerShdw>
                </a:effectLst>
                <a:latin typeface="Book Antiqua" pitchFamily="18" charset="0"/>
              </a:rPr>
              <a:t>s</a:t>
            </a:r>
            <a:r>
              <a:rPr lang="en-US" sz="2400">
                <a:effectLst>
                  <a:outerShdw blurRad="38100" dist="38100" dir="2700000" algn="tl">
                    <a:srgbClr val="000000"/>
                  </a:outerShdw>
                </a:effectLst>
                <a:latin typeface="Book Antiqua" pitchFamily="18" charset="0"/>
              </a:rPr>
              <a:t>  to estimate </a:t>
            </a:r>
            <a:r>
              <a:rPr lang="en-US" sz="2400" i="1">
                <a:effectLst>
                  <a:outerShdw blurRad="38100" dist="38100" dir="2700000" algn="tl">
                    <a:srgbClr val="000000"/>
                  </a:outerShdw>
                </a:effectLst>
                <a:latin typeface="MT Symbol" pitchFamily="82" charset="2"/>
              </a:rPr>
              <a:t>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92225"/>
                                        </p:tgtEl>
                                        <p:attrNameLst>
                                          <p:attrName>style.visibility</p:attrName>
                                        </p:attrNameLst>
                                      </p:cBhvr>
                                      <p:to>
                                        <p:strVal val="visible"/>
                                      </p:to>
                                    </p:set>
                                    <p:animEffect transition="in" filter="slide(fromBottom)">
                                      <p:cBhvr>
                                        <p:cTn id="7" dur="500"/>
                                        <p:tgtEl>
                                          <p:spTgt spid="92225"/>
                                        </p:tgtEl>
                                      </p:cBhvr>
                                    </p:animEffect>
                                  </p:childTnLst>
                                  <p:subTnLst>
                                    <p:set>
                                      <p:cBhvr override="childStyle">
                                        <p:cTn dur="1" fill="hold" display="0" masterRel="nextClick" afterEffect="1"/>
                                        <p:tgtEl>
                                          <p:spTgt spid="9222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2163"/>
                                        </p:tgtEl>
                                        <p:attrNameLst>
                                          <p:attrName>style.visibility</p:attrName>
                                        </p:attrNameLst>
                                      </p:cBhvr>
                                      <p:to>
                                        <p:strVal val="visible"/>
                                      </p:to>
                                    </p:set>
                                    <p:animEffect transition="in" filter="dissolve">
                                      <p:cBhvr>
                                        <p:cTn id="12" dur="500"/>
                                        <p:tgtEl>
                                          <p:spTgt spid="92163"/>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92216"/>
                                        </p:tgtEl>
                                        <p:attrNameLst>
                                          <p:attrName>style.visibility</p:attrName>
                                        </p:attrNameLst>
                                      </p:cBhvr>
                                      <p:to>
                                        <p:strVal val="visible"/>
                                      </p:to>
                                    </p:set>
                                    <p:animEffect transition="in" filter="slide(fromLeft)">
                                      <p:cBhvr>
                                        <p:cTn id="16" dur="500"/>
                                        <p:tgtEl>
                                          <p:spTgt spid="92216"/>
                                        </p:tgtEl>
                                      </p:cBhvr>
                                    </p:animEffect>
                                  </p:childTnLst>
                                  <p:subTnLst>
                                    <p:set>
                                      <p:cBhvr override="childStyle">
                                        <p:cTn dur="1" fill="hold" display="0" masterRel="nextClick" afterEffect="1"/>
                                        <p:tgtEl>
                                          <p:spTgt spid="92216"/>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92193"/>
                                        </p:tgtEl>
                                        <p:attrNameLst>
                                          <p:attrName>style.visibility</p:attrName>
                                        </p:attrNameLst>
                                      </p:cBhvr>
                                      <p:to>
                                        <p:strVal val="visible"/>
                                      </p:to>
                                    </p:set>
                                    <p:animEffect transition="in" filter="slide(fromTop)">
                                      <p:cBhvr>
                                        <p:cTn id="21" dur="500"/>
                                        <p:tgtEl>
                                          <p:spTgt spid="92193"/>
                                        </p:tgtEl>
                                      </p:cBhvr>
                                    </p:animEffect>
                                  </p:childTnLst>
                                </p:cTn>
                              </p:par>
                            </p:childTnLst>
                          </p:cTn>
                        </p:par>
                        <p:par>
                          <p:cTn id="22" fill="hold">
                            <p:stCondLst>
                              <p:cond delay="500"/>
                            </p:stCondLst>
                            <p:childTnLst>
                              <p:par>
                                <p:cTn id="23" presetID="12" presetClass="entr" presetSubtype="1" fill="hold" nodeType="afterEffect">
                                  <p:stCondLst>
                                    <p:cond delay="1000"/>
                                  </p:stCondLst>
                                  <p:childTnLst>
                                    <p:set>
                                      <p:cBhvr>
                                        <p:cTn id="24" dur="1" fill="hold">
                                          <p:stCondLst>
                                            <p:cond delay="0"/>
                                          </p:stCondLst>
                                        </p:cTn>
                                        <p:tgtEl>
                                          <p:spTgt spid="92206"/>
                                        </p:tgtEl>
                                        <p:attrNameLst>
                                          <p:attrName>style.visibility</p:attrName>
                                        </p:attrNameLst>
                                      </p:cBhvr>
                                      <p:to>
                                        <p:strVal val="visible"/>
                                      </p:to>
                                    </p:set>
                                    <p:animEffect transition="in" filter="slide(fromTop)">
                                      <p:cBhvr>
                                        <p:cTn id="25" dur="500"/>
                                        <p:tgtEl>
                                          <p:spTgt spid="92206"/>
                                        </p:tgtEl>
                                      </p:cBhvr>
                                    </p:animEffect>
                                  </p:childTnLst>
                                </p:cTn>
                              </p:par>
                            </p:childTnLst>
                          </p:cTn>
                        </p:par>
                        <p:par>
                          <p:cTn id="26" fill="hold">
                            <p:stCondLst>
                              <p:cond delay="2000"/>
                            </p:stCondLst>
                            <p:childTnLst>
                              <p:par>
                                <p:cTn id="27" presetID="9" presetClass="entr" presetSubtype="0" fill="hold" grpId="0" nodeType="afterEffect">
                                  <p:stCondLst>
                                    <p:cond delay="1000"/>
                                  </p:stCondLst>
                                  <p:childTnLst>
                                    <p:set>
                                      <p:cBhvr>
                                        <p:cTn id="28" dur="1" fill="hold">
                                          <p:stCondLst>
                                            <p:cond delay="0"/>
                                          </p:stCondLst>
                                        </p:cTn>
                                        <p:tgtEl>
                                          <p:spTgt spid="92222"/>
                                        </p:tgtEl>
                                        <p:attrNameLst>
                                          <p:attrName>style.visibility</p:attrName>
                                        </p:attrNameLst>
                                      </p:cBhvr>
                                      <p:to>
                                        <p:strVal val="visible"/>
                                      </p:to>
                                    </p:set>
                                    <p:animEffect transition="in" filter="dissolve">
                                      <p:cBhvr>
                                        <p:cTn id="29" dur="500"/>
                                        <p:tgtEl>
                                          <p:spTgt spid="92222"/>
                                        </p:tgtEl>
                                      </p:cBhvr>
                                    </p:animEffect>
                                  </p:childTnLst>
                                </p:cTn>
                              </p:par>
                            </p:childTnLst>
                          </p:cTn>
                        </p:par>
                        <p:par>
                          <p:cTn id="30" fill="hold">
                            <p:stCondLst>
                              <p:cond delay="3500"/>
                            </p:stCondLst>
                            <p:childTnLst>
                              <p:par>
                                <p:cTn id="31" presetID="23" presetClass="entr" presetSubtype="272" fill="hold" nodeType="afterEffect">
                                  <p:stCondLst>
                                    <p:cond delay="1000"/>
                                  </p:stCondLst>
                                  <p:childTnLst>
                                    <p:set>
                                      <p:cBhvr>
                                        <p:cTn id="32" dur="1" fill="hold">
                                          <p:stCondLst>
                                            <p:cond delay="0"/>
                                          </p:stCondLst>
                                        </p:cTn>
                                        <p:tgtEl>
                                          <p:spTgt spid="92201"/>
                                        </p:tgtEl>
                                        <p:attrNameLst>
                                          <p:attrName>style.visibility</p:attrName>
                                        </p:attrNameLst>
                                      </p:cBhvr>
                                      <p:to>
                                        <p:strVal val="visible"/>
                                      </p:to>
                                    </p:set>
                                    <p:anim calcmode="lin" valueType="num">
                                      <p:cBhvr>
                                        <p:cTn id="33" dur="500" fill="hold"/>
                                        <p:tgtEl>
                                          <p:spTgt spid="92201"/>
                                        </p:tgtEl>
                                        <p:attrNameLst>
                                          <p:attrName>ppt_w</p:attrName>
                                        </p:attrNameLst>
                                      </p:cBhvr>
                                      <p:tavLst>
                                        <p:tav tm="0">
                                          <p:val>
                                            <p:strVal val="2/3*#ppt_w"/>
                                          </p:val>
                                        </p:tav>
                                        <p:tav tm="100000">
                                          <p:val>
                                            <p:strVal val="#ppt_w"/>
                                          </p:val>
                                        </p:tav>
                                      </p:tavLst>
                                    </p:anim>
                                    <p:anim calcmode="lin" valueType="num">
                                      <p:cBhvr>
                                        <p:cTn id="34" dur="500" fill="hold"/>
                                        <p:tgtEl>
                                          <p:spTgt spid="92201"/>
                                        </p:tgtEl>
                                        <p:attrNameLst>
                                          <p:attrName>ppt_h</p:attrName>
                                        </p:attrNameLst>
                                      </p:cBhvr>
                                      <p:tavLst>
                                        <p:tav tm="0">
                                          <p:val>
                                            <p:strVal val="2/3*#ppt_h"/>
                                          </p:val>
                                        </p:tav>
                                        <p:tav tm="100000">
                                          <p:val>
                                            <p:strVal val="#ppt_h"/>
                                          </p:val>
                                        </p:tav>
                                      </p:tavLst>
                                    </p:anim>
                                  </p:childTnLst>
                                </p:cTn>
                              </p:par>
                            </p:childTnLst>
                          </p:cTn>
                        </p:par>
                        <p:par>
                          <p:cTn id="35" fill="hold">
                            <p:stCondLst>
                              <p:cond delay="5000"/>
                            </p:stCondLst>
                            <p:childTnLst>
                              <p:par>
                                <p:cTn id="36" presetID="23" presetClass="entr" presetSubtype="272" fill="hold" grpId="0" nodeType="afterEffect">
                                  <p:stCondLst>
                                    <p:cond delay="1000"/>
                                  </p:stCondLst>
                                  <p:childTnLst>
                                    <p:set>
                                      <p:cBhvr>
                                        <p:cTn id="37" dur="1" fill="hold">
                                          <p:stCondLst>
                                            <p:cond delay="0"/>
                                          </p:stCondLst>
                                        </p:cTn>
                                        <p:tgtEl>
                                          <p:spTgt spid="92223"/>
                                        </p:tgtEl>
                                        <p:attrNameLst>
                                          <p:attrName>style.visibility</p:attrName>
                                        </p:attrNameLst>
                                      </p:cBhvr>
                                      <p:to>
                                        <p:strVal val="visible"/>
                                      </p:to>
                                    </p:set>
                                    <p:anim calcmode="lin" valueType="num">
                                      <p:cBhvr>
                                        <p:cTn id="38" dur="500" fill="hold"/>
                                        <p:tgtEl>
                                          <p:spTgt spid="92223"/>
                                        </p:tgtEl>
                                        <p:attrNameLst>
                                          <p:attrName>ppt_w</p:attrName>
                                        </p:attrNameLst>
                                      </p:cBhvr>
                                      <p:tavLst>
                                        <p:tav tm="0">
                                          <p:val>
                                            <p:strVal val="2/3*#ppt_w"/>
                                          </p:val>
                                        </p:tav>
                                        <p:tav tm="100000">
                                          <p:val>
                                            <p:strVal val="#ppt_w"/>
                                          </p:val>
                                        </p:tav>
                                      </p:tavLst>
                                    </p:anim>
                                    <p:anim calcmode="lin" valueType="num">
                                      <p:cBhvr>
                                        <p:cTn id="39" dur="500" fill="hold"/>
                                        <p:tgtEl>
                                          <p:spTgt spid="92223"/>
                                        </p:tgtEl>
                                        <p:attrNameLst>
                                          <p:attrName>ppt_h</p:attrName>
                                        </p:attrNameLst>
                                      </p:cBhvr>
                                      <p:tavLst>
                                        <p:tav tm="0">
                                          <p:val>
                                            <p:strVal val="2/3*#ppt_h"/>
                                          </p:val>
                                        </p:tav>
                                        <p:tav tm="100000">
                                          <p:val>
                                            <p:strVal val="#ppt_h"/>
                                          </p:val>
                                        </p:tav>
                                      </p:tavLst>
                                    </p:anim>
                                  </p:childTnLst>
                                </p:cTn>
                              </p:par>
                            </p:childTnLst>
                          </p:cTn>
                        </p:par>
                        <p:par>
                          <p:cTn id="40" fill="hold">
                            <p:stCondLst>
                              <p:cond delay="6500"/>
                            </p:stCondLst>
                            <p:childTnLst>
                              <p:par>
                                <p:cTn id="41" presetID="12" presetClass="entr" presetSubtype="2" fill="hold" grpId="0" nodeType="afterEffect">
                                  <p:stCondLst>
                                    <p:cond delay="2000"/>
                                  </p:stCondLst>
                                  <p:childTnLst>
                                    <p:set>
                                      <p:cBhvr>
                                        <p:cTn id="42" dur="1" fill="hold">
                                          <p:stCondLst>
                                            <p:cond delay="0"/>
                                          </p:stCondLst>
                                        </p:cTn>
                                        <p:tgtEl>
                                          <p:spTgt spid="92218"/>
                                        </p:tgtEl>
                                        <p:attrNameLst>
                                          <p:attrName>style.visibility</p:attrName>
                                        </p:attrNameLst>
                                      </p:cBhvr>
                                      <p:to>
                                        <p:strVal val="visible"/>
                                      </p:to>
                                    </p:set>
                                    <p:animEffect transition="in" filter="slide(fromRight)">
                                      <p:cBhvr>
                                        <p:cTn id="43" dur="500"/>
                                        <p:tgtEl>
                                          <p:spTgt spid="92218"/>
                                        </p:tgtEl>
                                      </p:cBhvr>
                                    </p:animEffect>
                                  </p:childTnLst>
                                  <p:subTnLst>
                                    <p:set>
                                      <p:cBhvr override="childStyle">
                                        <p:cTn dur="1" fill="hold" display="0" masterRel="nextClick" afterEffect="1"/>
                                        <p:tgtEl>
                                          <p:spTgt spid="92218"/>
                                        </p:tgtEl>
                                        <p:attrNameLst>
                                          <p:attrName>style.visibility</p:attrName>
                                        </p:attrNameLst>
                                      </p:cBhvr>
                                      <p:to>
                                        <p:strVal val="hidden"/>
                                      </p:to>
                                    </p:set>
                                  </p:subTnLst>
                                </p:cTn>
                              </p:par>
                            </p:childTnLst>
                          </p:cTn>
                        </p:par>
                      </p:childTnLst>
                    </p:cTn>
                  </p:par>
                  <p:par>
                    <p:cTn id="44" fill="hold">
                      <p:stCondLst>
                        <p:cond delay="indefinite"/>
                      </p:stCondLst>
                      <p:childTnLst>
                        <p:par>
                          <p:cTn id="45" fill="hold">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92196"/>
                                        </p:tgtEl>
                                        <p:attrNameLst>
                                          <p:attrName>style.visibility</p:attrName>
                                        </p:attrNameLst>
                                      </p:cBhvr>
                                      <p:to>
                                        <p:strVal val="visible"/>
                                      </p:to>
                                    </p:set>
                                    <p:animEffect transition="in" filter="slide(fromTop)">
                                      <p:cBhvr>
                                        <p:cTn id="48" dur="500"/>
                                        <p:tgtEl>
                                          <p:spTgt spid="92196"/>
                                        </p:tgtEl>
                                      </p:cBhvr>
                                    </p:animEffect>
                                  </p:childTnLst>
                                </p:cTn>
                              </p:par>
                            </p:childTnLst>
                          </p:cTn>
                        </p:par>
                        <p:par>
                          <p:cTn id="49" fill="hold">
                            <p:stCondLst>
                              <p:cond delay="500"/>
                            </p:stCondLst>
                            <p:childTnLst>
                              <p:par>
                                <p:cTn id="50" presetID="12" presetClass="entr" presetSubtype="1" fill="hold" nodeType="afterEffect">
                                  <p:stCondLst>
                                    <p:cond delay="1000"/>
                                  </p:stCondLst>
                                  <p:childTnLst>
                                    <p:set>
                                      <p:cBhvr>
                                        <p:cTn id="51" dur="1" fill="hold">
                                          <p:stCondLst>
                                            <p:cond delay="0"/>
                                          </p:stCondLst>
                                        </p:cTn>
                                        <p:tgtEl>
                                          <p:spTgt spid="92207"/>
                                        </p:tgtEl>
                                        <p:attrNameLst>
                                          <p:attrName>style.visibility</p:attrName>
                                        </p:attrNameLst>
                                      </p:cBhvr>
                                      <p:to>
                                        <p:strVal val="visible"/>
                                      </p:to>
                                    </p:set>
                                    <p:animEffect transition="in" filter="slide(fromTop)">
                                      <p:cBhvr>
                                        <p:cTn id="52" dur="500"/>
                                        <p:tgtEl>
                                          <p:spTgt spid="92207"/>
                                        </p:tgtEl>
                                      </p:cBhvr>
                                    </p:animEffect>
                                  </p:childTnLst>
                                </p:cTn>
                              </p:par>
                            </p:childTnLst>
                          </p:cTn>
                        </p:par>
                        <p:par>
                          <p:cTn id="53" fill="hold">
                            <p:stCondLst>
                              <p:cond delay="2000"/>
                            </p:stCondLst>
                            <p:childTnLst>
                              <p:par>
                                <p:cTn id="54" presetID="9" presetClass="entr" presetSubtype="0" fill="hold" grpId="0" nodeType="afterEffect">
                                  <p:stCondLst>
                                    <p:cond delay="1000"/>
                                  </p:stCondLst>
                                  <p:childTnLst>
                                    <p:set>
                                      <p:cBhvr>
                                        <p:cTn id="55" dur="1" fill="hold">
                                          <p:stCondLst>
                                            <p:cond delay="0"/>
                                          </p:stCondLst>
                                        </p:cTn>
                                        <p:tgtEl>
                                          <p:spTgt spid="92167"/>
                                        </p:tgtEl>
                                        <p:attrNameLst>
                                          <p:attrName>style.visibility</p:attrName>
                                        </p:attrNameLst>
                                      </p:cBhvr>
                                      <p:to>
                                        <p:strVal val="visible"/>
                                      </p:to>
                                    </p:set>
                                    <p:animEffect transition="in" filter="dissolve">
                                      <p:cBhvr>
                                        <p:cTn id="56" dur="500"/>
                                        <p:tgtEl>
                                          <p:spTgt spid="92167"/>
                                        </p:tgtEl>
                                      </p:cBhvr>
                                    </p:animEffect>
                                  </p:childTnLst>
                                </p:cTn>
                              </p:par>
                            </p:childTnLst>
                          </p:cTn>
                        </p:par>
                        <p:par>
                          <p:cTn id="57" fill="hold">
                            <p:stCondLst>
                              <p:cond delay="3500"/>
                            </p:stCondLst>
                            <p:childTnLst>
                              <p:par>
                                <p:cTn id="58" presetID="12" presetClass="entr" presetSubtype="1" fill="hold" nodeType="afterEffect">
                                  <p:stCondLst>
                                    <p:cond delay="2000"/>
                                  </p:stCondLst>
                                  <p:childTnLst>
                                    <p:set>
                                      <p:cBhvr>
                                        <p:cTn id="59" dur="1" fill="hold">
                                          <p:stCondLst>
                                            <p:cond delay="0"/>
                                          </p:stCondLst>
                                        </p:cTn>
                                        <p:tgtEl>
                                          <p:spTgt spid="92221"/>
                                        </p:tgtEl>
                                        <p:attrNameLst>
                                          <p:attrName>style.visibility</p:attrName>
                                        </p:attrNameLst>
                                      </p:cBhvr>
                                      <p:to>
                                        <p:strVal val="visible"/>
                                      </p:to>
                                    </p:set>
                                    <p:animEffect transition="in" filter="slide(fromTop)">
                                      <p:cBhvr>
                                        <p:cTn id="60" dur="500"/>
                                        <p:tgtEl>
                                          <p:spTgt spid="92221"/>
                                        </p:tgtEl>
                                      </p:cBhvr>
                                    </p:animEffect>
                                  </p:childTnLst>
                                </p:cTn>
                              </p:par>
                            </p:childTnLst>
                          </p:cTn>
                        </p:par>
                        <p:par>
                          <p:cTn id="61" fill="hold">
                            <p:stCondLst>
                              <p:cond delay="6000"/>
                            </p:stCondLst>
                            <p:childTnLst>
                              <p:par>
                                <p:cTn id="62" presetID="9" presetClass="entr" presetSubtype="0" fill="hold" grpId="0" nodeType="afterEffect">
                                  <p:stCondLst>
                                    <p:cond delay="1000"/>
                                  </p:stCondLst>
                                  <p:childTnLst>
                                    <p:set>
                                      <p:cBhvr>
                                        <p:cTn id="63" dur="1" fill="hold">
                                          <p:stCondLst>
                                            <p:cond delay="0"/>
                                          </p:stCondLst>
                                        </p:cTn>
                                        <p:tgtEl>
                                          <p:spTgt spid="92184"/>
                                        </p:tgtEl>
                                        <p:attrNameLst>
                                          <p:attrName>style.visibility</p:attrName>
                                        </p:attrNameLst>
                                      </p:cBhvr>
                                      <p:to>
                                        <p:strVal val="visible"/>
                                      </p:to>
                                    </p:set>
                                    <p:animEffect transition="in" filter="dissolve">
                                      <p:cBhvr>
                                        <p:cTn id="64" dur="500"/>
                                        <p:tgtEl>
                                          <p:spTgt spid="92184"/>
                                        </p:tgtEl>
                                      </p:cBhvr>
                                    </p:animEffect>
                                  </p:childTnLst>
                                </p:cTn>
                              </p:par>
                            </p:childTnLst>
                          </p:cTn>
                        </p:par>
                        <p:par>
                          <p:cTn id="65" fill="hold">
                            <p:stCondLst>
                              <p:cond delay="7500"/>
                            </p:stCondLst>
                            <p:childTnLst>
                              <p:par>
                                <p:cTn id="66" presetID="23" presetClass="entr" presetSubtype="272" fill="hold" nodeType="afterEffect">
                                  <p:stCondLst>
                                    <p:cond delay="1000"/>
                                  </p:stCondLst>
                                  <p:childTnLst>
                                    <p:set>
                                      <p:cBhvr>
                                        <p:cTn id="67" dur="1" fill="hold">
                                          <p:stCondLst>
                                            <p:cond delay="0"/>
                                          </p:stCondLst>
                                        </p:cTn>
                                        <p:tgtEl>
                                          <p:spTgt spid="92203"/>
                                        </p:tgtEl>
                                        <p:attrNameLst>
                                          <p:attrName>style.visibility</p:attrName>
                                        </p:attrNameLst>
                                      </p:cBhvr>
                                      <p:to>
                                        <p:strVal val="visible"/>
                                      </p:to>
                                    </p:set>
                                    <p:anim calcmode="lin" valueType="num">
                                      <p:cBhvr>
                                        <p:cTn id="68" dur="500" fill="hold"/>
                                        <p:tgtEl>
                                          <p:spTgt spid="92203"/>
                                        </p:tgtEl>
                                        <p:attrNameLst>
                                          <p:attrName>ppt_w</p:attrName>
                                        </p:attrNameLst>
                                      </p:cBhvr>
                                      <p:tavLst>
                                        <p:tav tm="0">
                                          <p:val>
                                            <p:strVal val="2/3*#ppt_w"/>
                                          </p:val>
                                        </p:tav>
                                        <p:tav tm="100000">
                                          <p:val>
                                            <p:strVal val="#ppt_w"/>
                                          </p:val>
                                        </p:tav>
                                      </p:tavLst>
                                    </p:anim>
                                    <p:anim calcmode="lin" valueType="num">
                                      <p:cBhvr>
                                        <p:cTn id="69" dur="500" fill="hold"/>
                                        <p:tgtEl>
                                          <p:spTgt spid="92203"/>
                                        </p:tgtEl>
                                        <p:attrNameLst>
                                          <p:attrName>ppt_h</p:attrName>
                                        </p:attrNameLst>
                                      </p:cBhvr>
                                      <p:tavLst>
                                        <p:tav tm="0">
                                          <p:val>
                                            <p:strVal val="2/3*#ppt_h"/>
                                          </p:val>
                                        </p:tav>
                                        <p:tav tm="100000">
                                          <p:val>
                                            <p:strVal val="#ppt_h"/>
                                          </p:val>
                                        </p:tav>
                                      </p:tavLst>
                                    </p:anim>
                                  </p:childTnLst>
                                </p:cTn>
                              </p:par>
                            </p:childTnLst>
                          </p:cTn>
                        </p:par>
                        <p:par>
                          <p:cTn id="70" fill="hold">
                            <p:stCondLst>
                              <p:cond delay="9000"/>
                            </p:stCondLst>
                            <p:childTnLst>
                              <p:par>
                                <p:cTn id="71" presetID="23" presetClass="entr" presetSubtype="272" fill="hold" grpId="0" nodeType="afterEffect">
                                  <p:stCondLst>
                                    <p:cond delay="1000"/>
                                  </p:stCondLst>
                                  <p:childTnLst>
                                    <p:set>
                                      <p:cBhvr>
                                        <p:cTn id="72" dur="1" fill="hold">
                                          <p:stCondLst>
                                            <p:cond delay="0"/>
                                          </p:stCondLst>
                                        </p:cTn>
                                        <p:tgtEl>
                                          <p:spTgt spid="92224"/>
                                        </p:tgtEl>
                                        <p:attrNameLst>
                                          <p:attrName>style.visibility</p:attrName>
                                        </p:attrNameLst>
                                      </p:cBhvr>
                                      <p:to>
                                        <p:strVal val="visible"/>
                                      </p:to>
                                    </p:set>
                                    <p:anim calcmode="lin" valueType="num">
                                      <p:cBhvr>
                                        <p:cTn id="73" dur="500" fill="hold"/>
                                        <p:tgtEl>
                                          <p:spTgt spid="92224"/>
                                        </p:tgtEl>
                                        <p:attrNameLst>
                                          <p:attrName>ppt_w</p:attrName>
                                        </p:attrNameLst>
                                      </p:cBhvr>
                                      <p:tavLst>
                                        <p:tav tm="0">
                                          <p:val>
                                            <p:strVal val="2/3*#ppt_w"/>
                                          </p:val>
                                        </p:tav>
                                        <p:tav tm="100000">
                                          <p:val>
                                            <p:strVal val="#ppt_w"/>
                                          </p:val>
                                        </p:tav>
                                      </p:tavLst>
                                    </p:anim>
                                    <p:anim calcmode="lin" valueType="num">
                                      <p:cBhvr>
                                        <p:cTn id="74" dur="500" fill="hold"/>
                                        <p:tgtEl>
                                          <p:spTgt spid="92224"/>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animBg="1" autoUpdateAnimBg="0"/>
      <p:bldP spid="92184" grpId="0" animBg="1" autoUpdateAnimBg="0"/>
      <p:bldP spid="92193" grpId="0" autoUpdateAnimBg="0"/>
      <p:bldP spid="92196" grpId="0" autoUpdateAnimBg="0"/>
      <p:bldP spid="92216" grpId="0" animBg="1"/>
      <p:bldP spid="92218" grpId="0" animBg="1"/>
      <p:bldP spid="92222" grpId="0" animBg="1" autoUpdateAnimBg="0"/>
      <p:bldP spid="92223" grpId="0" autoUpdateAnimBg="0"/>
      <p:bldP spid="92224" grpId="0" autoUpdateAnimBg="0"/>
      <p:bldP spid="92225" grpId="0" animBg="1"/>
      <p:bldP spid="92167" grpId="0" animBg="1"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952500" y="1238250"/>
            <a:ext cx="7375525" cy="6096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Let </a:t>
            </a:r>
            <a:r>
              <a:rPr lang="en-US" sz="2400" i="1" dirty="0">
                <a:effectLst>
                  <a:outerShdw blurRad="38100" dist="38100" dir="2700000" algn="tl">
                    <a:srgbClr val="000000"/>
                  </a:outerShdw>
                </a:effectLst>
                <a:latin typeface="Book Antiqua" pitchFamily="18" charset="0"/>
              </a:rPr>
              <a:t>E</a:t>
            </a:r>
            <a:r>
              <a:rPr lang="en-US" sz="2400" dirty="0">
                <a:effectLst>
                  <a:outerShdw blurRad="38100" dist="38100" dir="2700000" algn="tl">
                    <a:srgbClr val="000000"/>
                  </a:outerShdw>
                </a:effectLst>
                <a:latin typeface="Book Antiqua" pitchFamily="18" charset="0"/>
              </a:rPr>
              <a:t> = the desired margin of error.</a:t>
            </a:r>
          </a:p>
        </p:txBody>
      </p:sp>
      <p:sp>
        <p:nvSpPr>
          <p:cNvPr id="153603" name="AutoShape 3"/>
          <p:cNvSpPr>
            <a:spLocks noChangeArrowheads="1"/>
          </p:cNvSpPr>
          <p:nvPr/>
        </p:nvSpPr>
        <p:spPr bwMode="auto">
          <a:xfrm rot="5400000">
            <a:off x="668338" y="14636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3604" name="Rectangle 4"/>
          <p:cNvSpPr>
            <a:spLocks noChangeArrowheads="1"/>
          </p:cNvSpPr>
          <p:nvPr/>
        </p:nvSpPr>
        <p:spPr bwMode="auto">
          <a:xfrm>
            <a:off x="952500" y="1962150"/>
            <a:ext cx="7375525" cy="9906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t>
            </a:r>
            <a:r>
              <a:rPr lang="en-US" sz="2400" i="1" dirty="0">
                <a:effectLst>
                  <a:outerShdw blurRad="38100" dist="38100" dir="2700000" algn="tl">
                    <a:srgbClr val="000000"/>
                  </a:outerShdw>
                </a:effectLst>
                <a:latin typeface="Book Antiqua" pitchFamily="18" charset="0"/>
              </a:rPr>
              <a:t>E</a:t>
            </a:r>
            <a:r>
              <a:rPr lang="en-US" sz="2400" dirty="0">
                <a:effectLst>
                  <a:outerShdw blurRad="38100" dist="38100" dir="2700000" algn="tl">
                    <a:srgbClr val="000000"/>
                  </a:outerShdw>
                </a:effectLst>
                <a:latin typeface="Book Antiqua" pitchFamily="18" charset="0"/>
              </a:rPr>
              <a:t> is the amount added to and subtracted from the</a:t>
            </a:r>
          </a:p>
          <a:p>
            <a:pPr algn="l"/>
            <a:r>
              <a:rPr lang="en-US" sz="2400" dirty="0">
                <a:effectLst>
                  <a:outerShdw blurRad="38100" dist="38100" dir="2700000" algn="tl">
                    <a:srgbClr val="000000"/>
                  </a:outerShdw>
                </a:effectLst>
                <a:latin typeface="Book Antiqua" pitchFamily="18" charset="0"/>
              </a:rPr>
              <a:t>  point estimate to obtain an interval estimate.</a:t>
            </a:r>
          </a:p>
        </p:txBody>
      </p:sp>
      <p:sp>
        <p:nvSpPr>
          <p:cNvPr id="153605" name="AutoShape 5"/>
          <p:cNvSpPr>
            <a:spLocks noChangeArrowheads="1"/>
          </p:cNvSpPr>
          <p:nvPr/>
        </p:nvSpPr>
        <p:spPr bwMode="auto">
          <a:xfrm rot="5400000">
            <a:off x="668338" y="24161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3607" name="Rectangle 7"/>
          <p:cNvSpPr>
            <a:spLocks noChangeArrowheads="1"/>
          </p:cNvSpPr>
          <p:nvPr/>
        </p:nvSpPr>
        <p:spPr bwMode="auto">
          <a:xfrm>
            <a:off x="690563" y="198438"/>
            <a:ext cx="7772400" cy="742950"/>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Sample Size for an Interval Estimate</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of a Population Mean</a:t>
            </a:r>
          </a:p>
        </p:txBody>
      </p:sp>
      <p:sp>
        <p:nvSpPr>
          <p:cNvPr id="153609" name="Rectangle 9"/>
          <p:cNvSpPr>
            <a:spLocks noChangeArrowheads="1"/>
          </p:cNvSpPr>
          <p:nvPr/>
        </p:nvSpPr>
        <p:spPr bwMode="auto">
          <a:xfrm>
            <a:off x="952500" y="3054350"/>
            <a:ext cx="7375525" cy="13462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If a desired margin of error is selected prior to</a:t>
            </a:r>
          </a:p>
          <a:p>
            <a:pPr algn="l"/>
            <a:r>
              <a:rPr lang="en-US" sz="2400" dirty="0">
                <a:effectLst>
                  <a:outerShdw blurRad="38100" dist="38100" dir="2700000" algn="tl">
                    <a:srgbClr val="000000"/>
                  </a:outerShdw>
                </a:effectLst>
                <a:latin typeface="Book Antiqua" pitchFamily="18" charset="0"/>
              </a:rPr>
              <a:t>  sampling, the sample size necessary to satisfy the</a:t>
            </a:r>
          </a:p>
          <a:p>
            <a:pPr algn="l"/>
            <a:r>
              <a:rPr lang="en-US" sz="2400" dirty="0">
                <a:effectLst>
                  <a:outerShdw blurRad="38100" dist="38100" dir="2700000" algn="tl">
                    <a:srgbClr val="000000"/>
                  </a:outerShdw>
                </a:effectLst>
                <a:latin typeface="Book Antiqua" pitchFamily="18" charset="0"/>
              </a:rPr>
              <a:t>  margin of error can be determined.</a:t>
            </a:r>
          </a:p>
        </p:txBody>
      </p:sp>
      <p:sp>
        <p:nvSpPr>
          <p:cNvPr id="153610" name="AutoShape 10"/>
          <p:cNvSpPr>
            <a:spLocks noChangeArrowheads="1"/>
          </p:cNvSpPr>
          <p:nvPr/>
        </p:nvSpPr>
        <p:spPr bwMode="auto">
          <a:xfrm rot="5400000">
            <a:off x="655638" y="35718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53603"/>
                                        </p:tgtEl>
                                        <p:attrNameLst>
                                          <p:attrName>style.visibility</p:attrName>
                                        </p:attrNameLst>
                                      </p:cBhvr>
                                      <p:to>
                                        <p:strVal val="visible"/>
                                      </p:to>
                                    </p:set>
                                    <p:animEffect transition="in" filter="slide(fromLeft)">
                                      <p:cBhvr>
                                        <p:cTn id="7" dur="500"/>
                                        <p:tgtEl>
                                          <p:spTgt spid="153603"/>
                                        </p:tgtEl>
                                      </p:cBhvr>
                                    </p:animEffect>
                                  </p:childTnLst>
                                  <p:subTnLst>
                                    <p:set>
                                      <p:cBhvr override="childStyle">
                                        <p:cTn dur="1" fill="hold" display="0" masterRel="nextClick" afterEffect="1"/>
                                        <p:tgtEl>
                                          <p:spTgt spid="15360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53602"/>
                                        </p:tgtEl>
                                        <p:attrNameLst>
                                          <p:attrName>style.visibility</p:attrName>
                                        </p:attrNameLst>
                                      </p:cBhvr>
                                      <p:to>
                                        <p:strVal val="visible"/>
                                      </p:to>
                                    </p:set>
                                    <p:anim calcmode="lin" valueType="num">
                                      <p:cBhvr>
                                        <p:cTn id="12" dur="500" fill="hold"/>
                                        <p:tgtEl>
                                          <p:spTgt spid="153602"/>
                                        </p:tgtEl>
                                        <p:attrNameLst>
                                          <p:attrName>ppt_w</p:attrName>
                                        </p:attrNameLst>
                                      </p:cBhvr>
                                      <p:tavLst>
                                        <p:tav tm="0">
                                          <p:val>
                                            <p:strVal val="2/3*#ppt_w"/>
                                          </p:val>
                                        </p:tav>
                                        <p:tav tm="100000">
                                          <p:val>
                                            <p:strVal val="#ppt_w"/>
                                          </p:val>
                                        </p:tav>
                                      </p:tavLst>
                                    </p:anim>
                                    <p:anim calcmode="lin" valueType="num">
                                      <p:cBhvr>
                                        <p:cTn id="13" dur="500" fill="hold"/>
                                        <p:tgtEl>
                                          <p:spTgt spid="153602"/>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153605"/>
                                        </p:tgtEl>
                                        <p:attrNameLst>
                                          <p:attrName>style.visibility</p:attrName>
                                        </p:attrNameLst>
                                      </p:cBhvr>
                                      <p:to>
                                        <p:strVal val="visible"/>
                                      </p:to>
                                    </p:set>
                                    <p:animEffect transition="in" filter="slide(fromLeft)">
                                      <p:cBhvr>
                                        <p:cTn id="17" dur="500"/>
                                        <p:tgtEl>
                                          <p:spTgt spid="153605"/>
                                        </p:tgtEl>
                                      </p:cBhvr>
                                    </p:animEffect>
                                  </p:childTnLst>
                                  <p:subTnLst>
                                    <p:set>
                                      <p:cBhvr override="childStyle">
                                        <p:cTn dur="1" fill="hold" display="0" masterRel="nextClick" afterEffect="1"/>
                                        <p:tgtEl>
                                          <p:spTgt spid="153605"/>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53604"/>
                                        </p:tgtEl>
                                        <p:attrNameLst>
                                          <p:attrName>style.visibility</p:attrName>
                                        </p:attrNameLst>
                                      </p:cBhvr>
                                      <p:to>
                                        <p:strVal val="visible"/>
                                      </p:to>
                                    </p:set>
                                    <p:anim calcmode="lin" valueType="num">
                                      <p:cBhvr>
                                        <p:cTn id="22" dur="500" fill="hold"/>
                                        <p:tgtEl>
                                          <p:spTgt spid="153604"/>
                                        </p:tgtEl>
                                        <p:attrNameLst>
                                          <p:attrName>ppt_w</p:attrName>
                                        </p:attrNameLst>
                                      </p:cBhvr>
                                      <p:tavLst>
                                        <p:tav tm="0">
                                          <p:val>
                                            <p:strVal val="2/3*#ppt_w"/>
                                          </p:val>
                                        </p:tav>
                                        <p:tav tm="100000">
                                          <p:val>
                                            <p:strVal val="#ppt_w"/>
                                          </p:val>
                                        </p:tav>
                                      </p:tavLst>
                                    </p:anim>
                                    <p:anim calcmode="lin" valueType="num">
                                      <p:cBhvr>
                                        <p:cTn id="23" dur="500" fill="hold"/>
                                        <p:tgtEl>
                                          <p:spTgt spid="153604"/>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153610"/>
                                        </p:tgtEl>
                                        <p:attrNameLst>
                                          <p:attrName>style.visibility</p:attrName>
                                        </p:attrNameLst>
                                      </p:cBhvr>
                                      <p:to>
                                        <p:strVal val="visible"/>
                                      </p:to>
                                    </p:set>
                                    <p:animEffect transition="in" filter="slide(fromLeft)">
                                      <p:cBhvr>
                                        <p:cTn id="27" dur="500"/>
                                        <p:tgtEl>
                                          <p:spTgt spid="153610"/>
                                        </p:tgtEl>
                                      </p:cBhvr>
                                    </p:animEffect>
                                  </p:childTnLst>
                                  <p:subTnLst>
                                    <p:set>
                                      <p:cBhvr override="childStyle">
                                        <p:cTn dur="1" fill="hold" display="0" masterRel="nextClick" afterEffect="1"/>
                                        <p:tgtEl>
                                          <p:spTgt spid="153610"/>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153609"/>
                                        </p:tgtEl>
                                        <p:attrNameLst>
                                          <p:attrName>style.visibility</p:attrName>
                                        </p:attrNameLst>
                                      </p:cBhvr>
                                      <p:to>
                                        <p:strVal val="visible"/>
                                      </p:to>
                                    </p:set>
                                    <p:anim calcmode="lin" valueType="num">
                                      <p:cBhvr>
                                        <p:cTn id="32" dur="500" fill="hold"/>
                                        <p:tgtEl>
                                          <p:spTgt spid="153609"/>
                                        </p:tgtEl>
                                        <p:attrNameLst>
                                          <p:attrName>ppt_w</p:attrName>
                                        </p:attrNameLst>
                                      </p:cBhvr>
                                      <p:tavLst>
                                        <p:tav tm="0">
                                          <p:val>
                                            <p:strVal val="2/3*#ppt_w"/>
                                          </p:val>
                                        </p:tav>
                                        <p:tav tm="100000">
                                          <p:val>
                                            <p:strVal val="#ppt_w"/>
                                          </p:val>
                                        </p:tav>
                                      </p:tavLst>
                                    </p:anim>
                                    <p:anim calcmode="lin" valueType="num">
                                      <p:cBhvr>
                                        <p:cTn id="33" dur="500" fill="hold"/>
                                        <p:tgtEl>
                                          <p:spTgt spid="153609"/>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02" grpId="0" animBg="1" autoUpdateAnimBg="0"/>
      <p:bldP spid="153603" grpId="0" animBg="1"/>
      <p:bldP spid="153604" grpId="0" animBg="1" autoUpdateAnimBg="0"/>
      <p:bldP spid="153605" grpId="0" animBg="1"/>
      <p:bldP spid="153609" grpId="0" animBg="1" autoUpdateAnimBg="0"/>
      <p:bldP spid="1536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41" name="Rectangle 9"/>
          <p:cNvSpPr>
            <a:spLocks noChangeArrowheads="1"/>
          </p:cNvSpPr>
          <p:nvPr/>
        </p:nvSpPr>
        <p:spPr bwMode="auto">
          <a:xfrm>
            <a:off x="3467100" y="1617663"/>
            <a:ext cx="2462213" cy="123348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95234" name="Rectangle 2"/>
          <p:cNvSpPr>
            <a:spLocks noChangeArrowheads="1"/>
          </p:cNvSpPr>
          <p:nvPr/>
        </p:nvSpPr>
        <p:spPr bwMode="auto">
          <a:xfrm>
            <a:off x="690563" y="198438"/>
            <a:ext cx="7772400" cy="742950"/>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Sample Size for an Interval Estimate</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of a Population Mean</a:t>
            </a:r>
          </a:p>
        </p:txBody>
      </p:sp>
      <p:graphicFrame>
        <p:nvGraphicFramePr>
          <p:cNvPr id="95237" name="Object 5">
            <a:hlinkClick r:id="" action="ppaction://ole?verb=0"/>
          </p:cNvPr>
          <p:cNvGraphicFramePr>
            <a:graphicFrameLocks/>
          </p:cNvGraphicFramePr>
          <p:nvPr/>
        </p:nvGraphicFramePr>
        <p:xfrm>
          <a:off x="3870325" y="1768475"/>
          <a:ext cx="1608138" cy="833438"/>
        </p:xfrm>
        <a:graphic>
          <a:graphicData uri="http://schemas.openxmlformats.org/presentationml/2006/ole">
            <mc:AlternateContent xmlns:mc="http://schemas.openxmlformats.org/markup-compatibility/2006">
              <mc:Choice xmlns:v="urn:schemas-microsoft-com:vml" Requires="v">
                <p:oleObj spid="_x0000_s95294" name="Equation" r:id="rId4" imgW="1446120" imgH="709560" progId="Equation.DSMT4">
                  <p:embed/>
                </p:oleObj>
              </mc:Choice>
              <mc:Fallback>
                <p:oleObj name="Equation" r:id="rId4" imgW="1446120" imgH="709560" progId="Equation.DSMT4">
                  <p:embed/>
                  <p:pic>
                    <p:nvPicPr>
                      <p:cNvPr id="0" name="Picture 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70325" y="1768475"/>
                        <a:ext cx="1608138" cy="8334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95238" name="Rectangle 6"/>
          <p:cNvSpPr>
            <a:spLocks noChangeArrowheads="1"/>
          </p:cNvSpPr>
          <p:nvPr/>
        </p:nvSpPr>
        <p:spPr bwMode="auto">
          <a:xfrm>
            <a:off x="3467100" y="3522663"/>
            <a:ext cx="2462213" cy="123348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aphicFrame>
        <p:nvGraphicFramePr>
          <p:cNvPr id="95239" name="Object 7">
            <a:hlinkClick r:id="" action="ppaction://ole?verb=0"/>
          </p:cNvPr>
          <p:cNvGraphicFramePr>
            <a:graphicFrameLocks/>
          </p:cNvGraphicFramePr>
          <p:nvPr/>
        </p:nvGraphicFramePr>
        <p:xfrm>
          <a:off x="3752850" y="3724275"/>
          <a:ext cx="1881188" cy="846138"/>
        </p:xfrm>
        <a:graphic>
          <a:graphicData uri="http://schemas.openxmlformats.org/presentationml/2006/ole">
            <mc:AlternateContent xmlns:mc="http://schemas.openxmlformats.org/markup-compatibility/2006">
              <mc:Choice xmlns:v="urn:schemas-microsoft-com:vml" Requires="v">
                <p:oleObj spid="_x0000_s95295" name="Equation" r:id="rId6" imgW="1699920" imgH="760320" progId="Equation">
                  <p:embed/>
                </p:oleObj>
              </mc:Choice>
              <mc:Fallback>
                <p:oleObj name="Equation" r:id="rId6" imgW="1699920" imgH="760320" progId="Equation">
                  <p:embed/>
                  <p:pic>
                    <p:nvPicPr>
                      <p:cNvPr id="0" name="Picture 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52850" y="3724275"/>
                        <a:ext cx="1881188" cy="8461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95240" name="AutoShape 8"/>
          <p:cNvSpPr>
            <a:spLocks noChangeArrowheads="1"/>
          </p:cNvSpPr>
          <p:nvPr/>
        </p:nvSpPr>
        <p:spPr bwMode="auto">
          <a:xfrm rot="5400000">
            <a:off x="530225" y="1282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5242" name="AutoShape 10"/>
          <p:cNvSpPr>
            <a:spLocks noChangeArrowheads="1"/>
          </p:cNvSpPr>
          <p:nvPr/>
        </p:nvSpPr>
        <p:spPr bwMode="auto">
          <a:xfrm rot="5400000">
            <a:off x="530225" y="3168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5243" name="Rectangle 11"/>
          <p:cNvSpPr>
            <a:spLocks noChangeArrowheads="1"/>
          </p:cNvSpPr>
          <p:nvPr/>
        </p:nvSpPr>
        <p:spPr bwMode="auto">
          <a:xfrm>
            <a:off x="711200" y="1117600"/>
            <a:ext cx="5295900" cy="4953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Margin of Error</a:t>
            </a:r>
            <a:r>
              <a:rPr lang="en-US" sz="2400">
                <a:effectLst>
                  <a:outerShdw blurRad="38100" dist="38100" dir="2700000" algn="tl">
                    <a:srgbClr val="000000"/>
                  </a:outerShdw>
                </a:effectLst>
                <a:latin typeface="Book Antiqua" pitchFamily="18" charset="0"/>
              </a:rPr>
              <a:t> </a:t>
            </a:r>
          </a:p>
        </p:txBody>
      </p:sp>
      <p:sp>
        <p:nvSpPr>
          <p:cNvPr id="95244" name="Rectangle 12"/>
          <p:cNvSpPr>
            <a:spLocks noChangeArrowheads="1"/>
          </p:cNvSpPr>
          <p:nvPr/>
        </p:nvSpPr>
        <p:spPr bwMode="auto">
          <a:xfrm>
            <a:off x="711200" y="3003550"/>
            <a:ext cx="6096000" cy="4953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Necessary Sample Size</a:t>
            </a:r>
            <a:r>
              <a:rPr lang="en-US" sz="2400">
                <a:effectLst>
                  <a:outerShdw blurRad="38100" dist="38100" dir="2700000" algn="tl">
                    <a:srgbClr val="000000"/>
                  </a:outerShdw>
                </a:effectLst>
                <a:latin typeface="Book Antiqua" pitchFamily="18" charset="0"/>
              </a:rPr>
              <a:t>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95240"/>
                                        </p:tgtEl>
                                        <p:attrNameLst>
                                          <p:attrName>style.visibility</p:attrName>
                                        </p:attrNameLst>
                                      </p:cBhvr>
                                      <p:to>
                                        <p:strVal val="visible"/>
                                      </p:to>
                                    </p:set>
                                    <p:animEffect transition="in" filter="slide(fromLeft)">
                                      <p:cBhvr>
                                        <p:cTn id="7" dur="500"/>
                                        <p:tgtEl>
                                          <p:spTgt spid="95240"/>
                                        </p:tgtEl>
                                      </p:cBhvr>
                                    </p:animEffect>
                                  </p:childTnLst>
                                  <p:subTnLst>
                                    <p:set>
                                      <p:cBhvr override="childStyle">
                                        <p:cTn dur="1" fill="hold" display="0" masterRel="nextClick" afterEffect="1"/>
                                        <p:tgtEl>
                                          <p:spTgt spid="9524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5243"/>
                                        </p:tgtEl>
                                        <p:attrNameLst>
                                          <p:attrName>style.visibility</p:attrName>
                                        </p:attrNameLst>
                                      </p:cBhvr>
                                      <p:to>
                                        <p:strVal val="visible"/>
                                      </p:to>
                                    </p:set>
                                    <p:animEffect transition="in" filter="blinds(horizontal)">
                                      <p:cBhvr>
                                        <p:cTn id="12" dur="500"/>
                                        <p:tgtEl>
                                          <p:spTgt spid="95243"/>
                                        </p:tgtEl>
                                      </p:cBhvr>
                                    </p:animEffect>
                                  </p:childTnLst>
                                </p:cTn>
                              </p:par>
                            </p:childTnLst>
                          </p:cTn>
                        </p:par>
                        <p:par>
                          <p:cTn id="13" fill="hold">
                            <p:stCondLst>
                              <p:cond delay="500"/>
                            </p:stCondLst>
                            <p:childTnLst>
                              <p:par>
                                <p:cTn id="14" presetID="9" presetClass="entr" presetSubtype="0" fill="hold" grpId="0" nodeType="afterEffect">
                                  <p:stCondLst>
                                    <p:cond delay="1000"/>
                                  </p:stCondLst>
                                  <p:childTnLst>
                                    <p:set>
                                      <p:cBhvr>
                                        <p:cTn id="15" dur="1" fill="hold">
                                          <p:stCondLst>
                                            <p:cond delay="0"/>
                                          </p:stCondLst>
                                        </p:cTn>
                                        <p:tgtEl>
                                          <p:spTgt spid="95241"/>
                                        </p:tgtEl>
                                        <p:attrNameLst>
                                          <p:attrName>style.visibility</p:attrName>
                                        </p:attrNameLst>
                                      </p:cBhvr>
                                      <p:to>
                                        <p:strVal val="visible"/>
                                      </p:to>
                                    </p:set>
                                    <p:animEffect transition="in" filter="dissolve">
                                      <p:cBhvr>
                                        <p:cTn id="16" dur="500"/>
                                        <p:tgtEl>
                                          <p:spTgt spid="95241"/>
                                        </p:tgtEl>
                                      </p:cBhvr>
                                    </p:animEffect>
                                  </p:childTnLst>
                                </p:cTn>
                              </p:par>
                            </p:childTnLst>
                          </p:cTn>
                        </p:par>
                        <p:par>
                          <p:cTn id="17" fill="hold">
                            <p:stCondLst>
                              <p:cond delay="2000"/>
                            </p:stCondLst>
                            <p:childTnLst>
                              <p:par>
                                <p:cTn id="18" presetID="23" presetClass="entr" presetSubtype="272" fill="hold" nodeType="afterEffect">
                                  <p:stCondLst>
                                    <p:cond delay="1000"/>
                                  </p:stCondLst>
                                  <p:childTnLst>
                                    <p:set>
                                      <p:cBhvr>
                                        <p:cTn id="19" dur="1" fill="hold">
                                          <p:stCondLst>
                                            <p:cond delay="0"/>
                                          </p:stCondLst>
                                        </p:cTn>
                                        <p:tgtEl>
                                          <p:spTgt spid="95237"/>
                                        </p:tgtEl>
                                        <p:attrNameLst>
                                          <p:attrName>style.visibility</p:attrName>
                                        </p:attrNameLst>
                                      </p:cBhvr>
                                      <p:to>
                                        <p:strVal val="visible"/>
                                      </p:to>
                                    </p:set>
                                    <p:anim calcmode="lin" valueType="num">
                                      <p:cBhvr>
                                        <p:cTn id="20" dur="500" fill="hold"/>
                                        <p:tgtEl>
                                          <p:spTgt spid="95237"/>
                                        </p:tgtEl>
                                        <p:attrNameLst>
                                          <p:attrName>ppt_w</p:attrName>
                                        </p:attrNameLst>
                                      </p:cBhvr>
                                      <p:tavLst>
                                        <p:tav tm="0">
                                          <p:val>
                                            <p:strVal val="2/3*#ppt_w"/>
                                          </p:val>
                                        </p:tav>
                                        <p:tav tm="100000">
                                          <p:val>
                                            <p:strVal val="#ppt_w"/>
                                          </p:val>
                                        </p:tav>
                                      </p:tavLst>
                                    </p:anim>
                                    <p:anim calcmode="lin" valueType="num">
                                      <p:cBhvr>
                                        <p:cTn id="21" dur="500" fill="hold"/>
                                        <p:tgtEl>
                                          <p:spTgt spid="95237"/>
                                        </p:tgtEl>
                                        <p:attrNameLst>
                                          <p:attrName>ppt_h</p:attrName>
                                        </p:attrNameLst>
                                      </p:cBhvr>
                                      <p:tavLst>
                                        <p:tav tm="0">
                                          <p:val>
                                            <p:strVal val="2/3*#ppt_h"/>
                                          </p:val>
                                        </p:tav>
                                        <p:tav tm="100000">
                                          <p:val>
                                            <p:strVal val="#ppt_h"/>
                                          </p:val>
                                        </p:tav>
                                      </p:tavLst>
                                    </p:anim>
                                  </p:childTnLst>
                                </p:cTn>
                              </p:par>
                            </p:childTnLst>
                          </p:cTn>
                        </p:par>
                        <p:par>
                          <p:cTn id="22" fill="hold">
                            <p:stCondLst>
                              <p:cond delay="3500"/>
                            </p:stCondLst>
                            <p:childTnLst>
                              <p:par>
                                <p:cTn id="23" presetID="12" presetClass="entr" presetSubtype="8" fill="hold" grpId="0" nodeType="afterEffect">
                                  <p:stCondLst>
                                    <p:cond delay="2000"/>
                                  </p:stCondLst>
                                  <p:childTnLst>
                                    <p:set>
                                      <p:cBhvr>
                                        <p:cTn id="24" dur="1" fill="hold">
                                          <p:stCondLst>
                                            <p:cond delay="0"/>
                                          </p:stCondLst>
                                        </p:cTn>
                                        <p:tgtEl>
                                          <p:spTgt spid="95242"/>
                                        </p:tgtEl>
                                        <p:attrNameLst>
                                          <p:attrName>style.visibility</p:attrName>
                                        </p:attrNameLst>
                                      </p:cBhvr>
                                      <p:to>
                                        <p:strVal val="visible"/>
                                      </p:to>
                                    </p:set>
                                    <p:animEffect transition="in" filter="slide(fromLeft)">
                                      <p:cBhvr>
                                        <p:cTn id="25" dur="500"/>
                                        <p:tgtEl>
                                          <p:spTgt spid="95242"/>
                                        </p:tgtEl>
                                      </p:cBhvr>
                                    </p:animEffect>
                                  </p:childTnLst>
                                  <p:subTnLst>
                                    <p:set>
                                      <p:cBhvr override="childStyle">
                                        <p:cTn dur="1" fill="hold" display="0" masterRel="nextClick" afterEffect="1"/>
                                        <p:tgtEl>
                                          <p:spTgt spid="95242"/>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95244"/>
                                        </p:tgtEl>
                                        <p:attrNameLst>
                                          <p:attrName>style.visibility</p:attrName>
                                        </p:attrNameLst>
                                      </p:cBhvr>
                                      <p:to>
                                        <p:strVal val="visible"/>
                                      </p:to>
                                    </p:set>
                                    <p:animEffect transition="in" filter="blinds(horizontal)">
                                      <p:cBhvr>
                                        <p:cTn id="30" dur="500"/>
                                        <p:tgtEl>
                                          <p:spTgt spid="95244"/>
                                        </p:tgtEl>
                                      </p:cBhvr>
                                    </p:animEffect>
                                  </p:childTnLst>
                                </p:cTn>
                              </p:par>
                            </p:childTnLst>
                          </p:cTn>
                        </p:par>
                        <p:par>
                          <p:cTn id="31" fill="hold">
                            <p:stCondLst>
                              <p:cond delay="500"/>
                            </p:stCondLst>
                            <p:childTnLst>
                              <p:par>
                                <p:cTn id="32" presetID="9" presetClass="entr" presetSubtype="0" fill="hold" grpId="0" nodeType="afterEffect">
                                  <p:stCondLst>
                                    <p:cond delay="1000"/>
                                  </p:stCondLst>
                                  <p:childTnLst>
                                    <p:set>
                                      <p:cBhvr>
                                        <p:cTn id="33" dur="1" fill="hold">
                                          <p:stCondLst>
                                            <p:cond delay="0"/>
                                          </p:stCondLst>
                                        </p:cTn>
                                        <p:tgtEl>
                                          <p:spTgt spid="95238"/>
                                        </p:tgtEl>
                                        <p:attrNameLst>
                                          <p:attrName>style.visibility</p:attrName>
                                        </p:attrNameLst>
                                      </p:cBhvr>
                                      <p:to>
                                        <p:strVal val="visible"/>
                                      </p:to>
                                    </p:set>
                                    <p:animEffect transition="in" filter="dissolve">
                                      <p:cBhvr>
                                        <p:cTn id="34" dur="500"/>
                                        <p:tgtEl>
                                          <p:spTgt spid="95238"/>
                                        </p:tgtEl>
                                      </p:cBhvr>
                                    </p:animEffect>
                                  </p:childTnLst>
                                </p:cTn>
                              </p:par>
                            </p:childTnLst>
                          </p:cTn>
                        </p:par>
                        <p:par>
                          <p:cTn id="35" fill="hold">
                            <p:stCondLst>
                              <p:cond delay="2000"/>
                            </p:stCondLst>
                            <p:childTnLst>
                              <p:par>
                                <p:cTn id="36" presetID="23" presetClass="entr" presetSubtype="272" fill="hold" nodeType="afterEffect">
                                  <p:stCondLst>
                                    <p:cond delay="1000"/>
                                  </p:stCondLst>
                                  <p:childTnLst>
                                    <p:set>
                                      <p:cBhvr>
                                        <p:cTn id="37" dur="1" fill="hold">
                                          <p:stCondLst>
                                            <p:cond delay="0"/>
                                          </p:stCondLst>
                                        </p:cTn>
                                        <p:tgtEl>
                                          <p:spTgt spid="95239"/>
                                        </p:tgtEl>
                                        <p:attrNameLst>
                                          <p:attrName>style.visibility</p:attrName>
                                        </p:attrNameLst>
                                      </p:cBhvr>
                                      <p:to>
                                        <p:strVal val="visible"/>
                                      </p:to>
                                    </p:set>
                                    <p:anim calcmode="lin" valueType="num">
                                      <p:cBhvr>
                                        <p:cTn id="38" dur="500" fill="hold"/>
                                        <p:tgtEl>
                                          <p:spTgt spid="95239"/>
                                        </p:tgtEl>
                                        <p:attrNameLst>
                                          <p:attrName>ppt_w</p:attrName>
                                        </p:attrNameLst>
                                      </p:cBhvr>
                                      <p:tavLst>
                                        <p:tav tm="0">
                                          <p:val>
                                            <p:strVal val="2/3*#ppt_w"/>
                                          </p:val>
                                        </p:tav>
                                        <p:tav tm="100000">
                                          <p:val>
                                            <p:strVal val="#ppt_w"/>
                                          </p:val>
                                        </p:tav>
                                      </p:tavLst>
                                    </p:anim>
                                    <p:anim calcmode="lin" valueType="num">
                                      <p:cBhvr>
                                        <p:cTn id="39" dur="500" fill="hold"/>
                                        <p:tgtEl>
                                          <p:spTgt spid="95239"/>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41" grpId="0" animBg="1"/>
      <p:bldP spid="95238" grpId="0" animBg="1"/>
      <p:bldP spid="95240" grpId="0" animBg="1"/>
      <p:bldP spid="95242" grpId="0" animBg="1"/>
      <p:bldP spid="95243" grpId="0" autoUpdateAnimBg="0"/>
      <p:bldP spid="95244"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ChangeArrowheads="1"/>
          </p:cNvSpPr>
          <p:nvPr/>
        </p:nvSpPr>
        <p:spPr bwMode="auto">
          <a:xfrm>
            <a:off x="690563" y="198438"/>
            <a:ext cx="7772400" cy="742950"/>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Sample Size for an Interval Estimate</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of a Population Mean</a:t>
            </a:r>
          </a:p>
        </p:txBody>
      </p:sp>
      <p:sp>
        <p:nvSpPr>
          <p:cNvPr id="214019" name="Rectangle 3"/>
          <p:cNvSpPr>
            <a:spLocks noChangeArrowheads="1"/>
          </p:cNvSpPr>
          <p:nvPr/>
        </p:nvSpPr>
        <p:spPr bwMode="auto">
          <a:xfrm>
            <a:off x="952500" y="1238250"/>
            <a:ext cx="7375525" cy="9652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Necessary Sample Size equation requires a</a:t>
            </a:r>
          </a:p>
          <a:p>
            <a:pPr algn="l"/>
            <a:r>
              <a:rPr lang="en-US" sz="2400" dirty="0">
                <a:effectLst>
                  <a:outerShdw blurRad="38100" dist="38100" dir="2700000" algn="tl">
                    <a:srgbClr val="000000"/>
                  </a:outerShdw>
                </a:effectLst>
                <a:latin typeface="Book Antiqua" pitchFamily="18" charset="0"/>
              </a:rPr>
              <a:t>  value for the population standard deviation </a:t>
            </a:r>
            <a:r>
              <a:rPr lang="en-US" sz="2400" i="1" dirty="0">
                <a:effectLst>
                  <a:outerShdw blurRad="38100" dist="38100" dir="2700000" algn="tl">
                    <a:srgbClr val="000000"/>
                  </a:outerShdw>
                </a:effectLst>
                <a:latin typeface="Symbol" pitchFamily="18" charset="2"/>
              </a:rPr>
              <a:t>s</a:t>
            </a:r>
            <a:r>
              <a:rPr lang="en-US" sz="2400" dirty="0">
                <a:effectLst>
                  <a:outerShdw blurRad="38100" dist="38100" dir="2700000" algn="tl">
                    <a:srgbClr val="000000"/>
                  </a:outerShdw>
                </a:effectLst>
                <a:latin typeface="Book Antiqua" pitchFamily="18" charset="0"/>
              </a:rPr>
              <a:t> .</a:t>
            </a:r>
          </a:p>
        </p:txBody>
      </p:sp>
      <p:sp>
        <p:nvSpPr>
          <p:cNvPr id="214020" name="AutoShape 4"/>
          <p:cNvSpPr>
            <a:spLocks noChangeArrowheads="1"/>
          </p:cNvSpPr>
          <p:nvPr/>
        </p:nvSpPr>
        <p:spPr bwMode="auto">
          <a:xfrm rot="5400000">
            <a:off x="668338" y="16414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4021" name="Rectangle 5"/>
          <p:cNvSpPr>
            <a:spLocks noChangeArrowheads="1"/>
          </p:cNvSpPr>
          <p:nvPr/>
        </p:nvSpPr>
        <p:spPr bwMode="auto">
          <a:xfrm>
            <a:off x="952500" y="2330450"/>
            <a:ext cx="7375525" cy="9906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If </a:t>
            </a:r>
            <a:r>
              <a:rPr lang="en-US" sz="2400" i="1" dirty="0">
                <a:effectLst>
                  <a:outerShdw blurRad="38100" dist="38100" dir="2700000" algn="tl">
                    <a:srgbClr val="000000"/>
                  </a:outerShdw>
                </a:effectLst>
                <a:latin typeface="Symbol" pitchFamily="18" charset="2"/>
              </a:rPr>
              <a:t>s</a:t>
            </a:r>
            <a:r>
              <a:rPr lang="en-US" sz="2400" dirty="0">
                <a:effectLst>
                  <a:outerShdw blurRad="38100" dist="38100" dir="2700000" algn="tl">
                    <a:srgbClr val="000000"/>
                  </a:outerShdw>
                </a:effectLst>
                <a:latin typeface="Book Antiqua" pitchFamily="18" charset="0"/>
              </a:rPr>
              <a:t>  is unknown, a preliminary or </a:t>
            </a:r>
            <a:r>
              <a:rPr lang="en-US" sz="2400" u="sng" dirty="0">
                <a:effectLst>
                  <a:outerShdw blurRad="38100" dist="38100" dir="2700000" algn="tl">
                    <a:srgbClr val="000000"/>
                  </a:outerShdw>
                </a:effectLst>
                <a:latin typeface="Book Antiqua" pitchFamily="18" charset="0"/>
              </a:rPr>
              <a:t>planning value</a:t>
            </a:r>
          </a:p>
          <a:p>
            <a:pPr algn="l"/>
            <a:r>
              <a:rPr lang="en-US" sz="2400" dirty="0">
                <a:effectLst>
                  <a:outerShdw blurRad="38100" dist="38100" dir="2700000" algn="tl">
                    <a:srgbClr val="000000"/>
                  </a:outerShdw>
                </a:effectLst>
                <a:latin typeface="Book Antiqua" pitchFamily="18" charset="0"/>
              </a:rPr>
              <a:t>  for </a:t>
            </a:r>
            <a:r>
              <a:rPr lang="en-US" sz="2400" i="1" dirty="0">
                <a:effectLst>
                  <a:outerShdw blurRad="38100" dist="38100" dir="2700000" algn="tl">
                    <a:srgbClr val="000000"/>
                  </a:outerShdw>
                </a:effectLst>
                <a:latin typeface="Symbol" pitchFamily="18" charset="2"/>
              </a:rPr>
              <a:t>s</a:t>
            </a:r>
            <a:r>
              <a:rPr lang="en-US" sz="2400" dirty="0">
                <a:effectLst>
                  <a:outerShdw blurRad="38100" dist="38100" dir="2700000" algn="tl">
                    <a:srgbClr val="000000"/>
                  </a:outerShdw>
                </a:effectLst>
                <a:latin typeface="Book Antiqua" pitchFamily="18" charset="0"/>
              </a:rPr>
              <a:t>  can be used in the equation.</a:t>
            </a:r>
          </a:p>
        </p:txBody>
      </p:sp>
      <p:sp>
        <p:nvSpPr>
          <p:cNvPr id="214022" name="AutoShape 6"/>
          <p:cNvSpPr>
            <a:spLocks noChangeArrowheads="1"/>
          </p:cNvSpPr>
          <p:nvPr/>
        </p:nvSpPr>
        <p:spPr bwMode="auto">
          <a:xfrm rot="5400000">
            <a:off x="668338" y="27463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4023" name="AutoShape 7"/>
          <p:cNvSpPr>
            <a:spLocks noChangeArrowheads="1"/>
          </p:cNvSpPr>
          <p:nvPr/>
        </p:nvSpPr>
        <p:spPr bwMode="auto">
          <a:xfrm rot="5400000">
            <a:off x="935038" y="37877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4024" name="Rectangle 8"/>
          <p:cNvSpPr>
            <a:spLocks noChangeArrowheads="1"/>
          </p:cNvSpPr>
          <p:nvPr/>
        </p:nvSpPr>
        <p:spPr bwMode="auto">
          <a:xfrm>
            <a:off x="1244600" y="3409950"/>
            <a:ext cx="7439025" cy="9271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1. Use the estimate of the population standard</a:t>
            </a:r>
          </a:p>
          <a:p>
            <a:pPr algn="l"/>
            <a:r>
              <a:rPr lang="en-US" sz="2400">
                <a:effectLst>
                  <a:outerShdw blurRad="38100" dist="38100" dir="2700000" algn="tl">
                    <a:srgbClr val="000000"/>
                  </a:outerShdw>
                </a:effectLst>
                <a:latin typeface="Book Antiqua" pitchFamily="18" charset="0"/>
              </a:rPr>
              <a:t>     deviation computed in a previous study.</a:t>
            </a:r>
          </a:p>
        </p:txBody>
      </p:sp>
      <p:sp>
        <p:nvSpPr>
          <p:cNvPr id="214025" name="Rectangle 9"/>
          <p:cNvSpPr>
            <a:spLocks noChangeArrowheads="1"/>
          </p:cNvSpPr>
          <p:nvPr/>
        </p:nvSpPr>
        <p:spPr bwMode="auto">
          <a:xfrm>
            <a:off x="1244600" y="4425950"/>
            <a:ext cx="7439025" cy="9271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2. Use a pilot study to select a preliminary study and</a:t>
            </a:r>
          </a:p>
          <a:p>
            <a:pPr algn="l"/>
            <a:r>
              <a:rPr lang="en-US" sz="2400">
                <a:effectLst>
                  <a:outerShdw blurRad="38100" dist="38100" dir="2700000" algn="tl">
                    <a:srgbClr val="000000"/>
                  </a:outerShdw>
                </a:effectLst>
                <a:latin typeface="Book Antiqua" pitchFamily="18" charset="0"/>
              </a:rPr>
              <a:t>     use the sample standard deviation from the study.</a:t>
            </a:r>
          </a:p>
        </p:txBody>
      </p:sp>
      <p:sp>
        <p:nvSpPr>
          <p:cNvPr id="214026" name="Rectangle 10"/>
          <p:cNvSpPr>
            <a:spLocks noChangeArrowheads="1"/>
          </p:cNvSpPr>
          <p:nvPr/>
        </p:nvSpPr>
        <p:spPr bwMode="auto">
          <a:xfrm>
            <a:off x="1244600" y="5454650"/>
            <a:ext cx="7451725" cy="6096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3. Use judgment or a “best guess” for the value of </a:t>
            </a:r>
            <a:r>
              <a:rPr lang="en-US" sz="2400" i="1">
                <a:effectLst>
                  <a:outerShdw blurRad="38100" dist="38100" dir="2700000" algn="tl">
                    <a:srgbClr val="000000"/>
                  </a:outerShdw>
                </a:effectLst>
                <a:latin typeface="Symbol" pitchFamily="18" charset="2"/>
              </a:rPr>
              <a:t>s</a:t>
            </a:r>
            <a:r>
              <a:rPr lang="en-US" sz="2400">
                <a:effectLst>
                  <a:outerShdw blurRad="38100" dist="38100" dir="2700000" algn="tl">
                    <a:srgbClr val="000000"/>
                  </a:outerShdw>
                </a:effectLst>
                <a:latin typeface="Book Antiqua" pitchFamily="18" charset="0"/>
              </a:rPr>
              <a:t> .</a:t>
            </a:r>
          </a:p>
        </p:txBody>
      </p:sp>
      <p:sp>
        <p:nvSpPr>
          <p:cNvPr id="214027" name="AutoShape 11"/>
          <p:cNvSpPr>
            <a:spLocks noChangeArrowheads="1"/>
          </p:cNvSpPr>
          <p:nvPr/>
        </p:nvSpPr>
        <p:spPr bwMode="auto">
          <a:xfrm rot="5400000">
            <a:off x="935038" y="48418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4028" name="AutoShape 12"/>
          <p:cNvSpPr>
            <a:spLocks noChangeArrowheads="1"/>
          </p:cNvSpPr>
          <p:nvPr/>
        </p:nvSpPr>
        <p:spPr bwMode="auto">
          <a:xfrm rot="5400000">
            <a:off x="935038" y="56673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14020"/>
                                        </p:tgtEl>
                                        <p:attrNameLst>
                                          <p:attrName>style.visibility</p:attrName>
                                        </p:attrNameLst>
                                      </p:cBhvr>
                                      <p:to>
                                        <p:strVal val="visible"/>
                                      </p:to>
                                    </p:set>
                                    <p:animEffect transition="in" filter="slide(fromLeft)">
                                      <p:cBhvr>
                                        <p:cTn id="7" dur="500"/>
                                        <p:tgtEl>
                                          <p:spTgt spid="214020"/>
                                        </p:tgtEl>
                                      </p:cBhvr>
                                    </p:animEffect>
                                  </p:childTnLst>
                                  <p:subTnLst>
                                    <p:set>
                                      <p:cBhvr override="childStyle">
                                        <p:cTn dur="1" fill="hold" display="0" masterRel="nextClick" afterEffect="1"/>
                                        <p:tgtEl>
                                          <p:spTgt spid="21402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214019"/>
                                        </p:tgtEl>
                                        <p:attrNameLst>
                                          <p:attrName>style.visibility</p:attrName>
                                        </p:attrNameLst>
                                      </p:cBhvr>
                                      <p:to>
                                        <p:strVal val="visible"/>
                                      </p:to>
                                    </p:set>
                                    <p:anim calcmode="lin" valueType="num">
                                      <p:cBhvr>
                                        <p:cTn id="12" dur="500" fill="hold"/>
                                        <p:tgtEl>
                                          <p:spTgt spid="214019"/>
                                        </p:tgtEl>
                                        <p:attrNameLst>
                                          <p:attrName>ppt_w</p:attrName>
                                        </p:attrNameLst>
                                      </p:cBhvr>
                                      <p:tavLst>
                                        <p:tav tm="0">
                                          <p:val>
                                            <p:strVal val="2/3*#ppt_w"/>
                                          </p:val>
                                        </p:tav>
                                        <p:tav tm="100000">
                                          <p:val>
                                            <p:strVal val="#ppt_w"/>
                                          </p:val>
                                        </p:tav>
                                      </p:tavLst>
                                    </p:anim>
                                    <p:anim calcmode="lin" valueType="num">
                                      <p:cBhvr>
                                        <p:cTn id="13" dur="500" fill="hold"/>
                                        <p:tgtEl>
                                          <p:spTgt spid="214019"/>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214022"/>
                                        </p:tgtEl>
                                        <p:attrNameLst>
                                          <p:attrName>style.visibility</p:attrName>
                                        </p:attrNameLst>
                                      </p:cBhvr>
                                      <p:to>
                                        <p:strVal val="visible"/>
                                      </p:to>
                                    </p:set>
                                    <p:animEffect transition="in" filter="slide(fromLeft)">
                                      <p:cBhvr>
                                        <p:cTn id="17" dur="500"/>
                                        <p:tgtEl>
                                          <p:spTgt spid="214022"/>
                                        </p:tgtEl>
                                      </p:cBhvr>
                                    </p:animEffect>
                                  </p:childTnLst>
                                  <p:subTnLst>
                                    <p:set>
                                      <p:cBhvr override="childStyle">
                                        <p:cTn dur="1" fill="hold" display="0" masterRel="nextClick" afterEffect="1"/>
                                        <p:tgtEl>
                                          <p:spTgt spid="214022"/>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214021"/>
                                        </p:tgtEl>
                                        <p:attrNameLst>
                                          <p:attrName>style.visibility</p:attrName>
                                        </p:attrNameLst>
                                      </p:cBhvr>
                                      <p:to>
                                        <p:strVal val="visible"/>
                                      </p:to>
                                    </p:set>
                                    <p:anim calcmode="lin" valueType="num">
                                      <p:cBhvr>
                                        <p:cTn id="22" dur="500" fill="hold"/>
                                        <p:tgtEl>
                                          <p:spTgt spid="214021"/>
                                        </p:tgtEl>
                                        <p:attrNameLst>
                                          <p:attrName>ppt_w</p:attrName>
                                        </p:attrNameLst>
                                      </p:cBhvr>
                                      <p:tavLst>
                                        <p:tav tm="0">
                                          <p:val>
                                            <p:strVal val="2/3*#ppt_w"/>
                                          </p:val>
                                        </p:tav>
                                        <p:tav tm="100000">
                                          <p:val>
                                            <p:strVal val="#ppt_w"/>
                                          </p:val>
                                        </p:tav>
                                      </p:tavLst>
                                    </p:anim>
                                    <p:anim calcmode="lin" valueType="num">
                                      <p:cBhvr>
                                        <p:cTn id="23" dur="500" fill="hold"/>
                                        <p:tgtEl>
                                          <p:spTgt spid="214021"/>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214023"/>
                                        </p:tgtEl>
                                        <p:attrNameLst>
                                          <p:attrName>style.visibility</p:attrName>
                                        </p:attrNameLst>
                                      </p:cBhvr>
                                      <p:to>
                                        <p:strVal val="visible"/>
                                      </p:to>
                                    </p:set>
                                    <p:animEffect transition="in" filter="slide(fromLeft)">
                                      <p:cBhvr>
                                        <p:cTn id="27" dur="500"/>
                                        <p:tgtEl>
                                          <p:spTgt spid="214023"/>
                                        </p:tgtEl>
                                      </p:cBhvr>
                                    </p:animEffect>
                                  </p:childTnLst>
                                  <p:subTnLst>
                                    <p:set>
                                      <p:cBhvr override="childStyle">
                                        <p:cTn dur="1" fill="hold" display="0" masterRel="nextClick" afterEffect="1"/>
                                        <p:tgtEl>
                                          <p:spTgt spid="214023"/>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214024"/>
                                        </p:tgtEl>
                                        <p:attrNameLst>
                                          <p:attrName>style.visibility</p:attrName>
                                        </p:attrNameLst>
                                      </p:cBhvr>
                                      <p:to>
                                        <p:strVal val="visible"/>
                                      </p:to>
                                    </p:set>
                                    <p:anim calcmode="lin" valueType="num">
                                      <p:cBhvr>
                                        <p:cTn id="32" dur="500" fill="hold"/>
                                        <p:tgtEl>
                                          <p:spTgt spid="214024"/>
                                        </p:tgtEl>
                                        <p:attrNameLst>
                                          <p:attrName>ppt_w</p:attrName>
                                        </p:attrNameLst>
                                      </p:cBhvr>
                                      <p:tavLst>
                                        <p:tav tm="0">
                                          <p:val>
                                            <p:strVal val="2/3*#ppt_w"/>
                                          </p:val>
                                        </p:tav>
                                        <p:tav tm="100000">
                                          <p:val>
                                            <p:strVal val="#ppt_w"/>
                                          </p:val>
                                        </p:tav>
                                      </p:tavLst>
                                    </p:anim>
                                    <p:anim calcmode="lin" valueType="num">
                                      <p:cBhvr>
                                        <p:cTn id="33" dur="500" fill="hold"/>
                                        <p:tgtEl>
                                          <p:spTgt spid="214024"/>
                                        </p:tgtEl>
                                        <p:attrNameLst>
                                          <p:attrName>ppt_h</p:attrName>
                                        </p:attrNameLst>
                                      </p:cBhvr>
                                      <p:tavLst>
                                        <p:tav tm="0">
                                          <p:val>
                                            <p:strVal val="2/3*#ppt_h"/>
                                          </p:val>
                                        </p:tav>
                                        <p:tav tm="100000">
                                          <p:val>
                                            <p:strVal val="#ppt_h"/>
                                          </p:val>
                                        </p:tav>
                                      </p:tavLst>
                                    </p:anim>
                                  </p:childTnLst>
                                </p:cTn>
                              </p:par>
                            </p:childTnLst>
                          </p:cTn>
                        </p:par>
                        <p:par>
                          <p:cTn id="34" fill="hold">
                            <p:stCondLst>
                              <p:cond delay="500"/>
                            </p:stCondLst>
                            <p:childTnLst>
                              <p:par>
                                <p:cTn id="35" presetID="12" presetClass="entr" presetSubtype="8" fill="hold" grpId="0" nodeType="afterEffect">
                                  <p:stCondLst>
                                    <p:cond delay="2000"/>
                                  </p:stCondLst>
                                  <p:childTnLst>
                                    <p:set>
                                      <p:cBhvr>
                                        <p:cTn id="36" dur="1" fill="hold">
                                          <p:stCondLst>
                                            <p:cond delay="0"/>
                                          </p:stCondLst>
                                        </p:cTn>
                                        <p:tgtEl>
                                          <p:spTgt spid="214027"/>
                                        </p:tgtEl>
                                        <p:attrNameLst>
                                          <p:attrName>style.visibility</p:attrName>
                                        </p:attrNameLst>
                                      </p:cBhvr>
                                      <p:to>
                                        <p:strVal val="visible"/>
                                      </p:to>
                                    </p:set>
                                    <p:animEffect transition="in" filter="slide(fromLeft)">
                                      <p:cBhvr>
                                        <p:cTn id="37" dur="500"/>
                                        <p:tgtEl>
                                          <p:spTgt spid="214027"/>
                                        </p:tgtEl>
                                      </p:cBhvr>
                                    </p:animEffect>
                                  </p:childTnLst>
                                  <p:subTnLst>
                                    <p:set>
                                      <p:cBhvr override="childStyle">
                                        <p:cTn dur="1" fill="hold" display="0" masterRel="nextClick" afterEffect="1"/>
                                        <p:tgtEl>
                                          <p:spTgt spid="214027"/>
                                        </p:tgtEl>
                                        <p:attrNameLst>
                                          <p:attrName>style.visibility</p:attrName>
                                        </p:attrNameLst>
                                      </p:cBhvr>
                                      <p:to>
                                        <p:strVal val="hidden"/>
                                      </p:to>
                                    </p:set>
                                  </p:subTnLst>
                                </p:cTn>
                              </p:par>
                            </p:childTnLst>
                          </p:cTn>
                        </p:par>
                      </p:childTnLst>
                    </p:cTn>
                  </p:par>
                  <p:par>
                    <p:cTn id="38" fill="hold">
                      <p:stCondLst>
                        <p:cond delay="indefinite"/>
                      </p:stCondLst>
                      <p:childTnLst>
                        <p:par>
                          <p:cTn id="39" fill="hold">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214025"/>
                                        </p:tgtEl>
                                        <p:attrNameLst>
                                          <p:attrName>style.visibility</p:attrName>
                                        </p:attrNameLst>
                                      </p:cBhvr>
                                      <p:to>
                                        <p:strVal val="visible"/>
                                      </p:to>
                                    </p:set>
                                    <p:anim calcmode="lin" valueType="num">
                                      <p:cBhvr>
                                        <p:cTn id="42" dur="500" fill="hold"/>
                                        <p:tgtEl>
                                          <p:spTgt spid="214025"/>
                                        </p:tgtEl>
                                        <p:attrNameLst>
                                          <p:attrName>ppt_w</p:attrName>
                                        </p:attrNameLst>
                                      </p:cBhvr>
                                      <p:tavLst>
                                        <p:tav tm="0">
                                          <p:val>
                                            <p:strVal val="2/3*#ppt_w"/>
                                          </p:val>
                                        </p:tav>
                                        <p:tav tm="100000">
                                          <p:val>
                                            <p:strVal val="#ppt_w"/>
                                          </p:val>
                                        </p:tav>
                                      </p:tavLst>
                                    </p:anim>
                                    <p:anim calcmode="lin" valueType="num">
                                      <p:cBhvr>
                                        <p:cTn id="43" dur="500" fill="hold"/>
                                        <p:tgtEl>
                                          <p:spTgt spid="214025"/>
                                        </p:tgtEl>
                                        <p:attrNameLst>
                                          <p:attrName>ppt_h</p:attrName>
                                        </p:attrNameLst>
                                      </p:cBhvr>
                                      <p:tavLst>
                                        <p:tav tm="0">
                                          <p:val>
                                            <p:strVal val="2/3*#ppt_h"/>
                                          </p:val>
                                        </p:tav>
                                        <p:tav tm="100000">
                                          <p:val>
                                            <p:strVal val="#ppt_h"/>
                                          </p:val>
                                        </p:tav>
                                      </p:tavLst>
                                    </p:anim>
                                  </p:childTnLst>
                                </p:cTn>
                              </p:par>
                            </p:childTnLst>
                          </p:cTn>
                        </p:par>
                        <p:par>
                          <p:cTn id="44" fill="hold">
                            <p:stCondLst>
                              <p:cond delay="500"/>
                            </p:stCondLst>
                            <p:childTnLst>
                              <p:par>
                                <p:cTn id="45" presetID="12" presetClass="entr" presetSubtype="8" fill="hold" grpId="0" nodeType="afterEffect">
                                  <p:stCondLst>
                                    <p:cond delay="2000"/>
                                  </p:stCondLst>
                                  <p:childTnLst>
                                    <p:set>
                                      <p:cBhvr>
                                        <p:cTn id="46" dur="1" fill="hold">
                                          <p:stCondLst>
                                            <p:cond delay="0"/>
                                          </p:stCondLst>
                                        </p:cTn>
                                        <p:tgtEl>
                                          <p:spTgt spid="214028"/>
                                        </p:tgtEl>
                                        <p:attrNameLst>
                                          <p:attrName>style.visibility</p:attrName>
                                        </p:attrNameLst>
                                      </p:cBhvr>
                                      <p:to>
                                        <p:strVal val="visible"/>
                                      </p:to>
                                    </p:set>
                                    <p:animEffect transition="in" filter="slide(fromLeft)">
                                      <p:cBhvr>
                                        <p:cTn id="47" dur="500"/>
                                        <p:tgtEl>
                                          <p:spTgt spid="214028"/>
                                        </p:tgtEl>
                                      </p:cBhvr>
                                    </p:animEffect>
                                  </p:childTnLst>
                                  <p:subTnLst>
                                    <p:set>
                                      <p:cBhvr override="childStyle">
                                        <p:cTn dur="1" fill="hold" display="0" masterRel="nextClick" afterEffect="1"/>
                                        <p:tgtEl>
                                          <p:spTgt spid="214028"/>
                                        </p:tgtEl>
                                        <p:attrNameLst>
                                          <p:attrName>style.visibility</p:attrName>
                                        </p:attrNameLst>
                                      </p:cBhvr>
                                      <p:to>
                                        <p:strVal val="hidden"/>
                                      </p:to>
                                    </p:set>
                                  </p:subTnLst>
                                </p:cTn>
                              </p:par>
                            </p:childTnLst>
                          </p:cTn>
                        </p:par>
                      </p:childTnLst>
                    </p:cTn>
                  </p:par>
                  <p:par>
                    <p:cTn id="48" fill="hold">
                      <p:stCondLst>
                        <p:cond delay="indefinite"/>
                      </p:stCondLst>
                      <p:childTnLst>
                        <p:par>
                          <p:cTn id="49" fill="hold">
                            <p:stCondLst>
                              <p:cond delay="0"/>
                            </p:stCondLst>
                            <p:childTnLst>
                              <p:par>
                                <p:cTn id="50" presetID="23" presetClass="entr" presetSubtype="272" fill="hold" grpId="0" nodeType="clickEffect">
                                  <p:stCondLst>
                                    <p:cond delay="0"/>
                                  </p:stCondLst>
                                  <p:childTnLst>
                                    <p:set>
                                      <p:cBhvr>
                                        <p:cTn id="51" dur="1" fill="hold">
                                          <p:stCondLst>
                                            <p:cond delay="0"/>
                                          </p:stCondLst>
                                        </p:cTn>
                                        <p:tgtEl>
                                          <p:spTgt spid="214026"/>
                                        </p:tgtEl>
                                        <p:attrNameLst>
                                          <p:attrName>style.visibility</p:attrName>
                                        </p:attrNameLst>
                                      </p:cBhvr>
                                      <p:to>
                                        <p:strVal val="visible"/>
                                      </p:to>
                                    </p:set>
                                    <p:anim calcmode="lin" valueType="num">
                                      <p:cBhvr>
                                        <p:cTn id="52" dur="500" fill="hold"/>
                                        <p:tgtEl>
                                          <p:spTgt spid="214026"/>
                                        </p:tgtEl>
                                        <p:attrNameLst>
                                          <p:attrName>ppt_w</p:attrName>
                                        </p:attrNameLst>
                                      </p:cBhvr>
                                      <p:tavLst>
                                        <p:tav tm="0">
                                          <p:val>
                                            <p:strVal val="2/3*#ppt_w"/>
                                          </p:val>
                                        </p:tav>
                                        <p:tav tm="100000">
                                          <p:val>
                                            <p:strVal val="#ppt_w"/>
                                          </p:val>
                                        </p:tav>
                                      </p:tavLst>
                                    </p:anim>
                                    <p:anim calcmode="lin" valueType="num">
                                      <p:cBhvr>
                                        <p:cTn id="53" dur="500" fill="hold"/>
                                        <p:tgtEl>
                                          <p:spTgt spid="214026"/>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19" grpId="0" animBg="1" autoUpdateAnimBg="0"/>
      <p:bldP spid="214020" grpId="0" animBg="1"/>
      <p:bldP spid="214021" grpId="0" animBg="1" autoUpdateAnimBg="0"/>
      <p:bldP spid="214022" grpId="0" animBg="1"/>
      <p:bldP spid="214023" grpId="0" animBg="1"/>
      <p:bldP spid="214024" grpId="0" animBg="1" autoUpdateAnimBg="0"/>
      <p:bldP spid="214025" grpId="0" animBg="1" autoUpdateAnimBg="0"/>
      <p:bldP spid="214026" grpId="0" animBg="1" autoUpdateAnimBg="0"/>
      <p:bldP spid="214027" grpId="0" animBg="1"/>
      <p:bldP spid="214028" grpId="0" animBg="1"/>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1109663" y="1590675"/>
            <a:ext cx="7493000" cy="1773238"/>
          </a:xfrm>
          <a:noFill/>
          <a:ln/>
        </p:spPr>
        <p:txBody>
          <a:bodyPr/>
          <a:lstStyle/>
          <a:p>
            <a:pPr>
              <a:lnSpc>
                <a:spcPct val="90000"/>
              </a:lnSpc>
              <a:buFont typeface="Monotype Sorts" pitchFamily="2" charset="2"/>
              <a:buNone/>
            </a:pPr>
            <a:r>
              <a:rPr lang="en-US">
                <a:solidFill>
                  <a:srgbClr val="FFFF00"/>
                </a:solidFill>
              </a:rPr>
              <a:t>     </a:t>
            </a:r>
            <a:r>
              <a:rPr lang="en-US"/>
              <a:t>Recall that Discount Sounds is evaluating a</a:t>
            </a:r>
          </a:p>
          <a:p>
            <a:pPr>
              <a:lnSpc>
                <a:spcPct val="90000"/>
              </a:lnSpc>
              <a:buFont typeface="Monotype Sorts" pitchFamily="2" charset="2"/>
              <a:buNone/>
            </a:pPr>
            <a:r>
              <a:rPr lang="en-US"/>
              <a:t>potential location for a new retail outlet, based in</a:t>
            </a:r>
          </a:p>
          <a:p>
            <a:pPr>
              <a:lnSpc>
                <a:spcPct val="90000"/>
              </a:lnSpc>
              <a:buFont typeface="Monotype Sorts" pitchFamily="2" charset="2"/>
              <a:buNone/>
            </a:pPr>
            <a:r>
              <a:rPr lang="en-US"/>
              <a:t>part, on the mean annual income of the individuals in</a:t>
            </a:r>
          </a:p>
          <a:p>
            <a:pPr>
              <a:lnSpc>
                <a:spcPct val="90000"/>
              </a:lnSpc>
              <a:buFont typeface="Monotype Sorts" pitchFamily="2" charset="2"/>
              <a:buNone/>
            </a:pPr>
            <a:r>
              <a:rPr lang="en-US"/>
              <a:t>the marketing area of the new location.</a:t>
            </a:r>
          </a:p>
        </p:txBody>
      </p:sp>
      <p:sp>
        <p:nvSpPr>
          <p:cNvPr id="21594" name="Rectangle 90"/>
          <p:cNvSpPr>
            <a:spLocks noChangeArrowheads="1"/>
          </p:cNvSpPr>
          <p:nvPr/>
        </p:nvSpPr>
        <p:spPr bwMode="auto">
          <a:xfrm>
            <a:off x="690563" y="198438"/>
            <a:ext cx="7772400" cy="742950"/>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Sample Size for an Interval Estimate</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of a Population Mean</a:t>
            </a:r>
          </a:p>
        </p:txBody>
      </p:sp>
      <p:sp>
        <p:nvSpPr>
          <p:cNvPr id="21595" name="AutoShape 91"/>
          <p:cNvSpPr>
            <a:spLocks noChangeArrowheads="1"/>
          </p:cNvSpPr>
          <p:nvPr/>
        </p:nvSpPr>
        <p:spPr bwMode="auto">
          <a:xfrm rot="5400000">
            <a:off x="771525" y="1708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596" name="Rectangle 92"/>
          <p:cNvSpPr>
            <a:spLocks noChangeArrowheads="1"/>
          </p:cNvSpPr>
          <p:nvPr/>
        </p:nvSpPr>
        <p:spPr bwMode="auto">
          <a:xfrm>
            <a:off x="703263" y="1114425"/>
            <a:ext cx="6038850" cy="5016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Discount Sounds</a:t>
            </a:r>
            <a:endParaRPr lang="en-US" sz="2400">
              <a:effectLst>
                <a:outerShdw blurRad="38100" dist="38100" dir="2700000" algn="tl">
                  <a:srgbClr val="000000"/>
                </a:outerShdw>
              </a:effectLst>
              <a:latin typeface="Book Antiqua" pitchFamily="18" charset="0"/>
            </a:endParaRPr>
          </a:p>
        </p:txBody>
      </p:sp>
      <p:sp>
        <p:nvSpPr>
          <p:cNvPr id="21597" name="Rectangle 93"/>
          <p:cNvSpPr>
            <a:spLocks noChangeArrowheads="1"/>
          </p:cNvSpPr>
          <p:nvPr/>
        </p:nvSpPr>
        <p:spPr bwMode="auto">
          <a:xfrm>
            <a:off x="1109663" y="3203575"/>
            <a:ext cx="7493000" cy="1735138"/>
          </a:xfrm>
          <a:prstGeom prst="rect">
            <a:avLst/>
          </a:prstGeom>
          <a:noFill/>
          <a:ln w="12700">
            <a:noFill/>
            <a:miter lim="800000"/>
            <a:headEnd/>
            <a:tailEnd/>
          </a:ln>
          <a:effec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Suppose that Discount Sounds’ management team</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wants an estimate of the population mean such that</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there is a .95 probability that the sampling error is</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$500 or less.</a:t>
            </a:r>
          </a:p>
        </p:txBody>
      </p:sp>
      <p:sp>
        <p:nvSpPr>
          <p:cNvPr id="21598" name="Rectangle 94"/>
          <p:cNvSpPr>
            <a:spLocks noChangeArrowheads="1"/>
          </p:cNvSpPr>
          <p:nvPr/>
        </p:nvSpPr>
        <p:spPr bwMode="auto">
          <a:xfrm>
            <a:off x="1109663" y="4803775"/>
            <a:ext cx="7493000" cy="808038"/>
          </a:xfrm>
          <a:prstGeom prst="rect">
            <a:avLst/>
          </a:prstGeom>
          <a:noFill/>
          <a:ln w="12700">
            <a:noFill/>
            <a:miter lim="800000"/>
            <a:headEnd/>
            <a:tailEnd/>
          </a:ln>
          <a:effec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How large a sample size is needed to meet the</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required precision?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1595"/>
                                        </p:tgtEl>
                                        <p:attrNameLst>
                                          <p:attrName>style.visibility</p:attrName>
                                        </p:attrNameLst>
                                      </p:cBhvr>
                                      <p:to>
                                        <p:strVal val="visible"/>
                                      </p:to>
                                    </p:set>
                                    <p:animEffect transition="in" filter="slide(fromLeft)">
                                      <p:cBhvr>
                                        <p:cTn id="7" dur="500"/>
                                        <p:tgtEl>
                                          <p:spTgt spid="21595"/>
                                        </p:tgtEl>
                                      </p:cBhvr>
                                    </p:animEffect>
                                  </p:childTnLst>
                                  <p:subTnLst>
                                    <p:set>
                                      <p:cBhvr override="childStyle">
                                        <p:cTn dur="1" fill="hold" display="0" masterRel="nextClick" afterEffect="1"/>
                                        <p:tgtEl>
                                          <p:spTgt spid="2159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1507"/>
                                        </p:tgtEl>
                                        <p:attrNameLst>
                                          <p:attrName>style.visibility</p:attrName>
                                        </p:attrNameLst>
                                      </p:cBhvr>
                                      <p:to>
                                        <p:strVal val="visible"/>
                                      </p:to>
                                    </p:set>
                                    <p:animEffect transition="in" filter="blinds(horizontal)">
                                      <p:cBhvr>
                                        <p:cTn id="12" dur="500"/>
                                        <p:tgtEl>
                                          <p:spTgt spid="21507"/>
                                        </p:tgtEl>
                                      </p:cBhvr>
                                    </p:animEffect>
                                  </p:childTnLst>
                                </p:cTn>
                              </p:par>
                            </p:childTnLst>
                          </p:cTn>
                        </p:par>
                        <p:par>
                          <p:cTn id="13" fill="hold">
                            <p:stCondLst>
                              <p:cond delay="500"/>
                            </p:stCondLst>
                            <p:childTnLst>
                              <p:par>
                                <p:cTn id="14" presetID="3" presetClass="entr" presetSubtype="10" fill="hold" grpId="0" nodeType="afterEffect">
                                  <p:stCondLst>
                                    <p:cond delay="4000"/>
                                  </p:stCondLst>
                                  <p:childTnLst>
                                    <p:set>
                                      <p:cBhvr>
                                        <p:cTn id="15" dur="1" fill="hold">
                                          <p:stCondLst>
                                            <p:cond delay="0"/>
                                          </p:stCondLst>
                                        </p:cTn>
                                        <p:tgtEl>
                                          <p:spTgt spid="21597"/>
                                        </p:tgtEl>
                                        <p:attrNameLst>
                                          <p:attrName>style.visibility</p:attrName>
                                        </p:attrNameLst>
                                      </p:cBhvr>
                                      <p:to>
                                        <p:strVal val="visible"/>
                                      </p:to>
                                    </p:set>
                                    <p:animEffect transition="in" filter="blinds(horizontal)">
                                      <p:cBhvr>
                                        <p:cTn id="16" dur="500"/>
                                        <p:tgtEl>
                                          <p:spTgt spid="21597"/>
                                        </p:tgtEl>
                                      </p:cBhvr>
                                    </p:animEffect>
                                  </p:childTnLst>
                                </p:cTn>
                              </p:par>
                            </p:childTnLst>
                          </p:cTn>
                        </p:par>
                        <p:par>
                          <p:cTn id="17" fill="hold">
                            <p:stCondLst>
                              <p:cond delay="5000"/>
                            </p:stCondLst>
                            <p:childTnLst>
                              <p:par>
                                <p:cTn id="18" presetID="3" presetClass="entr" presetSubtype="10" fill="hold" grpId="0" nodeType="afterEffect">
                                  <p:stCondLst>
                                    <p:cond delay="4000"/>
                                  </p:stCondLst>
                                  <p:childTnLst>
                                    <p:set>
                                      <p:cBhvr>
                                        <p:cTn id="19" dur="1" fill="hold">
                                          <p:stCondLst>
                                            <p:cond delay="0"/>
                                          </p:stCondLst>
                                        </p:cTn>
                                        <p:tgtEl>
                                          <p:spTgt spid="21598"/>
                                        </p:tgtEl>
                                        <p:attrNameLst>
                                          <p:attrName>style.visibility</p:attrName>
                                        </p:attrNameLst>
                                      </p:cBhvr>
                                      <p:to>
                                        <p:strVal val="visible"/>
                                      </p:to>
                                    </p:set>
                                    <p:animEffect transition="in" filter="blinds(horizontal)">
                                      <p:cBhvr>
                                        <p:cTn id="20" dur="500"/>
                                        <p:tgtEl>
                                          <p:spTgt spid="215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autoUpdateAnimBg="0"/>
      <p:bldP spid="21595" grpId="0" animBg="1"/>
      <p:bldP spid="21597" grpId="0" autoUpdateAnimBg="0"/>
      <p:bldP spid="21598"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627" name="Rectangle 99"/>
          <p:cNvSpPr>
            <a:spLocks noChangeArrowheads="1"/>
          </p:cNvSpPr>
          <p:nvPr/>
        </p:nvSpPr>
        <p:spPr bwMode="auto">
          <a:xfrm>
            <a:off x="971550" y="3848100"/>
            <a:ext cx="7200900" cy="11239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2531" name="Rectangle 3"/>
          <p:cNvSpPr>
            <a:spLocks noGrp="1" noChangeArrowheads="1"/>
          </p:cNvSpPr>
          <p:nvPr>
            <p:ph type="body" idx="1"/>
          </p:nvPr>
        </p:nvSpPr>
        <p:spPr>
          <a:xfrm>
            <a:off x="685800" y="2224088"/>
            <a:ext cx="8210550" cy="585787"/>
          </a:xfrm>
          <a:noFill/>
          <a:ln/>
        </p:spPr>
        <p:txBody>
          <a:bodyPr/>
          <a:lstStyle/>
          <a:p>
            <a:pPr>
              <a:buFont typeface="Monotype Sorts" pitchFamily="2" charset="2"/>
              <a:buNone/>
            </a:pPr>
            <a:r>
              <a:rPr lang="en-US">
                <a:solidFill>
                  <a:schemeClr val="tx2"/>
                </a:solidFill>
              </a:rPr>
              <a:t>	</a:t>
            </a:r>
            <a:r>
              <a:rPr lang="en-US"/>
              <a:t>At 95% confidence, </a:t>
            </a:r>
            <a:r>
              <a:rPr lang="en-US" i="1"/>
              <a:t>z</a:t>
            </a:r>
            <a:r>
              <a:rPr lang="en-US" baseline="-25000"/>
              <a:t>.025</a:t>
            </a:r>
            <a:r>
              <a:rPr lang="en-US"/>
              <a:t> = 1.96.  Recall that </a:t>
            </a:r>
            <a:r>
              <a:rPr lang="en-US" i="1">
                <a:latin typeface="Symbol" pitchFamily="18" charset="2"/>
              </a:rPr>
              <a:t></a:t>
            </a:r>
            <a:r>
              <a:rPr lang="en-US"/>
              <a:t>= 4,500.</a:t>
            </a:r>
          </a:p>
        </p:txBody>
      </p:sp>
      <p:graphicFrame>
        <p:nvGraphicFramePr>
          <p:cNvPr id="22532" name="Object 4">
            <a:hlinkClick r:id="" action="ppaction://ole?verb=0"/>
          </p:cNvPr>
          <p:cNvGraphicFramePr>
            <a:graphicFrameLocks/>
          </p:cNvGraphicFramePr>
          <p:nvPr/>
        </p:nvGraphicFramePr>
        <p:xfrm>
          <a:off x="3803650" y="1274763"/>
          <a:ext cx="1728788" cy="738187"/>
        </p:xfrm>
        <a:graphic>
          <a:graphicData uri="http://schemas.openxmlformats.org/presentationml/2006/ole">
            <mc:AlternateContent xmlns:mc="http://schemas.openxmlformats.org/markup-compatibility/2006">
              <mc:Choice xmlns:v="urn:schemas-microsoft-com:vml" Requires="v">
                <p:oleObj spid="_x0000_s22588" name="Equation" r:id="rId4" imgW="1661760" imgH="709560" progId="Equation">
                  <p:embed/>
                </p:oleObj>
              </mc:Choice>
              <mc:Fallback>
                <p:oleObj name="Equation" r:id="rId4" imgW="1661760" imgH="709560" progId="Equation">
                  <p:embed/>
                  <p:pic>
                    <p:nvPicPr>
                      <p:cNvPr id="0"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03650" y="1274763"/>
                        <a:ext cx="1728788" cy="73818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22533" name="Object 5">
            <a:hlinkClick r:id="" action="ppaction://ole?verb=0"/>
          </p:cNvPr>
          <p:cNvGraphicFramePr>
            <a:graphicFrameLocks/>
          </p:cNvGraphicFramePr>
          <p:nvPr/>
        </p:nvGraphicFramePr>
        <p:xfrm>
          <a:off x="2368550" y="2781300"/>
          <a:ext cx="4491038" cy="960438"/>
        </p:xfrm>
        <a:graphic>
          <a:graphicData uri="http://schemas.openxmlformats.org/presentationml/2006/ole">
            <mc:AlternateContent xmlns:mc="http://schemas.openxmlformats.org/markup-compatibility/2006">
              <mc:Choice xmlns:v="urn:schemas-microsoft-com:vml" Requires="v">
                <p:oleObj spid="_x0000_s22589" name="Equation" r:id="rId6" imgW="2158920" imgH="431640" progId="Equation.DSMT4">
                  <p:embed/>
                </p:oleObj>
              </mc:Choice>
              <mc:Fallback>
                <p:oleObj name="Equation" r:id="rId6" imgW="2158920" imgH="431640" progId="Equation.DSMT4">
                  <p:embed/>
                  <p:pic>
                    <p:nvPicPr>
                      <p:cNvPr id="0" name="Picture 5"/>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68550" y="2781300"/>
                        <a:ext cx="4491038" cy="9604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22608" name="Rectangle 80"/>
          <p:cNvSpPr>
            <a:spLocks noChangeArrowheads="1"/>
          </p:cNvSpPr>
          <p:nvPr/>
        </p:nvSpPr>
        <p:spPr bwMode="auto">
          <a:xfrm>
            <a:off x="690563" y="198438"/>
            <a:ext cx="7772400" cy="742950"/>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Sample Size for an Interval Estimate</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of a Population Mean</a:t>
            </a:r>
          </a:p>
        </p:txBody>
      </p:sp>
      <p:sp>
        <p:nvSpPr>
          <p:cNvPr id="22622" name="Rectangle 94"/>
          <p:cNvSpPr>
            <a:spLocks noChangeArrowheads="1"/>
          </p:cNvSpPr>
          <p:nvPr/>
        </p:nvSpPr>
        <p:spPr bwMode="auto">
          <a:xfrm>
            <a:off x="1028700" y="3829050"/>
            <a:ext cx="7696200" cy="11430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 sample of size 312 is needed to reach a desired</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precision of </a:t>
            </a:r>
            <a:r>
              <a:rPr lang="en-US" sz="2400" u="sng">
                <a:effectLst>
                  <a:outerShdw blurRad="38100" dist="38100" dir="2700000" algn="tl">
                    <a:srgbClr val="000000"/>
                  </a:outerShdw>
                </a:effectLst>
                <a:latin typeface="Book Antiqua" pitchFamily="18" charset="0"/>
              </a:rPr>
              <a:t>+</a:t>
            </a:r>
            <a:r>
              <a:rPr lang="en-US" sz="2400">
                <a:effectLst>
                  <a:outerShdw blurRad="38100" dist="38100" dir="2700000" algn="tl">
                    <a:srgbClr val="000000"/>
                  </a:outerShdw>
                </a:effectLst>
                <a:latin typeface="Book Antiqua" pitchFamily="18" charset="0"/>
              </a:rPr>
              <a:t> $500 at 95% confidence.</a:t>
            </a:r>
          </a:p>
        </p:txBody>
      </p:sp>
      <p:sp>
        <p:nvSpPr>
          <p:cNvPr id="22623" name="AutoShape 95"/>
          <p:cNvSpPr>
            <a:spLocks noChangeArrowheads="1"/>
          </p:cNvSpPr>
          <p:nvPr/>
        </p:nvSpPr>
        <p:spPr bwMode="auto">
          <a:xfrm rot="5400000">
            <a:off x="695325" y="15557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2624" name="AutoShape 96"/>
          <p:cNvSpPr>
            <a:spLocks noChangeArrowheads="1"/>
          </p:cNvSpPr>
          <p:nvPr/>
        </p:nvSpPr>
        <p:spPr bwMode="auto">
          <a:xfrm rot="5400000">
            <a:off x="695325" y="2355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2625" name="AutoShape 97"/>
          <p:cNvSpPr>
            <a:spLocks noChangeArrowheads="1"/>
          </p:cNvSpPr>
          <p:nvPr/>
        </p:nvSpPr>
        <p:spPr bwMode="auto">
          <a:xfrm rot="5400000">
            <a:off x="695325" y="4318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2626" name="Oval 98"/>
          <p:cNvSpPr>
            <a:spLocks noChangeArrowheads="1"/>
          </p:cNvSpPr>
          <p:nvPr/>
        </p:nvSpPr>
        <p:spPr bwMode="auto">
          <a:xfrm>
            <a:off x="6153150" y="3028950"/>
            <a:ext cx="857250" cy="419100"/>
          </a:xfrm>
          <a:prstGeom prst="ellipse">
            <a:avLst/>
          </a:prstGeom>
          <a:noFill/>
          <a:ln w="28575">
            <a:solidFill>
              <a:srgbClr val="66FFFF"/>
            </a:solidFill>
            <a:round/>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2623"/>
                                        </p:tgtEl>
                                        <p:attrNameLst>
                                          <p:attrName>style.visibility</p:attrName>
                                        </p:attrNameLst>
                                      </p:cBhvr>
                                      <p:to>
                                        <p:strVal val="visible"/>
                                      </p:to>
                                    </p:set>
                                    <p:animEffect transition="in" filter="slide(fromLeft)">
                                      <p:cBhvr>
                                        <p:cTn id="7" dur="500"/>
                                        <p:tgtEl>
                                          <p:spTgt spid="22623"/>
                                        </p:tgtEl>
                                      </p:cBhvr>
                                    </p:animEffect>
                                  </p:childTnLst>
                                  <p:subTnLst>
                                    <p:set>
                                      <p:cBhvr override="childStyle">
                                        <p:cTn dur="1" fill="hold" display="0" masterRel="nextClick" afterEffect="1"/>
                                        <p:tgtEl>
                                          <p:spTgt spid="2262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nodeType="clickEffect">
                                  <p:stCondLst>
                                    <p:cond delay="0"/>
                                  </p:stCondLst>
                                  <p:childTnLst>
                                    <p:set>
                                      <p:cBhvr>
                                        <p:cTn id="11" dur="1" fill="hold">
                                          <p:stCondLst>
                                            <p:cond delay="0"/>
                                          </p:stCondLst>
                                        </p:cTn>
                                        <p:tgtEl>
                                          <p:spTgt spid="22532"/>
                                        </p:tgtEl>
                                        <p:attrNameLst>
                                          <p:attrName>style.visibility</p:attrName>
                                        </p:attrNameLst>
                                      </p:cBhvr>
                                      <p:to>
                                        <p:strVal val="visible"/>
                                      </p:to>
                                    </p:set>
                                    <p:anim calcmode="lin" valueType="num">
                                      <p:cBhvr>
                                        <p:cTn id="12" dur="500" fill="hold"/>
                                        <p:tgtEl>
                                          <p:spTgt spid="22532"/>
                                        </p:tgtEl>
                                        <p:attrNameLst>
                                          <p:attrName>ppt_w</p:attrName>
                                        </p:attrNameLst>
                                      </p:cBhvr>
                                      <p:tavLst>
                                        <p:tav tm="0">
                                          <p:val>
                                            <p:strVal val="2/3*#ppt_w"/>
                                          </p:val>
                                        </p:tav>
                                        <p:tav tm="100000">
                                          <p:val>
                                            <p:strVal val="#ppt_w"/>
                                          </p:val>
                                        </p:tav>
                                      </p:tavLst>
                                    </p:anim>
                                    <p:anim calcmode="lin" valueType="num">
                                      <p:cBhvr>
                                        <p:cTn id="13" dur="500" fill="hold"/>
                                        <p:tgtEl>
                                          <p:spTgt spid="22532"/>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22624"/>
                                        </p:tgtEl>
                                        <p:attrNameLst>
                                          <p:attrName>style.visibility</p:attrName>
                                        </p:attrNameLst>
                                      </p:cBhvr>
                                      <p:to>
                                        <p:strVal val="visible"/>
                                      </p:to>
                                    </p:set>
                                    <p:animEffect transition="in" filter="slide(fromLeft)">
                                      <p:cBhvr>
                                        <p:cTn id="17" dur="500"/>
                                        <p:tgtEl>
                                          <p:spTgt spid="22624"/>
                                        </p:tgtEl>
                                      </p:cBhvr>
                                    </p:animEffect>
                                  </p:childTnLst>
                                  <p:subTnLst>
                                    <p:set>
                                      <p:cBhvr override="childStyle">
                                        <p:cTn dur="1" fill="hold" display="0" masterRel="nextClick" afterEffect="1"/>
                                        <p:tgtEl>
                                          <p:spTgt spid="22624"/>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12" presetClass="entr" presetSubtype="1" fill="hold" grpId="0" nodeType="clickEffect">
                                  <p:stCondLst>
                                    <p:cond delay="0"/>
                                  </p:stCondLst>
                                  <p:childTnLst>
                                    <p:set>
                                      <p:cBhvr>
                                        <p:cTn id="21" dur="1" fill="hold">
                                          <p:stCondLst>
                                            <p:cond delay="0"/>
                                          </p:stCondLst>
                                        </p:cTn>
                                        <p:tgtEl>
                                          <p:spTgt spid="22531">
                                            <p:txEl>
                                              <p:pRg st="0" end="0"/>
                                            </p:txEl>
                                          </p:spTgt>
                                        </p:tgtEl>
                                        <p:attrNameLst>
                                          <p:attrName>style.visibility</p:attrName>
                                        </p:attrNameLst>
                                      </p:cBhvr>
                                      <p:to>
                                        <p:strVal val="visible"/>
                                      </p:to>
                                    </p:set>
                                    <p:animEffect transition="in" filter="slide(fromTop)">
                                      <p:cBhvr>
                                        <p:cTn id="22" dur="500"/>
                                        <p:tgtEl>
                                          <p:spTgt spid="22531">
                                            <p:txEl>
                                              <p:pRg st="0" end="0"/>
                                            </p:txEl>
                                          </p:spTgt>
                                        </p:tgtEl>
                                      </p:cBhvr>
                                    </p:animEffect>
                                  </p:childTnLst>
                                </p:cTn>
                              </p:par>
                            </p:childTnLst>
                          </p:cTn>
                        </p:par>
                        <p:par>
                          <p:cTn id="23" fill="hold">
                            <p:stCondLst>
                              <p:cond delay="500"/>
                            </p:stCondLst>
                            <p:childTnLst>
                              <p:par>
                                <p:cTn id="24" presetID="12" presetClass="entr" presetSubtype="1" fill="hold" nodeType="afterEffect">
                                  <p:stCondLst>
                                    <p:cond delay="3000"/>
                                  </p:stCondLst>
                                  <p:childTnLst>
                                    <p:set>
                                      <p:cBhvr>
                                        <p:cTn id="25" dur="1" fill="hold">
                                          <p:stCondLst>
                                            <p:cond delay="0"/>
                                          </p:stCondLst>
                                        </p:cTn>
                                        <p:tgtEl>
                                          <p:spTgt spid="22533"/>
                                        </p:tgtEl>
                                        <p:attrNameLst>
                                          <p:attrName>style.visibility</p:attrName>
                                        </p:attrNameLst>
                                      </p:cBhvr>
                                      <p:to>
                                        <p:strVal val="visible"/>
                                      </p:to>
                                    </p:set>
                                    <p:animEffect transition="in" filter="slide(fromTop)">
                                      <p:cBhvr>
                                        <p:cTn id="26" dur="500"/>
                                        <p:tgtEl>
                                          <p:spTgt spid="22533"/>
                                        </p:tgtEl>
                                      </p:cBhvr>
                                    </p:animEffect>
                                  </p:childTnLst>
                                </p:cTn>
                              </p:par>
                            </p:childTnLst>
                          </p:cTn>
                        </p:par>
                        <p:par>
                          <p:cTn id="27" fill="hold">
                            <p:stCondLst>
                              <p:cond delay="4000"/>
                            </p:stCondLst>
                            <p:childTnLst>
                              <p:par>
                                <p:cTn id="28" presetID="16" presetClass="entr" presetSubtype="21" fill="hold" grpId="0" nodeType="afterEffect">
                                  <p:stCondLst>
                                    <p:cond delay="2000"/>
                                  </p:stCondLst>
                                  <p:childTnLst>
                                    <p:set>
                                      <p:cBhvr>
                                        <p:cTn id="29" dur="1" fill="hold">
                                          <p:stCondLst>
                                            <p:cond delay="0"/>
                                          </p:stCondLst>
                                        </p:cTn>
                                        <p:tgtEl>
                                          <p:spTgt spid="22626"/>
                                        </p:tgtEl>
                                        <p:attrNameLst>
                                          <p:attrName>style.visibility</p:attrName>
                                        </p:attrNameLst>
                                      </p:cBhvr>
                                      <p:to>
                                        <p:strVal val="visible"/>
                                      </p:to>
                                    </p:set>
                                    <p:animEffect transition="in" filter="barn(inVertical)">
                                      <p:cBhvr>
                                        <p:cTn id="30" dur="500"/>
                                        <p:tgtEl>
                                          <p:spTgt spid="22626"/>
                                        </p:tgtEl>
                                      </p:cBhvr>
                                    </p:animEffect>
                                  </p:childTnLst>
                                </p:cTn>
                              </p:par>
                            </p:childTnLst>
                          </p:cTn>
                        </p:par>
                        <p:par>
                          <p:cTn id="31" fill="hold">
                            <p:stCondLst>
                              <p:cond delay="6500"/>
                            </p:stCondLst>
                            <p:childTnLst>
                              <p:par>
                                <p:cTn id="32" presetID="12" presetClass="entr" presetSubtype="8" fill="hold" grpId="0" nodeType="afterEffect">
                                  <p:stCondLst>
                                    <p:cond delay="2000"/>
                                  </p:stCondLst>
                                  <p:childTnLst>
                                    <p:set>
                                      <p:cBhvr>
                                        <p:cTn id="33" dur="1" fill="hold">
                                          <p:stCondLst>
                                            <p:cond delay="0"/>
                                          </p:stCondLst>
                                        </p:cTn>
                                        <p:tgtEl>
                                          <p:spTgt spid="22625"/>
                                        </p:tgtEl>
                                        <p:attrNameLst>
                                          <p:attrName>style.visibility</p:attrName>
                                        </p:attrNameLst>
                                      </p:cBhvr>
                                      <p:to>
                                        <p:strVal val="visible"/>
                                      </p:to>
                                    </p:set>
                                    <p:animEffect transition="in" filter="slide(fromLeft)">
                                      <p:cBhvr>
                                        <p:cTn id="34" dur="500"/>
                                        <p:tgtEl>
                                          <p:spTgt spid="22625"/>
                                        </p:tgtEl>
                                      </p:cBhvr>
                                    </p:animEffect>
                                  </p:childTnLst>
                                  <p:subTnLst>
                                    <p:set>
                                      <p:cBhvr override="childStyle">
                                        <p:cTn dur="1" fill="hold" display="0" masterRel="nextClick" afterEffect="1"/>
                                        <p:tgtEl>
                                          <p:spTgt spid="22625"/>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22627"/>
                                        </p:tgtEl>
                                        <p:attrNameLst>
                                          <p:attrName>style.visibility</p:attrName>
                                        </p:attrNameLst>
                                      </p:cBhvr>
                                      <p:to>
                                        <p:strVal val="visible"/>
                                      </p:to>
                                    </p:set>
                                    <p:animEffect transition="in" filter="dissolve">
                                      <p:cBhvr>
                                        <p:cTn id="39" dur="500"/>
                                        <p:tgtEl>
                                          <p:spTgt spid="22627"/>
                                        </p:tgtEl>
                                      </p:cBhvr>
                                    </p:animEffect>
                                  </p:childTnLst>
                                </p:cTn>
                              </p:par>
                            </p:childTnLst>
                          </p:cTn>
                        </p:par>
                        <p:par>
                          <p:cTn id="40" fill="hold">
                            <p:stCondLst>
                              <p:cond delay="500"/>
                            </p:stCondLst>
                            <p:childTnLst>
                              <p:par>
                                <p:cTn id="41" presetID="12" presetClass="entr" presetSubtype="1" fill="hold" grpId="0" nodeType="afterEffect">
                                  <p:stCondLst>
                                    <p:cond delay="1000"/>
                                  </p:stCondLst>
                                  <p:childTnLst>
                                    <p:set>
                                      <p:cBhvr>
                                        <p:cTn id="42" dur="1" fill="hold">
                                          <p:stCondLst>
                                            <p:cond delay="0"/>
                                          </p:stCondLst>
                                        </p:cTn>
                                        <p:tgtEl>
                                          <p:spTgt spid="22622"/>
                                        </p:tgtEl>
                                        <p:attrNameLst>
                                          <p:attrName>style.visibility</p:attrName>
                                        </p:attrNameLst>
                                      </p:cBhvr>
                                      <p:to>
                                        <p:strVal val="visible"/>
                                      </p:to>
                                    </p:set>
                                    <p:animEffect transition="in" filter="slide(fromTop)">
                                      <p:cBhvr>
                                        <p:cTn id="43" dur="500"/>
                                        <p:tgtEl>
                                          <p:spTgt spid="226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27" grpId="0" animBg="1"/>
      <p:bldP spid="22531" grpId="0" build="p" autoUpdateAnimBg="0"/>
      <p:bldP spid="22622" grpId="0" autoUpdateAnimBg="0"/>
      <p:bldP spid="22623" grpId="0" animBg="1"/>
      <p:bldP spid="22624" grpId="0" animBg="1"/>
      <p:bldP spid="22625" grpId="0" animBg="1"/>
      <p:bldP spid="2262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ChangeArrowheads="1"/>
          </p:cNvSpPr>
          <p:nvPr/>
        </p:nvSpPr>
        <p:spPr bwMode="auto">
          <a:xfrm>
            <a:off x="952500" y="1238250"/>
            <a:ext cx="7505700" cy="18288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general form of an interval estimate of a</a:t>
            </a:r>
          </a:p>
          <a:p>
            <a:pPr algn="l"/>
            <a:r>
              <a:rPr lang="en-US" sz="2400" dirty="0">
                <a:effectLst>
                  <a:outerShdw blurRad="38100" dist="38100" dir="2700000" algn="tl">
                    <a:srgbClr val="000000"/>
                  </a:outerShdw>
                </a:effectLst>
                <a:latin typeface="Book Antiqua" pitchFamily="18" charset="0"/>
              </a:rPr>
              <a:t>  population proportion is</a:t>
            </a:r>
          </a:p>
          <a:p>
            <a:pPr algn="l"/>
            <a:endParaRPr lang="en-US" sz="1200" dirty="0">
              <a:effectLst>
                <a:outerShdw blurRad="38100" dist="38100" dir="2700000" algn="tl">
                  <a:srgbClr val="000000"/>
                </a:outerShdw>
              </a:effectLst>
              <a:latin typeface="Book Antiqua" pitchFamily="18" charset="0"/>
            </a:endParaRPr>
          </a:p>
          <a:p>
            <a:pPr algn="l"/>
            <a:r>
              <a:rPr lang="en-US" sz="2400" dirty="0">
                <a:effectLst>
                  <a:outerShdw blurRad="38100" dist="38100" dir="2700000" algn="tl">
                    <a:srgbClr val="000000"/>
                  </a:outerShdw>
                </a:effectLst>
                <a:latin typeface="Book Antiqua" pitchFamily="18" charset="0"/>
              </a:rPr>
              <a:t>              </a:t>
            </a:r>
          </a:p>
          <a:p>
            <a:pPr algn="l"/>
            <a:endParaRPr lang="en-US" sz="2400" dirty="0">
              <a:effectLst>
                <a:outerShdw blurRad="38100" dist="38100" dir="2700000" algn="tl">
                  <a:srgbClr val="000000"/>
                </a:outerShdw>
              </a:effectLst>
              <a:latin typeface="Book Antiqua" pitchFamily="18" charset="0"/>
            </a:endParaRPr>
          </a:p>
        </p:txBody>
      </p:sp>
      <p:sp>
        <p:nvSpPr>
          <p:cNvPr id="174083" name="AutoShape 3"/>
          <p:cNvSpPr>
            <a:spLocks noChangeArrowheads="1"/>
          </p:cNvSpPr>
          <p:nvPr/>
        </p:nvSpPr>
        <p:spPr bwMode="auto">
          <a:xfrm rot="5400000">
            <a:off x="668338" y="16922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4084" name="Rectangle 4"/>
          <p:cNvSpPr>
            <a:spLocks noChangeArrowheads="1"/>
          </p:cNvSpPr>
          <p:nvPr/>
        </p:nvSpPr>
        <p:spPr bwMode="auto">
          <a:xfrm>
            <a:off x="2686050" y="2171700"/>
            <a:ext cx="3810000" cy="6667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aphicFrame>
        <p:nvGraphicFramePr>
          <p:cNvPr id="174085" name="Object 5"/>
          <p:cNvGraphicFramePr>
            <a:graphicFrameLocks noChangeAspect="1"/>
          </p:cNvGraphicFramePr>
          <p:nvPr/>
        </p:nvGraphicFramePr>
        <p:xfrm>
          <a:off x="3028950" y="2290763"/>
          <a:ext cx="3143250" cy="434975"/>
        </p:xfrm>
        <a:graphic>
          <a:graphicData uri="http://schemas.openxmlformats.org/presentationml/2006/ole">
            <mc:AlternateContent xmlns:mc="http://schemas.openxmlformats.org/markup-compatibility/2006">
              <mc:Choice xmlns:v="urn:schemas-microsoft-com:vml" Requires="v">
                <p:oleObj spid="_x0000_s174113" name="Equation" r:id="rId4" imgW="1295280" imgH="203040" progId="Equation.DSMT4">
                  <p:embed/>
                </p:oleObj>
              </mc:Choice>
              <mc:Fallback>
                <p:oleObj name="Equation" r:id="rId4" imgW="1295280" imgH="20304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8950" y="2290763"/>
                        <a:ext cx="3143250" cy="434975"/>
                      </a:xfrm>
                      <a:prstGeom prst="rect">
                        <a:avLst/>
                      </a:prstGeom>
                      <a:noFill/>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087" name="Rectangle 7"/>
          <p:cNvSpPr>
            <a:spLocks noChangeArrowheads="1"/>
          </p:cNvSpPr>
          <p:nvPr/>
        </p:nvSpPr>
        <p:spPr bwMode="auto">
          <a:xfrm>
            <a:off x="685800" y="1666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Interval Estimate</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of a Population Proportion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74083"/>
                                        </p:tgtEl>
                                        <p:attrNameLst>
                                          <p:attrName>style.visibility</p:attrName>
                                        </p:attrNameLst>
                                      </p:cBhvr>
                                      <p:to>
                                        <p:strVal val="visible"/>
                                      </p:to>
                                    </p:set>
                                    <p:animEffect transition="in" filter="slide(fromLeft)">
                                      <p:cBhvr>
                                        <p:cTn id="7" dur="500"/>
                                        <p:tgtEl>
                                          <p:spTgt spid="174083"/>
                                        </p:tgtEl>
                                      </p:cBhvr>
                                    </p:animEffect>
                                  </p:childTnLst>
                                  <p:subTnLst>
                                    <p:set>
                                      <p:cBhvr override="childStyle">
                                        <p:cTn dur="1" fill="hold" display="0" masterRel="nextClick" afterEffect="1"/>
                                        <p:tgtEl>
                                          <p:spTgt spid="17408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74082"/>
                                        </p:tgtEl>
                                        <p:attrNameLst>
                                          <p:attrName>style.visibility</p:attrName>
                                        </p:attrNameLst>
                                      </p:cBhvr>
                                      <p:to>
                                        <p:strVal val="visible"/>
                                      </p:to>
                                    </p:set>
                                    <p:anim calcmode="lin" valueType="num">
                                      <p:cBhvr>
                                        <p:cTn id="12" dur="500" fill="hold"/>
                                        <p:tgtEl>
                                          <p:spTgt spid="174082"/>
                                        </p:tgtEl>
                                        <p:attrNameLst>
                                          <p:attrName>ppt_w</p:attrName>
                                        </p:attrNameLst>
                                      </p:cBhvr>
                                      <p:tavLst>
                                        <p:tav tm="0">
                                          <p:val>
                                            <p:strVal val="2/3*#ppt_w"/>
                                          </p:val>
                                        </p:tav>
                                        <p:tav tm="100000">
                                          <p:val>
                                            <p:strVal val="#ppt_w"/>
                                          </p:val>
                                        </p:tav>
                                      </p:tavLst>
                                    </p:anim>
                                    <p:anim calcmode="lin" valueType="num">
                                      <p:cBhvr>
                                        <p:cTn id="13" dur="500" fill="hold"/>
                                        <p:tgtEl>
                                          <p:spTgt spid="174082"/>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9" presetClass="entr" presetSubtype="0" fill="hold" grpId="0" nodeType="afterEffect">
                                  <p:stCondLst>
                                    <p:cond delay="1000"/>
                                  </p:stCondLst>
                                  <p:childTnLst>
                                    <p:set>
                                      <p:cBhvr>
                                        <p:cTn id="16" dur="1" fill="hold">
                                          <p:stCondLst>
                                            <p:cond delay="0"/>
                                          </p:stCondLst>
                                        </p:cTn>
                                        <p:tgtEl>
                                          <p:spTgt spid="174084"/>
                                        </p:tgtEl>
                                        <p:attrNameLst>
                                          <p:attrName>style.visibility</p:attrName>
                                        </p:attrNameLst>
                                      </p:cBhvr>
                                      <p:to>
                                        <p:strVal val="visible"/>
                                      </p:to>
                                    </p:set>
                                    <p:animEffect transition="in" filter="dissolve">
                                      <p:cBhvr>
                                        <p:cTn id="17" dur="500"/>
                                        <p:tgtEl>
                                          <p:spTgt spid="174084"/>
                                        </p:tgtEl>
                                      </p:cBhvr>
                                    </p:animEffect>
                                  </p:childTnLst>
                                </p:cTn>
                              </p:par>
                            </p:childTnLst>
                          </p:cTn>
                        </p:par>
                        <p:par>
                          <p:cTn id="18" fill="hold">
                            <p:stCondLst>
                              <p:cond delay="2000"/>
                            </p:stCondLst>
                            <p:childTnLst>
                              <p:par>
                                <p:cTn id="19" presetID="12" presetClass="entr" presetSubtype="1" fill="hold" nodeType="afterEffect">
                                  <p:stCondLst>
                                    <p:cond delay="0"/>
                                  </p:stCondLst>
                                  <p:childTnLst>
                                    <p:set>
                                      <p:cBhvr>
                                        <p:cTn id="20" dur="1" fill="hold">
                                          <p:stCondLst>
                                            <p:cond delay="0"/>
                                          </p:stCondLst>
                                        </p:cTn>
                                        <p:tgtEl>
                                          <p:spTgt spid="174085"/>
                                        </p:tgtEl>
                                        <p:attrNameLst>
                                          <p:attrName>style.visibility</p:attrName>
                                        </p:attrNameLst>
                                      </p:cBhvr>
                                      <p:to>
                                        <p:strVal val="visible"/>
                                      </p:to>
                                    </p:set>
                                    <p:animEffect transition="in" filter="slide(fromTop)">
                                      <p:cBhvr>
                                        <p:cTn id="21" dur="500"/>
                                        <p:tgtEl>
                                          <p:spTgt spid="1740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2" grpId="0" animBg="1" autoUpdateAnimBg="0"/>
      <p:bldP spid="174083" grpId="0" animBg="1"/>
      <p:bldP spid="174084"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AutoShape 3"/>
          <p:cNvSpPr>
            <a:spLocks noChangeArrowheads="1"/>
          </p:cNvSpPr>
          <p:nvPr/>
        </p:nvSpPr>
        <p:spPr bwMode="auto">
          <a:xfrm rot="5400000">
            <a:off x="668338" y="18637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8421" name="AutoShape 5"/>
          <p:cNvSpPr>
            <a:spLocks noChangeArrowheads="1"/>
          </p:cNvSpPr>
          <p:nvPr/>
        </p:nvSpPr>
        <p:spPr bwMode="auto">
          <a:xfrm rot="5400000">
            <a:off x="668338" y="34067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8422" name="Rectangle 6"/>
          <p:cNvSpPr>
            <a:spLocks noChangeArrowheads="1"/>
          </p:cNvSpPr>
          <p:nvPr/>
        </p:nvSpPr>
        <p:spPr bwMode="auto">
          <a:xfrm>
            <a:off x="685800" y="1666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Interval Estimate</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of a Population Proportion</a:t>
            </a:r>
          </a:p>
        </p:txBody>
      </p:sp>
      <p:grpSp>
        <p:nvGrpSpPr>
          <p:cNvPr id="188426" name="Group 10"/>
          <p:cNvGrpSpPr>
            <a:grpSpLocks/>
          </p:cNvGrpSpPr>
          <p:nvPr/>
        </p:nvGrpSpPr>
        <p:grpSpPr bwMode="auto">
          <a:xfrm>
            <a:off x="952500" y="1238250"/>
            <a:ext cx="7375525" cy="1371600"/>
            <a:chOff x="600" y="780"/>
            <a:chExt cx="4646" cy="864"/>
          </a:xfr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scene3d>
            <a:camera prst="orthographicFront">
              <a:rot lat="0" lon="0" rev="0"/>
            </a:camera>
            <a:lightRig rig="balanced" dir="t">
              <a:rot lat="0" lon="0" rev="8700000"/>
            </a:lightRig>
          </a:scene3d>
        </p:grpSpPr>
        <p:sp>
          <p:nvSpPr>
            <p:cNvPr id="188418" name="Rectangle 2"/>
            <p:cNvSpPr>
              <a:spLocks noChangeArrowheads="1"/>
            </p:cNvSpPr>
            <p:nvPr/>
          </p:nvSpPr>
          <p:spPr bwMode="auto">
            <a:xfrm>
              <a:off x="600" y="780"/>
              <a:ext cx="4646" cy="864"/>
            </a:xfrm>
            <a:prstGeom prst="rect">
              <a:avLst/>
            </a:prstGeom>
            <a:grpFill/>
            <a:ln w="6350">
              <a:noFill/>
              <a:miter lim="800000"/>
              <a:headEnd/>
              <a:tailEnd/>
            </a:ln>
            <a:effectLst>
              <a:outerShdw blurRad="44450" dist="27940" dir="5400000" algn="ctr">
                <a:srgbClr val="000000">
                  <a:alpha val="32000"/>
                </a:srgbClr>
              </a:outerShdw>
            </a:effectLst>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sampling distribution of     plays a key role in</a:t>
              </a:r>
            </a:p>
            <a:p>
              <a:pPr algn="l"/>
              <a:r>
                <a:rPr lang="en-US" sz="2400" dirty="0">
                  <a:effectLst>
                    <a:outerShdw blurRad="38100" dist="38100" dir="2700000" algn="tl">
                      <a:srgbClr val="000000"/>
                    </a:outerShdw>
                  </a:effectLst>
                  <a:latin typeface="Book Antiqua" pitchFamily="18" charset="0"/>
                </a:rPr>
                <a:t> computing the margin of error for this interval</a:t>
              </a:r>
            </a:p>
            <a:p>
              <a:pPr algn="l"/>
              <a:r>
                <a:rPr lang="en-US" sz="2400" dirty="0">
                  <a:effectLst>
                    <a:outerShdw blurRad="38100" dist="38100" dir="2700000" algn="tl">
                      <a:srgbClr val="000000"/>
                    </a:outerShdw>
                  </a:effectLst>
                  <a:latin typeface="Book Antiqua" pitchFamily="18" charset="0"/>
                </a:rPr>
                <a:t> estimate.</a:t>
              </a:r>
            </a:p>
          </p:txBody>
        </p:sp>
        <p:graphicFrame>
          <p:nvGraphicFramePr>
            <p:cNvPr id="188423" name="Object 7"/>
            <p:cNvGraphicFramePr>
              <a:graphicFrameLocks noChangeAspect="1"/>
            </p:cNvGraphicFramePr>
            <p:nvPr/>
          </p:nvGraphicFramePr>
          <p:xfrm>
            <a:off x="3178" y="875"/>
            <a:ext cx="204" cy="255"/>
          </p:xfrm>
          <a:graphic>
            <a:graphicData uri="http://schemas.openxmlformats.org/presentationml/2006/ole">
              <mc:AlternateContent xmlns:mc="http://schemas.openxmlformats.org/markup-compatibility/2006">
                <mc:Choice xmlns:v="urn:schemas-microsoft-com:vml" Requires="v">
                  <p:oleObj spid="_x0000_s188479" name="Equation" r:id="rId4" imgW="152280" imgH="190440" progId="Equation.DSMT4">
                    <p:embed/>
                  </p:oleObj>
                </mc:Choice>
                <mc:Fallback>
                  <p:oleObj name="Equation" r:id="rId4" imgW="152280" imgH="19044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78" y="875"/>
                          <a:ext cx="204" cy="255"/>
                        </a:xfrm>
                        <a:prstGeom prst="rect">
                          <a:avLst/>
                        </a:prstGeom>
                        <a:noFill/>
                        <a:effectLst>
                          <a:outerShdw dist="17961" dir="13500000" algn="ctr" rotWithShape="0">
                            <a:srgbClr val="000000"/>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188427" name="Group 11"/>
          <p:cNvGrpSpPr>
            <a:grpSpLocks/>
          </p:cNvGrpSpPr>
          <p:nvPr/>
        </p:nvGrpSpPr>
        <p:grpSpPr bwMode="auto">
          <a:xfrm>
            <a:off x="952500" y="2762250"/>
            <a:ext cx="7375525" cy="1447800"/>
            <a:chOff x="600" y="1740"/>
            <a:chExt cx="4646" cy="888"/>
          </a:xfr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scene3d>
            <a:camera prst="orthographicFront">
              <a:rot lat="0" lon="0" rev="0"/>
            </a:camera>
            <a:lightRig rig="balanced" dir="t">
              <a:rot lat="0" lon="0" rev="8700000"/>
            </a:lightRig>
          </a:scene3d>
        </p:grpSpPr>
        <p:sp>
          <p:nvSpPr>
            <p:cNvPr id="188420" name="Rectangle 4"/>
            <p:cNvSpPr>
              <a:spLocks noChangeArrowheads="1"/>
            </p:cNvSpPr>
            <p:nvPr/>
          </p:nvSpPr>
          <p:spPr bwMode="auto">
            <a:xfrm>
              <a:off x="600" y="1740"/>
              <a:ext cx="4646" cy="888"/>
            </a:xfrm>
            <a:prstGeom prst="rect">
              <a:avLst/>
            </a:prstGeom>
            <a:grpFill/>
            <a:ln w="6350">
              <a:noFill/>
              <a:miter lim="800000"/>
              <a:headEnd/>
              <a:tailEnd/>
            </a:ln>
            <a:effectLst>
              <a:outerShdw blurRad="44450" dist="27940" dir="5400000" algn="ctr">
                <a:srgbClr val="000000">
                  <a:alpha val="32000"/>
                </a:srgbClr>
              </a:outerShdw>
            </a:effectLst>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sampling distribution of</a:t>
              </a:r>
              <a:r>
                <a:rPr lang="en-US" sz="2400" i="1" dirty="0">
                  <a:effectLst>
                    <a:outerShdw blurRad="38100" dist="38100" dir="2700000" algn="tl">
                      <a:srgbClr val="000000"/>
                    </a:outerShdw>
                  </a:effectLst>
                  <a:latin typeface="Book Antiqua" pitchFamily="18" charset="0"/>
                </a:rPr>
                <a:t>    </a:t>
              </a:r>
              <a:r>
                <a:rPr lang="en-US" sz="2400" dirty="0">
                  <a:effectLst>
                    <a:outerShdw blurRad="38100" dist="38100" dir="2700000" algn="tl">
                      <a:srgbClr val="000000"/>
                    </a:outerShdw>
                  </a:effectLst>
                  <a:latin typeface="Book Antiqua" pitchFamily="18" charset="0"/>
                </a:rPr>
                <a:t> can be approximated</a:t>
              </a:r>
            </a:p>
            <a:p>
              <a:pPr algn="l"/>
              <a:r>
                <a:rPr lang="en-US" sz="2400" dirty="0">
                  <a:effectLst>
                    <a:outerShdw blurRad="38100" dist="38100" dir="2700000" algn="tl">
                      <a:srgbClr val="000000"/>
                    </a:outerShdw>
                  </a:effectLst>
                  <a:latin typeface="Book Antiqua" pitchFamily="18" charset="0"/>
                </a:rPr>
                <a:t> by a normal distribution whenever </a:t>
              </a:r>
              <a:r>
                <a:rPr lang="en-US" sz="2400" i="1" dirty="0" err="1">
                  <a:effectLst>
                    <a:outerShdw blurRad="38100" dist="38100" dir="2700000" algn="tl">
                      <a:srgbClr val="000000"/>
                    </a:outerShdw>
                  </a:effectLst>
                  <a:latin typeface="Book Antiqua" pitchFamily="18" charset="0"/>
                </a:rPr>
                <a:t>np</a:t>
              </a: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&gt;</a:t>
              </a:r>
              <a:r>
                <a:rPr lang="en-US" sz="2400" dirty="0">
                  <a:effectLst>
                    <a:outerShdw blurRad="38100" dist="38100" dir="2700000" algn="tl">
                      <a:srgbClr val="000000"/>
                    </a:outerShdw>
                  </a:effectLst>
                  <a:latin typeface="Book Antiqua" pitchFamily="18" charset="0"/>
                </a:rPr>
                <a:t> 5 and</a:t>
              </a:r>
            </a:p>
            <a:p>
              <a:pPr algn="l"/>
              <a:r>
                <a:rPr lang="en-US" sz="2400" dirty="0">
                  <a:effectLst>
                    <a:outerShdw blurRad="38100" dist="38100" dir="2700000" algn="tl">
                      <a:srgbClr val="000000"/>
                    </a:outerShdw>
                  </a:effectLst>
                  <a:latin typeface="Book Antiqua" pitchFamily="18" charset="0"/>
                </a:rPr>
                <a:t>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(1 – </a:t>
              </a:r>
              <a:r>
                <a:rPr lang="en-US" sz="2400" i="1" dirty="0">
                  <a:effectLst>
                    <a:outerShdw blurRad="38100" dist="38100" dir="2700000" algn="tl">
                      <a:srgbClr val="000000"/>
                    </a:outerShdw>
                  </a:effectLst>
                  <a:latin typeface="Book Antiqua" pitchFamily="18" charset="0"/>
                </a:rPr>
                <a:t>p</a:t>
              </a: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&gt;</a:t>
              </a:r>
              <a:r>
                <a:rPr lang="en-US" sz="2400" dirty="0">
                  <a:effectLst>
                    <a:outerShdw blurRad="38100" dist="38100" dir="2700000" algn="tl">
                      <a:srgbClr val="000000"/>
                    </a:outerShdw>
                  </a:effectLst>
                  <a:latin typeface="Book Antiqua" pitchFamily="18" charset="0"/>
                </a:rPr>
                <a:t> 5.</a:t>
              </a:r>
            </a:p>
          </p:txBody>
        </p:sp>
        <p:graphicFrame>
          <p:nvGraphicFramePr>
            <p:cNvPr id="188424" name="Object 8"/>
            <p:cNvGraphicFramePr>
              <a:graphicFrameLocks noChangeAspect="1"/>
            </p:cNvGraphicFramePr>
            <p:nvPr/>
          </p:nvGraphicFramePr>
          <p:xfrm>
            <a:off x="3178" y="1847"/>
            <a:ext cx="204" cy="255"/>
          </p:xfrm>
          <a:graphic>
            <a:graphicData uri="http://schemas.openxmlformats.org/presentationml/2006/ole">
              <mc:AlternateContent xmlns:mc="http://schemas.openxmlformats.org/markup-compatibility/2006">
                <mc:Choice xmlns:v="urn:schemas-microsoft-com:vml" Requires="v">
                  <p:oleObj spid="_x0000_s188480" name="Equation" r:id="rId6" imgW="152280" imgH="190440" progId="Equation.DSMT4">
                    <p:embed/>
                  </p:oleObj>
                </mc:Choice>
                <mc:Fallback>
                  <p:oleObj name="Equation" r:id="rId6" imgW="152280" imgH="19044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78" y="1847"/>
                          <a:ext cx="204" cy="255"/>
                        </a:xfrm>
                        <a:prstGeom prst="rect">
                          <a:avLst/>
                        </a:prstGeom>
                        <a:noFill/>
                        <a:effectLst>
                          <a:outerShdw dist="17961" dir="13500000" algn="ctr" rotWithShape="0">
                            <a:srgbClr val="000000"/>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88419"/>
                                        </p:tgtEl>
                                        <p:attrNameLst>
                                          <p:attrName>style.visibility</p:attrName>
                                        </p:attrNameLst>
                                      </p:cBhvr>
                                      <p:to>
                                        <p:strVal val="visible"/>
                                      </p:to>
                                    </p:set>
                                    <p:animEffect transition="in" filter="slide(fromLeft)">
                                      <p:cBhvr>
                                        <p:cTn id="7" dur="500"/>
                                        <p:tgtEl>
                                          <p:spTgt spid="188419"/>
                                        </p:tgtEl>
                                      </p:cBhvr>
                                    </p:animEffect>
                                  </p:childTnLst>
                                  <p:subTnLst>
                                    <p:set>
                                      <p:cBhvr override="childStyle">
                                        <p:cTn dur="1" fill="hold" display="0" masterRel="nextClick" afterEffect="1"/>
                                        <p:tgtEl>
                                          <p:spTgt spid="18841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nodeType="clickEffect">
                                  <p:stCondLst>
                                    <p:cond delay="0"/>
                                  </p:stCondLst>
                                  <p:childTnLst>
                                    <p:set>
                                      <p:cBhvr>
                                        <p:cTn id="11" dur="1" fill="hold">
                                          <p:stCondLst>
                                            <p:cond delay="0"/>
                                          </p:stCondLst>
                                        </p:cTn>
                                        <p:tgtEl>
                                          <p:spTgt spid="188426"/>
                                        </p:tgtEl>
                                        <p:attrNameLst>
                                          <p:attrName>style.visibility</p:attrName>
                                        </p:attrNameLst>
                                      </p:cBhvr>
                                      <p:to>
                                        <p:strVal val="visible"/>
                                      </p:to>
                                    </p:set>
                                    <p:anim calcmode="lin" valueType="num">
                                      <p:cBhvr>
                                        <p:cTn id="12" dur="500" fill="hold"/>
                                        <p:tgtEl>
                                          <p:spTgt spid="188426"/>
                                        </p:tgtEl>
                                        <p:attrNameLst>
                                          <p:attrName>ppt_w</p:attrName>
                                        </p:attrNameLst>
                                      </p:cBhvr>
                                      <p:tavLst>
                                        <p:tav tm="0">
                                          <p:val>
                                            <p:strVal val="2/3*#ppt_w"/>
                                          </p:val>
                                        </p:tav>
                                        <p:tav tm="100000">
                                          <p:val>
                                            <p:strVal val="#ppt_w"/>
                                          </p:val>
                                        </p:tav>
                                      </p:tavLst>
                                    </p:anim>
                                    <p:anim calcmode="lin" valueType="num">
                                      <p:cBhvr>
                                        <p:cTn id="13" dur="500" fill="hold"/>
                                        <p:tgtEl>
                                          <p:spTgt spid="188426"/>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188421"/>
                                        </p:tgtEl>
                                        <p:attrNameLst>
                                          <p:attrName>style.visibility</p:attrName>
                                        </p:attrNameLst>
                                      </p:cBhvr>
                                      <p:to>
                                        <p:strVal val="visible"/>
                                      </p:to>
                                    </p:set>
                                    <p:animEffect transition="in" filter="slide(fromLeft)">
                                      <p:cBhvr>
                                        <p:cTn id="17" dur="500"/>
                                        <p:tgtEl>
                                          <p:spTgt spid="188421"/>
                                        </p:tgtEl>
                                      </p:cBhvr>
                                    </p:animEffect>
                                  </p:childTnLst>
                                  <p:subTnLst>
                                    <p:set>
                                      <p:cBhvr override="childStyle">
                                        <p:cTn dur="1" fill="hold" display="0" masterRel="nextClick" afterEffect="1"/>
                                        <p:tgtEl>
                                          <p:spTgt spid="188421"/>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nodeType="clickEffect">
                                  <p:stCondLst>
                                    <p:cond delay="0"/>
                                  </p:stCondLst>
                                  <p:childTnLst>
                                    <p:set>
                                      <p:cBhvr>
                                        <p:cTn id="21" dur="1" fill="hold">
                                          <p:stCondLst>
                                            <p:cond delay="0"/>
                                          </p:stCondLst>
                                        </p:cTn>
                                        <p:tgtEl>
                                          <p:spTgt spid="188427"/>
                                        </p:tgtEl>
                                        <p:attrNameLst>
                                          <p:attrName>style.visibility</p:attrName>
                                        </p:attrNameLst>
                                      </p:cBhvr>
                                      <p:to>
                                        <p:strVal val="visible"/>
                                      </p:to>
                                    </p:set>
                                    <p:anim calcmode="lin" valueType="num">
                                      <p:cBhvr>
                                        <p:cTn id="22" dur="500" fill="hold"/>
                                        <p:tgtEl>
                                          <p:spTgt spid="188427"/>
                                        </p:tgtEl>
                                        <p:attrNameLst>
                                          <p:attrName>ppt_w</p:attrName>
                                        </p:attrNameLst>
                                      </p:cBhvr>
                                      <p:tavLst>
                                        <p:tav tm="0">
                                          <p:val>
                                            <p:strVal val="2/3*#ppt_w"/>
                                          </p:val>
                                        </p:tav>
                                        <p:tav tm="100000">
                                          <p:val>
                                            <p:strVal val="#ppt_w"/>
                                          </p:val>
                                        </p:tav>
                                      </p:tavLst>
                                    </p:anim>
                                    <p:anim calcmode="lin" valueType="num">
                                      <p:cBhvr>
                                        <p:cTn id="23" dur="500" fill="hold"/>
                                        <p:tgtEl>
                                          <p:spTgt spid="188427"/>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19" grpId="0" animBg="1"/>
      <p:bldP spid="188421"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93" name="Rectangle 53"/>
          <p:cNvSpPr>
            <a:spLocks noChangeArrowheads="1"/>
          </p:cNvSpPr>
          <p:nvPr/>
        </p:nvSpPr>
        <p:spPr bwMode="auto">
          <a:xfrm>
            <a:off x="1676400" y="1657350"/>
            <a:ext cx="5867400" cy="42481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38242" name="Freeform 2"/>
          <p:cNvSpPr>
            <a:spLocks/>
          </p:cNvSpPr>
          <p:nvPr/>
        </p:nvSpPr>
        <p:spPr bwMode="auto">
          <a:xfrm>
            <a:off x="2238375" y="1835150"/>
            <a:ext cx="4403725" cy="3055938"/>
          </a:xfrm>
          <a:custGeom>
            <a:avLst/>
            <a:gdLst/>
            <a:ahLst/>
            <a:cxnLst>
              <a:cxn ang="0">
                <a:pos x="1318" y="18"/>
              </a:cxn>
              <a:cxn ang="0">
                <a:pos x="1234" y="108"/>
              </a:cxn>
              <a:cxn ang="0">
                <a:pos x="1176" y="208"/>
              </a:cxn>
              <a:cxn ang="0">
                <a:pos x="1114" y="334"/>
              </a:cxn>
              <a:cxn ang="0">
                <a:pos x="1068" y="438"/>
              </a:cxn>
              <a:cxn ang="0">
                <a:pos x="1030" y="542"/>
              </a:cxn>
              <a:cxn ang="0">
                <a:pos x="996" y="649"/>
              </a:cxn>
              <a:cxn ang="0">
                <a:pos x="962" y="755"/>
              </a:cxn>
              <a:cxn ang="0">
                <a:pos x="930" y="861"/>
              </a:cxn>
              <a:cxn ang="0">
                <a:pos x="901" y="975"/>
              </a:cxn>
              <a:cxn ang="0">
                <a:pos x="869" y="1082"/>
              </a:cxn>
              <a:cxn ang="0">
                <a:pos x="825" y="1195"/>
              </a:cxn>
              <a:cxn ang="0">
                <a:pos x="786" y="1293"/>
              </a:cxn>
              <a:cxn ang="0">
                <a:pos x="732" y="1399"/>
              </a:cxn>
              <a:cxn ang="0">
                <a:pos x="662" y="1513"/>
              </a:cxn>
              <a:cxn ang="0">
                <a:pos x="587" y="1600"/>
              </a:cxn>
              <a:cxn ang="0">
                <a:pos x="490" y="1683"/>
              </a:cxn>
              <a:cxn ang="0">
                <a:pos x="388" y="1743"/>
              </a:cxn>
              <a:cxn ang="0">
                <a:pos x="295" y="1787"/>
              </a:cxn>
              <a:cxn ang="0">
                <a:pos x="193" y="1826"/>
              </a:cxn>
              <a:cxn ang="0">
                <a:pos x="79" y="1865"/>
              </a:cxn>
              <a:cxn ang="0">
                <a:pos x="6" y="1883"/>
              </a:cxn>
              <a:cxn ang="0">
                <a:pos x="2774" y="1922"/>
              </a:cxn>
              <a:cxn ang="0">
                <a:pos x="2726" y="1877"/>
              </a:cxn>
              <a:cxn ang="0">
                <a:pos x="2622" y="1845"/>
              </a:cxn>
              <a:cxn ang="0">
                <a:pos x="2510" y="1803"/>
              </a:cxn>
              <a:cxn ang="0">
                <a:pos x="2396" y="1755"/>
              </a:cxn>
              <a:cxn ang="0">
                <a:pos x="2278" y="1693"/>
              </a:cxn>
              <a:cxn ang="0">
                <a:pos x="2220" y="1655"/>
              </a:cxn>
              <a:cxn ang="0">
                <a:pos x="2156" y="1589"/>
              </a:cxn>
              <a:cxn ang="0">
                <a:pos x="2082" y="1503"/>
              </a:cxn>
              <a:cxn ang="0">
                <a:pos x="2022" y="1398"/>
              </a:cxn>
              <a:cxn ang="0">
                <a:pos x="1970" y="1298"/>
              </a:cxn>
              <a:cxn ang="0">
                <a:pos x="1928" y="1200"/>
              </a:cxn>
              <a:cxn ang="0">
                <a:pos x="1892" y="1100"/>
              </a:cxn>
              <a:cxn ang="0">
                <a:pos x="1862" y="1010"/>
              </a:cxn>
              <a:cxn ang="0">
                <a:pos x="1830" y="900"/>
              </a:cxn>
              <a:cxn ang="0">
                <a:pos x="1798" y="782"/>
              </a:cxn>
              <a:cxn ang="0">
                <a:pos x="1760" y="656"/>
              </a:cxn>
              <a:cxn ang="0">
                <a:pos x="1712" y="524"/>
              </a:cxn>
              <a:cxn ang="0">
                <a:pos x="1670" y="410"/>
              </a:cxn>
              <a:cxn ang="0">
                <a:pos x="1632" y="328"/>
              </a:cxn>
              <a:cxn ang="0">
                <a:pos x="1590" y="232"/>
              </a:cxn>
              <a:cxn ang="0">
                <a:pos x="1546" y="156"/>
              </a:cxn>
              <a:cxn ang="0">
                <a:pos x="1570" y="194"/>
              </a:cxn>
              <a:cxn ang="0">
                <a:pos x="1550" y="156"/>
              </a:cxn>
              <a:cxn ang="0">
                <a:pos x="1476" y="56"/>
              </a:cxn>
              <a:cxn ang="0">
                <a:pos x="1413" y="8"/>
              </a:cxn>
            </a:cxnLst>
            <a:rect l="0" t="0" r="r" b="b"/>
            <a:pathLst>
              <a:path w="2774" h="1925">
                <a:moveTo>
                  <a:pt x="1390" y="0"/>
                </a:moveTo>
                <a:lnTo>
                  <a:pt x="1350" y="0"/>
                </a:lnTo>
                <a:lnTo>
                  <a:pt x="1318" y="18"/>
                </a:lnTo>
                <a:lnTo>
                  <a:pt x="1289" y="40"/>
                </a:lnTo>
                <a:lnTo>
                  <a:pt x="1261" y="70"/>
                </a:lnTo>
                <a:lnTo>
                  <a:pt x="1234" y="108"/>
                </a:lnTo>
                <a:lnTo>
                  <a:pt x="1211" y="144"/>
                </a:lnTo>
                <a:lnTo>
                  <a:pt x="1193" y="173"/>
                </a:lnTo>
                <a:lnTo>
                  <a:pt x="1176" y="208"/>
                </a:lnTo>
                <a:lnTo>
                  <a:pt x="1152" y="256"/>
                </a:lnTo>
                <a:lnTo>
                  <a:pt x="1132" y="296"/>
                </a:lnTo>
                <a:lnTo>
                  <a:pt x="1114" y="334"/>
                </a:lnTo>
                <a:lnTo>
                  <a:pt x="1094" y="378"/>
                </a:lnTo>
                <a:lnTo>
                  <a:pt x="1082" y="410"/>
                </a:lnTo>
                <a:lnTo>
                  <a:pt x="1068" y="438"/>
                </a:lnTo>
                <a:lnTo>
                  <a:pt x="1052" y="482"/>
                </a:lnTo>
                <a:lnTo>
                  <a:pt x="1040" y="514"/>
                </a:lnTo>
                <a:lnTo>
                  <a:pt x="1030" y="542"/>
                </a:lnTo>
                <a:lnTo>
                  <a:pt x="1022" y="570"/>
                </a:lnTo>
                <a:lnTo>
                  <a:pt x="1008" y="606"/>
                </a:lnTo>
                <a:lnTo>
                  <a:pt x="996" y="649"/>
                </a:lnTo>
                <a:lnTo>
                  <a:pt x="984" y="688"/>
                </a:lnTo>
                <a:lnTo>
                  <a:pt x="972" y="724"/>
                </a:lnTo>
                <a:lnTo>
                  <a:pt x="962" y="755"/>
                </a:lnTo>
                <a:lnTo>
                  <a:pt x="949" y="786"/>
                </a:lnTo>
                <a:lnTo>
                  <a:pt x="940" y="829"/>
                </a:lnTo>
                <a:lnTo>
                  <a:pt x="930" y="861"/>
                </a:lnTo>
                <a:lnTo>
                  <a:pt x="922" y="902"/>
                </a:lnTo>
                <a:lnTo>
                  <a:pt x="908" y="942"/>
                </a:lnTo>
                <a:lnTo>
                  <a:pt x="901" y="975"/>
                </a:lnTo>
                <a:lnTo>
                  <a:pt x="891" y="1007"/>
                </a:lnTo>
                <a:lnTo>
                  <a:pt x="883" y="1041"/>
                </a:lnTo>
                <a:lnTo>
                  <a:pt x="869" y="1082"/>
                </a:lnTo>
                <a:lnTo>
                  <a:pt x="852" y="1123"/>
                </a:lnTo>
                <a:lnTo>
                  <a:pt x="836" y="1168"/>
                </a:lnTo>
                <a:lnTo>
                  <a:pt x="825" y="1195"/>
                </a:lnTo>
                <a:lnTo>
                  <a:pt x="816" y="1223"/>
                </a:lnTo>
                <a:lnTo>
                  <a:pt x="800" y="1263"/>
                </a:lnTo>
                <a:lnTo>
                  <a:pt x="786" y="1293"/>
                </a:lnTo>
                <a:lnTo>
                  <a:pt x="768" y="1331"/>
                </a:lnTo>
                <a:lnTo>
                  <a:pt x="750" y="1367"/>
                </a:lnTo>
                <a:lnTo>
                  <a:pt x="732" y="1399"/>
                </a:lnTo>
                <a:lnTo>
                  <a:pt x="708" y="1437"/>
                </a:lnTo>
                <a:lnTo>
                  <a:pt x="686" y="1477"/>
                </a:lnTo>
                <a:lnTo>
                  <a:pt x="662" y="1513"/>
                </a:lnTo>
                <a:lnTo>
                  <a:pt x="634" y="1551"/>
                </a:lnTo>
                <a:lnTo>
                  <a:pt x="614" y="1573"/>
                </a:lnTo>
                <a:lnTo>
                  <a:pt x="587" y="1600"/>
                </a:lnTo>
                <a:lnTo>
                  <a:pt x="558" y="1633"/>
                </a:lnTo>
                <a:lnTo>
                  <a:pt x="536" y="1653"/>
                </a:lnTo>
                <a:lnTo>
                  <a:pt x="490" y="1683"/>
                </a:lnTo>
                <a:lnTo>
                  <a:pt x="452" y="1706"/>
                </a:lnTo>
                <a:lnTo>
                  <a:pt x="416" y="1723"/>
                </a:lnTo>
                <a:lnTo>
                  <a:pt x="388" y="1743"/>
                </a:lnTo>
                <a:lnTo>
                  <a:pt x="357" y="1759"/>
                </a:lnTo>
                <a:lnTo>
                  <a:pt x="327" y="1772"/>
                </a:lnTo>
                <a:lnTo>
                  <a:pt x="295" y="1787"/>
                </a:lnTo>
                <a:lnTo>
                  <a:pt x="263" y="1799"/>
                </a:lnTo>
                <a:lnTo>
                  <a:pt x="231" y="1808"/>
                </a:lnTo>
                <a:lnTo>
                  <a:pt x="193" y="1826"/>
                </a:lnTo>
                <a:lnTo>
                  <a:pt x="158" y="1838"/>
                </a:lnTo>
                <a:lnTo>
                  <a:pt x="117" y="1853"/>
                </a:lnTo>
                <a:lnTo>
                  <a:pt x="79" y="1865"/>
                </a:lnTo>
                <a:lnTo>
                  <a:pt x="44" y="1874"/>
                </a:lnTo>
                <a:lnTo>
                  <a:pt x="29" y="1877"/>
                </a:lnTo>
                <a:lnTo>
                  <a:pt x="6" y="1883"/>
                </a:lnTo>
                <a:lnTo>
                  <a:pt x="3" y="1907"/>
                </a:lnTo>
                <a:lnTo>
                  <a:pt x="0" y="1925"/>
                </a:lnTo>
                <a:lnTo>
                  <a:pt x="2774" y="1922"/>
                </a:lnTo>
                <a:lnTo>
                  <a:pt x="2772" y="1891"/>
                </a:lnTo>
                <a:lnTo>
                  <a:pt x="2750" y="1881"/>
                </a:lnTo>
                <a:lnTo>
                  <a:pt x="2726" y="1877"/>
                </a:lnTo>
                <a:lnTo>
                  <a:pt x="2684" y="1865"/>
                </a:lnTo>
                <a:lnTo>
                  <a:pt x="2654" y="1855"/>
                </a:lnTo>
                <a:lnTo>
                  <a:pt x="2622" y="1845"/>
                </a:lnTo>
                <a:lnTo>
                  <a:pt x="2596" y="1835"/>
                </a:lnTo>
                <a:lnTo>
                  <a:pt x="2558" y="1825"/>
                </a:lnTo>
                <a:lnTo>
                  <a:pt x="2510" y="1803"/>
                </a:lnTo>
                <a:lnTo>
                  <a:pt x="2468" y="1789"/>
                </a:lnTo>
                <a:lnTo>
                  <a:pt x="2432" y="1775"/>
                </a:lnTo>
                <a:lnTo>
                  <a:pt x="2396" y="1755"/>
                </a:lnTo>
                <a:lnTo>
                  <a:pt x="2362" y="1737"/>
                </a:lnTo>
                <a:lnTo>
                  <a:pt x="2316" y="1715"/>
                </a:lnTo>
                <a:lnTo>
                  <a:pt x="2278" y="1693"/>
                </a:lnTo>
                <a:lnTo>
                  <a:pt x="2258" y="1681"/>
                </a:lnTo>
                <a:lnTo>
                  <a:pt x="2240" y="1671"/>
                </a:lnTo>
                <a:lnTo>
                  <a:pt x="2220" y="1655"/>
                </a:lnTo>
                <a:lnTo>
                  <a:pt x="2206" y="1643"/>
                </a:lnTo>
                <a:lnTo>
                  <a:pt x="2181" y="1615"/>
                </a:lnTo>
                <a:lnTo>
                  <a:pt x="2156" y="1589"/>
                </a:lnTo>
                <a:lnTo>
                  <a:pt x="2129" y="1563"/>
                </a:lnTo>
                <a:lnTo>
                  <a:pt x="2105" y="1531"/>
                </a:lnTo>
                <a:lnTo>
                  <a:pt x="2082" y="1503"/>
                </a:lnTo>
                <a:lnTo>
                  <a:pt x="2057" y="1461"/>
                </a:lnTo>
                <a:lnTo>
                  <a:pt x="2039" y="1432"/>
                </a:lnTo>
                <a:lnTo>
                  <a:pt x="2022" y="1398"/>
                </a:lnTo>
                <a:lnTo>
                  <a:pt x="2004" y="1364"/>
                </a:lnTo>
                <a:lnTo>
                  <a:pt x="1986" y="1332"/>
                </a:lnTo>
                <a:lnTo>
                  <a:pt x="1970" y="1298"/>
                </a:lnTo>
                <a:lnTo>
                  <a:pt x="1956" y="1270"/>
                </a:lnTo>
                <a:lnTo>
                  <a:pt x="1944" y="1240"/>
                </a:lnTo>
                <a:lnTo>
                  <a:pt x="1928" y="1200"/>
                </a:lnTo>
                <a:lnTo>
                  <a:pt x="1914" y="1158"/>
                </a:lnTo>
                <a:lnTo>
                  <a:pt x="1904" y="1132"/>
                </a:lnTo>
                <a:lnTo>
                  <a:pt x="1892" y="1100"/>
                </a:lnTo>
                <a:lnTo>
                  <a:pt x="1882" y="1072"/>
                </a:lnTo>
                <a:lnTo>
                  <a:pt x="1872" y="1044"/>
                </a:lnTo>
                <a:lnTo>
                  <a:pt x="1862" y="1010"/>
                </a:lnTo>
                <a:lnTo>
                  <a:pt x="1852" y="976"/>
                </a:lnTo>
                <a:lnTo>
                  <a:pt x="1840" y="932"/>
                </a:lnTo>
                <a:lnTo>
                  <a:pt x="1830" y="900"/>
                </a:lnTo>
                <a:lnTo>
                  <a:pt x="1818" y="854"/>
                </a:lnTo>
                <a:lnTo>
                  <a:pt x="1808" y="818"/>
                </a:lnTo>
                <a:lnTo>
                  <a:pt x="1798" y="782"/>
                </a:lnTo>
                <a:lnTo>
                  <a:pt x="1788" y="744"/>
                </a:lnTo>
                <a:lnTo>
                  <a:pt x="1778" y="710"/>
                </a:lnTo>
                <a:lnTo>
                  <a:pt x="1760" y="656"/>
                </a:lnTo>
                <a:lnTo>
                  <a:pt x="1742" y="598"/>
                </a:lnTo>
                <a:lnTo>
                  <a:pt x="1726" y="560"/>
                </a:lnTo>
                <a:lnTo>
                  <a:pt x="1712" y="524"/>
                </a:lnTo>
                <a:lnTo>
                  <a:pt x="1702" y="494"/>
                </a:lnTo>
                <a:lnTo>
                  <a:pt x="1686" y="450"/>
                </a:lnTo>
                <a:lnTo>
                  <a:pt x="1670" y="410"/>
                </a:lnTo>
                <a:lnTo>
                  <a:pt x="1648" y="354"/>
                </a:lnTo>
                <a:lnTo>
                  <a:pt x="1660" y="384"/>
                </a:lnTo>
                <a:lnTo>
                  <a:pt x="1632" y="328"/>
                </a:lnTo>
                <a:lnTo>
                  <a:pt x="1622" y="298"/>
                </a:lnTo>
                <a:lnTo>
                  <a:pt x="1608" y="266"/>
                </a:lnTo>
                <a:lnTo>
                  <a:pt x="1590" y="232"/>
                </a:lnTo>
                <a:lnTo>
                  <a:pt x="1559" y="178"/>
                </a:lnTo>
                <a:lnTo>
                  <a:pt x="1560" y="178"/>
                </a:lnTo>
                <a:lnTo>
                  <a:pt x="1546" y="156"/>
                </a:lnTo>
                <a:lnTo>
                  <a:pt x="1530" y="128"/>
                </a:lnTo>
                <a:lnTo>
                  <a:pt x="1542" y="144"/>
                </a:lnTo>
                <a:lnTo>
                  <a:pt x="1570" y="194"/>
                </a:lnTo>
                <a:lnTo>
                  <a:pt x="1580" y="214"/>
                </a:lnTo>
                <a:lnTo>
                  <a:pt x="1554" y="169"/>
                </a:lnTo>
                <a:lnTo>
                  <a:pt x="1550" y="156"/>
                </a:lnTo>
                <a:lnTo>
                  <a:pt x="1518" y="110"/>
                </a:lnTo>
                <a:lnTo>
                  <a:pt x="1498" y="84"/>
                </a:lnTo>
                <a:lnTo>
                  <a:pt x="1476" y="56"/>
                </a:lnTo>
                <a:lnTo>
                  <a:pt x="1456" y="36"/>
                </a:lnTo>
                <a:lnTo>
                  <a:pt x="1434" y="22"/>
                </a:lnTo>
                <a:lnTo>
                  <a:pt x="1413" y="8"/>
                </a:lnTo>
                <a:lnTo>
                  <a:pt x="1390" y="0"/>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sp>
        <p:nvSpPr>
          <p:cNvPr id="138243" name="Freeform 3"/>
          <p:cNvSpPr>
            <a:spLocks noChangeArrowheads="1"/>
          </p:cNvSpPr>
          <p:nvPr/>
        </p:nvSpPr>
        <p:spPr bwMode="auto">
          <a:xfrm>
            <a:off x="4433888" y="4776788"/>
            <a:ext cx="1587" cy="190500"/>
          </a:xfrm>
          <a:custGeom>
            <a:avLst/>
            <a:gdLst/>
            <a:ahLst/>
            <a:cxnLst>
              <a:cxn ang="0">
                <a:pos x="0" y="0"/>
              </a:cxn>
              <a:cxn ang="0">
                <a:pos x="0" y="120"/>
              </a:cxn>
            </a:cxnLst>
            <a:rect l="0" t="0" r="r" b="b"/>
            <a:pathLst>
              <a:path w="1" h="120">
                <a:moveTo>
                  <a:pt x="0" y="0"/>
                </a:moveTo>
                <a:lnTo>
                  <a:pt x="0" y="120"/>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38245" name="Rectangle 5"/>
          <p:cNvSpPr>
            <a:spLocks noChangeArrowheads="1"/>
          </p:cNvSpPr>
          <p:nvPr/>
        </p:nvSpPr>
        <p:spPr bwMode="auto">
          <a:xfrm>
            <a:off x="1905000" y="3600450"/>
            <a:ext cx="709613"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t>
            </a:r>
            <a:r>
              <a:rPr lang="en-US" sz="2400">
                <a:effectLst/>
                <a:latin typeface="Book Antiqua" pitchFamily="18" charset="0"/>
              </a:rPr>
              <a:t>/2</a:t>
            </a:r>
          </a:p>
        </p:txBody>
      </p:sp>
      <p:sp>
        <p:nvSpPr>
          <p:cNvPr id="138246" name="Rectangle 6"/>
          <p:cNvSpPr>
            <a:spLocks noChangeArrowheads="1"/>
          </p:cNvSpPr>
          <p:nvPr/>
        </p:nvSpPr>
        <p:spPr bwMode="auto">
          <a:xfrm>
            <a:off x="6300788" y="3600450"/>
            <a:ext cx="709612"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t>
            </a:r>
            <a:r>
              <a:rPr lang="en-US" sz="2400">
                <a:effectLst/>
                <a:latin typeface="Book Antiqua" pitchFamily="18" charset="0"/>
              </a:rPr>
              <a:t>/2</a:t>
            </a:r>
          </a:p>
        </p:txBody>
      </p:sp>
      <p:sp>
        <p:nvSpPr>
          <p:cNvPr id="138250" name="Freeform 10"/>
          <p:cNvSpPr>
            <a:spLocks/>
          </p:cNvSpPr>
          <p:nvPr/>
        </p:nvSpPr>
        <p:spPr bwMode="auto">
          <a:xfrm>
            <a:off x="2179638" y="4595813"/>
            <a:ext cx="677862" cy="293687"/>
          </a:xfrm>
          <a:custGeom>
            <a:avLst/>
            <a:gdLst/>
            <a:ahLst/>
            <a:cxnLst>
              <a:cxn ang="0">
                <a:pos x="427" y="27"/>
              </a:cxn>
              <a:cxn ang="0">
                <a:pos x="427" y="12"/>
              </a:cxn>
              <a:cxn ang="0">
                <a:pos x="426" y="44"/>
              </a:cxn>
              <a:cxn ang="0">
                <a:pos x="426" y="66"/>
              </a:cxn>
              <a:cxn ang="0">
                <a:pos x="426" y="86"/>
              </a:cxn>
              <a:cxn ang="0">
                <a:pos x="427" y="113"/>
              </a:cxn>
              <a:cxn ang="0">
                <a:pos x="426" y="137"/>
              </a:cxn>
              <a:cxn ang="0">
                <a:pos x="426" y="164"/>
              </a:cxn>
              <a:cxn ang="0">
                <a:pos x="426" y="183"/>
              </a:cxn>
              <a:cxn ang="0">
                <a:pos x="0" y="185"/>
              </a:cxn>
              <a:cxn ang="0">
                <a:pos x="1" y="167"/>
              </a:cxn>
              <a:cxn ang="0">
                <a:pos x="1" y="176"/>
              </a:cxn>
              <a:cxn ang="0">
                <a:pos x="1" y="156"/>
              </a:cxn>
              <a:cxn ang="0">
                <a:pos x="19" y="153"/>
              </a:cxn>
              <a:cxn ang="0">
                <a:pos x="43" y="144"/>
              </a:cxn>
              <a:cxn ang="0">
                <a:pos x="70" y="138"/>
              </a:cxn>
              <a:cxn ang="0">
                <a:pos x="94" y="129"/>
              </a:cxn>
              <a:cxn ang="0">
                <a:pos x="118" y="123"/>
              </a:cxn>
              <a:cxn ang="0">
                <a:pos x="142" y="117"/>
              </a:cxn>
              <a:cxn ang="0">
                <a:pos x="167" y="106"/>
              </a:cxn>
              <a:cxn ang="0">
                <a:pos x="191" y="98"/>
              </a:cxn>
              <a:cxn ang="0">
                <a:pos x="217" y="90"/>
              </a:cxn>
              <a:cxn ang="0">
                <a:pos x="241" y="81"/>
              </a:cxn>
              <a:cxn ang="0">
                <a:pos x="263" y="74"/>
              </a:cxn>
              <a:cxn ang="0">
                <a:pos x="283" y="63"/>
              </a:cxn>
              <a:cxn ang="0">
                <a:pos x="310" y="51"/>
              </a:cxn>
              <a:cxn ang="0">
                <a:pos x="335" y="42"/>
              </a:cxn>
              <a:cxn ang="0">
                <a:pos x="360" y="32"/>
              </a:cxn>
              <a:cxn ang="0">
                <a:pos x="381" y="21"/>
              </a:cxn>
              <a:cxn ang="0">
                <a:pos x="407" y="10"/>
              </a:cxn>
              <a:cxn ang="0">
                <a:pos x="427" y="0"/>
              </a:cxn>
              <a:cxn ang="0">
                <a:pos x="427" y="0"/>
              </a:cxn>
            </a:cxnLst>
            <a:rect l="0" t="0" r="r" b="b"/>
            <a:pathLst>
              <a:path w="427" h="185">
                <a:moveTo>
                  <a:pt x="427" y="27"/>
                </a:moveTo>
                <a:lnTo>
                  <a:pt x="427" y="12"/>
                </a:lnTo>
                <a:lnTo>
                  <a:pt x="426" y="44"/>
                </a:lnTo>
                <a:lnTo>
                  <a:pt x="426" y="66"/>
                </a:lnTo>
                <a:lnTo>
                  <a:pt x="426" y="86"/>
                </a:lnTo>
                <a:lnTo>
                  <a:pt x="427" y="113"/>
                </a:lnTo>
                <a:lnTo>
                  <a:pt x="426" y="137"/>
                </a:lnTo>
                <a:lnTo>
                  <a:pt x="426" y="164"/>
                </a:lnTo>
                <a:lnTo>
                  <a:pt x="426" y="183"/>
                </a:lnTo>
                <a:lnTo>
                  <a:pt x="0" y="185"/>
                </a:lnTo>
                <a:lnTo>
                  <a:pt x="1" y="167"/>
                </a:lnTo>
                <a:lnTo>
                  <a:pt x="1" y="176"/>
                </a:lnTo>
                <a:lnTo>
                  <a:pt x="1" y="156"/>
                </a:lnTo>
                <a:lnTo>
                  <a:pt x="19" y="153"/>
                </a:lnTo>
                <a:lnTo>
                  <a:pt x="43" y="144"/>
                </a:lnTo>
                <a:lnTo>
                  <a:pt x="70" y="138"/>
                </a:lnTo>
                <a:lnTo>
                  <a:pt x="94" y="129"/>
                </a:lnTo>
                <a:lnTo>
                  <a:pt x="118" y="123"/>
                </a:lnTo>
                <a:lnTo>
                  <a:pt x="142" y="117"/>
                </a:lnTo>
                <a:lnTo>
                  <a:pt x="167" y="106"/>
                </a:lnTo>
                <a:lnTo>
                  <a:pt x="191" y="98"/>
                </a:lnTo>
                <a:lnTo>
                  <a:pt x="217" y="90"/>
                </a:lnTo>
                <a:lnTo>
                  <a:pt x="241" y="81"/>
                </a:lnTo>
                <a:lnTo>
                  <a:pt x="263" y="74"/>
                </a:lnTo>
                <a:lnTo>
                  <a:pt x="283" y="63"/>
                </a:lnTo>
                <a:lnTo>
                  <a:pt x="310" y="51"/>
                </a:lnTo>
                <a:lnTo>
                  <a:pt x="335" y="42"/>
                </a:lnTo>
                <a:lnTo>
                  <a:pt x="360" y="32"/>
                </a:lnTo>
                <a:lnTo>
                  <a:pt x="381" y="21"/>
                </a:lnTo>
                <a:lnTo>
                  <a:pt x="407" y="10"/>
                </a:lnTo>
                <a:lnTo>
                  <a:pt x="427" y="0"/>
                </a:lnTo>
                <a:lnTo>
                  <a:pt x="427" y="0"/>
                </a:lnTo>
              </a:path>
            </a:pathLst>
          </a:custGeom>
          <a:solidFill>
            <a:srgbClr val="002060"/>
          </a:solidFill>
          <a:ln w="12700" cap="rnd" cmpd="sng">
            <a:noFill/>
            <a:prstDash val="solid"/>
            <a:round/>
            <a:headEnd type="none" w="med" len="med"/>
            <a:tailEnd type="none" w="med" len="med"/>
          </a:ln>
          <a:effectLst/>
        </p:spPr>
        <p:txBody>
          <a:bodyPr/>
          <a:lstStyle/>
          <a:p>
            <a:endParaRPr lang="en-US"/>
          </a:p>
        </p:txBody>
      </p:sp>
      <p:sp>
        <p:nvSpPr>
          <p:cNvPr id="138251" name="Freeform 11"/>
          <p:cNvSpPr>
            <a:spLocks/>
          </p:cNvSpPr>
          <p:nvPr/>
        </p:nvSpPr>
        <p:spPr bwMode="auto">
          <a:xfrm>
            <a:off x="6048375" y="4627563"/>
            <a:ext cx="631825" cy="263525"/>
          </a:xfrm>
          <a:custGeom>
            <a:avLst/>
            <a:gdLst/>
            <a:ahLst/>
            <a:cxnLst>
              <a:cxn ang="0">
                <a:pos x="0" y="0"/>
              </a:cxn>
              <a:cxn ang="0">
                <a:pos x="3" y="2"/>
              </a:cxn>
              <a:cxn ang="0">
                <a:pos x="2" y="24"/>
              </a:cxn>
              <a:cxn ang="0">
                <a:pos x="2" y="52"/>
              </a:cxn>
              <a:cxn ang="0">
                <a:pos x="1" y="77"/>
              </a:cxn>
              <a:cxn ang="0">
                <a:pos x="1" y="99"/>
              </a:cxn>
              <a:cxn ang="0">
                <a:pos x="1" y="122"/>
              </a:cxn>
              <a:cxn ang="0">
                <a:pos x="1" y="144"/>
              </a:cxn>
              <a:cxn ang="0">
                <a:pos x="2" y="166"/>
              </a:cxn>
              <a:cxn ang="0">
                <a:pos x="398" y="165"/>
              </a:cxn>
              <a:cxn ang="0">
                <a:pos x="398" y="153"/>
              </a:cxn>
              <a:cxn ang="0">
                <a:pos x="396" y="138"/>
              </a:cxn>
              <a:cxn ang="0">
                <a:pos x="396" y="142"/>
              </a:cxn>
              <a:cxn ang="0">
                <a:pos x="388" y="136"/>
              </a:cxn>
              <a:cxn ang="0">
                <a:pos x="372" y="130"/>
              </a:cxn>
              <a:cxn ang="0">
                <a:pos x="350" y="124"/>
              </a:cxn>
              <a:cxn ang="0">
                <a:pos x="328" y="118"/>
              </a:cxn>
              <a:cxn ang="0">
                <a:pos x="308" y="112"/>
              </a:cxn>
              <a:cxn ang="0">
                <a:pos x="280" y="104"/>
              </a:cxn>
              <a:cxn ang="0">
                <a:pos x="258" y="96"/>
              </a:cxn>
              <a:cxn ang="0">
                <a:pos x="234" y="88"/>
              </a:cxn>
              <a:cxn ang="0">
                <a:pos x="208" y="80"/>
              </a:cxn>
              <a:cxn ang="0">
                <a:pos x="178" y="68"/>
              </a:cxn>
              <a:cxn ang="0">
                <a:pos x="148" y="58"/>
              </a:cxn>
              <a:cxn ang="0">
                <a:pos x="128" y="50"/>
              </a:cxn>
              <a:cxn ang="0">
                <a:pos x="111" y="43"/>
              </a:cxn>
              <a:cxn ang="0">
                <a:pos x="90" y="34"/>
              </a:cxn>
              <a:cxn ang="0">
                <a:pos x="64" y="24"/>
              </a:cxn>
              <a:cxn ang="0">
                <a:pos x="36" y="14"/>
              </a:cxn>
              <a:cxn ang="0">
                <a:pos x="15" y="4"/>
              </a:cxn>
              <a:cxn ang="0">
                <a:pos x="3" y="0"/>
              </a:cxn>
              <a:cxn ang="0">
                <a:pos x="3" y="0"/>
              </a:cxn>
            </a:cxnLst>
            <a:rect l="0" t="0" r="r" b="b"/>
            <a:pathLst>
              <a:path w="398" h="166">
                <a:moveTo>
                  <a:pt x="0" y="0"/>
                </a:moveTo>
                <a:lnTo>
                  <a:pt x="3" y="2"/>
                </a:lnTo>
                <a:lnTo>
                  <a:pt x="2" y="24"/>
                </a:lnTo>
                <a:lnTo>
                  <a:pt x="2" y="52"/>
                </a:lnTo>
                <a:lnTo>
                  <a:pt x="1" y="77"/>
                </a:lnTo>
                <a:lnTo>
                  <a:pt x="1" y="99"/>
                </a:lnTo>
                <a:lnTo>
                  <a:pt x="1" y="122"/>
                </a:lnTo>
                <a:lnTo>
                  <a:pt x="1" y="144"/>
                </a:lnTo>
                <a:lnTo>
                  <a:pt x="2" y="166"/>
                </a:lnTo>
                <a:lnTo>
                  <a:pt x="398" y="165"/>
                </a:lnTo>
                <a:lnTo>
                  <a:pt x="398" y="153"/>
                </a:lnTo>
                <a:lnTo>
                  <a:pt x="396" y="138"/>
                </a:lnTo>
                <a:lnTo>
                  <a:pt x="396" y="142"/>
                </a:lnTo>
                <a:lnTo>
                  <a:pt x="388" y="136"/>
                </a:lnTo>
                <a:lnTo>
                  <a:pt x="372" y="130"/>
                </a:lnTo>
                <a:lnTo>
                  <a:pt x="350" y="124"/>
                </a:lnTo>
                <a:lnTo>
                  <a:pt x="328" y="118"/>
                </a:lnTo>
                <a:lnTo>
                  <a:pt x="308" y="112"/>
                </a:lnTo>
                <a:lnTo>
                  <a:pt x="280" y="104"/>
                </a:lnTo>
                <a:lnTo>
                  <a:pt x="258" y="96"/>
                </a:lnTo>
                <a:lnTo>
                  <a:pt x="234" y="88"/>
                </a:lnTo>
                <a:lnTo>
                  <a:pt x="208" y="80"/>
                </a:lnTo>
                <a:lnTo>
                  <a:pt x="178" y="68"/>
                </a:lnTo>
                <a:lnTo>
                  <a:pt x="148" y="58"/>
                </a:lnTo>
                <a:lnTo>
                  <a:pt x="128" y="50"/>
                </a:lnTo>
                <a:lnTo>
                  <a:pt x="111" y="43"/>
                </a:lnTo>
                <a:lnTo>
                  <a:pt x="90" y="34"/>
                </a:lnTo>
                <a:lnTo>
                  <a:pt x="64" y="24"/>
                </a:lnTo>
                <a:lnTo>
                  <a:pt x="36" y="14"/>
                </a:lnTo>
                <a:lnTo>
                  <a:pt x="15" y="4"/>
                </a:lnTo>
                <a:lnTo>
                  <a:pt x="3" y="0"/>
                </a:lnTo>
                <a:lnTo>
                  <a:pt x="3" y="0"/>
                </a:lnTo>
              </a:path>
            </a:pathLst>
          </a:custGeom>
          <a:solidFill>
            <a:srgbClr val="002060"/>
          </a:solidFill>
          <a:ln w="12700" cap="rnd" cmpd="sng">
            <a:noFill/>
            <a:prstDash val="solid"/>
            <a:round/>
            <a:headEnd type="none" w="med" len="med"/>
            <a:tailEnd type="none" w="med" len="med"/>
          </a:ln>
          <a:effectLst/>
        </p:spPr>
        <p:txBody>
          <a:bodyPr/>
          <a:lstStyle/>
          <a:p>
            <a:endParaRPr lang="en-US"/>
          </a:p>
        </p:txBody>
      </p:sp>
      <p:sp>
        <p:nvSpPr>
          <p:cNvPr id="138252" name="Line 12"/>
          <p:cNvSpPr>
            <a:spLocks noChangeShapeType="1"/>
          </p:cNvSpPr>
          <p:nvPr/>
        </p:nvSpPr>
        <p:spPr bwMode="auto">
          <a:xfrm>
            <a:off x="2381250" y="4146550"/>
            <a:ext cx="209550" cy="496888"/>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138253" name="Line 13"/>
          <p:cNvSpPr>
            <a:spLocks noChangeShapeType="1"/>
          </p:cNvSpPr>
          <p:nvPr/>
        </p:nvSpPr>
        <p:spPr bwMode="auto">
          <a:xfrm flipH="1">
            <a:off x="6311900" y="4144963"/>
            <a:ext cx="257175" cy="54610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138257" name="Line 17"/>
          <p:cNvSpPr>
            <a:spLocks noChangeShapeType="1"/>
          </p:cNvSpPr>
          <p:nvPr/>
        </p:nvSpPr>
        <p:spPr bwMode="auto">
          <a:xfrm>
            <a:off x="2854325" y="4433888"/>
            <a:ext cx="0" cy="1174750"/>
          </a:xfrm>
          <a:prstGeom prst="line">
            <a:avLst/>
          </a:prstGeom>
          <a:noFill/>
          <a:ln w="12700">
            <a:solidFill>
              <a:schemeClr val="tx1"/>
            </a:solidFill>
            <a:round/>
            <a:headEnd/>
            <a:tailEnd/>
          </a:ln>
          <a:effectLst/>
        </p:spPr>
        <p:txBody>
          <a:bodyPr wrap="none" anchor="ctr"/>
          <a:lstStyle/>
          <a:p>
            <a:endParaRPr lang="en-US"/>
          </a:p>
        </p:txBody>
      </p:sp>
      <p:sp>
        <p:nvSpPr>
          <p:cNvPr id="138258" name="Line 18"/>
          <p:cNvSpPr>
            <a:spLocks noChangeShapeType="1"/>
          </p:cNvSpPr>
          <p:nvPr/>
        </p:nvSpPr>
        <p:spPr bwMode="auto">
          <a:xfrm>
            <a:off x="6049963" y="4408488"/>
            <a:ext cx="0" cy="121285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38260" name="Line 20"/>
          <p:cNvSpPr>
            <a:spLocks noChangeShapeType="1"/>
          </p:cNvSpPr>
          <p:nvPr/>
        </p:nvSpPr>
        <p:spPr bwMode="auto">
          <a:xfrm>
            <a:off x="1963738" y="4889500"/>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pSp>
        <p:nvGrpSpPr>
          <p:cNvPr id="138261" name="Group 21"/>
          <p:cNvGrpSpPr>
            <a:grpSpLocks/>
          </p:cNvGrpSpPr>
          <p:nvPr/>
        </p:nvGrpSpPr>
        <p:grpSpPr bwMode="auto">
          <a:xfrm>
            <a:off x="2078038" y="1760538"/>
            <a:ext cx="4683125" cy="2959100"/>
            <a:chOff x="1078" y="789"/>
            <a:chExt cx="2947" cy="1852"/>
          </a:xfrm>
        </p:grpSpPr>
        <p:sp>
          <p:nvSpPr>
            <p:cNvPr id="138262" name="Arc 22"/>
            <p:cNvSpPr>
              <a:spLocks/>
            </p:cNvSpPr>
            <p:nvPr/>
          </p:nvSpPr>
          <p:spPr bwMode="auto">
            <a:xfrm rot="6300000">
              <a:off x="1853" y="1162"/>
              <a:ext cx="960" cy="213"/>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138263" name="Arc 23"/>
            <p:cNvSpPr>
              <a:spLocks/>
            </p:cNvSpPr>
            <p:nvPr/>
          </p:nvSpPr>
          <p:spPr bwMode="auto">
            <a:xfrm rot="17057622">
              <a:off x="1474" y="1914"/>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138264" name="Arc 24"/>
            <p:cNvSpPr>
              <a:spLocks/>
            </p:cNvSpPr>
            <p:nvPr/>
          </p:nvSpPr>
          <p:spPr bwMode="auto">
            <a:xfrm rot="20700000">
              <a:off x="1078" y="2475"/>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138265" name="Arc 25"/>
            <p:cNvSpPr>
              <a:spLocks/>
            </p:cNvSpPr>
            <p:nvPr/>
          </p:nvSpPr>
          <p:spPr bwMode="auto">
            <a:xfrm rot="15300000" flipH="1">
              <a:off x="2293" y="1162"/>
              <a:ext cx="960" cy="213"/>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138266" name="Arc 26"/>
            <p:cNvSpPr>
              <a:spLocks/>
            </p:cNvSpPr>
            <p:nvPr/>
          </p:nvSpPr>
          <p:spPr bwMode="auto">
            <a:xfrm rot="4542378" flipH="1">
              <a:off x="2841" y="1914"/>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138267" name="Arc 27"/>
            <p:cNvSpPr>
              <a:spLocks/>
            </p:cNvSpPr>
            <p:nvPr/>
          </p:nvSpPr>
          <p:spPr bwMode="auto">
            <a:xfrm rot="900000" flipH="1">
              <a:off x="3328" y="2477"/>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grpSp>
      <p:sp>
        <p:nvSpPr>
          <p:cNvPr id="138268" name="AutoShape 28"/>
          <p:cNvSpPr>
            <a:spLocks noChangeArrowheads="1"/>
          </p:cNvSpPr>
          <p:nvPr/>
        </p:nvSpPr>
        <p:spPr bwMode="auto">
          <a:xfrm rot="5400000">
            <a:off x="1411288" y="37544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8269" name="Freeform 29"/>
          <p:cNvSpPr>
            <a:spLocks noChangeArrowheads="1"/>
          </p:cNvSpPr>
          <p:nvPr/>
        </p:nvSpPr>
        <p:spPr bwMode="auto">
          <a:xfrm>
            <a:off x="4438650" y="5386388"/>
            <a:ext cx="42863" cy="247650"/>
          </a:xfrm>
          <a:custGeom>
            <a:avLst/>
            <a:gdLst/>
            <a:ahLst/>
            <a:cxnLst>
              <a:cxn ang="0">
                <a:pos x="0" y="0"/>
              </a:cxn>
              <a:cxn ang="0">
                <a:pos x="0" y="120"/>
              </a:cxn>
            </a:cxnLst>
            <a:rect l="0" t="0" r="r" b="b"/>
            <a:pathLst>
              <a:path w="1" h="120">
                <a:moveTo>
                  <a:pt x="0" y="0"/>
                </a:moveTo>
                <a:lnTo>
                  <a:pt x="0" y="120"/>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38279" name="Rectangle 39"/>
          <p:cNvSpPr>
            <a:spLocks noChangeArrowheads="1"/>
          </p:cNvSpPr>
          <p:nvPr/>
        </p:nvSpPr>
        <p:spPr bwMode="auto">
          <a:xfrm>
            <a:off x="685800" y="1666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Interval Estimate</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of a Population Proportion</a:t>
            </a:r>
          </a:p>
        </p:txBody>
      </p:sp>
      <p:grpSp>
        <p:nvGrpSpPr>
          <p:cNvPr id="138299" name="Group 59"/>
          <p:cNvGrpSpPr>
            <a:grpSpLocks/>
          </p:cNvGrpSpPr>
          <p:nvPr/>
        </p:nvGrpSpPr>
        <p:grpSpPr bwMode="auto">
          <a:xfrm>
            <a:off x="712788" y="1117600"/>
            <a:ext cx="7785100" cy="566738"/>
            <a:chOff x="433" y="696"/>
            <a:chExt cx="4904" cy="357"/>
          </a:xfrm>
        </p:grpSpPr>
        <p:sp>
          <p:nvSpPr>
            <p:cNvPr id="138278" name="Rectangle 38"/>
            <p:cNvSpPr>
              <a:spLocks noChangeArrowheads="1"/>
            </p:cNvSpPr>
            <p:nvPr/>
          </p:nvSpPr>
          <p:spPr bwMode="auto">
            <a:xfrm>
              <a:off x="433" y="696"/>
              <a:ext cx="4896" cy="35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Normal Approximation of Sampling Distribution of      </a:t>
              </a:r>
            </a:p>
          </p:txBody>
        </p:sp>
        <p:graphicFrame>
          <p:nvGraphicFramePr>
            <p:cNvPr id="138280" name="Object 40">
              <a:hlinkClick r:id="" action="ppaction://ole?verb=0"/>
            </p:cNvPr>
            <p:cNvGraphicFramePr>
              <a:graphicFrameLocks/>
            </p:cNvGraphicFramePr>
            <p:nvPr/>
          </p:nvGraphicFramePr>
          <p:xfrm>
            <a:off x="5164" y="791"/>
            <a:ext cx="173" cy="185"/>
          </p:xfrm>
          <a:graphic>
            <a:graphicData uri="http://schemas.openxmlformats.org/presentationml/2006/ole">
              <mc:AlternateContent xmlns:mc="http://schemas.openxmlformats.org/markup-compatibility/2006">
                <mc:Choice xmlns:v="urn:schemas-microsoft-com:vml" Requires="v">
                  <p:oleObj spid="_x0000_s138487" name="Equation" r:id="rId4" imgW="214200" imgH="264960" progId="Equation">
                    <p:embed/>
                  </p:oleObj>
                </mc:Choice>
                <mc:Fallback>
                  <p:oleObj name="Equation" r:id="rId4" imgW="214200" imgH="264960" progId="Equation">
                    <p:embed/>
                    <p:pic>
                      <p:nvPicPr>
                        <p:cNvPr id="0" name="Picture 4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64" y="791"/>
                          <a:ext cx="173" cy="18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138282" name="Group 42"/>
          <p:cNvGrpSpPr>
            <a:grpSpLocks/>
          </p:cNvGrpSpPr>
          <p:nvPr/>
        </p:nvGrpSpPr>
        <p:grpSpPr bwMode="auto">
          <a:xfrm>
            <a:off x="1963738" y="1916113"/>
            <a:ext cx="1779587" cy="1184275"/>
            <a:chOff x="1141" y="1363"/>
            <a:chExt cx="1121" cy="746"/>
          </a:xfrm>
        </p:grpSpPr>
        <p:sp>
          <p:nvSpPr>
            <p:cNvPr id="138283" name="Rectangle 43"/>
            <p:cNvSpPr>
              <a:spLocks noChangeArrowheads="1"/>
            </p:cNvSpPr>
            <p:nvPr/>
          </p:nvSpPr>
          <p:spPr bwMode="auto">
            <a:xfrm>
              <a:off x="1141" y="1363"/>
              <a:ext cx="1121" cy="746"/>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  Sampling</a:t>
              </a:r>
            </a:p>
            <a:p>
              <a:pPr algn="l"/>
              <a:r>
                <a:rPr lang="en-US" sz="2400">
                  <a:effectLst/>
                  <a:latin typeface="Book Antiqua" pitchFamily="18" charset="0"/>
                </a:rPr>
                <a:t>distribution</a:t>
              </a:r>
            </a:p>
            <a:p>
              <a:pPr algn="l"/>
              <a:r>
                <a:rPr lang="en-US" sz="2400">
                  <a:effectLst/>
                  <a:latin typeface="Book Antiqua" pitchFamily="18" charset="0"/>
                </a:rPr>
                <a:t>     of </a:t>
              </a:r>
            </a:p>
          </p:txBody>
        </p:sp>
        <p:graphicFrame>
          <p:nvGraphicFramePr>
            <p:cNvPr id="138284" name="Object 44">
              <a:hlinkClick r:id="" action="ppaction://ole?verb=0"/>
            </p:cNvPr>
            <p:cNvGraphicFramePr>
              <a:graphicFrameLocks/>
            </p:cNvGraphicFramePr>
            <p:nvPr/>
          </p:nvGraphicFramePr>
          <p:xfrm>
            <a:off x="1648" y="1908"/>
            <a:ext cx="173" cy="185"/>
          </p:xfrm>
          <a:graphic>
            <a:graphicData uri="http://schemas.openxmlformats.org/presentationml/2006/ole">
              <mc:AlternateContent xmlns:mc="http://schemas.openxmlformats.org/markup-compatibility/2006">
                <mc:Choice xmlns:v="urn:schemas-microsoft-com:vml" Requires="v">
                  <p:oleObj spid="_x0000_s138488" name="Equation" r:id="rId6" imgW="214200" imgH="264960" progId="Equation">
                    <p:embed/>
                  </p:oleObj>
                </mc:Choice>
                <mc:Fallback>
                  <p:oleObj name="Equation" r:id="rId6" imgW="214200" imgH="264960" progId="Equation">
                    <p:embed/>
                    <p:pic>
                      <p:nvPicPr>
                        <p:cNvPr id="0" name="Picture 44"/>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48" y="1908"/>
                          <a:ext cx="173" cy="18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aphicFrame>
        <p:nvGraphicFramePr>
          <p:cNvPr id="138285" name="Object 45">
            <a:hlinkClick r:id="" action="ppaction://ole?verb=0"/>
          </p:cNvPr>
          <p:cNvGraphicFramePr>
            <a:graphicFrameLocks/>
          </p:cNvGraphicFramePr>
          <p:nvPr/>
        </p:nvGraphicFramePr>
        <p:xfrm>
          <a:off x="5154613" y="2036763"/>
          <a:ext cx="1841500" cy="890587"/>
        </p:xfrm>
        <a:graphic>
          <a:graphicData uri="http://schemas.openxmlformats.org/presentationml/2006/ole">
            <mc:AlternateContent xmlns:mc="http://schemas.openxmlformats.org/markup-compatibility/2006">
              <mc:Choice xmlns:v="urn:schemas-microsoft-com:vml" Requires="v">
                <p:oleObj spid="_x0000_s138489" name="Equation" r:id="rId8" imgW="838080" imgH="380880" progId="Equation.DSMT4">
                  <p:embed/>
                </p:oleObj>
              </mc:Choice>
              <mc:Fallback>
                <p:oleObj name="Equation" r:id="rId8" imgW="838080" imgH="380880" progId="Equation.DSMT4">
                  <p:embed/>
                  <p:pic>
                    <p:nvPicPr>
                      <p:cNvPr id="0" name="Picture 45"/>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54613" y="2036763"/>
                        <a:ext cx="1841500" cy="89058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138286" name="Object 46">
            <a:hlinkClick r:id="" action="ppaction://ole?verb=0"/>
          </p:cNvPr>
          <p:cNvGraphicFramePr>
            <a:graphicFrameLocks/>
          </p:cNvGraphicFramePr>
          <p:nvPr/>
        </p:nvGraphicFramePr>
        <p:xfrm>
          <a:off x="7054850" y="4724400"/>
          <a:ext cx="274638" cy="293688"/>
        </p:xfrm>
        <a:graphic>
          <a:graphicData uri="http://schemas.openxmlformats.org/presentationml/2006/ole">
            <mc:AlternateContent xmlns:mc="http://schemas.openxmlformats.org/markup-compatibility/2006">
              <mc:Choice xmlns:v="urn:schemas-microsoft-com:vml" Requires="v">
                <p:oleObj spid="_x0000_s138490" name="Equation" r:id="rId10" imgW="214200" imgH="264960" progId="Equation">
                  <p:embed/>
                </p:oleObj>
              </mc:Choice>
              <mc:Fallback>
                <p:oleObj name="Equation" r:id="rId10" imgW="214200" imgH="264960" progId="Equation">
                  <p:embed/>
                  <p:pic>
                    <p:nvPicPr>
                      <p:cNvPr id="0" name="Picture 46"/>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054850" y="4724400"/>
                        <a:ext cx="274638" cy="29368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38287" name="Rectangle 47"/>
          <p:cNvSpPr>
            <a:spLocks noChangeArrowheads="1"/>
          </p:cNvSpPr>
          <p:nvPr/>
        </p:nvSpPr>
        <p:spPr bwMode="auto">
          <a:xfrm>
            <a:off x="4281488" y="4891088"/>
            <a:ext cx="3333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Book Antiqua" pitchFamily="18" charset="0"/>
              </a:rPr>
              <a:t>p</a:t>
            </a:r>
          </a:p>
        </p:txBody>
      </p:sp>
      <p:grpSp>
        <p:nvGrpSpPr>
          <p:cNvPr id="138290" name="Group 50"/>
          <p:cNvGrpSpPr>
            <a:grpSpLocks/>
          </p:cNvGrpSpPr>
          <p:nvPr/>
        </p:nvGrpSpPr>
        <p:grpSpPr bwMode="auto">
          <a:xfrm>
            <a:off x="4443413" y="5257800"/>
            <a:ext cx="1595437" cy="587375"/>
            <a:chOff x="2895" y="3492"/>
            <a:chExt cx="1005" cy="370"/>
          </a:xfrm>
        </p:grpSpPr>
        <p:sp>
          <p:nvSpPr>
            <p:cNvPr id="138272" name="Line 32"/>
            <p:cNvSpPr>
              <a:spLocks noChangeShapeType="1"/>
            </p:cNvSpPr>
            <p:nvPr/>
          </p:nvSpPr>
          <p:spPr bwMode="auto">
            <a:xfrm>
              <a:off x="3717" y="3648"/>
              <a:ext cx="183"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a:lstStyle/>
            <a:p>
              <a:endParaRPr lang="en-US"/>
            </a:p>
          </p:txBody>
        </p:sp>
        <p:sp>
          <p:nvSpPr>
            <p:cNvPr id="138273" name="Line 33"/>
            <p:cNvSpPr>
              <a:spLocks noChangeShapeType="1"/>
            </p:cNvSpPr>
            <p:nvPr/>
          </p:nvSpPr>
          <p:spPr bwMode="auto">
            <a:xfrm flipH="1">
              <a:off x="2895" y="3645"/>
              <a:ext cx="183"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a:lstStyle/>
            <a:p>
              <a:endParaRPr lang="en-US"/>
            </a:p>
          </p:txBody>
        </p:sp>
        <p:graphicFrame>
          <p:nvGraphicFramePr>
            <p:cNvPr id="138288" name="Object 48"/>
            <p:cNvGraphicFramePr>
              <a:graphicFrameLocks noChangeAspect="1"/>
            </p:cNvGraphicFramePr>
            <p:nvPr/>
          </p:nvGraphicFramePr>
          <p:xfrm>
            <a:off x="3066" y="3492"/>
            <a:ext cx="651" cy="370"/>
          </p:xfrm>
          <a:graphic>
            <a:graphicData uri="http://schemas.openxmlformats.org/presentationml/2006/ole">
              <mc:AlternateContent xmlns:mc="http://schemas.openxmlformats.org/markup-compatibility/2006">
                <mc:Choice xmlns:v="urn:schemas-microsoft-com:vml" Requires="v">
                  <p:oleObj spid="_x0000_s138491" name="Equation" r:id="rId12" imgW="380880" imgH="215640" progId="Equation.DSMT4">
                    <p:embed/>
                  </p:oleObj>
                </mc:Choice>
                <mc:Fallback>
                  <p:oleObj name="Equation" r:id="rId12" imgW="380880" imgH="215640" progId="Equation.DSMT4">
                    <p:embed/>
                    <p:pic>
                      <p:nvPicPr>
                        <p:cNvPr id="0" name="Picture 4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66" y="3492"/>
                          <a:ext cx="651" cy="370"/>
                        </a:xfrm>
                        <a:prstGeom prst="rect">
                          <a:avLst/>
                        </a:prstGeom>
                        <a:noFill/>
                        <a:effectLst>
                          <a:outerShdw dist="17961" dir="2700000" algn="ctr" rotWithShape="0">
                            <a:schemeClr val="bg2"/>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138291" name="Group 51"/>
          <p:cNvGrpSpPr>
            <a:grpSpLocks/>
          </p:cNvGrpSpPr>
          <p:nvPr/>
        </p:nvGrpSpPr>
        <p:grpSpPr bwMode="auto">
          <a:xfrm>
            <a:off x="2852738" y="5257800"/>
            <a:ext cx="1595437" cy="587375"/>
            <a:chOff x="1893" y="3492"/>
            <a:chExt cx="1005" cy="370"/>
          </a:xfrm>
        </p:grpSpPr>
        <p:sp>
          <p:nvSpPr>
            <p:cNvPr id="138276" name="Line 36"/>
            <p:cNvSpPr>
              <a:spLocks noChangeShapeType="1"/>
            </p:cNvSpPr>
            <p:nvPr/>
          </p:nvSpPr>
          <p:spPr bwMode="auto">
            <a:xfrm>
              <a:off x="2715" y="3645"/>
              <a:ext cx="183"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a:lstStyle/>
            <a:p>
              <a:endParaRPr lang="en-US"/>
            </a:p>
          </p:txBody>
        </p:sp>
        <p:sp>
          <p:nvSpPr>
            <p:cNvPr id="138277" name="Line 37"/>
            <p:cNvSpPr>
              <a:spLocks noChangeShapeType="1"/>
            </p:cNvSpPr>
            <p:nvPr/>
          </p:nvSpPr>
          <p:spPr bwMode="auto">
            <a:xfrm flipH="1">
              <a:off x="1893" y="3642"/>
              <a:ext cx="183"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a:lstStyle/>
            <a:p>
              <a:endParaRPr lang="en-US"/>
            </a:p>
          </p:txBody>
        </p:sp>
        <p:graphicFrame>
          <p:nvGraphicFramePr>
            <p:cNvPr id="138289" name="Object 49"/>
            <p:cNvGraphicFramePr>
              <a:graphicFrameLocks noChangeAspect="1"/>
            </p:cNvGraphicFramePr>
            <p:nvPr/>
          </p:nvGraphicFramePr>
          <p:xfrm>
            <a:off x="2058" y="3492"/>
            <a:ext cx="651" cy="370"/>
          </p:xfrm>
          <a:graphic>
            <a:graphicData uri="http://schemas.openxmlformats.org/presentationml/2006/ole">
              <mc:AlternateContent xmlns:mc="http://schemas.openxmlformats.org/markup-compatibility/2006">
                <mc:Choice xmlns:v="urn:schemas-microsoft-com:vml" Requires="v">
                  <p:oleObj spid="_x0000_s138492" name="Equation" r:id="rId14" imgW="380880" imgH="215640" progId="Equation.DSMT4">
                    <p:embed/>
                  </p:oleObj>
                </mc:Choice>
                <mc:Fallback>
                  <p:oleObj name="Equation" r:id="rId14" imgW="380880" imgH="215640" progId="Equation.DSMT4">
                    <p:embed/>
                    <p:pic>
                      <p:nvPicPr>
                        <p:cNvPr id="0" name="Picture 4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058" y="3492"/>
                          <a:ext cx="651" cy="370"/>
                        </a:xfrm>
                        <a:prstGeom prst="rect">
                          <a:avLst/>
                        </a:prstGeom>
                        <a:noFill/>
                        <a:effectLst>
                          <a:outerShdw dist="17961" dir="2700000" algn="ctr" rotWithShape="0">
                            <a:schemeClr val="bg2"/>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138298" name="Group 58"/>
          <p:cNvGrpSpPr>
            <a:grpSpLocks/>
          </p:cNvGrpSpPr>
          <p:nvPr/>
        </p:nvGrpSpPr>
        <p:grpSpPr bwMode="auto">
          <a:xfrm>
            <a:off x="3629025" y="3624263"/>
            <a:ext cx="1606550" cy="819150"/>
            <a:chOff x="2310" y="2523"/>
            <a:chExt cx="1012" cy="516"/>
          </a:xfrm>
        </p:grpSpPr>
        <p:sp>
          <p:nvSpPr>
            <p:cNvPr id="138295" name="Rectangle 55"/>
            <p:cNvSpPr>
              <a:spLocks noChangeArrowheads="1"/>
            </p:cNvSpPr>
            <p:nvPr/>
          </p:nvSpPr>
          <p:spPr bwMode="auto">
            <a:xfrm>
              <a:off x="2310" y="2523"/>
              <a:ext cx="1012" cy="516"/>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1 - </a:t>
              </a:r>
              <a:r>
                <a:rPr lang="en-US" sz="2400" i="1">
                  <a:effectLst/>
                  <a:latin typeface="Symbol" pitchFamily="18" charset="2"/>
                </a:rPr>
                <a:t></a:t>
              </a:r>
              <a:r>
                <a:rPr lang="en-US" sz="2400">
                  <a:effectLst/>
                  <a:latin typeface="Book Antiqua" pitchFamily="18" charset="0"/>
                </a:rPr>
                <a:t>  of all</a:t>
              </a:r>
            </a:p>
            <a:p>
              <a:pPr algn="l"/>
              <a:r>
                <a:rPr lang="en-US" sz="2400">
                  <a:effectLst/>
                  <a:latin typeface="Book Antiqua" pitchFamily="18" charset="0"/>
                </a:rPr>
                <a:t>     values</a:t>
              </a:r>
            </a:p>
          </p:txBody>
        </p:sp>
        <p:graphicFrame>
          <p:nvGraphicFramePr>
            <p:cNvPr id="138297" name="Object 57">
              <a:hlinkClick r:id="" action="ppaction://ole?verb=0"/>
            </p:cNvPr>
            <p:cNvGraphicFramePr>
              <a:graphicFrameLocks/>
            </p:cNvGraphicFramePr>
            <p:nvPr/>
          </p:nvGraphicFramePr>
          <p:xfrm>
            <a:off x="2404" y="2844"/>
            <a:ext cx="173" cy="185"/>
          </p:xfrm>
          <a:graphic>
            <a:graphicData uri="http://schemas.openxmlformats.org/presentationml/2006/ole">
              <mc:AlternateContent xmlns:mc="http://schemas.openxmlformats.org/markup-compatibility/2006">
                <mc:Choice xmlns:v="urn:schemas-microsoft-com:vml" Requires="v">
                  <p:oleObj spid="_x0000_s138493" name="Equation" r:id="rId16" imgW="214200" imgH="264960" progId="Equation">
                    <p:embed/>
                  </p:oleObj>
                </mc:Choice>
                <mc:Fallback>
                  <p:oleObj name="Equation" r:id="rId16" imgW="214200" imgH="264960" progId="Equation">
                    <p:embed/>
                    <p:pic>
                      <p:nvPicPr>
                        <p:cNvPr id="0" name="Picture 57"/>
                        <p:cNvPicPr>
                          <a:picLocks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404" y="2844"/>
                          <a:ext cx="173" cy="18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38268"/>
                                        </p:tgtEl>
                                        <p:attrNameLst>
                                          <p:attrName>style.visibility</p:attrName>
                                        </p:attrNameLst>
                                      </p:cBhvr>
                                      <p:to>
                                        <p:strVal val="visible"/>
                                      </p:to>
                                    </p:set>
                                    <p:animEffect transition="in" filter="slide(fromLeft)">
                                      <p:cBhvr>
                                        <p:cTn id="7" dur="500"/>
                                        <p:tgtEl>
                                          <p:spTgt spid="138268"/>
                                        </p:tgtEl>
                                      </p:cBhvr>
                                    </p:animEffect>
                                  </p:childTnLst>
                                  <p:subTnLst>
                                    <p:set>
                                      <p:cBhvr override="childStyle">
                                        <p:cTn dur="1" fill="hold" display="0" masterRel="nextClick" afterEffect="1"/>
                                        <p:tgtEl>
                                          <p:spTgt spid="13826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8293"/>
                                        </p:tgtEl>
                                        <p:attrNameLst>
                                          <p:attrName>style.visibility</p:attrName>
                                        </p:attrNameLst>
                                      </p:cBhvr>
                                      <p:to>
                                        <p:strVal val="visible"/>
                                      </p:to>
                                    </p:set>
                                    <p:animEffect transition="in" filter="dissolve">
                                      <p:cBhvr>
                                        <p:cTn id="12" dur="500"/>
                                        <p:tgtEl>
                                          <p:spTgt spid="138293"/>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138260"/>
                                        </p:tgtEl>
                                        <p:attrNameLst>
                                          <p:attrName>style.visibility</p:attrName>
                                        </p:attrNameLst>
                                      </p:cBhvr>
                                      <p:to>
                                        <p:strVal val="visible"/>
                                      </p:to>
                                    </p:set>
                                    <p:animEffect transition="in" filter="slide(fromLeft)">
                                      <p:cBhvr>
                                        <p:cTn id="16" dur="500"/>
                                        <p:tgtEl>
                                          <p:spTgt spid="138260"/>
                                        </p:tgtEl>
                                      </p:cBhvr>
                                    </p:animEffect>
                                  </p:childTnLst>
                                </p:cTn>
                              </p:par>
                            </p:childTnLst>
                          </p:cTn>
                        </p:par>
                        <p:par>
                          <p:cTn id="17" fill="hold">
                            <p:stCondLst>
                              <p:cond delay="2000"/>
                            </p:stCondLst>
                            <p:childTnLst>
                              <p:par>
                                <p:cTn id="18" presetID="12" presetClass="entr" presetSubtype="8" fill="hold" nodeType="afterEffect">
                                  <p:stCondLst>
                                    <p:cond delay="1000"/>
                                  </p:stCondLst>
                                  <p:childTnLst>
                                    <p:set>
                                      <p:cBhvr>
                                        <p:cTn id="19" dur="1" fill="hold">
                                          <p:stCondLst>
                                            <p:cond delay="0"/>
                                          </p:stCondLst>
                                        </p:cTn>
                                        <p:tgtEl>
                                          <p:spTgt spid="138286"/>
                                        </p:tgtEl>
                                        <p:attrNameLst>
                                          <p:attrName>style.visibility</p:attrName>
                                        </p:attrNameLst>
                                      </p:cBhvr>
                                      <p:to>
                                        <p:strVal val="visible"/>
                                      </p:to>
                                    </p:set>
                                    <p:animEffect transition="in" filter="slide(fromLeft)">
                                      <p:cBhvr>
                                        <p:cTn id="20" dur="500"/>
                                        <p:tgtEl>
                                          <p:spTgt spid="138286"/>
                                        </p:tgtEl>
                                      </p:cBhvr>
                                    </p:animEffect>
                                  </p:childTnLst>
                                </p:cTn>
                              </p:par>
                            </p:childTnLst>
                          </p:cTn>
                        </p:par>
                        <p:par>
                          <p:cTn id="21" fill="hold">
                            <p:stCondLst>
                              <p:cond delay="3500"/>
                            </p:stCondLst>
                            <p:childTnLst>
                              <p:par>
                                <p:cTn id="22" presetID="12" presetClass="entr" presetSubtype="1" fill="hold" grpId="0" nodeType="afterEffect">
                                  <p:stCondLst>
                                    <p:cond delay="1000"/>
                                  </p:stCondLst>
                                  <p:childTnLst>
                                    <p:set>
                                      <p:cBhvr>
                                        <p:cTn id="23" dur="1" fill="hold">
                                          <p:stCondLst>
                                            <p:cond delay="0"/>
                                          </p:stCondLst>
                                        </p:cTn>
                                        <p:tgtEl>
                                          <p:spTgt spid="138243"/>
                                        </p:tgtEl>
                                        <p:attrNameLst>
                                          <p:attrName>style.visibility</p:attrName>
                                        </p:attrNameLst>
                                      </p:cBhvr>
                                      <p:to>
                                        <p:strVal val="visible"/>
                                      </p:to>
                                    </p:set>
                                    <p:animEffect transition="in" filter="slide(fromTop)">
                                      <p:cBhvr>
                                        <p:cTn id="24" dur="500"/>
                                        <p:tgtEl>
                                          <p:spTgt spid="138243"/>
                                        </p:tgtEl>
                                      </p:cBhvr>
                                    </p:animEffect>
                                  </p:childTnLst>
                                </p:cTn>
                              </p:par>
                            </p:childTnLst>
                          </p:cTn>
                        </p:par>
                        <p:par>
                          <p:cTn id="25" fill="hold">
                            <p:stCondLst>
                              <p:cond delay="5000"/>
                            </p:stCondLst>
                            <p:childTnLst>
                              <p:par>
                                <p:cTn id="26" presetID="12" presetClass="entr" presetSubtype="1" fill="hold" grpId="0" nodeType="afterEffect">
                                  <p:stCondLst>
                                    <p:cond delay="0"/>
                                  </p:stCondLst>
                                  <p:childTnLst>
                                    <p:set>
                                      <p:cBhvr>
                                        <p:cTn id="27" dur="1" fill="hold">
                                          <p:stCondLst>
                                            <p:cond delay="0"/>
                                          </p:stCondLst>
                                        </p:cTn>
                                        <p:tgtEl>
                                          <p:spTgt spid="138287"/>
                                        </p:tgtEl>
                                        <p:attrNameLst>
                                          <p:attrName>style.visibility</p:attrName>
                                        </p:attrNameLst>
                                      </p:cBhvr>
                                      <p:to>
                                        <p:strVal val="visible"/>
                                      </p:to>
                                    </p:set>
                                    <p:animEffect transition="in" filter="slide(fromTop)">
                                      <p:cBhvr>
                                        <p:cTn id="28" dur="500"/>
                                        <p:tgtEl>
                                          <p:spTgt spid="138287"/>
                                        </p:tgtEl>
                                      </p:cBhvr>
                                    </p:animEffect>
                                  </p:childTnLst>
                                </p:cTn>
                              </p:par>
                            </p:childTnLst>
                          </p:cTn>
                        </p:par>
                        <p:par>
                          <p:cTn id="29" fill="hold">
                            <p:stCondLst>
                              <p:cond delay="5500"/>
                            </p:stCondLst>
                            <p:childTnLst>
                              <p:par>
                                <p:cTn id="30" presetID="12" presetClass="entr" presetSubtype="4" fill="hold" nodeType="afterEffect">
                                  <p:stCondLst>
                                    <p:cond delay="2000"/>
                                  </p:stCondLst>
                                  <p:childTnLst>
                                    <p:set>
                                      <p:cBhvr>
                                        <p:cTn id="31" dur="1" fill="hold">
                                          <p:stCondLst>
                                            <p:cond delay="0"/>
                                          </p:stCondLst>
                                        </p:cTn>
                                        <p:tgtEl>
                                          <p:spTgt spid="138261"/>
                                        </p:tgtEl>
                                        <p:attrNameLst>
                                          <p:attrName>style.visibility</p:attrName>
                                        </p:attrNameLst>
                                      </p:cBhvr>
                                      <p:to>
                                        <p:strVal val="visible"/>
                                      </p:to>
                                    </p:set>
                                    <p:animEffect transition="in" filter="slide(fromBottom)">
                                      <p:cBhvr>
                                        <p:cTn id="32" dur="500"/>
                                        <p:tgtEl>
                                          <p:spTgt spid="138261"/>
                                        </p:tgtEl>
                                      </p:cBhvr>
                                    </p:animEffect>
                                  </p:childTnLst>
                                </p:cTn>
                              </p:par>
                            </p:childTnLst>
                          </p:cTn>
                        </p:par>
                        <p:par>
                          <p:cTn id="33" fill="hold">
                            <p:stCondLst>
                              <p:cond delay="8000"/>
                            </p:stCondLst>
                            <p:childTnLst>
                              <p:par>
                                <p:cTn id="34" presetID="12" presetClass="entr" presetSubtype="4" fill="hold" grpId="0" nodeType="afterEffect">
                                  <p:stCondLst>
                                    <p:cond delay="1000"/>
                                  </p:stCondLst>
                                  <p:childTnLst>
                                    <p:set>
                                      <p:cBhvr>
                                        <p:cTn id="35" dur="1" fill="hold">
                                          <p:stCondLst>
                                            <p:cond delay="0"/>
                                          </p:stCondLst>
                                        </p:cTn>
                                        <p:tgtEl>
                                          <p:spTgt spid="138242"/>
                                        </p:tgtEl>
                                        <p:attrNameLst>
                                          <p:attrName>style.visibility</p:attrName>
                                        </p:attrNameLst>
                                      </p:cBhvr>
                                      <p:to>
                                        <p:strVal val="visible"/>
                                      </p:to>
                                    </p:set>
                                    <p:animEffect transition="in" filter="slide(fromBottom)">
                                      <p:cBhvr>
                                        <p:cTn id="36" dur="500"/>
                                        <p:tgtEl>
                                          <p:spTgt spid="138242"/>
                                        </p:tgtEl>
                                      </p:cBhvr>
                                    </p:animEffect>
                                  </p:childTnLst>
                                </p:cTn>
                              </p:par>
                            </p:childTnLst>
                          </p:cTn>
                        </p:par>
                        <p:par>
                          <p:cTn id="37" fill="hold">
                            <p:stCondLst>
                              <p:cond delay="9500"/>
                            </p:stCondLst>
                            <p:childTnLst>
                              <p:par>
                                <p:cTn id="38" presetID="12" presetClass="entr" presetSubtype="1" fill="hold" nodeType="afterEffect">
                                  <p:stCondLst>
                                    <p:cond delay="1000"/>
                                  </p:stCondLst>
                                  <p:childTnLst>
                                    <p:set>
                                      <p:cBhvr>
                                        <p:cTn id="39" dur="1" fill="hold">
                                          <p:stCondLst>
                                            <p:cond delay="0"/>
                                          </p:stCondLst>
                                        </p:cTn>
                                        <p:tgtEl>
                                          <p:spTgt spid="138282"/>
                                        </p:tgtEl>
                                        <p:attrNameLst>
                                          <p:attrName>style.visibility</p:attrName>
                                        </p:attrNameLst>
                                      </p:cBhvr>
                                      <p:to>
                                        <p:strVal val="visible"/>
                                      </p:to>
                                    </p:set>
                                    <p:animEffect transition="in" filter="slide(fromTop)">
                                      <p:cBhvr>
                                        <p:cTn id="40" dur="500"/>
                                        <p:tgtEl>
                                          <p:spTgt spid="138282"/>
                                        </p:tgtEl>
                                      </p:cBhvr>
                                    </p:animEffect>
                                  </p:childTnLst>
                                </p:cTn>
                              </p:par>
                            </p:childTnLst>
                          </p:cTn>
                        </p:par>
                        <p:par>
                          <p:cTn id="41" fill="hold">
                            <p:stCondLst>
                              <p:cond delay="11000"/>
                            </p:stCondLst>
                            <p:childTnLst>
                              <p:par>
                                <p:cTn id="42" presetID="12" presetClass="entr" presetSubtype="1" fill="hold" nodeType="afterEffect">
                                  <p:stCondLst>
                                    <p:cond delay="1000"/>
                                  </p:stCondLst>
                                  <p:childTnLst>
                                    <p:set>
                                      <p:cBhvr>
                                        <p:cTn id="43" dur="1" fill="hold">
                                          <p:stCondLst>
                                            <p:cond delay="0"/>
                                          </p:stCondLst>
                                        </p:cTn>
                                        <p:tgtEl>
                                          <p:spTgt spid="138285"/>
                                        </p:tgtEl>
                                        <p:attrNameLst>
                                          <p:attrName>style.visibility</p:attrName>
                                        </p:attrNameLst>
                                      </p:cBhvr>
                                      <p:to>
                                        <p:strVal val="visible"/>
                                      </p:to>
                                    </p:set>
                                    <p:animEffect transition="in" filter="slide(fromTop)">
                                      <p:cBhvr>
                                        <p:cTn id="44" dur="500"/>
                                        <p:tgtEl>
                                          <p:spTgt spid="138285"/>
                                        </p:tgtEl>
                                      </p:cBhvr>
                                    </p:animEffect>
                                  </p:childTnLst>
                                </p:cTn>
                              </p:par>
                            </p:childTnLst>
                          </p:cTn>
                        </p:par>
                        <p:par>
                          <p:cTn id="45" fill="hold">
                            <p:stCondLst>
                              <p:cond delay="12500"/>
                            </p:stCondLst>
                            <p:childTnLst>
                              <p:par>
                                <p:cTn id="46" presetID="12" presetClass="entr" presetSubtype="1" fill="hold" grpId="0" nodeType="afterEffect">
                                  <p:stCondLst>
                                    <p:cond delay="2000"/>
                                  </p:stCondLst>
                                  <p:childTnLst>
                                    <p:set>
                                      <p:cBhvr>
                                        <p:cTn id="47" dur="1" fill="hold">
                                          <p:stCondLst>
                                            <p:cond delay="0"/>
                                          </p:stCondLst>
                                        </p:cTn>
                                        <p:tgtEl>
                                          <p:spTgt spid="138269"/>
                                        </p:tgtEl>
                                        <p:attrNameLst>
                                          <p:attrName>style.visibility</p:attrName>
                                        </p:attrNameLst>
                                      </p:cBhvr>
                                      <p:to>
                                        <p:strVal val="visible"/>
                                      </p:to>
                                    </p:set>
                                    <p:animEffect transition="in" filter="slide(fromTop)">
                                      <p:cBhvr>
                                        <p:cTn id="48" dur="500"/>
                                        <p:tgtEl>
                                          <p:spTgt spid="138269"/>
                                        </p:tgtEl>
                                      </p:cBhvr>
                                    </p:animEffect>
                                  </p:childTnLst>
                                </p:cTn>
                              </p:par>
                            </p:childTnLst>
                          </p:cTn>
                        </p:par>
                        <p:par>
                          <p:cTn id="49" fill="hold">
                            <p:stCondLst>
                              <p:cond delay="15000"/>
                            </p:stCondLst>
                            <p:childTnLst>
                              <p:par>
                                <p:cTn id="50" presetID="12" presetClass="entr" presetSubtype="1" fill="hold" grpId="0" nodeType="afterEffect">
                                  <p:stCondLst>
                                    <p:cond delay="1000"/>
                                  </p:stCondLst>
                                  <p:childTnLst>
                                    <p:set>
                                      <p:cBhvr>
                                        <p:cTn id="51" dur="1" fill="hold">
                                          <p:stCondLst>
                                            <p:cond delay="0"/>
                                          </p:stCondLst>
                                        </p:cTn>
                                        <p:tgtEl>
                                          <p:spTgt spid="138257"/>
                                        </p:tgtEl>
                                        <p:attrNameLst>
                                          <p:attrName>style.visibility</p:attrName>
                                        </p:attrNameLst>
                                      </p:cBhvr>
                                      <p:to>
                                        <p:strVal val="visible"/>
                                      </p:to>
                                    </p:set>
                                    <p:animEffect transition="in" filter="slide(fromTop)">
                                      <p:cBhvr>
                                        <p:cTn id="52" dur="500"/>
                                        <p:tgtEl>
                                          <p:spTgt spid="138257"/>
                                        </p:tgtEl>
                                      </p:cBhvr>
                                    </p:animEffect>
                                  </p:childTnLst>
                                </p:cTn>
                              </p:par>
                            </p:childTnLst>
                          </p:cTn>
                        </p:par>
                        <p:par>
                          <p:cTn id="53" fill="hold">
                            <p:stCondLst>
                              <p:cond delay="16500"/>
                            </p:stCondLst>
                            <p:childTnLst>
                              <p:par>
                                <p:cTn id="54" presetID="16" presetClass="entr" presetSubtype="37" fill="hold" nodeType="afterEffect">
                                  <p:stCondLst>
                                    <p:cond delay="1000"/>
                                  </p:stCondLst>
                                  <p:childTnLst>
                                    <p:set>
                                      <p:cBhvr>
                                        <p:cTn id="55" dur="1" fill="hold">
                                          <p:stCondLst>
                                            <p:cond delay="0"/>
                                          </p:stCondLst>
                                        </p:cTn>
                                        <p:tgtEl>
                                          <p:spTgt spid="138291"/>
                                        </p:tgtEl>
                                        <p:attrNameLst>
                                          <p:attrName>style.visibility</p:attrName>
                                        </p:attrNameLst>
                                      </p:cBhvr>
                                      <p:to>
                                        <p:strVal val="visible"/>
                                      </p:to>
                                    </p:set>
                                    <p:animEffect transition="in" filter="barn(outVertical)">
                                      <p:cBhvr>
                                        <p:cTn id="56" dur="500"/>
                                        <p:tgtEl>
                                          <p:spTgt spid="138291"/>
                                        </p:tgtEl>
                                      </p:cBhvr>
                                    </p:animEffect>
                                  </p:childTnLst>
                                </p:cTn>
                              </p:par>
                            </p:childTnLst>
                          </p:cTn>
                        </p:par>
                        <p:par>
                          <p:cTn id="57" fill="hold">
                            <p:stCondLst>
                              <p:cond delay="18000"/>
                            </p:stCondLst>
                            <p:childTnLst>
                              <p:par>
                                <p:cTn id="58" presetID="12" presetClass="entr" presetSubtype="1" fill="hold" grpId="0" nodeType="afterEffect">
                                  <p:stCondLst>
                                    <p:cond delay="1000"/>
                                  </p:stCondLst>
                                  <p:childTnLst>
                                    <p:set>
                                      <p:cBhvr>
                                        <p:cTn id="59" dur="1" fill="hold">
                                          <p:stCondLst>
                                            <p:cond delay="0"/>
                                          </p:stCondLst>
                                        </p:cTn>
                                        <p:tgtEl>
                                          <p:spTgt spid="138258"/>
                                        </p:tgtEl>
                                        <p:attrNameLst>
                                          <p:attrName>style.visibility</p:attrName>
                                        </p:attrNameLst>
                                      </p:cBhvr>
                                      <p:to>
                                        <p:strVal val="visible"/>
                                      </p:to>
                                    </p:set>
                                    <p:animEffect transition="in" filter="slide(fromTop)">
                                      <p:cBhvr>
                                        <p:cTn id="60" dur="500"/>
                                        <p:tgtEl>
                                          <p:spTgt spid="138258"/>
                                        </p:tgtEl>
                                      </p:cBhvr>
                                    </p:animEffect>
                                  </p:childTnLst>
                                </p:cTn>
                              </p:par>
                            </p:childTnLst>
                          </p:cTn>
                        </p:par>
                        <p:par>
                          <p:cTn id="61" fill="hold">
                            <p:stCondLst>
                              <p:cond delay="19500"/>
                            </p:stCondLst>
                            <p:childTnLst>
                              <p:par>
                                <p:cTn id="62" presetID="16" presetClass="entr" presetSubtype="37" fill="hold" nodeType="afterEffect">
                                  <p:stCondLst>
                                    <p:cond delay="1000"/>
                                  </p:stCondLst>
                                  <p:childTnLst>
                                    <p:set>
                                      <p:cBhvr>
                                        <p:cTn id="63" dur="1" fill="hold">
                                          <p:stCondLst>
                                            <p:cond delay="0"/>
                                          </p:stCondLst>
                                        </p:cTn>
                                        <p:tgtEl>
                                          <p:spTgt spid="138290"/>
                                        </p:tgtEl>
                                        <p:attrNameLst>
                                          <p:attrName>style.visibility</p:attrName>
                                        </p:attrNameLst>
                                      </p:cBhvr>
                                      <p:to>
                                        <p:strVal val="visible"/>
                                      </p:to>
                                    </p:set>
                                    <p:animEffect transition="in" filter="barn(outVertical)">
                                      <p:cBhvr>
                                        <p:cTn id="64" dur="500"/>
                                        <p:tgtEl>
                                          <p:spTgt spid="138290"/>
                                        </p:tgtEl>
                                      </p:cBhvr>
                                    </p:animEffect>
                                  </p:childTnLst>
                                </p:cTn>
                              </p:par>
                            </p:childTnLst>
                          </p:cTn>
                        </p:par>
                        <p:par>
                          <p:cTn id="65" fill="hold">
                            <p:stCondLst>
                              <p:cond delay="21000"/>
                            </p:stCondLst>
                            <p:childTnLst>
                              <p:par>
                                <p:cTn id="66" presetID="12" presetClass="entr" presetSubtype="2" fill="hold" grpId="0" nodeType="afterEffect">
                                  <p:stCondLst>
                                    <p:cond delay="1000"/>
                                  </p:stCondLst>
                                  <p:childTnLst>
                                    <p:set>
                                      <p:cBhvr>
                                        <p:cTn id="67" dur="1" fill="hold">
                                          <p:stCondLst>
                                            <p:cond delay="0"/>
                                          </p:stCondLst>
                                        </p:cTn>
                                        <p:tgtEl>
                                          <p:spTgt spid="138250"/>
                                        </p:tgtEl>
                                        <p:attrNameLst>
                                          <p:attrName>style.visibility</p:attrName>
                                        </p:attrNameLst>
                                      </p:cBhvr>
                                      <p:to>
                                        <p:strVal val="visible"/>
                                      </p:to>
                                    </p:set>
                                    <p:animEffect transition="in" filter="slide(fromRight)">
                                      <p:cBhvr>
                                        <p:cTn id="68" dur="500"/>
                                        <p:tgtEl>
                                          <p:spTgt spid="138250"/>
                                        </p:tgtEl>
                                      </p:cBhvr>
                                    </p:animEffect>
                                  </p:childTnLst>
                                </p:cTn>
                              </p:par>
                            </p:childTnLst>
                          </p:cTn>
                        </p:par>
                        <p:par>
                          <p:cTn id="69" fill="hold">
                            <p:stCondLst>
                              <p:cond delay="22500"/>
                            </p:stCondLst>
                            <p:childTnLst>
                              <p:par>
                                <p:cTn id="70" presetID="17" presetClass="entr" presetSubtype="1" fill="hold" grpId="0" nodeType="afterEffect">
                                  <p:stCondLst>
                                    <p:cond delay="1000"/>
                                  </p:stCondLst>
                                  <p:childTnLst>
                                    <p:set>
                                      <p:cBhvr>
                                        <p:cTn id="71" dur="1" fill="hold">
                                          <p:stCondLst>
                                            <p:cond delay="0"/>
                                          </p:stCondLst>
                                        </p:cTn>
                                        <p:tgtEl>
                                          <p:spTgt spid="138252"/>
                                        </p:tgtEl>
                                        <p:attrNameLst>
                                          <p:attrName>style.visibility</p:attrName>
                                        </p:attrNameLst>
                                      </p:cBhvr>
                                      <p:to>
                                        <p:strVal val="visible"/>
                                      </p:to>
                                    </p:set>
                                    <p:anim calcmode="lin" valueType="num">
                                      <p:cBhvr>
                                        <p:cTn id="72" dur="500" fill="hold"/>
                                        <p:tgtEl>
                                          <p:spTgt spid="138252"/>
                                        </p:tgtEl>
                                        <p:attrNameLst>
                                          <p:attrName>ppt_x</p:attrName>
                                        </p:attrNameLst>
                                      </p:cBhvr>
                                      <p:tavLst>
                                        <p:tav tm="0">
                                          <p:val>
                                            <p:strVal val="#ppt_x"/>
                                          </p:val>
                                        </p:tav>
                                        <p:tav tm="100000">
                                          <p:val>
                                            <p:strVal val="#ppt_x"/>
                                          </p:val>
                                        </p:tav>
                                      </p:tavLst>
                                    </p:anim>
                                    <p:anim calcmode="lin" valueType="num">
                                      <p:cBhvr>
                                        <p:cTn id="73" dur="500" fill="hold"/>
                                        <p:tgtEl>
                                          <p:spTgt spid="138252"/>
                                        </p:tgtEl>
                                        <p:attrNameLst>
                                          <p:attrName>ppt_y</p:attrName>
                                        </p:attrNameLst>
                                      </p:cBhvr>
                                      <p:tavLst>
                                        <p:tav tm="0">
                                          <p:val>
                                            <p:strVal val="#ppt_y-#ppt_h/2"/>
                                          </p:val>
                                        </p:tav>
                                        <p:tav tm="100000">
                                          <p:val>
                                            <p:strVal val="#ppt_y"/>
                                          </p:val>
                                        </p:tav>
                                      </p:tavLst>
                                    </p:anim>
                                    <p:anim calcmode="lin" valueType="num">
                                      <p:cBhvr>
                                        <p:cTn id="74" dur="500" fill="hold"/>
                                        <p:tgtEl>
                                          <p:spTgt spid="138252"/>
                                        </p:tgtEl>
                                        <p:attrNameLst>
                                          <p:attrName>ppt_w</p:attrName>
                                        </p:attrNameLst>
                                      </p:cBhvr>
                                      <p:tavLst>
                                        <p:tav tm="0">
                                          <p:val>
                                            <p:strVal val="#ppt_w"/>
                                          </p:val>
                                        </p:tav>
                                        <p:tav tm="100000">
                                          <p:val>
                                            <p:strVal val="#ppt_w"/>
                                          </p:val>
                                        </p:tav>
                                      </p:tavLst>
                                    </p:anim>
                                    <p:anim calcmode="lin" valueType="num">
                                      <p:cBhvr>
                                        <p:cTn id="75" dur="500" fill="hold"/>
                                        <p:tgtEl>
                                          <p:spTgt spid="138252"/>
                                        </p:tgtEl>
                                        <p:attrNameLst>
                                          <p:attrName>ppt_h</p:attrName>
                                        </p:attrNameLst>
                                      </p:cBhvr>
                                      <p:tavLst>
                                        <p:tav tm="0">
                                          <p:val>
                                            <p:fltVal val="0"/>
                                          </p:val>
                                        </p:tav>
                                        <p:tav tm="100000">
                                          <p:val>
                                            <p:strVal val="#ppt_h"/>
                                          </p:val>
                                        </p:tav>
                                      </p:tavLst>
                                    </p:anim>
                                  </p:childTnLst>
                                </p:cTn>
                              </p:par>
                            </p:childTnLst>
                          </p:cTn>
                        </p:par>
                        <p:par>
                          <p:cTn id="76" fill="hold">
                            <p:stCondLst>
                              <p:cond delay="24000"/>
                            </p:stCondLst>
                            <p:childTnLst>
                              <p:par>
                                <p:cTn id="77" presetID="12" presetClass="entr" presetSubtype="8" fill="hold" grpId="0" nodeType="afterEffect">
                                  <p:stCondLst>
                                    <p:cond delay="0"/>
                                  </p:stCondLst>
                                  <p:childTnLst>
                                    <p:set>
                                      <p:cBhvr>
                                        <p:cTn id="78" dur="1" fill="hold">
                                          <p:stCondLst>
                                            <p:cond delay="0"/>
                                          </p:stCondLst>
                                        </p:cTn>
                                        <p:tgtEl>
                                          <p:spTgt spid="138245"/>
                                        </p:tgtEl>
                                        <p:attrNameLst>
                                          <p:attrName>style.visibility</p:attrName>
                                        </p:attrNameLst>
                                      </p:cBhvr>
                                      <p:to>
                                        <p:strVal val="visible"/>
                                      </p:to>
                                    </p:set>
                                    <p:animEffect transition="in" filter="slide(fromLeft)">
                                      <p:cBhvr>
                                        <p:cTn id="79" dur="500"/>
                                        <p:tgtEl>
                                          <p:spTgt spid="138245"/>
                                        </p:tgtEl>
                                      </p:cBhvr>
                                    </p:animEffect>
                                  </p:childTnLst>
                                </p:cTn>
                              </p:par>
                            </p:childTnLst>
                          </p:cTn>
                        </p:par>
                        <p:par>
                          <p:cTn id="80" fill="hold">
                            <p:stCondLst>
                              <p:cond delay="24500"/>
                            </p:stCondLst>
                            <p:childTnLst>
                              <p:par>
                                <p:cTn id="81" presetID="12" presetClass="entr" presetSubtype="8" fill="hold" grpId="0" nodeType="afterEffect">
                                  <p:stCondLst>
                                    <p:cond delay="1000"/>
                                  </p:stCondLst>
                                  <p:childTnLst>
                                    <p:set>
                                      <p:cBhvr>
                                        <p:cTn id="82" dur="1" fill="hold">
                                          <p:stCondLst>
                                            <p:cond delay="0"/>
                                          </p:stCondLst>
                                        </p:cTn>
                                        <p:tgtEl>
                                          <p:spTgt spid="138251"/>
                                        </p:tgtEl>
                                        <p:attrNameLst>
                                          <p:attrName>style.visibility</p:attrName>
                                        </p:attrNameLst>
                                      </p:cBhvr>
                                      <p:to>
                                        <p:strVal val="visible"/>
                                      </p:to>
                                    </p:set>
                                    <p:animEffect transition="in" filter="slide(fromLeft)">
                                      <p:cBhvr>
                                        <p:cTn id="83" dur="500"/>
                                        <p:tgtEl>
                                          <p:spTgt spid="138251"/>
                                        </p:tgtEl>
                                      </p:cBhvr>
                                    </p:animEffect>
                                  </p:childTnLst>
                                </p:cTn>
                              </p:par>
                            </p:childTnLst>
                          </p:cTn>
                        </p:par>
                        <p:par>
                          <p:cTn id="84" fill="hold">
                            <p:stCondLst>
                              <p:cond delay="26000"/>
                            </p:stCondLst>
                            <p:childTnLst>
                              <p:par>
                                <p:cTn id="85" presetID="17" presetClass="entr" presetSubtype="1" fill="hold" grpId="0" nodeType="afterEffect">
                                  <p:stCondLst>
                                    <p:cond delay="1000"/>
                                  </p:stCondLst>
                                  <p:childTnLst>
                                    <p:set>
                                      <p:cBhvr>
                                        <p:cTn id="86" dur="1" fill="hold">
                                          <p:stCondLst>
                                            <p:cond delay="0"/>
                                          </p:stCondLst>
                                        </p:cTn>
                                        <p:tgtEl>
                                          <p:spTgt spid="138253"/>
                                        </p:tgtEl>
                                        <p:attrNameLst>
                                          <p:attrName>style.visibility</p:attrName>
                                        </p:attrNameLst>
                                      </p:cBhvr>
                                      <p:to>
                                        <p:strVal val="visible"/>
                                      </p:to>
                                    </p:set>
                                    <p:anim calcmode="lin" valueType="num">
                                      <p:cBhvr>
                                        <p:cTn id="87" dur="500" fill="hold"/>
                                        <p:tgtEl>
                                          <p:spTgt spid="138253"/>
                                        </p:tgtEl>
                                        <p:attrNameLst>
                                          <p:attrName>ppt_x</p:attrName>
                                        </p:attrNameLst>
                                      </p:cBhvr>
                                      <p:tavLst>
                                        <p:tav tm="0">
                                          <p:val>
                                            <p:strVal val="#ppt_x"/>
                                          </p:val>
                                        </p:tav>
                                        <p:tav tm="100000">
                                          <p:val>
                                            <p:strVal val="#ppt_x"/>
                                          </p:val>
                                        </p:tav>
                                      </p:tavLst>
                                    </p:anim>
                                    <p:anim calcmode="lin" valueType="num">
                                      <p:cBhvr>
                                        <p:cTn id="88" dur="500" fill="hold"/>
                                        <p:tgtEl>
                                          <p:spTgt spid="138253"/>
                                        </p:tgtEl>
                                        <p:attrNameLst>
                                          <p:attrName>ppt_y</p:attrName>
                                        </p:attrNameLst>
                                      </p:cBhvr>
                                      <p:tavLst>
                                        <p:tav tm="0">
                                          <p:val>
                                            <p:strVal val="#ppt_y-#ppt_h/2"/>
                                          </p:val>
                                        </p:tav>
                                        <p:tav tm="100000">
                                          <p:val>
                                            <p:strVal val="#ppt_y"/>
                                          </p:val>
                                        </p:tav>
                                      </p:tavLst>
                                    </p:anim>
                                    <p:anim calcmode="lin" valueType="num">
                                      <p:cBhvr>
                                        <p:cTn id="89" dur="500" fill="hold"/>
                                        <p:tgtEl>
                                          <p:spTgt spid="138253"/>
                                        </p:tgtEl>
                                        <p:attrNameLst>
                                          <p:attrName>ppt_w</p:attrName>
                                        </p:attrNameLst>
                                      </p:cBhvr>
                                      <p:tavLst>
                                        <p:tav tm="0">
                                          <p:val>
                                            <p:strVal val="#ppt_w"/>
                                          </p:val>
                                        </p:tav>
                                        <p:tav tm="100000">
                                          <p:val>
                                            <p:strVal val="#ppt_w"/>
                                          </p:val>
                                        </p:tav>
                                      </p:tavLst>
                                    </p:anim>
                                    <p:anim calcmode="lin" valueType="num">
                                      <p:cBhvr>
                                        <p:cTn id="90" dur="500" fill="hold"/>
                                        <p:tgtEl>
                                          <p:spTgt spid="138253"/>
                                        </p:tgtEl>
                                        <p:attrNameLst>
                                          <p:attrName>ppt_h</p:attrName>
                                        </p:attrNameLst>
                                      </p:cBhvr>
                                      <p:tavLst>
                                        <p:tav tm="0">
                                          <p:val>
                                            <p:fltVal val="0"/>
                                          </p:val>
                                        </p:tav>
                                        <p:tav tm="100000">
                                          <p:val>
                                            <p:strVal val="#ppt_h"/>
                                          </p:val>
                                        </p:tav>
                                      </p:tavLst>
                                    </p:anim>
                                  </p:childTnLst>
                                </p:cTn>
                              </p:par>
                            </p:childTnLst>
                          </p:cTn>
                        </p:par>
                        <p:par>
                          <p:cTn id="91" fill="hold">
                            <p:stCondLst>
                              <p:cond delay="27500"/>
                            </p:stCondLst>
                            <p:childTnLst>
                              <p:par>
                                <p:cTn id="92" presetID="12" presetClass="entr" presetSubtype="8" fill="hold" grpId="0" nodeType="afterEffect">
                                  <p:stCondLst>
                                    <p:cond delay="0"/>
                                  </p:stCondLst>
                                  <p:childTnLst>
                                    <p:set>
                                      <p:cBhvr>
                                        <p:cTn id="93" dur="1" fill="hold">
                                          <p:stCondLst>
                                            <p:cond delay="0"/>
                                          </p:stCondLst>
                                        </p:cTn>
                                        <p:tgtEl>
                                          <p:spTgt spid="138246"/>
                                        </p:tgtEl>
                                        <p:attrNameLst>
                                          <p:attrName>style.visibility</p:attrName>
                                        </p:attrNameLst>
                                      </p:cBhvr>
                                      <p:to>
                                        <p:strVal val="visible"/>
                                      </p:to>
                                    </p:set>
                                    <p:animEffect transition="in" filter="slide(fromLeft)">
                                      <p:cBhvr>
                                        <p:cTn id="94" dur="500"/>
                                        <p:tgtEl>
                                          <p:spTgt spid="138246"/>
                                        </p:tgtEl>
                                      </p:cBhvr>
                                    </p:animEffect>
                                  </p:childTnLst>
                                </p:cTn>
                              </p:par>
                            </p:childTnLst>
                          </p:cTn>
                        </p:par>
                        <p:par>
                          <p:cTn id="95" fill="hold">
                            <p:stCondLst>
                              <p:cond delay="28000"/>
                            </p:stCondLst>
                            <p:childTnLst>
                              <p:par>
                                <p:cTn id="96" presetID="12" presetClass="entr" presetSubtype="1" fill="hold" nodeType="afterEffect">
                                  <p:stCondLst>
                                    <p:cond delay="1000"/>
                                  </p:stCondLst>
                                  <p:childTnLst>
                                    <p:set>
                                      <p:cBhvr>
                                        <p:cTn id="97" dur="1" fill="hold">
                                          <p:stCondLst>
                                            <p:cond delay="0"/>
                                          </p:stCondLst>
                                        </p:cTn>
                                        <p:tgtEl>
                                          <p:spTgt spid="138298"/>
                                        </p:tgtEl>
                                        <p:attrNameLst>
                                          <p:attrName>style.visibility</p:attrName>
                                        </p:attrNameLst>
                                      </p:cBhvr>
                                      <p:to>
                                        <p:strVal val="visible"/>
                                      </p:to>
                                    </p:set>
                                    <p:animEffect transition="in" filter="slide(fromTop)">
                                      <p:cBhvr>
                                        <p:cTn id="98" dur="500"/>
                                        <p:tgtEl>
                                          <p:spTgt spid="1382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93" grpId="0" animBg="1"/>
      <p:bldP spid="138242" grpId="0" animBg="1"/>
      <p:bldP spid="138243" grpId="0" animBg="1"/>
      <p:bldP spid="138245" grpId="0" autoUpdateAnimBg="0"/>
      <p:bldP spid="138246" grpId="0" autoUpdateAnimBg="0"/>
      <p:bldP spid="138250" grpId="0" animBg="1"/>
      <p:bldP spid="138251" grpId="0" animBg="1"/>
      <p:bldP spid="138252" grpId="0" animBg="1"/>
      <p:bldP spid="138253" grpId="0" animBg="1"/>
      <p:bldP spid="138257" grpId="0" animBg="1"/>
      <p:bldP spid="138258" grpId="0" animBg="1"/>
      <p:bldP spid="138260" grpId="0" animBg="1"/>
      <p:bldP spid="138268" grpId="0" animBg="1"/>
      <p:bldP spid="138269" grpId="0" animBg="1"/>
      <p:bldP spid="138287"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711200" y="1114425"/>
            <a:ext cx="6000750" cy="495300"/>
          </a:xfrm>
          <a:noFill/>
          <a:ln/>
        </p:spPr>
        <p:txBody>
          <a:bodyPr/>
          <a:lstStyle/>
          <a:p>
            <a:r>
              <a:rPr lang="en-US">
                <a:solidFill>
                  <a:srgbClr val="66FFFF"/>
                </a:solidFill>
              </a:rPr>
              <a:t>Interval Estimate</a:t>
            </a:r>
            <a:endParaRPr lang="en-US"/>
          </a:p>
        </p:txBody>
      </p:sp>
      <p:sp>
        <p:nvSpPr>
          <p:cNvPr id="23558" name="Rectangle 6"/>
          <p:cNvSpPr>
            <a:spLocks noChangeArrowheads="1"/>
          </p:cNvSpPr>
          <p:nvPr/>
        </p:nvSpPr>
        <p:spPr bwMode="auto">
          <a:xfrm>
            <a:off x="3152775" y="1641475"/>
            <a:ext cx="2855913" cy="1195388"/>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3554" name="Rectangle 2"/>
          <p:cNvSpPr>
            <a:spLocks noGrp="1" noChangeArrowheads="1"/>
          </p:cNvSpPr>
          <p:nvPr>
            <p:ph type="title"/>
          </p:nvPr>
        </p:nvSpPr>
        <p:spPr>
          <a:xfrm>
            <a:off x="685800" y="166688"/>
            <a:ext cx="7772400" cy="814387"/>
          </a:xfrm>
          <a:noFill/>
          <a:ln/>
        </p:spPr>
        <p:txBody>
          <a:bodyPr/>
          <a:lstStyle/>
          <a:p>
            <a:r>
              <a:rPr lang="en-US"/>
              <a:t>Interval Estimate</a:t>
            </a:r>
            <a:br>
              <a:rPr lang="en-US"/>
            </a:br>
            <a:r>
              <a:rPr lang="en-US"/>
              <a:t>of a Population Proportion</a:t>
            </a:r>
          </a:p>
        </p:txBody>
      </p:sp>
      <p:graphicFrame>
        <p:nvGraphicFramePr>
          <p:cNvPr id="23556" name="Object 4">
            <a:hlinkClick r:id="" action="ppaction://ole?verb=0"/>
          </p:cNvPr>
          <p:cNvGraphicFramePr>
            <a:graphicFrameLocks/>
          </p:cNvGraphicFramePr>
          <p:nvPr/>
        </p:nvGraphicFramePr>
        <p:xfrm>
          <a:off x="3443288" y="1890713"/>
          <a:ext cx="2268537" cy="744537"/>
        </p:xfrm>
        <a:graphic>
          <a:graphicData uri="http://schemas.openxmlformats.org/presentationml/2006/ole">
            <mc:AlternateContent xmlns:mc="http://schemas.openxmlformats.org/markup-compatibility/2006">
              <mc:Choice xmlns:v="urn:schemas-microsoft-com:vml" Requires="v">
                <p:oleObj spid="_x0000_s23612" name="Equation" r:id="rId4" imgW="2220840" imgH="734760" progId="Equation">
                  <p:embed/>
                </p:oleObj>
              </mc:Choice>
              <mc:Fallback>
                <p:oleObj name="Equation" r:id="rId4" imgW="2220840" imgH="734760" progId="Equation">
                  <p:embed/>
                  <p:pic>
                    <p:nvPicPr>
                      <p:cNvPr id="0"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43288" y="1890713"/>
                        <a:ext cx="2268537" cy="74453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nvGrpSpPr>
          <p:cNvPr id="23563" name="Group 11"/>
          <p:cNvGrpSpPr>
            <a:grpSpLocks/>
          </p:cNvGrpSpPr>
          <p:nvPr/>
        </p:nvGrpSpPr>
        <p:grpSpPr bwMode="auto">
          <a:xfrm>
            <a:off x="1047750" y="3009900"/>
            <a:ext cx="7181850" cy="2324100"/>
            <a:chOff x="660" y="1896"/>
            <a:chExt cx="4524" cy="1464"/>
          </a:xfrm>
        </p:grpSpPr>
        <p:sp>
          <p:nvSpPr>
            <p:cNvPr id="23560" name="Rectangle 8"/>
            <p:cNvSpPr>
              <a:spLocks noChangeArrowheads="1"/>
            </p:cNvSpPr>
            <p:nvPr/>
          </p:nvSpPr>
          <p:spPr bwMode="auto">
            <a:xfrm>
              <a:off x="660" y="1896"/>
              <a:ext cx="4524" cy="1464"/>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where:    1 -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is the confidence coefficient</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z</a:t>
              </a:r>
              <a:r>
                <a:rPr lang="en-US" sz="2400" i="1" baseline="-25000">
                  <a:effectLst>
                    <a:outerShdw blurRad="38100" dist="38100" dir="2700000" algn="tl">
                      <a:srgbClr val="000000"/>
                    </a:outerShdw>
                  </a:effectLst>
                  <a:latin typeface="Symbol" pitchFamily="18" charset="2"/>
                </a:rPr>
                <a:t></a:t>
              </a:r>
              <a:r>
                <a:rPr lang="en-US" sz="2400" i="1" baseline="-25000">
                  <a:effectLst>
                    <a:outerShdw blurRad="38100" dist="38100" dir="2700000" algn="tl">
                      <a:srgbClr val="000000"/>
                    </a:outerShdw>
                  </a:effectLst>
                  <a:latin typeface="Book Antiqua" pitchFamily="18" charset="0"/>
                </a:rPr>
                <a:t>/2    </a:t>
              </a:r>
              <a:r>
                <a:rPr lang="en-US" sz="2400">
                  <a:effectLst>
                    <a:outerShdw blurRad="38100" dist="38100" dir="2700000" algn="tl">
                      <a:srgbClr val="000000"/>
                    </a:outerShdw>
                  </a:effectLst>
                  <a:latin typeface="Book Antiqua" pitchFamily="18" charset="0"/>
                </a:rPr>
                <a:t>is the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value providing an area of</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 in the upper tail of the standard</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normal probability distribution</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is the sample proportion</a:t>
              </a:r>
            </a:p>
          </p:txBody>
        </p:sp>
        <p:graphicFrame>
          <p:nvGraphicFramePr>
            <p:cNvPr id="23557" name="Object 5">
              <a:hlinkClick r:id="" action="ppaction://ole?verb=0"/>
            </p:cNvPr>
            <p:cNvGraphicFramePr>
              <a:graphicFrameLocks/>
            </p:cNvGraphicFramePr>
            <p:nvPr/>
          </p:nvGraphicFramePr>
          <p:xfrm>
            <a:off x="1676" y="3132"/>
            <a:ext cx="137" cy="181"/>
          </p:xfrm>
          <a:graphic>
            <a:graphicData uri="http://schemas.openxmlformats.org/presentationml/2006/ole">
              <mc:AlternateContent xmlns:mc="http://schemas.openxmlformats.org/markup-compatibility/2006">
                <mc:Choice xmlns:v="urn:schemas-microsoft-com:vml" Requires="v">
                  <p:oleObj spid="_x0000_s23613" name="Equation" r:id="rId6" imgW="214200" imgH="264960" progId="Equation">
                    <p:embed/>
                  </p:oleObj>
                </mc:Choice>
                <mc:Fallback>
                  <p:oleObj name="Equation" r:id="rId6" imgW="214200" imgH="264960" progId="Equation">
                    <p:embed/>
                    <p:pic>
                      <p:nvPicPr>
                        <p:cNvPr id="0" name="Picture 5"/>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 y="3132"/>
                          <a:ext cx="137" cy="181"/>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3561" name="AutoShape 9"/>
          <p:cNvSpPr>
            <a:spLocks noChangeArrowheads="1"/>
          </p:cNvSpPr>
          <p:nvPr/>
        </p:nvSpPr>
        <p:spPr bwMode="auto">
          <a:xfrm rot="5400000">
            <a:off x="2840038" y="22113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3561"/>
                                        </p:tgtEl>
                                        <p:attrNameLst>
                                          <p:attrName>style.visibility</p:attrName>
                                        </p:attrNameLst>
                                      </p:cBhvr>
                                      <p:to>
                                        <p:strVal val="visible"/>
                                      </p:to>
                                    </p:set>
                                    <p:animEffect transition="in" filter="slide(fromLeft)">
                                      <p:cBhvr>
                                        <p:cTn id="7" dur="500"/>
                                        <p:tgtEl>
                                          <p:spTgt spid="23561"/>
                                        </p:tgtEl>
                                      </p:cBhvr>
                                    </p:animEffect>
                                  </p:childTnLst>
                                  <p:subTnLst>
                                    <p:set>
                                      <p:cBhvr override="childStyle">
                                        <p:cTn dur="1" fill="hold" display="0" masterRel="nextClick" afterEffect="1"/>
                                        <p:tgtEl>
                                          <p:spTgt spid="2356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3558"/>
                                        </p:tgtEl>
                                        <p:attrNameLst>
                                          <p:attrName>style.visibility</p:attrName>
                                        </p:attrNameLst>
                                      </p:cBhvr>
                                      <p:to>
                                        <p:strVal val="visible"/>
                                      </p:to>
                                    </p:set>
                                    <p:animEffect transition="in" filter="dissolve">
                                      <p:cBhvr>
                                        <p:cTn id="12" dur="500"/>
                                        <p:tgtEl>
                                          <p:spTgt spid="23558"/>
                                        </p:tgtEl>
                                      </p:cBhvr>
                                    </p:animEffect>
                                  </p:childTnLst>
                                </p:cTn>
                              </p:par>
                            </p:childTnLst>
                          </p:cTn>
                        </p:par>
                        <p:par>
                          <p:cTn id="13" fill="hold">
                            <p:stCondLst>
                              <p:cond delay="500"/>
                            </p:stCondLst>
                            <p:childTnLst>
                              <p:par>
                                <p:cTn id="14" presetID="23" presetClass="entr" presetSubtype="272" fill="hold" nodeType="afterEffect">
                                  <p:stCondLst>
                                    <p:cond delay="1000"/>
                                  </p:stCondLst>
                                  <p:childTnLst>
                                    <p:set>
                                      <p:cBhvr>
                                        <p:cTn id="15" dur="1" fill="hold">
                                          <p:stCondLst>
                                            <p:cond delay="0"/>
                                          </p:stCondLst>
                                        </p:cTn>
                                        <p:tgtEl>
                                          <p:spTgt spid="23556"/>
                                        </p:tgtEl>
                                        <p:attrNameLst>
                                          <p:attrName>style.visibility</p:attrName>
                                        </p:attrNameLst>
                                      </p:cBhvr>
                                      <p:to>
                                        <p:strVal val="visible"/>
                                      </p:to>
                                    </p:set>
                                    <p:anim calcmode="lin" valueType="num">
                                      <p:cBhvr>
                                        <p:cTn id="16" dur="500" fill="hold"/>
                                        <p:tgtEl>
                                          <p:spTgt spid="23556"/>
                                        </p:tgtEl>
                                        <p:attrNameLst>
                                          <p:attrName>ppt_w</p:attrName>
                                        </p:attrNameLst>
                                      </p:cBhvr>
                                      <p:tavLst>
                                        <p:tav tm="0">
                                          <p:val>
                                            <p:strVal val="2/3*#ppt_w"/>
                                          </p:val>
                                        </p:tav>
                                        <p:tav tm="100000">
                                          <p:val>
                                            <p:strVal val="#ppt_w"/>
                                          </p:val>
                                        </p:tav>
                                      </p:tavLst>
                                    </p:anim>
                                    <p:anim calcmode="lin" valueType="num">
                                      <p:cBhvr>
                                        <p:cTn id="17" dur="500" fill="hold"/>
                                        <p:tgtEl>
                                          <p:spTgt spid="23556"/>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1" fill="hold" nodeType="afterEffect">
                                  <p:stCondLst>
                                    <p:cond delay="2000"/>
                                  </p:stCondLst>
                                  <p:childTnLst>
                                    <p:set>
                                      <p:cBhvr>
                                        <p:cTn id="20" dur="1" fill="hold">
                                          <p:stCondLst>
                                            <p:cond delay="0"/>
                                          </p:stCondLst>
                                        </p:cTn>
                                        <p:tgtEl>
                                          <p:spTgt spid="23563"/>
                                        </p:tgtEl>
                                        <p:attrNameLst>
                                          <p:attrName>style.visibility</p:attrName>
                                        </p:attrNameLst>
                                      </p:cBhvr>
                                      <p:to>
                                        <p:strVal val="visible"/>
                                      </p:to>
                                    </p:set>
                                    <p:animEffect transition="in" filter="slide(fromTop)">
                                      <p:cBhvr>
                                        <p:cTn id="21" dur="500"/>
                                        <p:tgtEl>
                                          <p:spTgt spid="235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8" grpId="0" animBg="1"/>
      <p:bldP spid="2356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ChangeArrowheads="1"/>
          </p:cNvSpPr>
          <p:nvPr/>
        </p:nvSpPr>
        <p:spPr bwMode="auto">
          <a:xfrm>
            <a:off x="685800" y="155575"/>
            <a:ext cx="7772400" cy="81438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Interval Estimate of a Population Mean:</a:t>
            </a:r>
            <a:br>
              <a:rPr lang="en-US" sz="2800">
                <a:solidFill>
                  <a:srgbClr val="66FFFF"/>
                </a:solidFill>
                <a:effectLst>
                  <a:outerShdw blurRad="38100" dist="38100" dir="2700000" algn="tl">
                    <a:srgbClr val="000000"/>
                  </a:outerShdw>
                </a:effectLst>
                <a:latin typeface="Book Antiqua" pitchFamily="18" charset="0"/>
              </a:rPr>
            </a:br>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p>
        </p:txBody>
      </p:sp>
      <p:sp>
        <p:nvSpPr>
          <p:cNvPr id="163843" name="Rectangle 3"/>
          <p:cNvSpPr>
            <a:spLocks noChangeArrowheads="1"/>
          </p:cNvSpPr>
          <p:nvPr/>
        </p:nvSpPr>
        <p:spPr bwMode="auto">
          <a:xfrm>
            <a:off x="685800" y="1114425"/>
            <a:ext cx="7772400" cy="4195763"/>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endParaRPr lang="en-US" sz="2400" i="1">
              <a:effectLst>
                <a:outerShdw blurRad="38100" dist="38100" dir="2700000" algn="tl">
                  <a:srgbClr val="000000"/>
                </a:outerShdw>
              </a:effectLst>
              <a:latin typeface="Book Antiqua" pitchFamily="18" charset="0"/>
            </a:endParaRPr>
          </a:p>
        </p:txBody>
      </p:sp>
      <p:sp>
        <p:nvSpPr>
          <p:cNvPr id="163845" name="Rectangle 5"/>
          <p:cNvSpPr>
            <a:spLocks noChangeArrowheads="1"/>
          </p:cNvSpPr>
          <p:nvPr/>
        </p:nvSpPr>
        <p:spPr bwMode="auto">
          <a:xfrm>
            <a:off x="714375" y="1117600"/>
            <a:ext cx="7727950" cy="21145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In order to develop an interval estimate of a population mean, the margin of error must be computed using either:</a:t>
            </a:r>
          </a:p>
          <a:p>
            <a:pPr marL="742950" lvl="1" indent="-285750" algn="l">
              <a:spcBef>
                <a:spcPct val="20000"/>
              </a:spcBef>
              <a:buClr>
                <a:srgbClr val="66FFFF"/>
              </a:buClr>
              <a:buSzPct val="125000"/>
              <a:buFontTx/>
              <a:buChar char="•"/>
            </a:pPr>
            <a:r>
              <a:rPr lang="en-US" sz="2400">
                <a:effectLst>
                  <a:outerShdw blurRad="38100" dist="38100" dir="2700000" algn="tl">
                    <a:srgbClr val="000000"/>
                  </a:outerShdw>
                </a:effectLst>
                <a:latin typeface="Book Antiqua" pitchFamily="18" charset="0"/>
              </a:rPr>
              <a:t>the population standard deviation </a:t>
            </a:r>
            <a:r>
              <a:rPr lang="en-US" sz="2400" i="1">
                <a:effectLst>
                  <a:outerShdw blurRad="38100" dist="38100" dir="2700000" algn="tl">
                    <a:srgbClr val="000000"/>
                  </a:outerShdw>
                </a:effectLst>
                <a:latin typeface="Symbol" pitchFamily="18" charset="2"/>
              </a:rPr>
              <a:t>s</a:t>
            </a:r>
            <a:r>
              <a:rPr lang="en-US" sz="2400">
                <a:effectLst>
                  <a:outerShdw blurRad="38100" dist="38100" dir="2700000" algn="tl">
                    <a:srgbClr val="000000"/>
                  </a:outerShdw>
                </a:effectLst>
                <a:latin typeface="Book Antiqua" pitchFamily="18" charset="0"/>
              </a:rPr>
              <a:t> , or</a:t>
            </a:r>
          </a:p>
          <a:p>
            <a:pPr marL="742950" lvl="1" indent="-285750" algn="l">
              <a:spcBef>
                <a:spcPct val="20000"/>
              </a:spcBef>
              <a:buClr>
                <a:srgbClr val="66FFFF"/>
              </a:buClr>
              <a:buSzPct val="125000"/>
              <a:buFontTx/>
              <a:buChar char="•"/>
            </a:pPr>
            <a:r>
              <a:rPr lang="en-US" sz="2400">
                <a:effectLst>
                  <a:outerShdw blurRad="38100" dist="38100" dir="2700000" algn="tl">
                    <a:srgbClr val="000000"/>
                  </a:outerShdw>
                </a:effectLst>
                <a:latin typeface="Book Antiqua" pitchFamily="18" charset="0"/>
              </a:rPr>
              <a:t>the sample standard deviation </a:t>
            </a:r>
            <a:r>
              <a:rPr lang="en-US" sz="2400" i="1">
                <a:effectLst>
                  <a:outerShdw blurRad="38100" dist="38100" dir="2700000" algn="tl">
                    <a:srgbClr val="000000"/>
                  </a:outerShdw>
                </a:effectLst>
                <a:latin typeface="Book Antiqua" pitchFamily="18" charset="0"/>
              </a:rPr>
              <a:t>s</a:t>
            </a:r>
          </a:p>
        </p:txBody>
      </p:sp>
      <p:sp>
        <p:nvSpPr>
          <p:cNvPr id="163846" name="Rectangle 6"/>
          <p:cNvSpPr>
            <a:spLocks noChangeArrowheads="1"/>
          </p:cNvSpPr>
          <p:nvPr/>
        </p:nvSpPr>
        <p:spPr bwMode="auto">
          <a:xfrm>
            <a:off x="714375" y="3175000"/>
            <a:ext cx="7727950" cy="12001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i="1">
                <a:effectLst>
                  <a:outerShdw blurRad="38100" dist="38100" dir="2700000" algn="tl">
                    <a:srgbClr val="000000"/>
                  </a:outerShdw>
                </a:effectLst>
                <a:latin typeface="Symbol" pitchFamily="18" charset="2"/>
              </a:rPr>
              <a:t>s</a:t>
            </a:r>
            <a:r>
              <a:rPr lang="en-US" sz="2400">
                <a:effectLst>
                  <a:outerShdw blurRad="38100" dist="38100" dir="2700000" algn="tl">
                    <a:srgbClr val="000000"/>
                  </a:outerShdw>
                </a:effectLst>
                <a:latin typeface="Book Antiqua" pitchFamily="18" charset="0"/>
              </a:rPr>
              <a:t>  is rarely known exactly, but often a good estimate can be obtained based on historical data or other information.</a:t>
            </a:r>
          </a:p>
        </p:txBody>
      </p:sp>
      <p:sp>
        <p:nvSpPr>
          <p:cNvPr id="163847" name="Rectangle 7"/>
          <p:cNvSpPr>
            <a:spLocks noChangeArrowheads="1"/>
          </p:cNvSpPr>
          <p:nvPr/>
        </p:nvSpPr>
        <p:spPr bwMode="auto">
          <a:xfrm>
            <a:off x="714375" y="4337050"/>
            <a:ext cx="7727950" cy="5143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We refer to such cases as the </a:t>
            </a:r>
            <a:r>
              <a:rPr lang="en-US" sz="2400" i="1" u="sng">
                <a:effectLst>
                  <a:outerShdw blurRad="38100" dist="38100" dir="2700000" algn="tl">
                    <a:srgbClr val="000000"/>
                  </a:outerShdw>
                </a:effectLst>
                <a:latin typeface="Symbol" pitchFamily="18" charset="2"/>
              </a:rPr>
              <a:t>s</a:t>
            </a:r>
            <a:r>
              <a:rPr lang="en-US" sz="2400" u="sng">
                <a:effectLst>
                  <a:outerShdw blurRad="38100" dist="38100" dir="2700000" algn="tl">
                    <a:srgbClr val="000000"/>
                  </a:outerShdw>
                </a:effectLst>
                <a:latin typeface="Book Antiqua" pitchFamily="18" charset="0"/>
              </a:rPr>
              <a:t>  known</a:t>
            </a:r>
            <a:r>
              <a:rPr lang="en-US" sz="2400">
                <a:effectLst>
                  <a:outerShdw blurRad="38100" dist="38100" dir="2700000" algn="tl">
                    <a:srgbClr val="000000"/>
                  </a:outerShdw>
                </a:effectLst>
                <a:latin typeface="Book Antiqua" pitchFamily="18" charset="0"/>
              </a:rPr>
              <a:t> case. </a:t>
            </a:r>
          </a:p>
        </p:txBody>
      </p:sp>
      <p:sp>
        <p:nvSpPr>
          <p:cNvPr id="163848" name="AutoShape 8"/>
          <p:cNvSpPr>
            <a:spLocks noChangeArrowheads="1"/>
          </p:cNvSpPr>
          <p:nvPr/>
        </p:nvSpPr>
        <p:spPr bwMode="auto">
          <a:xfrm rot="5400000">
            <a:off x="496888" y="12731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3849" name="AutoShape 9"/>
          <p:cNvSpPr>
            <a:spLocks noChangeArrowheads="1"/>
          </p:cNvSpPr>
          <p:nvPr/>
        </p:nvSpPr>
        <p:spPr bwMode="auto">
          <a:xfrm rot="5400000">
            <a:off x="496888" y="33305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63850" name="AutoShape 10"/>
          <p:cNvSpPr>
            <a:spLocks noChangeArrowheads="1"/>
          </p:cNvSpPr>
          <p:nvPr/>
        </p:nvSpPr>
        <p:spPr bwMode="auto">
          <a:xfrm rot="5400000">
            <a:off x="496888" y="44926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63848"/>
                                        </p:tgtEl>
                                        <p:attrNameLst>
                                          <p:attrName>style.visibility</p:attrName>
                                        </p:attrNameLst>
                                      </p:cBhvr>
                                      <p:to>
                                        <p:strVal val="visible"/>
                                      </p:to>
                                    </p:set>
                                    <p:animEffect transition="in" filter="slide(fromLeft)">
                                      <p:cBhvr>
                                        <p:cTn id="7" dur="500"/>
                                        <p:tgtEl>
                                          <p:spTgt spid="163848"/>
                                        </p:tgtEl>
                                      </p:cBhvr>
                                    </p:animEffect>
                                  </p:childTnLst>
                                  <p:subTnLst>
                                    <p:set>
                                      <p:cBhvr override="childStyle">
                                        <p:cTn dur="1" fill="hold" display="0" masterRel="nextClick" afterEffect="1"/>
                                        <p:tgtEl>
                                          <p:spTgt spid="16384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3845"/>
                                        </p:tgtEl>
                                        <p:attrNameLst>
                                          <p:attrName>style.visibility</p:attrName>
                                        </p:attrNameLst>
                                      </p:cBhvr>
                                      <p:to>
                                        <p:strVal val="visible"/>
                                      </p:to>
                                    </p:set>
                                    <p:animEffect transition="in" filter="blinds(horizontal)">
                                      <p:cBhvr>
                                        <p:cTn id="12" dur="500"/>
                                        <p:tgtEl>
                                          <p:spTgt spid="163845"/>
                                        </p:tgtEl>
                                      </p:cBhvr>
                                    </p:animEffect>
                                  </p:childTnLst>
                                </p:cTn>
                              </p:par>
                            </p:childTnLst>
                          </p:cTn>
                        </p:par>
                        <p:par>
                          <p:cTn id="13" fill="hold">
                            <p:stCondLst>
                              <p:cond delay="500"/>
                            </p:stCondLst>
                            <p:childTnLst>
                              <p:par>
                                <p:cTn id="14" presetID="12" presetClass="entr" presetSubtype="8" fill="hold" grpId="0" nodeType="afterEffect">
                                  <p:stCondLst>
                                    <p:cond delay="5000"/>
                                  </p:stCondLst>
                                  <p:childTnLst>
                                    <p:set>
                                      <p:cBhvr>
                                        <p:cTn id="15" dur="1" fill="hold">
                                          <p:stCondLst>
                                            <p:cond delay="0"/>
                                          </p:stCondLst>
                                        </p:cTn>
                                        <p:tgtEl>
                                          <p:spTgt spid="163849"/>
                                        </p:tgtEl>
                                        <p:attrNameLst>
                                          <p:attrName>style.visibility</p:attrName>
                                        </p:attrNameLst>
                                      </p:cBhvr>
                                      <p:to>
                                        <p:strVal val="visible"/>
                                      </p:to>
                                    </p:set>
                                    <p:animEffect transition="in" filter="slide(fromLeft)">
                                      <p:cBhvr>
                                        <p:cTn id="16" dur="500"/>
                                        <p:tgtEl>
                                          <p:spTgt spid="163849"/>
                                        </p:tgtEl>
                                      </p:cBhvr>
                                    </p:animEffect>
                                  </p:childTnLst>
                                  <p:subTnLst>
                                    <p:set>
                                      <p:cBhvr override="childStyle">
                                        <p:cTn dur="1" fill="hold" display="0" masterRel="nextClick" afterEffect="1"/>
                                        <p:tgtEl>
                                          <p:spTgt spid="163849"/>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63846"/>
                                        </p:tgtEl>
                                        <p:attrNameLst>
                                          <p:attrName>style.visibility</p:attrName>
                                        </p:attrNameLst>
                                      </p:cBhvr>
                                      <p:to>
                                        <p:strVal val="visible"/>
                                      </p:to>
                                    </p:set>
                                    <p:animEffect transition="in" filter="blinds(horizontal)">
                                      <p:cBhvr>
                                        <p:cTn id="21" dur="500"/>
                                        <p:tgtEl>
                                          <p:spTgt spid="163846"/>
                                        </p:tgtEl>
                                      </p:cBhvr>
                                    </p:animEffect>
                                  </p:childTnLst>
                                </p:cTn>
                              </p:par>
                            </p:childTnLst>
                          </p:cTn>
                        </p:par>
                        <p:par>
                          <p:cTn id="22" fill="hold">
                            <p:stCondLst>
                              <p:cond delay="500"/>
                            </p:stCondLst>
                            <p:childTnLst>
                              <p:par>
                                <p:cTn id="23" presetID="12" presetClass="entr" presetSubtype="8" fill="hold" grpId="0" nodeType="afterEffect">
                                  <p:stCondLst>
                                    <p:cond delay="3000"/>
                                  </p:stCondLst>
                                  <p:childTnLst>
                                    <p:set>
                                      <p:cBhvr>
                                        <p:cTn id="24" dur="1" fill="hold">
                                          <p:stCondLst>
                                            <p:cond delay="0"/>
                                          </p:stCondLst>
                                        </p:cTn>
                                        <p:tgtEl>
                                          <p:spTgt spid="163850"/>
                                        </p:tgtEl>
                                        <p:attrNameLst>
                                          <p:attrName>style.visibility</p:attrName>
                                        </p:attrNameLst>
                                      </p:cBhvr>
                                      <p:to>
                                        <p:strVal val="visible"/>
                                      </p:to>
                                    </p:set>
                                    <p:animEffect transition="in" filter="slide(fromLeft)">
                                      <p:cBhvr>
                                        <p:cTn id="25" dur="500"/>
                                        <p:tgtEl>
                                          <p:spTgt spid="163850"/>
                                        </p:tgtEl>
                                      </p:cBhvr>
                                    </p:animEffect>
                                  </p:childTnLst>
                                  <p:subTnLst>
                                    <p:set>
                                      <p:cBhvr override="childStyle">
                                        <p:cTn dur="1" fill="hold" display="0" masterRel="nextClick" afterEffect="1"/>
                                        <p:tgtEl>
                                          <p:spTgt spid="163850"/>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63847"/>
                                        </p:tgtEl>
                                        <p:attrNameLst>
                                          <p:attrName>style.visibility</p:attrName>
                                        </p:attrNameLst>
                                      </p:cBhvr>
                                      <p:to>
                                        <p:strVal val="visible"/>
                                      </p:to>
                                    </p:set>
                                    <p:animEffect transition="in" filter="blinds(horizontal)">
                                      <p:cBhvr>
                                        <p:cTn id="30" dur="500"/>
                                        <p:tgtEl>
                                          <p:spTgt spid="1638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5" grpId="0" autoUpdateAnimBg="0"/>
      <p:bldP spid="163846" grpId="0" autoUpdateAnimBg="0"/>
      <p:bldP spid="163847" grpId="0" autoUpdateAnimBg="0"/>
      <p:bldP spid="163848" grpId="0" animBg="1"/>
      <p:bldP spid="163849" grpId="0" animBg="1"/>
      <p:bldP spid="163850" grpId="0" animBg="1"/>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1020763" y="1565275"/>
            <a:ext cx="7569200" cy="2763838"/>
          </a:xfrm>
          <a:noFill/>
          <a:ln/>
        </p:spPr>
        <p:txBody>
          <a:bodyPr/>
          <a:lstStyle/>
          <a:p>
            <a:pPr>
              <a:buFont typeface="Monotype Sorts" pitchFamily="2" charset="2"/>
              <a:buNone/>
            </a:pPr>
            <a:r>
              <a:rPr lang="en-US"/>
              <a:t>     Political Science, Inc. (PSI) specializes in voter polls</a:t>
            </a:r>
          </a:p>
          <a:p>
            <a:pPr>
              <a:buFont typeface="Monotype Sorts" pitchFamily="2" charset="2"/>
              <a:buNone/>
            </a:pPr>
            <a:r>
              <a:rPr lang="en-US"/>
              <a:t>and surveys designed to keep political office seekers</a:t>
            </a:r>
          </a:p>
          <a:p>
            <a:pPr>
              <a:buFont typeface="Monotype Sorts" pitchFamily="2" charset="2"/>
              <a:buNone/>
            </a:pPr>
            <a:r>
              <a:rPr lang="en-US"/>
              <a:t>informed of their position in a race. </a:t>
            </a:r>
          </a:p>
          <a:p>
            <a:pPr>
              <a:buFont typeface="Monotype Sorts" pitchFamily="2" charset="2"/>
              <a:buNone/>
            </a:pPr>
            <a:r>
              <a:rPr lang="en-US"/>
              <a:t>     Using telephone surveys, PSI interviewers ask</a:t>
            </a:r>
          </a:p>
          <a:p>
            <a:pPr>
              <a:buFont typeface="Monotype Sorts" pitchFamily="2" charset="2"/>
              <a:buNone/>
            </a:pPr>
            <a:r>
              <a:rPr lang="en-US"/>
              <a:t>registered voters who they would vote for if the </a:t>
            </a:r>
          </a:p>
          <a:p>
            <a:pPr>
              <a:buFont typeface="Monotype Sorts" pitchFamily="2" charset="2"/>
              <a:buNone/>
            </a:pPr>
            <a:r>
              <a:rPr lang="en-US"/>
              <a:t>election were held that day.  </a:t>
            </a:r>
          </a:p>
        </p:txBody>
      </p:sp>
      <p:sp>
        <p:nvSpPr>
          <p:cNvPr id="24748" name="Rectangle 172"/>
          <p:cNvSpPr>
            <a:spLocks noChangeArrowheads="1"/>
          </p:cNvSpPr>
          <p:nvPr/>
        </p:nvSpPr>
        <p:spPr bwMode="auto">
          <a:xfrm>
            <a:off x="685800" y="105118"/>
            <a:ext cx="7772400" cy="930275"/>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Interval Estimate</a:t>
            </a:r>
          </a:p>
          <a:p>
            <a:r>
              <a:rPr lang="en-US" sz="2800" dirty="0">
                <a:solidFill>
                  <a:srgbClr val="66FFFF"/>
                </a:solidFill>
                <a:effectLst>
                  <a:outerShdw blurRad="38100" dist="38100" dir="2700000" algn="tl">
                    <a:srgbClr val="000000"/>
                  </a:outerShdw>
                </a:effectLst>
                <a:latin typeface="Book Antiqua" pitchFamily="18" charset="0"/>
              </a:rPr>
              <a:t>of a Population Proportion</a:t>
            </a:r>
          </a:p>
        </p:txBody>
      </p:sp>
      <p:sp>
        <p:nvSpPr>
          <p:cNvPr id="24749" name="Rectangle 173"/>
          <p:cNvSpPr>
            <a:spLocks noChangeArrowheads="1"/>
          </p:cNvSpPr>
          <p:nvPr/>
        </p:nvSpPr>
        <p:spPr bwMode="auto">
          <a:xfrm>
            <a:off x="711200" y="1114425"/>
            <a:ext cx="6000750" cy="4953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Political Science, Inc.</a:t>
            </a:r>
            <a:endParaRPr lang="en-US" sz="2400">
              <a:effectLst>
                <a:outerShdw blurRad="38100" dist="38100" dir="2700000" algn="tl">
                  <a:srgbClr val="000000"/>
                </a:outerShdw>
              </a:effectLst>
              <a:latin typeface="Book Antiqua" pitchFamily="18" charset="0"/>
            </a:endParaRPr>
          </a:p>
        </p:txBody>
      </p:sp>
      <p:sp>
        <p:nvSpPr>
          <p:cNvPr id="24750" name="AutoShape 174"/>
          <p:cNvSpPr>
            <a:spLocks noChangeArrowheads="1"/>
          </p:cNvSpPr>
          <p:nvPr/>
        </p:nvSpPr>
        <p:spPr bwMode="auto">
          <a:xfrm rot="5400000">
            <a:off x="763588" y="16970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4750"/>
                                        </p:tgtEl>
                                        <p:attrNameLst>
                                          <p:attrName>style.visibility</p:attrName>
                                        </p:attrNameLst>
                                      </p:cBhvr>
                                      <p:to>
                                        <p:strVal val="visible"/>
                                      </p:to>
                                    </p:set>
                                    <p:animEffect transition="in" filter="slide(fromLeft)">
                                      <p:cBhvr>
                                        <p:cTn id="7" dur="500"/>
                                        <p:tgtEl>
                                          <p:spTgt spid="24750"/>
                                        </p:tgtEl>
                                      </p:cBhvr>
                                    </p:animEffect>
                                  </p:childTnLst>
                                  <p:subTnLst>
                                    <p:set>
                                      <p:cBhvr override="childStyle">
                                        <p:cTn dur="1" fill="hold" display="0" masterRel="nextClick" afterEffect="1"/>
                                        <p:tgtEl>
                                          <p:spTgt spid="2475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4579"/>
                                        </p:tgtEl>
                                        <p:attrNameLst>
                                          <p:attrName>style.visibility</p:attrName>
                                        </p:attrNameLst>
                                      </p:cBhvr>
                                      <p:to>
                                        <p:strVal val="visible"/>
                                      </p:to>
                                    </p:set>
                                    <p:animEffect transition="in" filter="blinds(horizontal)">
                                      <p:cBhvr>
                                        <p:cTn id="12" dur="500"/>
                                        <p:tgtEl>
                                          <p:spTgt spid="245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autoUpdateAnimBg="0"/>
      <p:bldP spid="24750"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94" name="Rectangle 46"/>
          <p:cNvSpPr>
            <a:spLocks noChangeArrowheads="1"/>
          </p:cNvSpPr>
          <p:nvPr/>
        </p:nvSpPr>
        <p:spPr bwMode="auto">
          <a:xfrm>
            <a:off x="1058863" y="1546225"/>
            <a:ext cx="7391400" cy="27892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In a current election campaign, PSI has just found</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that 220 registered voters, out of 500 contacted, favor</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a particular candidate.  PSI wants to develop a 95%</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confidence interval estimate for the proportion of the</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population of registered voters that favor the</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candidate.</a:t>
            </a:r>
          </a:p>
        </p:txBody>
      </p:sp>
      <p:sp>
        <p:nvSpPr>
          <p:cNvPr id="155695" name="Rectangle 47"/>
          <p:cNvSpPr>
            <a:spLocks noChangeArrowheads="1"/>
          </p:cNvSpPr>
          <p:nvPr/>
        </p:nvSpPr>
        <p:spPr bwMode="auto">
          <a:xfrm>
            <a:off x="685800" y="105118"/>
            <a:ext cx="7772400" cy="930275"/>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Interval Estimate</a:t>
            </a:r>
          </a:p>
          <a:p>
            <a:r>
              <a:rPr lang="en-US" sz="2800" dirty="0">
                <a:solidFill>
                  <a:srgbClr val="66FFFF"/>
                </a:solidFill>
                <a:effectLst>
                  <a:outerShdw blurRad="38100" dist="38100" dir="2700000" algn="tl">
                    <a:srgbClr val="000000"/>
                  </a:outerShdw>
                </a:effectLst>
                <a:latin typeface="Book Antiqua" pitchFamily="18" charset="0"/>
              </a:rPr>
              <a:t>of a Population Proportion</a:t>
            </a:r>
          </a:p>
        </p:txBody>
      </p:sp>
      <p:sp>
        <p:nvSpPr>
          <p:cNvPr id="155696" name="Rectangle 48"/>
          <p:cNvSpPr>
            <a:spLocks noChangeArrowheads="1"/>
          </p:cNvSpPr>
          <p:nvPr/>
        </p:nvSpPr>
        <p:spPr bwMode="auto">
          <a:xfrm>
            <a:off x="711200" y="1114425"/>
            <a:ext cx="6000750" cy="4953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Political Science, Inc.</a:t>
            </a:r>
            <a:endParaRPr lang="en-US" sz="2400">
              <a:effectLst>
                <a:outerShdw blurRad="38100" dist="38100" dir="2700000" algn="tl">
                  <a:srgbClr val="000000"/>
                </a:outerShdw>
              </a:effectLst>
              <a:latin typeface="Book Antiqua" pitchFamily="18" charset="0"/>
            </a:endParaRPr>
          </a:p>
        </p:txBody>
      </p:sp>
      <p:sp>
        <p:nvSpPr>
          <p:cNvPr id="155697" name="AutoShape 49"/>
          <p:cNvSpPr>
            <a:spLocks noChangeArrowheads="1"/>
          </p:cNvSpPr>
          <p:nvPr/>
        </p:nvSpPr>
        <p:spPr bwMode="auto">
          <a:xfrm rot="5400000">
            <a:off x="763588" y="16970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55697"/>
                                        </p:tgtEl>
                                        <p:attrNameLst>
                                          <p:attrName>style.visibility</p:attrName>
                                        </p:attrNameLst>
                                      </p:cBhvr>
                                      <p:to>
                                        <p:strVal val="visible"/>
                                      </p:to>
                                    </p:set>
                                    <p:animEffect transition="in" filter="slide(fromLeft)">
                                      <p:cBhvr>
                                        <p:cTn id="7" dur="500"/>
                                        <p:tgtEl>
                                          <p:spTgt spid="155697"/>
                                        </p:tgtEl>
                                      </p:cBhvr>
                                    </p:animEffect>
                                  </p:childTnLst>
                                  <p:subTnLst>
                                    <p:set>
                                      <p:cBhvr override="childStyle">
                                        <p:cTn dur="1" fill="hold" display="0" masterRel="nextClick" afterEffect="1"/>
                                        <p:tgtEl>
                                          <p:spTgt spid="15569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5694"/>
                                        </p:tgtEl>
                                        <p:attrNameLst>
                                          <p:attrName>style.visibility</p:attrName>
                                        </p:attrNameLst>
                                      </p:cBhvr>
                                      <p:to>
                                        <p:strVal val="visible"/>
                                      </p:to>
                                    </p:set>
                                    <p:animEffect transition="in" filter="blinds(horizontal)">
                                      <p:cBhvr>
                                        <p:cTn id="12" dur="500"/>
                                        <p:tgtEl>
                                          <p:spTgt spid="1556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94" grpId="0" autoUpdateAnimBg="0"/>
      <p:bldP spid="155697"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93" name="Rectangle 193"/>
          <p:cNvSpPr>
            <a:spLocks noChangeArrowheads="1"/>
          </p:cNvSpPr>
          <p:nvPr/>
        </p:nvSpPr>
        <p:spPr bwMode="auto">
          <a:xfrm>
            <a:off x="971550" y="4019550"/>
            <a:ext cx="7448550" cy="11430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aphicFrame>
        <p:nvGraphicFramePr>
          <p:cNvPr id="25603" name="Object 3">
            <a:hlinkClick r:id="" action="ppaction://ole?verb=0"/>
          </p:cNvPr>
          <p:cNvGraphicFramePr>
            <a:graphicFrameLocks/>
          </p:cNvGraphicFramePr>
          <p:nvPr/>
        </p:nvGraphicFramePr>
        <p:xfrm>
          <a:off x="3348038" y="1376363"/>
          <a:ext cx="2268537" cy="782637"/>
        </p:xfrm>
        <a:graphic>
          <a:graphicData uri="http://schemas.openxmlformats.org/presentationml/2006/ole">
            <mc:AlternateContent xmlns:mc="http://schemas.openxmlformats.org/markup-compatibility/2006">
              <mc:Choice xmlns:v="urn:schemas-microsoft-com:vml" Requires="v">
                <p:oleObj spid="_x0000_s25687" name="Equation" r:id="rId4" imgW="2220840" imgH="734760" progId="Equation">
                  <p:embed/>
                </p:oleObj>
              </mc:Choice>
              <mc:Fallback>
                <p:oleObj name="Equation" r:id="rId4" imgW="2220840" imgH="734760" progId="Equation">
                  <p:embed/>
                  <p:pic>
                    <p:nvPicPr>
                      <p:cNvPr id="0" name="Picture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48038" y="1376363"/>
                        <a:ext cx="2268537" cy="78263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nvGrpSpPr>
          <p:cNvPr id="25792" name="Group 192"/>
          <p:cNvGrpSpPr>
            <a:grpSpLocks/>
          </p:cNvGrpSpPr>
          <p:nvPr/>
        </p:nvGrpSpPr>
        <p:grpSpPr bwMode="auto">
          <a:xfrm>
            <a:off x="1238250" y="2286000"/>
            <a:ext cx="6858000" cy="609600"/>
            <a:chOff x="780" y="1440"/>
            <a:chExt cx="4320" cy="384"/>
          </a:xfrm>
        </p:grpSpPr>
        <p:sp>
          <p:nvSpPr>
            <p:cNvPr id="25783" name="Rectangle 183"/>
            <p:cNvSpPr>
              <a:spLocks noChangeArrowheads="1"/>
            </p:cNvSpPr>
            <p:nvPr/>
          </p:nvSpPr>
          <p:spPr bwMode="auto">
            <a:xfrm>
              <a:off x="780" y="1440"/>
              <a:ext cx="4320" cy="384"/>
            </a:xfrm>
            <a:prstGeom prst="rect">
              <a:avLst/>
            </a:prstGeom>
            <a:noFill/>
            <a:ln w="12700">
              <a:noFill/>
              <a:miter lim="800000"/>
              <a:headEnd/>
              <a:tailEnd/>
            </a:ln>
            <a:effectLst/>
          </p:spPr>
          <p:txBody>
            <a:bodyPr wrap="none" anchor="ctr"/>
            <a:lstStyle/>
            <a:p>
              <a:pPr>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where: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 500,      = 220/500 = .44,    </a:t>
              </a:r>
              <a:r>
                <a:rPr lang="en-US" sz="2400" i="1">
                  <a:effectLst>
                    <a:outerShdw blurRad="38100" dist="38100" dir="2700000" algn="tl">
                      <a:srgbClr val="000000"/>
                    </a:outerShdw>
                  </a:effectLst>
                  <a:latin typeface="Book Antiqua" pitchFamily="18" charset="0"/>
                </a:rPr>
                <a:t>z</a:t>
              </a:r>
              <a:r>
                <a:rPr lang="en-US" sz="2400" i="1" baseline="-25000">
                  <a:effectLst>
                    <a:outerShdw blurRad="38100" dist="38100" dir="2700000" algn="tl">
                      <a:srgbClr val="000000"/>
                    </a:outerShdw>
                  </a:effectLst>
                  <a:latin typeface="Symbol" pitchFamily="18" charset="2"/>
                </a:rPr>
                <a:t></a:t>
              </a:r>
              <a:r>
                <a:rPr lang="en-US" sz="2400" i="1" baseline="-25000">
                  <a:effectLst>
                    <a:outerShdw blurRad="38100" dist="38100" dir="2700000" algn="tl">
                      <a:srgbClr val="000000"/>
                    </a:outerShdw>
                  </a:effectLst>
                  <a:latin typeface="Book Antiqua" pitchFamily="18" charset="0"/>
                </a:rPr>
                <a:t>/2  </a:t>
              </a:r>
              <a:r>
                <a:rPr lang="en-US" sz="2400" i="1">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1.96</a:t>
              </a:r>
              <a:endParaRPr lang="en-US">
                <a:effectLst>
                  <a:outerShdw blurRad="38100" dist="38100" dir="2700000" algn="tl">
                    <a:srgbClr val="000000"/>
                  </a:outerShdw>
                </a:effectLst>
                <a:latin typeface="Book Antiqua" pitchFamily="18" charset="0"/>
              </a:endParaRPr>
            </a:p>
          </p:txBody>
        </p:sp>
        <p:graphicFrame>
          <p:nvGraphicFramePr>
            <p:cNvPr id="25604" name="Object 4">
              <a:hlinkClick r:id="" action="ppaction://ole?verb=0"/>
            </p:cNvPr>
            <p:cNvGraphicFramePr>
              <a:graphicFrameLocks/>
            </p:cNvGraphicFramePr>
            <p:nvPr/>
          </p:nvGraphicFramePr>
          <p:xfrm>
            <a:off x="2428" y="1584"/>
            <a:ext cx="149" cy="181"/>
          </p:xfrm>
          <a:graphic>
            <a:graphicData uri="http://schemas.openxmlformats.org/presentationml/2006/ole">
              <mc:AlternateContent xmlns:mc="http://schemas.openxmlformats.org/markup-compatibility/2006">
                <mc:Choice xmlns:v="urn:schemas-microsoft-com:vml" Requires="v">
                  <p:oleObj spid="_x0000_s25688" name="Equation" r:id="rId6" imgW="214200" imgH="264960" progId="Equation">
                    <p:embed/>
                  </p:oleObj>
                </mc:Choice>
                <mc:Fallback>
                  <p:oleObj name="Equation" r:id="rId6" imgW="214200" imgH="264960" progId="Equation">
                    <p:embed/>
                    <p:pic>
                      <p:nvPicPr>
                        <p:cNvPr id="0" name="Picture 4"/>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28" y="1584"/>
                          <a:ext cx="149" cy="181"/>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5737" name="Rectangle 137"/>
          <p:cNvSpPr>
            <a:spLocks noChangeArrowheads="1"/>
          </p:cNvSpPr>
          <p:nvPr/>
        </p:nvSpPr>
        <p:spPr bwMode="auto">
          <a:xfrm>
            <a:off x="685800" y="105118"/>
            <a:ext cx="7772400" cy="930275"/>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Interval Estimate</a:t>
            </a:r>
          </a:p>
          <a:p>
            <a:r>
              <a:rPr lang="en-US" sz="2800" dirty="0">
                <a:solidFill>
                  <a:srgbClr val="66FFFF"/>
                </a:solidFill>
                <a:effectLst>
                  <a:outerShdw blurRad="38100" dist="38100" dir="2700000" algn="tl">
                    <a:srgbClr val="000000"/>
                  </a:outerShdw>
                </a:effectLst>
                <a:latin typeface="Book Antiqua" pitchFamily="18" charset="0"/>
              </a:rPr>
              <a:t>of a Population Proportion</a:t>
            </a:r>
          </a:p>
        </p:txBody>
      </p:sp>
      <p:sp>
        <p:nvSpPr>
          <p:cNvPr id="25781" name="Rectangle 181"/>
          <p:cNvSpPr>
            <a:spLocks noChangeArrowheads="1"/>
          </p:cNvSpPr>
          <p:nvPr/>
        </p:nvSpPr>
        <p:spPr bwMode="auto">
          <a:xfrm>
            <a:off x="1066800" y="4076700"/>
            <a:ext cx="7372350" cy="1009650"/>
          </a:xfrm>
          <a:prstGeom prst="rect">
            <a:avLst/>
          </a:prstGeom>
          <a:noFill/>
          <a:ln w="12700">
            <a:noFill/>
            <a:miter lim="800000"/>
            <a:headEnd/>
            <a:tailEnd/>
          </a:ln>
          <a:effectLst>
            <a:outerShdw dist="17961" dir="2700000" algn="ctr" rotWithShape="0">
              <a:srgbClr val="000000"/>
            </a:outerShdw>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PSI is 95% confident that the proportion of all voters</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that favor the candidate is between .3965 and .4835.</a:t>
            </a:r>
          </a:p>
        </p:txBody>
      </p:sp>
      <p:grpSp>
        <p:nvGrpSpPr>
          <p:cNvPr id="25787" name="Group 187"/>
          <p:cNvGrpSpPr>
            <a:grpSpLocks/>
          </p:cNvGrpSpPr>
          <p:nvPr/>
        </p:nvGrpSpPr>
        <p:grpSpPr bwMode="auto">
          <a:xfrm>
            <a:off x="2058988" y="2981325"/>
            <a:ext cx="5294312" cy="831850"/>
            <a:chOff x="889" y="1974"/>
            <a:chExt cx="3335" cy="524"/>
          </a:xfrm>
        </p:grpSpPr>
        <p:graphicFrame>
          <p:nvGraphicFramePr>
            <p:cNvPr id="25605" name="Object 5">
              <a:hlinkClick r:id="" action="ppaction://ole?verb=0"/>
            </p:cNvPr>
            <p:cNvGraphicFramePr>
              <a:graphicFrameLocks/>
            </p:cNvGraphicFramePr>
            <p:nvPr/>
          </p:nvGraphicFramePr>
          <p:xfrm>
            <a:off x="889" y="1974"/>
            <a:ext cx="2033" cy="524"/>
          </p:xfrm>
          <a:graphic>
            <a:graphicData uri="http://schemas.openxmlformats.org/presentationml/2006/ole">
              <mc:AlternateContent xmlns:mc="http://schemas.openxmlformats.org/markup-compatibility/2006">
                <mc:Choice xmlns:v="urn:schemas-microsoft-com:vml" Requires="v">
                  <p:oleObj spid="_x0000_s25689" name="Equation" r:id="rId8" imgW="3352680" imgH="939600" progId="Equation.DSMT4">
                    <p:embed/>
                  </p:oleObj>
                </mc:Choice>
                <mc:Fallback>
                  <p:oleObj name="Equation" r:id="rId8" imgW="3352680" imgH="939600" progId="Equation.DSMT4">
                    <p:embed/>
                    <p:pic>
                      <p:nvPicPr>
                        <p:cNvPr id="0" name="Picture 5"/>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89" y="1974"/>
                          <a:ext cx="2033" cy="52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25782" name="Rectangle 182"/>
            <p:cNvSpPr>
              <a:spLocks noChangeArrowheads="1"/>
            </p:cNvSpPr>
            <p:nvPr/>
          </p:nvSpPr>
          <p:spPr bwMode="auto">
            <a:xfrm>
              <a:off x="2832" y="2076"/>
              <a:ext cx="1392" cy="312"/>
            </a:xfrm>
            <a:prstGeom prst="rect">
              <a:avLst/>
            </a:prstGeom>
            <a:noFill/>
            <a:ln w="12700">
              <a:noFill/>
              <a:miter lim="800000"/>
              <a:headEnd/>
              <a:tailEnd/>
            </a:ln>
            <a:effectLst/>
          </p:spPr>
          <p:txBody>
            <a:bodyPr wrap="none" anchor="ctr"/>
            <a:lstStyle/>
            <a:p>
              <a:r>
                <a:rPr lang="en-US" sz="2400">
                  <a:effectLst>
                    <a:outerShdw blurRad="38100" dist="38100" dir="2700000" algn="tl">
                      <a:srgbClr val="000000"/>
                    </a:outerShdw>
                  </a:effectLst>
                  <a:latin typeface="Book Antiqua" pitchFamily="18" charset="0"/>
                </a:rPr>
                <a:t>=   .44 + .0435</a:t>
              </a:r>
            </a:p>
          </p:txBody>
        </p:sp>
      </p:grpSp>
      <p:sp>
        <p:nvSpPr>
          <p:cNvPr id="25788" name="AutoShape 188"/>
          <p:cNvSpPr>
            <a:spLocks noChangeArrowheads="1"/>
          </p:cNvSpPr>
          <p:nvPr/>
        </p:nvSpPr>
        <p:spPr bwMode="auto">
          <a:xfrm rot="5400000">
            <a:off x="695325" y="1708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5789" name="AutoShape 189"/>
          <p:cNvSpPr>
            <a:spLocks noChangeArrowheads="1"/>
          </p:cNvSpPr>
          <p:nvPr/>
        </p:nvSpPr>
        <p:spPr bwMode="auto">
          <a:xfrm rot="5400000">
            <a:off x="695325" y="2546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5790" name="AutoShape 190"/>
          <p:cNvSpPr>
            <a:spLocks noChangeArrowheads="1"/>
          </p:cNvSpPr>
          <p:nvPr/>
        </p:nvSpPr>
        <p:spPr bwMode="auto">
          <a:xfrm rot="5400000">
            <a:off x="695325" y="4508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5788"/>
                                        </p:tgtEl>
                                        <p:attrNameLst>
                                          <p:attrName>style.visibility</p:attrName>
                                        </p:attrNameLst>
                                      </p:cBhvr>
                                      <p:to>
                                        <p:strVal val="visible"/>
                                      </p:to>
                                    </p:set>
                                    <p:animEffect transition="in" filter="slide(fromLeft)">
                                      <p:cBhvr>
                                        <p:cTn id="7" dur="500"/>
                                        <p:tgtEl>
                                          <p:spTgt spid="25788"/>
                                        </p:tgtEl>
                                      </p:cBhvr>
                                    </p:animEffect>
                                  </p:childTnLst>
                                  <p:subTnLst>
                                    <p:set>
                                      <p:cBhvr override="childStyle">
                                        <p:cTn dur="1" fill="hold" display="0" masterRel="nextClick" afterEffect="1"/>
                                        <p:tgtEl>
                                          <p:spTgt spid="2578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nodeType="clickEffect">
                                  <p:stCondLst>
                                    <p:cond delay="0"/>
                                  </p:stCondLst>
                                  <p:childTnLst>
                                    <p:set>
                                      <p:cBhvr>
                                        <p:cTn id="11" dur="1" fill="hold">
                                          <p:stCondLst>
                                            <p:cond delay="0"/>
                                          </p:stCondLst>
                                        </p:cTn>
                                        <p:tgtEl>
                                          <p:spTgt spid="25603"/>
                                        </p:tgtEl>
                                        <p:attrNameLst>
                                          <p:attrName>style.visibility</p:attrName>
                                        </p:attrNameLst>
                                      </p:cBhvr>
                                      <p:to>
                                        <p:strVal val="visible"/>
                                      </p:to>
                                    </p:set>
                                    <p:anim calcmode="lin" valueType="num">
                                      <p:cBhvr>
                                        <p:cTn id="12" dur="500" fill="hold"/>
                                        <p:tgtEl>
                                          <p:spTgt spid="25603"/>
                                        </p:tgtEl>
                                        <p:attrNameLst>
                                          <p:attrName>ppt_w</p:attrName>
                                        </p:attrNameLst>
                                      </p:cBhvr>
                                      <p:tavLst>
                                        <p:tav tm="0">
                                          <p:val>
                                            <p:strVal val="2/3*#ppt_w"/>
                                          </p:val>
                                        </p:tav>
                                        <p:tav tm="100000">
                                          <p:val>
                                            <p:strVal val="#ppt_w"/>
                                          </p:val>
                                        </p:tav>
                                      </p:tavLst>
                                    </p:anim>
                                    <p:anim calcmode="lin" valueType="num">
                                      <p:cBhvr>
                                        <p:cTn id="13" dur="500" fill="hold"/>
                                        <p:tgtEl>
                                          <p:spTgt spid="25603"/>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25789"/>
                                        </p:tgtEl>
                                        <p:attrNameLst>
                                          <p:attrName>style.visibility</p:attrName>
                                        </p:attrNameLst>
                                      </p:cBhvr>
                                      <p:to>
                                        <p:strVal val="visible"/>
                                      </p:to>
                                    </p:set>
                                    <p:animEffect transition="in" filter="slide(fromLeft)">
                                      <p:cBhvr>
                                        <p:cTn id="17" dur="500"/>
                                        <p:tgtEl>
                                          <p:spTgt spid="25789"/>
                                        </p:tgtEl>
                                      </p:cBhvr>
                                    </p:animEffect>
                                  </p:childTnLst>
                                  <p:subTnLst>
                                    <p:set>
                                      <p:cBhvr override="childStyle">
                                        <p:cTn dur="1" fill="hold" display="0" masterRel="nextClick" afterEffect="1"/>
                                        <p:tgtEl>
                                          <p:spTgt spid="25789"/>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12" presetClass="entr" presetSubtype="1" fill="hold" nodeType="clickEffect">
                                  <p:stCondLst>
                                    <p:cond delay="0"/>
                                  </p:stCondLst>
                                  <p:childTnLst>
                                    <p:set>
                                      <p:cBhvr>
                                        <p:cTn id="21" dur="1" fill="hold">
                                          <p:stCondLst>
                                            <p:cond delay="0"/>
                                          </p:stCondLst>
                                        </p:cTn>
                                        <p:tgtEl>
                                          <p:spTgt spid="25792"/>
                                        </p:tgtEl>
                                        <p:attrNameLst>
                                          <p:attrName>style.visibility</p:attrName>
                                        </p:attrNameLst>
                                      </p:cBhvr>
                                      <p:to>
                                        <p:strVal val="visible"/>
                                      </p:to>
                                    </p:set>
                                    <p:animEffect transition="in" filter="slide(fromTop)">
                                      <p:cBhvr>
                                        <p:cTn id="22" dur="500"/>
                                        <p:tgtEl>
                                          <p:spTgt spid="25792"/>
                                        </p:tgtEl>
                                      </p:cBhvr>
                                    </p:animEffect>
                                  </p:childTnLst>
                                </p:cTn>
                              </p:par>
                            </p:childTnLst>
                          </p:cTn>
                        </p:par>
                        <p:par>
                          <p:cTn id="23" fill="hold">
                            <p:stCondLst>
                              <p:cond delay="500"/>
                            </p:stCondLst>
                            <p:childTnLst>
                              <p:par>
                                <p:cTn id="24" presetID="12" presetClass="entr" presetSubtype="8" fill="hold" nodeType="afterEffect">
                                  <p:stCondLst>
                                    <p:cond delay="2000"/>
                                  </p:stCondLst>
                                  <p:childTnLst>
                                    <p:set>
                                      <p:cBhvr>
                                        <p:cTn id="25" dur="1" fill="hold">
                                          <p:stCondLst>
                                            <p:cond delay="0"/>
                                          </p:stCondLst>
                                        </p:cTn>
                                        <p:tgtEl>
                                          <p:spTgt spid="25787"/>
                                        </p:tgtEl>
                                        <p:attrNameLst>
                                          <p:attrName>style.visibility</p:attrName>
                                        </p:attrNameLst>
                                      </p:cBhvr>
                                      <p:to>
                                        <p:strVal val="visible"/>
                                      </p:to>
                                    </p:set>
                                    <p:animEffect transition="in" filter="slide(fromLeft)">
                                      <p:cBhvr>
                                        <p:cTn id="26" dur="500"/>
                                        <p:tgtEl>
                                          <p:spTgt spid="25787"/>
                                        </p:tgtEl>
                                      </p:cBhvr>
                                    </p:animEffect>
                                  </p:childTnLst>
                                </p:cTn>
                              </p:par>
                            </p:childTnLst>
                          </p:cTn>
                        </p:par>
                        <p:par>
                          <p:cTn id="27" fill="hold">
                            <p:stCondLst>
                              <p:cond delay="3000"/>
                            </p:stCondLst>
                            <p:childTnLst>
                              <p:par>
                                <p:cTn id="28" presetID="12" presetClass="entr" presetSubtype="8" fill="hold" grpId="0" nodeType="afterEffect">
                                  <p:stCondLst>
                                    <p:cond delay="2000"/>
                                  </p:stCondLst>
                                  <p:childTnLst>
                                    <p:set>
                                      <p:cBhvr>
                                        <p:cTn id="29" dur="1" fill="hold">
                                          <p:stCondLst>
                                            <p:cond delay="0"/>
                                          </p:stCondLst>
                                        </p:cTn>
                                        <p:tgtEl>
                                          <p:spTgt spid="25790"/>
                                        </p:tgtEl>
                                        <p:attrNameLst>
                                          <p:attrName>style.visibility</p:attrName>
                                        </p:attrNameLst>
                                      </p:cBhvr>
                                      <p:to>
                                        <p:strVal val="visible"/>
                                      </p:to>
                                    </p:set>
                                    <p:animEffect transition="in" filter="slide(fromLeft)">
                                      <p:cBhvr>
                                        <p:cTn id="30" dur="500"/>
                                        <p:tgtEl>
                                          <p:spTgt spid="25790"/>
                                        </p:tgtEl>
                                      </p:cBhvr>
                                    </p:animEffect>
                                  </p:childTnLst>
                                  <p:subTnLst>
                                    <p:set>
                                      <p:cBhvr override="childStyle">
                                        <p:cTn dur="1" fill="hold" display="0" masterRel="nextClick" afterEffect="1"/>
                                        <p:tgtEl>
                                          <p:spTgt spid="25790"/>
                                        </p:tgtEl>
                                        <p:attrNameLst>
                                          <p:attrName>style.visibility</p:attrName>
                                        </p:attrNameLst>
                                      </p:cBhvr>
                                      <p:to>
                                        <p:strVal val="hidden"/>
                                      </p:to>
                                    </p:set>
                                  </p:sub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25793"/>
                                        </p:tgtEl>
                                        <p:attrNameLst>
                                          <p:attrName>style.visibility</p:attrName>
                                        </p:attrNameLst>
                                      </p:cBhvr>
                                      <p:to>
                                        <p:strVal val="visible"/>
                                      </p:to>
                                    </p:set>
                                    <p:animEffect transition="in" filter="dissolve">
                                      <p:cBhvr>
                                        <p:cTn id="35" dur="500"/>
                                        <p:tgtEl>
                                          <p:spTgt spid="25793"/>
                                        </p:tgtEl>
                                      </p:cBhvr>
                                    </p:animEffect>
                                  </p:childTnLst>
                                </p:cTn>
                              </p:par>
                            </p:childTnLst>
                          </p:cTn>
                        </p:par>
                        <p:par>
                          <p:cTn id="36" fill="hold">
                            <p:stCondLst>
                              <p:cond delay="500"/>
                            </p:stCondLst>
                            <p:childTnLst>
                              <p:par>
                                <p:cTn id="37" presetID="12" presetClass="entr" presetSubtype="1" fill="hold" grpId="0" nodeType="afterEffect">
                                  <p:stCondLst>
                                    <p:cond delay="1000"/>
                                  </p:stCondLst>
                                  <p:childTnLst>
                                    <p:set>
                                      <p:cBhvr>
                                        <p:cTn id="38" dur="1" fill="hold">
                                          <p:stCondLst>
                                            <p:cond delay="0"/>
                                          </p:stCondLst>
                                        </p:cTn>
                                        <p:tgtEl>
                                          <p:spTgt spid="25781"/>
                                        </p:tgtEl>
                                        <p:attrNameLst>
                                          <p:attrName>style.visibility</p:attrName>
                                        </p:attrNameLst>
                                      </p:cBhvr>
                                      <p:to>
                                        <p:strVal val="visible"/>
                                      </p:to>
                                    </p:set>
                                    <p:animEffect transition="in" filter="slide(fromTop)">
                                      <p:cBhvr>
                                        <p:cTn id="39" dur="500"/>
                                        <p:tgtEl>
                                          <p:spTgt spid="257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93" grpId="0" animBg="1"/>
      <p:bldP spid="25781" grpId="0" autoUpdateAnimBg="0"/>
      <p:bldP spid="25788" grpId="0" animBg="1"/>
      <p:bldP spid="25789" grpId="0" animBg="1"/>
      <p:bldP spid="25790"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8" name="Rectangle 12"/>
          <p:cNvSpPr>
            <a:spLocks noChangeArrowheads="1"/>
          </p:cNvSpPr>
          <p:nvPr/>
        </p:nvSpPr>
        <p:spPr bwMode="auto">
          <a:xfrm>
            <a:off x="1581150" y="2990850"/>
            <a:ext cx="6838950" cy="590550"/>
          </a:xfrm>
          <a:prstGeom prst="rect">
            <a:avLst/>
          </a:prstGeom>
          <a:noFill/>
          <a:ln w="12700">
            <a:noFill/>
            <a:miter lim="800000"/>
            <a:headEnd/>
            <a:tailEnd/>
          </a:ln>
          <a:effectLst/>
        </p:spPr>
        <p:txBody>
          <a:bodyPr lIns="90488" tIns="44450" rIns="90488" bIns="44450"/>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Solving for the necessary sample size, we get</a:t>
            </a:r>
          </a:p>
        </p:txBody>
      </p:sp>
      <p:sp>
        <p:nvSpPr>
          <p:cNvPr id="157698" name="Rectangle 2"/>
          <p:cNvSpPr>
            <a:spLocks noChangeArrowheads="1"/>
          </p:cNvSpPr>
          <p:nvPr/>
        </p:nvSpPr>
        <p:spPr bwMode="auto">
          <a:xfrm>
            <a:off x="3175000" y="1629677"/>
            <a:ext cx="2843213" cy="123348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57699" name="Rectangle 3"/>
          <p:cNvSpPr>
            <a:spLocks noChangeArrowheads="1"/>
          </p:cNvSpPr>
          <p:nvPr/>
        </p:nvSpPr>
        <p:spPr bwMode="auto">
          <a:xfrm>
            <a:off x="711200" y="1117600"/>
            <a:ext cx="7772400" cy="6667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Margin of Error</a:t>
            </a:r>
            <a:endParaRPr lang="en-US" sz="2400">
              <a:effectLst>
                <a:outerShdw blurRad="38100" dist="38100" dir="2700000" algn="tl">
                  <a:srgbClr val="000000"/>
                </a:outerShdw>
              </a:effectLst>
              <a:latin typeface="Book Antiqua" pitchFamily="18" charset="0"/>
            </a:endParaRPr>
          </a:p>
        </p:txBody>
      </p:sp>
      <p:sp>
        <p:nvSpPr>
          <p:cNvPr id="157703" name="AutoShape 7"/>
          <p:cNvSpPr>
            <a:spLocks noChangeArrowheads="1"/>
          </p:cNvSpPr>
          <p:nvPr/>
        </p:nvSpPr>
        <p:spPr bwMode="auto">
          <a:xfrm rot="5400000">
            <a:off x="2867025" y="2190064"/>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7705" name="Rectangle 9"/>
          <p:cNvSpPr>
            <a:spLocks noChangeArrowheads="1"/>
          </p:cNvSpPr>
          <p:nvPr/>
        </p:nvSpPr>
        <p:spPr bwMode="auto">
          <a:xfrm>
            <a:off x="685800" y="1666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Sample Size for an Interval Estimate</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of a Population Proportion</a:t>
            </a:r>
          </a:p>
        </p:txBody>
      </p:sp>
      <p:graphicFrame>
        <p:nvGraphicFramePr>
          <p:cNvPr id="157706" name="Object 10">
            <a:hlinkClick r:id="" action="ppaction://ole?verb=0"/>
          </p:cNvPr>
          <p:cNvGraphicFramePr>
            <a:graphicFrameLocks/>
          </p:cNvGraphicFramePr>
          <p:nvPr>
            <p:extLst>
              <p:ext uri="{D42A27DB-BD31-4B8C-83A1-F6EECF244321}">
                <p14:modId xmlns:p14="http://schemas.microsoft.com/office/powerpoint/2010/main" val="1283587544"/>
              </p:ext>
            </p:extLst>
          </p:nvPr>
        </p:nvGraphicFramePr>
        <p:xfrm>
          <a:off x="3529013" y="1756677"/>
          <a:ext cx="2154237" cy="995362"/>
        </p:xfrm>
        <a:graphic>
          <a:graphicData uri="http://schemas.openxmlformats.org/presentationml/2006/ole">
            <mc:AlternateContent xmlns:mc="http://schemas.openxmlformats.org/markup-compatibility/2006">
              <mc:Choice xmlns:v="urn:schemas-microsoft-com:vml" Requires="v">
                <p:oleObj spid="_x0000_s157823" name="Equation" r:id="rId4" imgW="1168200" imgH="444240" progId="Equation.DSMT4">
                  <p:embed/>
                </p:oleObj>
              </mc:Choice>
              <mc:Fallback>
                <p:oleObj name="Equation" r:id="rId4" imgW="1168200" imgH="444240" progId="Equation.DSMT4">
                  <p:embed/>
                  <p:pic>
                    <p:nvPicPr>
                      <p:cNvPr id="0" name="Picture 1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29013" y="1756677"/>
                        <a:ext cx="2154237" cy="995362"/>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157707" name="Object 11">
            <a:hlinkClick r:id="" action="ppaction://ole?verb=0"/>
          </p:cNvPr>
          <p:cNvGraphicFramePr>
            <a:graphicFrameLocks/>
          </p:cNvGraphicFramePr>
          <p:nvPr/>
        </p:nvGraphicFramePr>
        <p:xfrm>
          <a:off x="3511550" y="3427413"/>
          <a:ext cx="2217738" cy="871537"/>
        </p:xfrm>
        <a:graphic>
          <a:graphicData uri="http://schemas.openxmlformats.org/presentationml/2006/ole">
            <mc:AlternateContent xmlns:mc="http://schemas.openxmlformats.org/markup-compatibility/2006">
              <mc:Choice xmlns:v="urn:schemas-microsoft-com:vml" Requires="v">
                <p:oleObj spid="_x0000_s157824" name="Equation" r:id="rId6" imgW="1193760" imgH="419040" progId="Equation.DSMT4">
                  <p:embed/>
                </p:oleObj>
              </mc:Choice>
              <mc:Fallback>
                <p:oleObj name="Equation" r:id="rId6" imgW="1193760" imgH="419040" progId="Equation.DSMT4">
                  <p:embed/>
                  <p:pic>
                    <p:nvPicPr>
                      <p:cNvPr id="0" name="Picture 11"/>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11550" y="3427413"/>
                        <a:ext cx="2217738" cy="87153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57710" name="AutoShape 14"/>
          <p:cNvSpPr>
            <a:spLocks noChangeArrowheads="1"/>
          </p:cNvSpPr>
          <p:nvPr/>
        </p:nvSpPr>
        <p:spPr bwMode="auto">
          <a:xfrm rot="5400000">
            <a:off x="466725" y="1270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7711" name="AutoShape 15"/>
          <p:cNvSpPr>
            <a:spLocks noChangeArrowheads="1"/>
          </p:cNvSpPr>
          <p:nvPr/>
        </p:nvSpPr>
        <p:spPr bwMode="auto">
          <a:xfrm rot="5400000">
            <a:off x="1343025" y="31559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157716" name="Group 20"/>
          <p:cNvGrpSpPr>
            <a:grpSpLocks/>
          </p:cNvGrpSpPr>
          <p:nvPr/>
        </p:nvGrpSpPr>
        <p:grpSpPr bwMode="auto">
          <a:xfrm>
            <a:off x="1570038" y="4305300"/>
            <a:ext cx="6711950" cy="1184275"/>
            <a:chOff x="989" y="2712"/>
            <a:chExt cx="4228" cy="746"/>
          </a:xfrm>
        </p:grpSpPr>
        <p:sp>
          <p:nvSpPr>
            <p:cNvPr id="157715" name="Text Box 19"/>
            <p:cNvSpPr txBox="1">
              <a:spLocks noChangeArrowheads="1"/>
            </p:cNvSpPr>
            <p:nvPr/>
          </p:nvSpPr>
          <p:spPr bwMode="auto">
            <a:xfrm>
              <a:off x="989" y="2712"/>
              <a:ext cx="4228" cy="733"/>
            </a:xfrm>
            <a:prstGeom prst="rect">
              <a:avLst/>
            </a:prstGeom>
            <a:noFill/>
            <a:ln w="12700">
              <a:noFill/>
              <a:miter lim="800000"/>
              <a:headEnd/>
              <a:tailEnd/>
            </a:ln>
            <a:effectLst/>
          </p:spPr>
          <p:txBody>
            <a:bodyPr>
              <a:spAutoFit/>
            </a:bodyPr>
            <a:lstStyle/>
            <a:p>
              <a:pPr algn="l">
                <a:spcBef>
                  <a:spcPct val="20000"/>
                </a:spcBef>
                <a:buClr>
                  <a:srgbClr val="66FFFF"/>
                </a:buClr>
                <a:buSzPct val="75000"/>
                <a:buFont typeface="Monotype Sorts" pitchFamily="2" charset="2"/>
                <a:buNone/>
              </a:pPr>
              <a:r>
                <a:rPr lang="en-US">
                  <a:effectLst>
                    <a:outerShdw blurRad="38100" dist="38100" dir="2700000" algn="tl">
                      <a:srgbClr val="000000"/>
                    </a:outerShdw>
                  </a:effectLst>
                  <a:latin typeface="Book Antiqua" pitchFamily="18" charset="0"/>
                </a:rPr>
                <a:t>However,     will not be known until after we have selected the sample.  We will use the planning value</a:t>
              </a:r>
            </a:p>
            <a:p>
              <a:pPr algn="l">
                <a:spcBef>
                  <a:spcPct val="20000"/>
                </a:spcBef>
                <a:buClr>
                  <a:srgbClr val="66FFFF"/>
                </a:buClr>
                <a:buSzPct val="75000"/>
                <a:buFont typeface="Monotype Sorts" pitchFamily="2" charset="2"/>
                <a:buNone/>
              </a:pPr>
              <a:r>
                <a:rPr lang="en-US" i="1">
                  <a:effectLst>
                    <a:outerShdw blurRad="38100" dist="38100" dir="2700000" algn="tl">
                      <a:srgbClr val="000000"/>
                    </a:outerShdw>
                  </a:effectLst>
                  <a:latin typeface="Book Antiqua" pitchFamily="18" charset="0"/>
                </a:rPr>
                <a:t>p</a:t>
              </a:r>
              <a:r>
                <a:rPr lang="en-US" baseline="30000">
                  <a:effectLst>
                    <a:outerShdw blurRad="38100" dist="38100" dir="2700000" algn="tl">
                      <a:srgbClr val="000000"/>
                    </a:outerShdw>
                  </a:effectLst>
                  <a:latin typeface="Book Antiqua" pitchFamily="18" charset="0"/>
                </a:rPr>
                <a:t>*</a:t>
              </a:r>
              <a:r>
                <a:rPr lang="en-US">
                  <a:effectLst>
                    <a:outerShdw blurRad="38100" dist="38100" dir="2700000" algn="tl">
                      <a:srgbClr val="000000"/>
                    </a:outerShdw>
                  </a:effectLst>
                  <a:latin typeface="Book Antiqua" pitchFamily="18" charset="0"/>
                </a:rPr>
                <a:t> for    .</a:t>
              </a:r>
            </a:p>
          </p:txBody>
        </p:sp>
        <p:graphicFrame>
          <p:nvGraphicFramePr>
            <p:cNvPr id="157713" name="Object 17"/>
            <p:cNvGraphicFramePr>
              <a:graphicFrameLocks noChangeAspect="1"/>
            </p:cNvGraphicFramePr>
            <p:nvPr/>
          </p:nvGraphicFramePr>
          <p:xfrm>
            <a:off x="1846" y="2735"/>
            <a:ext cx="204" cy="255"/>
          </p:xfrm>
          <a:graphic>
            <a:graphicData uri="http://schemas.openxmlformats.org/presentationml/2006/ole">
              <mc:AlternateContent xmlns:mc="http://schemas.openxmlformats.org/markup-compatibility/2006">
                <mc:Choice xmlns:v="urn:schemas-microsoft-com:vml" Requires="v">
                  <p:oleObj spid="_x0000_s157825" name="Equation" r:id="rId8" imgW="152280" imgH="190440" progId="Equation.DSMT4">
                    <p:embed/>
                  </p:oleObj>
                </mc:Choice>
                <mc:Fallback>
                  <p:oleObj name="Equation" r:id="rId8" imgW="152280" imgH="19044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46" y="2735"/>
                          <a:ext cx="204" cy="255"/>
                        </a:xfrm>
                        <a:prstGeom prst="rect">
                          <a:avLst/>
                        </a:prstGeom>
                        <a:noFill/>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7714" name="Object 18"/>
            <p:cNvGraphicFramePr>
              <a:graphicFrameLocks noChangeAspect="1"/>
            </p:cNvGraphicFramePr>
            <p:nvPr/>
          </p:nvGraphicFramePr>
          <p:xfrm>
            <a:off x="1474" y="3203"/>
            <a:ext cx="204" cy="255"/>
          </p:xfrm>
          <a:graphic>
            <a:graphicData uri="http://schemas.openxmlformats.org/presentationml/2006/ole">
              <mc:AlternateContent xmlns:mc="http://schemas.openxmlformats.org/markup-compatibility/2006">
                <mc:Choice xmlns:v="urn:schemas-microsoft-com:vml" Requires="v">
                  <p:oleObj spid="_x0000_s157826" name="Equation" r:id="rId10" imgW="152280" imgH="190440" progId="Equation.DSMT4">
                    <p:embed/>
                  </p:oleObj>
                </mc:Choice>
                <mc:Fallback>
                  <p:oleObj name="Equation" r:id="rId10" imgW="152280" imgH="19044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74" y="3203"/>
                          <a:ext cx="204" cy="255"/>
                        </a:xfrm>
                        <a:prstGeom prst="rect">
                          <a:avLst/>
                        </a:prstGeom>
                        <a:noFill/>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57710"/>
                                        </p:tgtEl>
                                        <p:attrNameLst>
                                          <p:attrName>style.visibility</p:attrName>
                                        </p:attrNameLst>
                                      </p:cBhvr>
                                      <p:to>
                                        <p:strVal val="visible"/>
                                      </p:to>
                                    </p:set>
                                    <p:animEffect transition="in" filter="slide(fromLeft)">
                                      <p:cBhvr>
                                        <p:cTn id="7" dur="500"/>
                                        <p:tgtEl>
                                          <p:spTgt spid="157710"/>
                                        </p:tgtEl>
                                      </p:cBhvr>
                                    </p:animEffect>
                                  </p:childTnLst>
                                  <p:subTnLst>
                                    <p:set>
                                      <p:cBhvr override="childStyle">
                                        <p:cTn dur="1" fill="hold" display="0" masterRel="nextClick" afterEffect="1"/>
                                        <p:tgtEl>
                                          <p:spTgt spid="15771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57699"/>
                                        </p:tgtEl>
                                        <p:attrNameLst>
                                          <p:attrName>style.visibility</p:attrName>
                                        </p:attrNameLst>
                                      </p:cBhvr>
                                      <p:to>
                                        <p:strVal val="visible"/>
                                      </p:to>
                                    </p:set>
                                    <p:anim calcmode="lin" valueType="num">
                                      <p:cBhvr additive="base">
                                        <p:cTn id="12" dur="500" fill="hold"/>
                                        <p:tgtEl>
                                          <p:spTgt spid="157699"/>
                                        </p:tgtEl>
                                        <p:attrNameLst>
                                          <p:attrName>ppt_x</p:attrName>
                                        </p:attrNameLst>
                                      </p:cBhvr>
                                      <p:tavLst>
                                        <p:tav tm="0">
                                          <p:val>
                                            <p:strVal val="0-#ppt_w/2"/>
                                          </p:val>
                                        </p:tav>
                                        <p:tav tm="100000">
                                          <p:val>
                                            <p:strVal val="#ppt_x"/>
                                          </p:val>
                                        </p:tav>
                                      </p:tavLst>
                                    </p:anim>
                                    <p:anim calcmode="lin" valueType="num">
                                      <p:cBhvr additive="base">
                                        <p:cTn id="13" dur="500" fill="hold"/>
                                        <p:tgtEl>
                                          <p:spTgt spid="157699"/>
                                        </p:tgtEl>
                                        <p:attrNameLst>
                                          <p:attrName>ppt_y</p:attrName>
                                        </p:attrNameLst>
                                      </p:cBhvr>
                                      <p:tavLst>
                                        <p:tav tm="0">
                                          <p:val>
                                            <p:strVal val="#ppt_y"/>
                                          </p:val>
                                        </p:tav>
                                        <p:tav tm="100000">
                                          <p:val>
                                            <p:strVal val="#ppt_y"/>
                                          </p:val>
                                        </p:tav>
                                      </p:tavLst>
                                    </p:anim>
                                  </p:childTnLst>
                                </p:cTn>
                              </p:par>
                            </p:childTnLst>
                          </p:cTn>
                        </p:par>
                        <p:par>
                          <p:cTn id="14" fill="hold">
                            <p:stCondLst>
                              <p:cond delay="500"/>
                            </p:stCondLst>
                            <p:childTnLst>
                              <p:par>
                                <p:cTn id="15" presetID="12" presetClass="entr" presetSubtype="8" fill="hold" grpId="0" nodeType="afterEffect">
                                  <p:stCondLst>
                                    <p:cond delay="1000"/>
                                  </p:stCondLst>
                                  <p:childTnLst>
                                    <p:set>
                                      <p:cBhvr>
                                        <p:cTn id="16" dur="1" fill="hold">
                                          <p:stCondLst>
                                            <p:cond delay="0"/>
                                          </p:stCondLst>
                                        </p:cTn>
                                        <p:tgtEl>
                                          <p:spTgt spid="157703"/>
                                        </p:tgtEl>
                                        <p:attrNameLst>
                                          <p:attrName>style.visibility</p:attrName>
                                        </p:attrNameLst>
                                      </p:cBhvr>
                                      <p:to>
                                        <p:strVal val="visible"/>
                                      </p:to>
                                    </p:set>
                                    <p:animEffect transition="in" filter="slide(fromLeft)">
                                      <p:cBhvr>
                                        <p:cTn id="17" dur="500"/>
                                        <p:tgtEl>
                                          <p:spTgt spid="157703"/>
                                        </p:tgtEl>
                                      </p:cBhvr>
                                    </p:animEffect>
                                  </p:childTnLst>
                                  <p:subTnLst>
                                    <p:set>
                                      <p:cBhvr override="childStyle">
                                        <p:cTn dur="1" fill="hold" display="0" masterRel="nextClick" afterEffect="1"/>
                                        <p:tgtEl>
                                          <p:spTgt spid="157703"/>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57698"/>
                                        </p:tgtEl>
                                        <p:attrNameLst>
                                          <p:attrName>style.visibility</p:attrName>
                                        </p:attrNameLst>
                                      </p:cBhvr>
                                      <p:to>
                                        <p:strVal val="visible"/>
                                      </p:to>
                                    </p:set>
                                    <p:animEffect transition="in" filter="dissolve">
                                      <p:cBhvr>
                                        <p:cTn id="22" dur="500"/>
                                        <p:tgtEl>
                                          <p:spTgt spid="157698"/>
                                        </p:tgtEl>
                                      </p:cBhvr>
                                    </p:animEffect>
                                  </p:childTnLst>
                                </p:cTn>
                              </p:par>
                            </p:childTnLst>
                          </p:cTn>
                        </p:par>
                        <p:par>
                          <p:cTn id="23" fill="hold">
                            <p:stCondLst>
                              <p:cond delay="500"/>
                            </p:stCondLst>
                            <p:childTnLst>
                              <p:par>
                                <p:cTn id="24" presetID="23" presetClass="entr" presetSubtype="272" fill="hold" nodeType="afterEffect">
                                  <p:stCondLst>
                                    <p:cond delay="1000"/>
                                  </p:stCondLst>
                                  <p:childTnLst>
                                    <p:set>
                                      <p:cBhvr>
                                        <p:cTn id="25" dur="1" fill="hold">
                                          <p:stCondLst>
                                            <p:cond delay="0"/>
                                          </p:stCondLst>
                                        </p:cTn>
                                        <p:tgtEl>
                                          <p:spTgt spid="157706"/>
                                        </p:tgtEl>
                                        <p:attrNameLst>
                                          <p:attrName>style.visibility</p:attrName>
                                        </p:attrNameLst>
                                      </p:cBhvr>
                                      <p:to>
                                        <p:strVal val="visible"/>
                                      </p:to>
                                    </p:set>
                                    <p:anim calcmode="lin" valueType="num">
                                      <p:cBhvr>
                                        <p:cTn id="26" dur="500" fill="hold"/>
                                        <p:tgtEl>
                                          <p:spTgt spid="157706"/>
                                        </p:tgtEl>
                                        <p:attrNameLst>
                                          <p:attrName>ppt_w</p:attrName>
                                        </p:attrNameLst>
                                      </p:cBhvr>
                                      <p:tavLst>
                                        <p:tav tm="0">
                                          <p:val>
                                            <p:strVal val="2/3*#ppt_w"/>
                                          </p:val>
                                        </p:tav>
                                        <p:tav tm="100000">
                                          <p:val>
                                            <p:strVal val="#ppt_w"/>
                                          </p:val>
                                        </p:tav>
                                      </p:tavLst>
                                    </p:anim>
                                    <p:anim calcmode="lin" valueType="num">
                                      <p:cBhvr>
                                        <p:cTn id="27" dur="500" fill="hold"/>
                                        <p:tgtEl>
                                          <p:spTgt spid="157706"/>
                                        </p:tgtEl>
                                        <p:attrNameLst>
                                          <p:attrName>ppt_h</p:attrName>
                                        </p:attrNameLst>
                                      </p:cBhvr>
                                      <p:tavLst>
                                        <p:tav tm="0">
                                          <p:val>
                                            <p:strVal val="2/3*#ppt_h"/>
                                          </p:val>
                                        </p:tav>
                                        <p:tav tm="100000">
                                          <p:val>
                                            <p:strVal val="#ppt_h"/>
                                          </p:val>
                                        </p:tav>
                                      </p:tavLst>
                                    </p:anim>
                                  </p:childTnLst>
                                </p:cTn>
                              </p:par>
                            </p:childTnLst>
                          </p:cTn>
                        </p:par>
                        <p:par>
                          <p:cTn id="28" fill="hold">
                            <p:stCondLst>
                              <p:cond delay="2000"/>
                            </p:stCondLst>
                            <p:childTnLst>
                              <p:par>
                                <p:cTn id="29" presetID="12" presetClass="entr" presetSubtype="8" fill="hold" grpId="0" nodeType="afterEffect">
                                  <p:stCondLst>
                                    <p:cond delay="2000"/>
                                  </p:stCondLst>
                                  <p:childTnLst>
                                    <p:set>
                                      <p:cBhvr>
                                        <p:cTn id="30" dur="1" fill="hold">
                                          <p:stCondLst>
                                            <p:cond delay="0"/>
                                          </p:stCondLst>
                                        </p:cTn>
                                        <p:tgtEl>
                                          <p:spTgt spid="157711"/>
                                        </p:tgtEl>
                                        <p:attrNameLst>
                                          <p:attrName>style.visibility</p:attrName>
                                        </p:attrNameLst>
                                      </p:cBhvr>
                                      <p:to>
                                        <p:strVal val="visible"/>
                                      </p:to>
                                    </p:set>
                                    <p:animEffect transition="in" filter="slide(fromLeft)">
                                      <p:cBhvr>
                                        <p:cTn id="31" dur="500"/>
                                        <p:tgtEl>
                                          <p:spTgt spid="157711"/>
                                        </p:tgtEl>
                                      </p:cBhvr>
                                    </p:animEffect>
                                  </p:childTnLst>
                                  <p:subTnLst>
                                    <p:set>
                                      <p:cBhvr override="childStyle">
                                        <p:cTn dur="1" fill="hold" display="0" masterRel="nextClick" afterEffect="1"/>
                                        <p:tgtEl>
                                          <p:spTgt spid="157711"/>
                                        </p:tgtEl>
                                        <p:attrNameLst>
                                          <p:attrName>style.visibility</p:attrName>
                                        </p:attrNameLst>
                                      </p:cBhvr>
                                      <p:to>
                                        <p:strVal val="hidden"/>
                                      </p:to>
                                    </p:set>
                                  </p:subTnLst>
                                </p:cTn>
                              </p:par>
                            </p:childTnLst>
                          </p:cTn>
                        </p:par>
                      </p:childTnLst>
                    </p:cTn>
                  </p:par>
                  <p:par>
                    <p:cTn id="32" fill="hold">
                      <p:stCondLst>
                        <p:cond delay="indefinite"/>
                      </p:stCondLst>
                      <p:childTnLst>
                        <p:par>
                          <p:cTn id="33" fill="hold">
                            <p:stCondLst>
                              <p:cond delay="0"/>
                            </p:stCondLst>
                            <p:childTnLst>
                              <p:par>
                                <p:cTn id="34" presetID="12" presetClass="entr" presetSubtype="1" fill="hold" grpId="0" nodeType="clickEffect">
                                  <p:stCondLst>
                                    <p:cond delay="0"/>
                                  </p:stCondLst>
                                  <p:childTnLst>
                                    <p:set>
                                      <p:cBhvr>
                                        <p:cTn id="35" dur="1" fill="hold">
                                          <p:stCondLst>
                                            <p:cond delay="0"/>
                                          </p:stCondLst>
                                        </p:cTn>
                                        <p:tgtEl>
                                          <p:spTgt spid="157708"/>
                                        </p:tgtEl>
                                        <p:attrNameLst>
                                          <p:attrName>style.visibility</p:attrName>
                                        </p:attrNameLst>
                                      </p:cBhvr>
                                      <p:to>
                                        <p:strVal val="visible"/>
                                      </p:to>
                                    </p:set>
                                    <p:animEffect transition="in" filter="slide(fromTop)">
                                      <p:cBhvr>
                                        <p:cTn id="36" dur="500"/>
                                        <p:tgtEl>
                                          <p:spTgt spid="157708"/>
                                        </p:tgtEl>
                                      </p:cBhvr>
                                    </p:animEffect>
                                  </p:childTnLst>
                                </p:cTn>
                              </p:par>
                            </p:childTnLst>
                          </p:cTn>
                        </p:par>
                        <p:par>
                          <p:cTn id="37" fill="hold">
                            <p:stCondLst>
                              <p:cond delay="500"/>
                            </p:stCondLst>
                            <p:childTnLst>
                              <p:par>
                                <p:cTn id="38" presetID="12" presetClass="entr" presetSubtype="1" fill="hold" nodeType="afterEffect">
                                  <p:stCondLst>
                                    <p:cond delay="1000"/>
                                  </p:stCondLst>
                                  <p:childTnLst>
                                    <p:set>
                                      <p:cBhvr>
                                        <p:cTn id="39" dur="1" fill="hold">
                                          <p:stCondLst>
                                            <p:cond delay="0"/>
                                          </p:stCondLst>
                                        </p:cTn>
                                        <p:tgtEl>
                                          <p:spTgt spid="157707"/>
                                        </p:tgtEl>
                                        <p:attrNameLst>
                                          <p:attrName>style.visibility</p:attrName>
                                        </p:attrNameLst>
                                      </p:cBhvr>
                                      <p:to>
                                        <p:strVal val="visible"/>
                                      </p:to>
                                    </p:set>
                                    <p:animEffect transition="in" filter="slide(fromTop)">
                                      <p:cBhvr>
                                        <p:cTn id="40" dur="500"/>
                                        <p:tgtEl>
                                          <p:spTgt spid="157707"/>
                                        </p:tgtEl>
                                      </p:cBhvr>
                                    </p:animEffect>
                                  </p:childTnLst>
                                </p:cTn>
                              </p:par>
                            </p:childTnLst>
                          </p:cTn>
                        </p:par>
                        <p:par>
                          <p:cTn id="41" fill="hold">
                            <p:stCondLst>
                              <p:cond delay="2000"/>
                            </p:stCondLst>
                            <p:childTnLst>
                              <p:par>
                                <p:cTn id="42" presetID="12" presetClass="entr" presetSubtype="1" fill="hold" nodeType="afterEffect">
                                  <p:stCondLst>
                                    <p:cond delay="1000"/>
                                  </p:stCondLst>
                                  <p:childTnLst>
                                    <p:set>
                                      <p:cBhvr>
                                        <p:cTn id="43" dur="1" fill="hold">
                                          <p:stCondLst>
                                            <p:cond delay="0"/>
                                          </p:stCondLst>
                                        </p:cTn>
                                        <p:tgtEl>
                                          <p:spTgt spid="157716"/>
                                        </p:tgtEl>
                                        <p:attrNameLst>
                                          <p:attrName>style.visibility</p:attrName>
                                        </p:attrNameLst>
                                      </p:cBhvr>
                                      <p:to>
                                        <p:strVal val="visible"/>
                                      </p:to>
                                    </p:set>
                                    <p:animEffect transition="in" filter="slide(fromTop)">
                                      <p:cBhvr>
                                        <p:cTn id="44" dur="500"/>
                                        <p:tgtEl>
                                          <p:spTgt spid="1577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708" grpId="0" autoUpdateAnimBg="0"/>
      <p:bldP spid="157698" grpId="0" animBg="1"/>
      <p:bldP spid="157699" grpId="0" autoUpdateAnimBg="0"/>
      <p:bldP spid="157703" grpId="0" animBg="1"/>
      <p:bldP spid="157710" grpId="0" animBg="1"/>
      <p:bldP spid="157711"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ChangeArrowheads="1"/>
          </p:cNvSpPr>
          <p:nvPr/>
        </p:nvSpPr>
        <p:spPr bwMode="auto">
          <a:xfrm>
            <a:off x="685800" y="1666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Sample Size for an Interval Estimate</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of a Population Proportion</a:t>
            </a:r>
          </a:p>
        </p:txBody>
      </p:sp>
      <p:sp>
        <p:nvSpPr>
          <p:cNvPr id="184323" name="Rectangle 3"/>
          <p:cNvSpPr>
            <a:spLocks noChangeArrowheads="1"/>
          </p:cNvSpPr>
          <p:nvPr/>
        </p:nvSpPr>
        <p:spPr bwMode="auto">
          <a:xfrm>
            <a:off x="3181822" y="1645253"/>
            <a:ext cx="2836863" cy="123348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84324" name="AutoShape 4"/>
          <p:cNvSpPr>
            <a:spLocks noChangeArrowheads="1"/>
          </p:cNvSpPr>
          <p:nvPr/>
        </p:nvSpPr>
        <p:spPr bwMode="auto">
          <a:xfrm rot="5400000">
            <a:off x="2867025" y="2184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4325" name="Rectangle 5"/>
          <p:cNvSpPr>
            <a:spLocks noChangeArrowheads="1"/>
          </p:cNvSpPr>
          <p:nvPr/>
        </p:nvSpPr>
        <p:spPr bwMode="auto">
          <a:xfrm>
            <a:off x="1371600" y="2997200"/>
            <a:ext cx="6838950" cy="3136900"/>
          </a:xfrm>
          <a:prstGeom prst="rect">
            <a:avLst/>
          </a:prstGeom>
          <a:noFill/>
          <a:ln w="12700">
            <a:noFill/>
            <a:miter lim="800000"/>
            <a:headEnd/>
            <a:tailEnd/>
          </a:ln>
          <a:effectLst/>
        </p:spPr>
        <p:txBody>
          <a:bodyPr lIns="90488" tIns="44450" rIns="90488" bIns="44450"/>
          <a:lstStyle/>
          <a:p>
            <a:pPr marL="457200" indent="-4572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The planning value </a:t>
            </a:r>
            <a:r>
              <a:rPr lang="en-US" sz="2400" i="1">
                <a:effectLst>
                  <a:outerShdw blurRad="38100" dist="38100" dir="2700000" algn="tl">
                    <a:srgbClr val="000000"/>
                  </a:outerShdw>
                </a:effectLst>
                <a:latin typeface="Book Antiqua" pitchFamily="18" charset="0"/>
              </a:rPr>
              <a:t>p</a:t>
            </a:r>
            <a:r>
              <a:rPr lang="en-US" sz="2400" baseline="30000">
                <a:effectLst>
                  <a:outerShdw blurRad="38100" dist="38100" dir="2700000" algn="tl">
                    <a:srgbClr val="000000"/>
                  </a:outerShdw>
                </a:effectLst>
                <a:latin typeface="Book Antiqua" pitchFamily="18" charset="0"/>
              </a:rPr>
              <a:t>*</a:t>
            </a:r>
            <a:r>
              <a:rPr lang="en-US" sz="2400">
                <a:effectLst>
                  <a:outerShdw blurRad="38100" dist="38100" dir="2700000" algn="tl">
                    <a:srgbClr val="000000"/>
                  </a:outerShdw>
                </a:effectLst>
                <a:latin typeface="Book Antiqua" pitchFamily="18" charset="0"/>
              </a:rPr>
              <a:t> can be chosen by:</a:t>
            </a:r>
          </a:p>
          <a:p>
            <a:pPr marL="457200" indent="-4572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1.  Using the sample proportion from a previous sample of the same or similar units, or</a:t>
            </a:r>
          </a:p>
          <a:p>
            <a:pPr marL="457200" indent="-4572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2.  Selecting a preliminary sample and using the</a:t>
            </a:r>
          </a:p>
          <a:p>
            <a:pPr marL="457200" indent="-4572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sample proportion from this sample.</a:t>
            </a:r>
          </a:p>
          <a:p>
            <a:pPr marL="457200" indent="-4572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3.  Use judgment or a “best guess” for a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 value.</a:t>
            </a:r>
          </a:p>
          <a:p>
            <a:pPr marL="457200" indent="-4572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4.  Otherwise, use .50 as the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 value.</a:t>
            </a:r>
          </a:p>
        </p:txBody>
      </p:sp>
      <p:graphicFrame>
        <p:nvGraphicFramePr>
          <p:cNvPr id="184326" name="Object 6">
            <a:hlinkClick r:id="" action="ppaction://ole?verb=0"/>
          </p:cNvPr>
          <p:cNvGraphicFramePr>
            <a:graphicFrameLocks/>
          </p:cNvGraphicFramePr>
          <p:nvPr>
            <p:extLst>
              <p:ext uri="{D42A27DB-BD31-4B8C-83A1-F6EECF244321}">
                <p14:modId xmlns:p14="http://schemas.microsoft.com/office/powerpoint/2010/main" val="2319597439"/>
              </p:ext>
            </p:extLst>
          </p:nvPr>
        </p:nvGraphicFramePr>
        <p:xfrm>
          <a:off x="3417888" y="1820520"/>
          <a:ext cx="2406650" cy="871537"/>
        </p:xfrm>
        <a:graphic>
          <a:graphicData uri="http://schemas.openxmlformats.org/presentationml/2006/ole">
            <mc:AlternateContent xmlns:mc="http://schemas.openxmlformats.org/markup-compatibility/2006">
              <mc:Choice xmlns:v="urn:schemas-microsoft-com:vml" Requires="v">
                <p:oleObj spid="_x0000_s184354" name="Equation" r:id="rId4" imgW="1295280" imgH="419040" progId="Equation.DSMT4">
                  <p:embed/>
                </p:oleObj>
              </mc:Choice>
              <mc:Fallback>
                <p:oleObj name="Equation" r:id="rId4" imgW="1295280" imgH="419040" progId="Equation.DSMT4">
                  <p:embed/>
                  <p:pic>
                    <p:nvPicPr>
                      <p:cNvPr id="0" name="Picture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17888" y="1820520"/>
                        <a:ext cx="2406650" cy="87153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84327" name="Rectangle 7"/>
          <p:cNvSpPr>
            <a:spLocks noChangeArrowheads="1"/>
          </p:cNvSpPr>
          <p:nvPr/>
        </p:nvSpPr>
        <p:spPr bwMode="auto">
          <a:xfrm>
            <a:off x="711200" y="1117600"/>
            <a:ext cx="7772400" cy="6667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Necessary Sample Size</a:t>
            </a:r>
            <a:endParaRPr lang="en-US" sz="2400">
              <a:effectLst>
                <a:outerShdw blurRad="38100" dist="38100" dir="2700000" algn="tl">
                  <a:srgbClr val="000000"/>
                </a:outerShdw>
              </a:effectLst>
              <a:latin typeface="Book Antiqua" pitchFamily="18" charset="0"/>
            </a:endParaRPr>
          </a:p>
        </p:txBody>
      </p:sp>
      <p:sp>
        <p:nvSpPr>
          <p:cNvPr id="184328" name="AutoShape 8"/>
          <p:cNvSpPr>
            <a:spLocks noChangeArrowheads="1"/>
          </p:cNvSpPr>
          <p:nvPr/>
        </p:nvSpPr>
        <p:spPr bwMode="auto">
          <a:xfrm rot="5400000">
            <a:off x="466725" y="1270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84328"/>
                                        </p:tgtEl>
                                        <p:attrNameLst>
                                          <p:attrName>style.visibility</p:attrName>
                                        </p:attrNameLst>
                                      </p:cBhvr>
                                      <p:to>
                                        <p:strVal val="visible"/>
                                      </p:to>
                                    </p:set>
                                    <p:animEffect transition="in" filter="slide(fromLeft)">
                                      <p:cBhvr>
                                        <p:cTn id="7" dur="500"/>
                                        <p:tgtEl>
                                          <p:spTgt spid="184328"/>
                                        </p:tgtEl>
                                      </p:cBhvr>
                                    </p:animEffect>
                                  </p:childTnLst>
                                  <p:subTnLst>
                                    <p:set>
                                      <p:cBhvr override="childStyle">
                                        <p:cTn dur="1" fill="hold" display="0" masterRel="nextClick" afterEffect="1"/>
                                        <p:tgtEl>
                                          <p:spTgt spid="18432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84327"/>
                                        </p:tgtEl>
                                        <p:attrNameLst>
                                          <p:attrName>style.visibility</p:attrName>
                                        </p:attrNameLst>
                                      </p:cBhvr>
                                      <p:to>
                                        <p:strVal val="visible"/>
                                      </p:to>
                                    </p:set>
                                    <p:anim calcmode="lin" valueType="num">
                                      <p:cBhvr additive="base">
                                        <p:cTn id="12" dur="500" fill="hold"/>
                                        <p:tgtEl>
                                          <p:spTgt spid="184327"/>
                                        </p:tgtEl>
                                        <p:attrNameLst>
                                          <p:attrName>ppt_x</p:attrName>
                                        </p:attrNameLst>
                                      </p:cBhvr>
                                      <p:tavLst>
                                        <p:tav tm="0">
                                          <p:val>
                                            <p:strVal val="0-#ppt_w/2"/>
                                          </p:val>
                                        </p:tav>
                                        <p:tav tm="100000">
                                          <p:val>
                                            <p:strVal val="#ppt_x"/>
                                          </p:val>
                                        </p:tav>
                                      </p:tavLst>
                                    </p:anim>
                                    <p:anim calcmode="lin" valueType="num">
                                      <p:cBhvr additive="base">
                                        <p:cTn id="13" dur="500" fill="hold"/>
                                        <p:tgtEl>
                                          <p:spTgt spid="184327"/>
                                        </p:tgtEl>
                                        <p:attrNameLst>
                                          <p:attrName>ppt_y</p:attrName>
                                        </p:attrNameLst>
                                      </p:cBhvr>
                                      <p:tavLst>
                                        <p:tav tm="0">
                                          <p:val>
                                            <p:strVal val="#ppt_y"/>
                                          </p:val>
                                        </p:tav>
                                        <p:tav tm="100000">
                                          <p:val>
                                            <p:strVal val="#ppt_y"/>
                                          </p:val>
                                        </p:tav>
                                      </p:tavLst>
                                    </p:anim>
                                  </p:childTnLst>
                                </p:cTn>
                              </p:par>
                            </p:childTnLst>
                          </p:cTn>
                        </p:par>
                        <p:par>
                          <p:cTn id="14" fill="hold">
                            <p:stCondLst>
                              <p:cond delay="500"/>
                            </p:stCondLst>
                            <p:childTnLst>
                              <p:par>
                                <p:cTn id="15" presetID="12" presetClass="entr" presetSubtype="8" fill="hold" grpId="0" nodeType="afterEffect">
                                  <p:stCondLst>
                                    <p:cond delay="1000"/>
                                  </p:stCondLst>
                                  <p:childTnLst>
                                    <p:set>
                                      <p:cBhvr>
                                        <p:cTn id="16" dur="1" fill="hold">
                                          <p:stCondLst>
                                            <p:cond delay="0"/>
                                          </p:stCondLst>
                                        </p:cTn>
                                        <p:tgtEl>
                                          <p:spTgt spid="184324"/>
                                        </p:tgtEl>
                                        <p:attrNameLst>
                                          <p:attrName>style.visibility</p:attrName>
                                        </p:attrNameLst>
                                      </p:cBhvr>
                                      <p:to>
                                        <p:strVal val="visible"/>
                                      </p:to>
                                    </p:set>
                                    <p:animEffect transition="in" filter="slide(fromLeft)">
                                      <p:cBhvr>
                                        <p:cTn id="17" dur="500"/>
                                        <p:tgtEl>
                                          <p:spTgt spid="184324"/>
                                        </p:tgtEl>
                                      </p:cBhvr>
                                    </p:animEffect>
                                  </p:childTnLst>
                                  <p:subTnLst>
                                    <p:set>
                                      <p:cBhvr override="childStyle">
                                        <p:cTn dur="1" fill="hold" display="0" masterRel="nextClick" afterEffect="1"/>
                                        <p:tgtEl>
                                          <p:spTgt spid="184324"/>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4323"/>
                                        </p:tgtEl>
                                        <p:attrNameLst>
                                          <p:attrName>style.visibility</p:attrName>
                                        </p:attrNameLst>
                                      </p:cBhvr>
                                      <p:to>
                                        <p:strVal val="visible"/>
                                      </p:to>
                                    </p:set>
                                    <p:animEffect transition="in" filter="dissolve">
                                      <p:cBhvr>
                                        <p:cTn id="22" dur="500"/>
                                        <p:tgtEl>
                                          <p:spTgt spid="184323"/>
                                        </p:tgtEl>
                                      </p:cBhvr>
                                    </p:animEffect>
                                  </p:childTnLst>
                                </p:cTn>
                              </p:par>
                            </p:childTnLst>
                          </p:cTn>
                        </p:par>
                        <p:par>
                          <p:cTn id="23" fill="hold">
                            <p:stCondLst>
                              <p:cond delay="500"/>
                            </p:stCondLst>
                            <p:childTnLst>
                              <p:par>
                                <p:cTn id="24" presetID="23" presetClass="entr" presetSubtype="272" fill="hold" nodeType="afterEffect">
                                  <p:stCondLst>
                                    <p:cond delay="1000"/>
                                  </p:stCondLst>
                                  <p:childTnLst>
                                    <p:set>
                                      <p:cBhvr>
                                        <p:cTn id="25" dur="1" fill="hold">
                                          <p:stCondLst>
                                            <p:cond delay="0"/>
                                          </p:stCondLst>
                                        </p:cTn>
                                        <p:tgtEl>
                                          <p:spTgt spid="184326"/>
                                        </p:tgtEl>
                                        <p:attrNameLst>
                                          <p:attrName>style.visibility</p:attrName>
                                        </p:attrNameLst>
                                      </p:cBhvr>
                                      <p:to>
                                        <p:strVal val="visible"/>
                                      </p:to>
                                    </p:set>
                                    <p:anim calcmode="lin" valueType="num">
                                      <p:cBhvr>
                                        <p:cTn id="26" dur="500" fill="hold"/>
                                        <p:tgtEl>
                                          <p:spTgt spid="184326"/>
                                        </p:tgtEl>
                                        <p:attrNameLst>
                                          <p:attrName>ppt_w</p:attrName>
                                        </p:attrNameLst>
                                      </p:cBhvr>
                                      <p:tavLst>
                                        <p:tav tm="0">
                                          <p:val>
                                            <p:strVal val="2/3*#ppt_w"/>
                                          </p:val>
                                        </p:tav>
                                        <p:tav tm="100000">
                                          <p:val>
                                            <p:strVal val="#ppt_w"/>
                                          </p:val>
                                        </p:tav>
                                      </p:tavLst>
                                    </p:anim>
                                    <p:anim calcmode="lin" valueType="num">
                                      <p:cBhvr>
                                        <p:cTn id="27" dur="500" fill="hold"/>
                                        <p:tgtEl>
                                          <p:spTgt spid="184326"/>
                                        </p:tgtEl>
                                        <p:attrNameLst>
                                          <p:attrName>ppt_h</p:attrName>
                                        </p:attrNameLst>
                                      </p:cBhvr>
                                      <p:tavLst>
                                        <p:tav tm="0">
                                          <p:val>
                                            <p:strVal val="2/3*#ppt_h"/>
                                          </p:val>
                                        </p:tav>
                                        <p:tav tm="100000">
                                          <p:val>
                                            <p:strVal val="#ppt_h"/>
                                          </p:val>
                                        </p:tav>
                                      </p:tavLst>
                                    </p:anim>
                                  </p:childTnLst>
                                </p:cTn>
                              </p:par>
                            </p:childTnLst>
                          </p:cTn>
                        </p:par>
                        <p:par>
                          <p:cTn id="28" fill="hold">
                            <p:stCondLst>
                              <p:cond delay="2000"/>
                            </p:stCondLst>
                            <p:childTnLst>
                              <p:par>
                                <p:cTn id="29" presetID="12" presetClass="entr" presetSubtype="1" fill="hold" grpId="0" nodeType="afterEffect">
                                  <p:stCondLst>
                                    <p:cond delay="2000"/>
                                  </p:stCondLst>
                                  <p:childTnLst>
                                    <p:set>
                                      <p:cBhvr>
                                        <p:cTn id="30" dur="1" fill="hold">
                                          <p:stCondLst>
                                            <p:cond delay="0"/>
                                          </p:stCondLst>
                                        </p:cTn>
                                        <p:tgtEl>
                                          <p:spTgt spid="184325"/>
                                        </p:tgtEl>
                                        <p:attrNameLst>
                                          <p:attrName>style.visibility</p:attrName>
                                        </p:attrNameLst>
                                      </p:cBhvr>
                                      <p:to>
                                        <p:strVal val="visible"/>
                                      </p:to>
                                    </p:set>
                                    <p:animEffect transition="in" filter="slide(fromTop)">
                                      <p:cBhvr>
                                        <p:cTn id="31" dur="500"/>
                                        <p:tgtEl>
                                          <p:spTgt spid="1843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3" grpId="0" animBg="1"/>
      <p:bldP spid="184324" grpId="0" animBg="1"/>
      <p:bldP spid="184325" grpId="0" autoUpdateAnimBg="0"/>
      <p:bldP spid="184327" grpId="0" autoUpdateAnimBg="0"/>
      <p:bldP spid="184328" grpId="0" animBg="1"/>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body" idx="1"/>
          </p:nvPr>
        </p:nvSpPr>
        <p:spPr>
          <a:xfrm>
            <a:off x="1084263" y="1628775"/>
            <a:ext cx="7442200" cy="3043238"/>
          </a:xfrm>
          <a:noFill/>
          <a:ln/>
        </p:spPr>
        <p:txBody>
          <a:bodyPr/>
          <a:lstStyle/>
          <a:p>
            <a:pPr>
              <a:buFont typeface="Monotype Sorts" pitchFamily="2" charset="2"/>
              <a:buNone/>
            </a:pPr>
            <a:r>
              <a:rPr lang="en-US"/>
              <a:t>     Suppose that PSI would like a .99 probability that</a:t>
            </a:r>
          </a:p>
          <a:p>
            <a:pPr>
              <a:buFont typeface="Monotype Sorts" pitchFamily="2" charset="2"/>
              <a:buNone/>
            </a:pPr>
            <a:r>
              <a:rPr lang="en-US"/>
              <a:t>the sample proportion is within + .03 of the</a:t>
            </a:r>
          </a:p>
          <a:p>
            <a:pPr>
              <a:buFont typeface="Monotype Sorts" pitchFamily="2" charset="2"/>
              <a:buNone/>
            </a:pPr>
            <a:r>
              <a:rPr lang="en-US"/>
              <a:t>population proportion.</a:t>
            </a:r>
          </a:p>
          <a:p>
            <a:pPr>
              <a:buFont typeface="Monotype Sorts" pitchFamily="2" charset="2"/>
              <a:buNone/>
            </a:pPr>
            <a:r>
              <a:rPr lang="en-US"/>
              <a:t>     How large a sample size is needed to meet the</a:t>
            </a:r>
          </a:p>
          <a:p>
            <a:pPr>
              <a:buFont typeface="Monotype Sorts" pitchFamily="2" charset="2"/>
              <a:buNone/>
            </a:pPr>
            <a:r>
              <a:rPr lang="en-US"/>
              <a:t>required precision?  (A previous sample of similar</a:t>
            </a:r>
          </a:p>
          <a:p>
            <a:pPr>
              <a:buFont typeface="Monotype Sorts" pitchFamily="2" charset="2"/>
              <a:buNone/>
            </a:pPr>
            <a:r>
              <a:rPr lang="en-US"/>
              <a:t>units yielded .44 for the sample proportion.)</a:t>
            </a:r>
          </a:p>
        </p:txBody>
      </p:sp>
      <p:sp>
        <p:nvSpPr>
          <p:cNvPr id="27747" name="Rectangle 99"/>
          <p:cNvSpPr>
            <a:spLocks noGrp="1" noChangeArrowheads="1"/>
          </p:cNvSpPr>
          <p:nvPr>
            <p:ph type="title"/>
          </p:nvPr>
        </p:nvSpPr>
        <p:spPr>
          <a:xfrm>
            <a:off x="685800" y="166688"/>
            <a:ext cx="7772400" cy="814387"/>
          </a:xfrm>
          <a:noFill/>
          <a:ln/>
        </p:spPr>
        <p:txBody>
          <a:bodyPr/>
          <a:lstStyle/>
          <a:p>
            <a:r>
              <a:rPr lang="en-US"/>
              <a:t>Sample Size for an Interval Estimate</a:t>
            </a:r>
            <a:br>
              <a:rPr lang="en-US"/>
            </a:br>
            <a:r>
              <a:rPr lang="en-US"/>
              <a:t>of a Population Proportion</a:t>
            </a:r>
          </a:p>
        </p:txBody>
      </p:sp>
      <p:sp>
        <p:nvSpPr>
          <p:cNvPr id="27791" name="Rectangle 143"/>
          <p:cNvSpPr>
            <a:spLocks noChangeArrowheads="1"/>
          </p:cNvSpPr>
          <p:nvPr/>
        </p:nvSpPr>
        <p:spPr bwMode="auto">
          <a:xfrm>
            <a:off x="711200" y="1114425"/>
            <a:ext cx="6000750" cy="4953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Political Science, Inc.</a:t>
            </a:r>
            <a:endParaRPr lang="en-US" sz="2400">
              <a:effectLst>
                <a:outerShdw blurRad="38100" dist="38100" dir="2700000" algn="tl">
                  <a:srgbClr val="000000"/>
                </a:outerShdw>
              </a:effectLst>
              <a:latin typeface="Book Antiqua" pitchFamily="18" charset="0"/>
            </a:endParaRPr>
          </a:p>
        </p:txBody>
      </p:sp>
      <p:sp>
        <p:nvSpPr>
          <p:cNvPr id="27792" name="AutoShape 144"/>
          <p:cNvSpPr>
            <a:spLocks noChangeArrowheads="1"/>
          </p:cNvSpPr>
          <p:nvPr/>
        </p:nvSpPr>
        <p:spPr bwMode="auto">
          <a:xfrm rot="5400000">
            <a:off x="771525" y="1790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7792"/>
                                        </p:tgtEl>
                                        <p:attrNameLst>
                                          <p:attrName>style.visibility</p:attrName>
                                        </p:attrNameLst>
                                      </p:cBhvr>
                                      <p:to>
                                        <p:strVal val="visible"/>
                                      </p:to>
                                    </p:set>
                                    <p:animEffect transition="in" filter="slide(fromLeft)">
                                      <p:cBhvr>
                                        <p:cTn id="7" dur="500"/>
                                        <p:tgtEl>
                                          <p:spTgt spid="27792"/>
                                        </p:tgtEl>
                                      </p:cBhvr>
                                    </p:animEffect>
                                  </p:childTnLst>
                                  <p:subTnLst>
                                    <p:set>
                                      <p:cBhvr override="childStyle">
                                        <p:cTn dur="1" fill="hold" display="0" masterRel="nextClick" afterEffect="1"/>
                                        <p:tgtEl>
                                          <p:spTgt spid="2779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7650"/>
                                        </p:tgtEl>
                                        <p:attrNameLst>
                                          <p:attrName>style.visibility</p:attrName>
                                        </p:attrNameLst>
                                      </p:cBhvr>
                                      <p:to>
                                        <p:strVal val="visible"/>
                                      </p:to>
                                    </p:set>
                                    <p:animEffect transition="in" filter="blinds(horizontal)">
                                      <p:cBhvr>
                                        <p:cTn id="12" dur="500"/>
                                        <p:tgtEl>
                                          <p:spTgt spid="276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autoUpdateAnimBg="0"/>
      <p:bldP spid="27792"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8" name="Rectangle 8"/>
          <p:cNvSpPr>
            <a:spLocks noChangeArrowheads="1"/>
          </p:cNvSpPr>
          <p:nvPr/>
        </p:nvSpPr>
        <p:spPr bwMode="auto">
          <a:xfrm>
            <a:off x="685800" y="2300288"/>
            <a:ext cx="8210550" cy="58578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None/>
            </a:pPr>
            <a:r>
              <a:rPr lang="en-US" sz="2400" dirty="0">
                <a:solidFill>
                  <a:schemeClr val="tx2"/>
                </a:solidFill>
                <a:effectLst>
                  <a:outerShdw blurRad="38100" dist="38100" dir="2700000" algn="tl">
                    <a:srgbClr val="000000"/>
                  </a:outerShdw>
                </a:effectLst>
                <a:latin typeface="Book Antiqua" pitchFamily="18" charset="0"/>
              </a:rPr>
              <a:t>	</a:t>
            </a:r>
            <a:r>
              <a:rPr lang="en-US" sz="2400" dirty="0">
                <a:effectLst>
                  <a:outerShdw blurRad="38100" dist="38100" dir="2700000" algn="tl">
                    <a:srgbClr val="000000"/>
                  </a:outerShdw>
                </a:effectLst>
                <a:latin typeface="Book Antiqua" pitchFamily="18" charset="0"/>
              </a:rPr>
              <a:t>At 99% confidence, </a:t>
            </a:r>
            <a:r>
              <a:rPr lang="en-US" sz="2400" i="1" dirty="0">
                <a:effectLst>
                  <a:outerShdw blurRad="38100" dist="38100" dir="2700000" algn="tl">
                    <a:srgbClr val="000000"/>
                  </a:outerShdw>
                </a:effectLst>
                <a:latin typeface="Book Antiqua" pitchFamily="18" charset="0"/>
              </a:rPr>
              <a:t>z</a:t>
            </a:r>
            <a:r>
              <a:rPr lang="en-US" sz="2400" baseline="-25000" dirty="0">
                <a:effectLst>
                  <a:outerShdw blurRad="38100" dist="38100" dir="2700000" algn="tl">
                    <a:srgbClr val="000000"/>
                  </a:outerShdw>
                </a:effectLst>
                <a:latin typeface="Book Antiqua" pitchFamily="18" charset="0"/>
              </a:rPr>
              <a:t>.005</a:t>
            </a:r>
            <a:r>
              <a:rPr lang="en-US" sz="2400" dirty="0">
                <a:effectLst>
                  <a:outerShdw blurRad="38100" dist="38100" dir="2700000" algn="tl">
                    <a:srgbClr val="000000"/>
                  </a:outerShdw>
                </a:effectLst>
                <a:latin typeface="Book Antiqua" pitchFamily="18" charset="0"/>
              </a:rPr>
              <a:t> = 2.576.  Recall that </a:t>
            </a:r>
            <a:r>
              <a:rPr lang="en-US" sz="2400" i="1" dirty="0">
                <a:effectLst>
                  <a:outerShdw blurRad="38100" dist="38100" dir="2700000" algn="tl">
                    <a:srgbClr val="000000"/>
                  </a:outerShdw>
                </a:effectLst>
                <a:latin typeface="Book Antiqua" pitchFamily="18" charset="0"/>
              </a:rPr>
              <a:t>p</a:t>
            </a:r>
            <a:r>
              <a:rPr lang="en-US" sz="2400" baseline="30000" dirty="0">
                <a:effectLst>
                  <a:outerShdw blurRad="38100" dist="38100" dir="2700000" algn="tl">
                    <a:srgbClr val="000000"/>
                  </a:outerShdw>
                </a:effectLst>
                <a:latin typeface="Book Antiqua" pitchFamily="18" charset="0"/>
              </a:rPr>
              <a:t>*</a:t>
            </a:r>
            <a:r>
              <a:rPr lang="en-US" sz="2400" i="1" dirty="0">
                <a:effectLst>
                  <a:outerShdw blurRad="38100" dist="38100" dir="2700000" algn="tl">
                    <a:srgbClr val="000000"/>
                  </a:outerShdw>
                </a:effectLst>
                <a:latin typeface="Symbol" pitchFamily="18" charset="2"/>
              </a:rPr>
              <a:t> </a:t>
            </a:r>
            <a:r>
              <a:rPr lang="en-US" sz="2400" dirty="0">
                <a:effectLst>
                  <a:outerShdw blurRad="38100" dist="38100" dir="2700000" algn="tl">
                    <a:srgbClr val="000000"/>
                  </a:outerShdw>
                </a:effectLst>
                <a:latin typeface="Book Antiqua" pitchFamily="18" charset="0"/>
              </a:rPr>
              <a:t>= .44.</a:t>
            </a:r>
          </a:p>
        </p:txBody>
      </p:sp>
      <p:sp>
        <p:nvSpPr>
          <p:cNvPr id="158778" name="Rectangle 58"/>
          <p:cNvSpPr>
            <a:spLocks noChangeArrowheads="1"/>
          </p:cNvSpPr>
          <p:nvPr/>
        </p:nvSpPr>
        <p:spPr bwMode="auto">
          <a:xfrm>
            <a:off x="990600" y="3943350"/>
            <a:ext cx="7143750" cy="11620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58724" name="AutoShape 4"/>
          <p:cNvSpPr>
            <a:spLocks noChangeArrowheads="1"/>
          </p:cNvSpPr>
          <p:nvPr/>
        </p:nvSpPr>
        <p:spPr bwMode="auto">
          <a:xfrm rot="5400000">
            <a:off x="638175" y="1708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8725" name="AutoShape 5"/>
          <p:cNvSpPr>
            <a:spLocks noChangeArrowheads="1"/>
          </p:cNvSpPr>
          <p:nvPr/>
        </p:nvSpPr>
        <p:spPr bwMode="auto">
          <a:xfrm rot="5400000">
            <a:off x="638175" y="24320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8726" name="AutoShape 6"/>
          <p:cNvSpPr>
            <a:spLocks noChangeArrowheads="1"/>
          </p:cNvSpPr>
          <p:nvPr/>
        </p:nvSpPr>
        <p:spPr bwMode="auto">
          <a:xfrm rot="5400000">
            <a:off x="638175" y="4432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8727" name="Oval 7"/>
          <p:cNvSpPr>
            <a:spLocks noChangeArrowheads="1"/>
          </p:cNvSpPr>
          <p:nvPr/>
        </p:nvSpPr>
        <p:spPr bwMode="auto">
          <a:xfrm>
            <a:off x="6798792" y="3105150"/>
            <a:ext cx="990600" cy="438150"/>
          </a:xfrm>
          <a:prstGeom prst="ellipse">
            <a:avLst/>
          </a:prstGeom>
          <a:noFill/>
          <a:ln w="28575">
            <a:solidFill>
              <a:srgbClr val="66FFFF"/>
            </a:solidFill>
            <a:round/>
            <a:headEnd/>
            <a:tailEnd/>
          </a:ln>
          <a:effectLst>
            <a:outerShdw dist="17961" dir="2700000" algn="ctr" rotWithShape="0">
              <a:srgbClr val="000000"/>
            </a:outerShdw>
          </a:effectLst>
        </p:spPr>
        <p:txBody>
          <a:bodyPr wrap="none" anchor="ctr"/>
          <a:lstStyle/>
          <a:p>
            <a:endParaRPr lang="en-US"/>
          </a:p>
        </p:txBody>
      </p:sp>
      <p:sp>
        <p:nvSpPr>
          <p:cNvPr id="158729" name="Rectangle 9"/>
          <p:cNvSpPr>
            <a:spLocks noChangeArrowheads="1"/>
          </p:cNvSpPr>
          <p:nvPr/>
        </p:nvSpPr>
        <p:spPr bwMode="auto">
          <a:xfrm>
            <a:off x="1028700" y="3943350"/>
            <a:ext cx="7696200" cy="1143000"/>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 sample of size 1817 is needed to reach a desired</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precision of </a:t>
            </a:r>
            <a:r>
              <a:rPr lang="en-US" sz="2400" u="sng">
                <a:effectLst>
                  <a:outerShdw blurRad="38100" dist="38100" dir="2700000" algn="tl">
                    <a:srgbClr val="000000"/>
                  </a:outerShdw>
                </a:effectLst>
                <a:latin typeface="Book Antiqua" pitchFamily="18" charset="0"/>
              </a:rPr>
              <a:t>+</a:t>
            </a:r>
            <a:r>
              <a:rPr lang="en-US" sz="2400">
                <a:effectLst>
                  <a:outerShdw blurRad="38100" dist="38100" dir="2700000" algn="tl">
                    <a:srgbClr val="000000"/>
                  </a:outerShdw>
                </a:effectLst>
                <a:latin typeface="Book Antiqua" pitchFamily="18" charset="0"/>
              </a:rPr>
              <a:t> .03 at 99% confidence.</a:t>
            </a:r>
          </a:p>
        </p:txBody>
      </p:sp>
      <p:graphicFrame>
        <p:nvGraphicFramePr>
          <p:cNvPr id="158730" name="Object 10">
            <a:hlinkClick r:id="" action="ppaction://ole?verb=0"/>
          </p:cNvPr>
          <p:cNvGraphicFramePr>
            <a:graphicFrameLocks/>
          </p:cNvGraphicFramePr>
          <p:nvPr>
            <p:extLst>
              <p:ext uri="{D42A27DB-BD31-4B8C-83A1-F6EECF244321}">
                <p14:modId xmlns:p14="http://schemas.microsoft.com/office/powerpoint/2010/main" val="1407659881"/>
              </p:ext>
            </p:extLst>
          </p:nvPr>
        </p:nvGraphicFramePr>
        <p:xfrm>
          <a:off x="1479550" y="2844800"/>
          <a:ext cx="6176963" cy="992188"/>
        </p:xfrm>
        <a:graphic>
          <a:graphicData uri="http://schemas.openxmlformats.org/presentationml/2006/ole">
            <mc:AlternateContent xmlns:mc="http://schemas.openxmlformats.org/markup-compatibility/2006">
              <mc:Choice xmlns:v="urn:schemas-microsoft-com:vml" Requires="v">
                <p:oleObj spid="_x0000_s264212" name="Equation" r:id="rId4" imgW="2628720" imgH="406080" progId="Equation.DSMT4">
                  <p:embed/>
                </p:oleObj>
              </mc:Choice>
              <mc:Fallback>
                <p:oleObj name="Equation" r:id="rId4" imgW="2628720" imgH="406080" progId="Equation.DSMT4">
                  <p:embed/>
                  <p:pic>
                    <p:nvPicPr>
                      <p:cNvPr id="0" name=""/>
                      <p:cNvPicPr>
                        <a:picLocks noChangeArrowheads="1"/>
                      </p:cNvPicPr>
                      <p:nvPr/>
                    </p:nvPicPr>
                    <p:blipFill>
                      <a:blip r:embed="rId5"/>
                      <a:srcRect/>
                      <a:stretch>
                        <a:fillRect/>
                      </a:stretch>
                    </p:blipFill>
                    <p:spPr bwMode="auto">
                      <a:xfrm>
                        <a:off x="1479550" y="2844800"/>
                        <a:ext cx="6176963" cy="99218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58732" name="Rectangle 12"/>
          <p:cNvSpPr>
            <a:spLocks noChangeArrowheads="1"/>
          </p:cNvSpPr>
          <p:nvPr/>
        </p:nvSpPr>
        <p:spPr bwMode="auto">
          <a:xfrm>
            <a:off x="685800" y="1666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Sample Size for an Interval Estimate</a:t>
            </a:r>
            <a:br>
              <a:rPr lang="en-US" sz="2800">
                <a:solidFill>
                  <a:srgbClr val="66FFFF"/>
                </a:solidFill>
                <a:effectLst>
                  <a:outerShdw blurRad="38100" dist="38100" dir="2700000" algn="tl">
                    <a:srgbClr val="000000"/>
                  </a:outerShdw>
                </a:effectLst>
                <a:latin typeface="Book Antiqua" pitchFamily="18" charset="0"/>
              </a:rPr>
            </a:br>
            <a:r>
              <a:rPr lang="en-US" sz="2800">
                <a:solidFill>
                  <a:srgbClr val="66FFFF"/>
                </a:solidFill>
                <a:effectLst>
                  <a:outerShdw blurRad="38100" dist="38100" dir="2700000" algn="tl">
                    <a:srgbClr val="000000"/>
                  </a:outerShdw>
                </a:effectLst>
                <a:latin typeface="Book Antiqua" pitchFamily="18" charset="0"/>
              </a:rPr>
              <a:t>of a Population Proportion</a:t>
            </a:r>
          </a:p>
        </p:txBody>
      </p:sp>
      <p:graphicFrame>
        <p:nvGraphicFramePr>
          <p:cNvPr id="158776" name="Object 56">
            <a:hlinkClick r:id="" action="ppaction://ole?verb=0"/>
          </p:cNvPr>
          <p:cNvGraphicFramePr>
            <a:graphicFrameLocks/>
          </p:cNvGraphicFramePr>
          <p:nvPr>
            <p:extLst>
              <p:ext uri="{D42A27DB-BD31-4B8C-83A1-F6EECF244321}">
                <p14:modId xmlns:p14="http://schemas.microsoft.com/office/powerpoint/2010/main" val="176295621"/>
              </p:ext>
            </p:extLst>
          </p:nvPr>
        </p:nvGraphicFramePr>
        <p:xfrm>
          <a:off x="3146425" y="1320800"/>
          <a:ext cx="2806700" cy="808038"/>
        </p:xfrm>
        <a:graphic>
          <a:graphicData uri="http://schemas.openxmlformats.org/presentationml/2006/ole">
            <mc:AlternateContent xmlns:mc="http://schemas.openxmlformats.org/markup-compatibility/2006">
              <mc:Choice xmlns:v="urn:schemas-microsoft-com:vml" Requires="v">
                <p:oleObj spid="_x0000_s264213" name="Equation" r:id="rId6" imgW="3073320" imgH="990360" progId="Equation.DSMT4">
                  <p:embed/>
                </p:oleObj>
              </mc:Choice>
              <mc:Fallback>
                <p:oleObj name="Equation" r:id="rId6" imgW="3073320" imgH="990360" progId="Equation.DSMT4">
                  <p:embed/>
                  <p:pic>
                    <p:nvPicPr>
                      <p:cNvPr id="0" name=""/>
                      <p:cNvPicPr>
                        <a:picLocks noChangeArrowheads="1"/>
                      </p:cNvPicPr>
                      <p:nvPr/>
                    </p:nvPicPr>
                    <p:blipFill>
                      <a:blip r:embed="rId7"/>
                      <a:srcRect/>
                      <a:stretch>
                        <a:fillRect/>
                      </a:stretch>
                    </p:blipFill>
                    <p:spPr bwMode="auto">
                      <a:xfrm>
                        <a:off x="3146425" y="1320800"/>
                        <a:ext cx="2806700" cy="8080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71075517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58724"/>
                                        </p:tgtEl>
                                        <p:attrNameLst>
                                          <p:attrName>style.visibility</p:attrName>
                                        </p:attrNameLst>
                                      </p:cBhvr>
                                      <p:to>
                                        <p:strVal val="visible"/>
                                      </p:to>
                                    </p:set>
                                    <p:animEffect transition="in" filter="slide(fromLeft)">
                                      <p:cBhvr>
                                        <p:cTn id="7" dur="500"/>
                                        <p:tgtEl>
                                          <p:spTgt spid="158724"/>
                                        </p:tgtEl>
                                      </p:cBhvr>
                                    </p:animEffect>
                                  </p:childTnLst>
                                  <p:subTnLst>
                                    <p:set>
                                      <p:cBhvr override="childStyle">
                                        <p:cTn dur="1" fill="hold" display="0" masterRel="nextClick" afterEffect="1"/>
                                        <p:tgtEl>
                                          <p:spTgt spid="15872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nodeType="clickEffect">
                                  <p:stCondLst>
                                    <p:cond delay="0"/>
                                  </p:stCondLst>
                                  <p:childTnLst>
                                    <p:set>
                                      <p:cBhvr>
                                        <p:cTn id="11" dur="1" fill="hold">
                                          <p:stCondLst>
                                            <p:cond delay="0"/>
                                          </p:stCondLst>
                                        </p:cTn>
                                        <p:tgtEl>
                                          <p:spTgt spid="158776"/>
                                        </p:tgtEl>
                                        <p:attrNameLst>
                                          <p:attrName>style.visibility</p:attrName>
                                        </p:attrNameLst>
                                      </p:cBhvr>
                                      <p:to>
                                        <p:strVal val="visible"/>
                                      </p:to>
                                    </p:set>
                                    <p:anim calcmode="lin" valueType="num">
                                      <p:cBhvr>
                                        <p:cTn id="12" dur="500" fill="hold"/>
                                        <p:tgtEl>
                                          <p:spTgt spid="158776"/>
                                        </p:tgtEl>
                                        <p:attrNameLst>
                                          <p:attrName>ppt_w</p:attrName>
                                        </p:attrNameLst>
                                      </p:cBhvr>
                                      <p:tavLst>
                                        <p:tav tm="0">
                                          <p:val>
                                            <p:strVal val="2/3*#ppt_w"/>
                                          </p:val>
                                        </p:tav>
                                        <p:tav tm="100000">
                                          <p:val>
                                            <p:strVal val="#ppt_w"/>
                                          </p:val>
                                        </p:tav>
                                      </p:tavLst>
                                    </p:anim>
                                    <p:anim calcmode="lin" valueType="num">
                                      <p:cBhvr>
                                        <p:cTn id="13" dur="500" fill="hold"/>
                                        <p:tgtEl>
                                          <p:spTgt spid="158776"/>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158725"/>
                                        </p:tgtEl>
                                        <p:attrNameLst>
                                          <p:attrName>style.visibility</p:attrName>
                                        </p:attrNameLst>
                                      </p:cBhvr>
                                      <p:to>
                                        <p:strVal val="visible"/>
                                      </p:to>
                                    </p:set>
                                    <p:animEffect transition="in" filter="slide(fromLeft)">
                                      <p:cBhvr>
                                        <p:cTn id="17" dur="500"/>
                                        <p:tgtEl>
                                          <p:spTgt spid="158725"/>
                                        </p:tgtEl>
                                      </p:cBhvr>
                                    </p:animEffect>
                                  </p:childTnLst>
                                  <p:subTnLst>
                                    <p:set>
                                      <p:cBhvr override="childStyle">
                                        <p:cTn dur="1" fill="hold" display="0" masterRel="nextClick" afterEffect="1"/>
                                        <p:tgtEl>
                                          <p:spTgt spid="158725"/>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58728"/>
                                        </p:tgtEl>
                                        <p:attrNameLst>
                                          <p:attrName>style.visibility</p:attrName>
                                        </p:attrNameLst>
                                      </p:cBhvr>
                                      <p:to>
                                        <p:strVal val="visible"/>
                                      </p:to>
                                    </p:set>
                                    <p:animEffect transition="in" filter="wipe(left)">
                                      <p:cBhvr>
                                        <p:cTn id="22" dur="500"/>
                                        <p:tgtEl>
                                          <p:spTgt spid="158728"/>
                                        </p:tgtEl>
                                      </p:cBhvr>
                                    </p:animEffect>
                                  </p:childTnLst>
                                </p:cTn>
                              </p:par>
                            </p:childTnLst>
                          </p:cTn>
                        </p:par>
                        <p:par>
                          <p:cTn id="23" fill="hold">
                            <p:stCondLst>
                              <p:cond delay="500"/>
                            </p:stCondLst>
                            <p:childTnLst>
                              <p:par>
                                <p:cTn id="24" presetID="12" presetClass="entr" presetSubtype="1" fill="hold" nodeType="afterEffect">
                                  <p:stCondLst>
                                    <p:cond delay="2000"/>
                                  </p:stCondLst>
                                  <p:childTnLst>
                                    <p:set>
                                      <p:cBhvr>
                                        <p:cTn id="25" dur="1" fill="hold">
                                          <p:stCondLst>
                                            <p:cond delay="0"/>
                                          </p:stCondLst>
                                        </p:cTn>
                                        <p:tgtEl>
                                          <p:spTgt spid="158730"/>
                                        </p:tgtEl>
                                        <p:attrNameLst>
                                          <p:attrName>style.visibility</p:attrName>
                                        </p:attrNameLst>
                                      </p:cBhvr>
                                      <p:to>
                                        <p:strVal val="visible"/>
                                      </p:to>
                                    </p:set>
                                    <p:animEffect transition="in" filter="slide(fromTop)">
                                      <p:cBhvr>
                                        <p:cTn id="26" dur="500"/>
                                        <p:tgtEl>
                                          <p:spTgt spid="158730"/>
                                        </p:tgtEl>
                                      </p:cBhvr>
                                    </p:animEffect>
                                  </p:childTnLst>
                                </p:cTn>
                              </p:par>
                            </p:childTnLst>
                          </p:cTn>
                        </p:par>
                        <p:par>
                          <p:cTn id="27" fill="hold">
                            <p:stCondLst>
                              <p:cond delay="3000"/>
                            </p:stCondLst>
                            <p:childTnLst>
                              <p:par>
                                <p:cTn id="28" presetID="16" presetClass="entr" presetSubtype="21" fill="hold" grpId="0" nodeType="afterEffect">
                                  <p:stCondLst>
                                    <p:cond delay="2000"/>
                                  </p:stCondLst>
                                  <p:childTnLst>
                                    <p:set>
                                      <p:cBhvr>
                                        <p:cTn id="29" dur="1" fill="hold">
                                          <p:stCondLst>
                                            <p:cond delay="0"/>
                                          </p:stCondLst>
                                        </p:cTn>
                                        <p:tgtEl>
                                          <p:spTgt spid="158727"/>
                                        </p:tgtEl>
                                        <p:attrNameLst>
                                          <p:attrName>style.visibility</p:attrName>
                                        </p:attrNameLst>
                                      </p:cBhvr>
                                      <p:to>
                                        <p:strVal val="visible"/>
                                      </p:to>
                                    </p:set>
                                    <p:animEffect transition="in" filter="barn(inVertical)">
                                      <p:cBhvr>
                                        <p:cTn id="30" dur="500"/>
                                        <p:tgtEl>
                                          <p:spTgt spid="158727"/>
                                        </p:tgtEl>
                                      </p:cBhvr>
                                    </p:animEffect>
                                  </p:childTnLst>
                                </p:cTn>
                              </p:par>
                            </p:childTnLst>
                          </p:cTn>
                        </p:par>
                        <p:par>
                          <p:cTn id="31" fill="hold">
                            <p:stCondLst>
                              <p:cond delay="5500"/>
                            </p:stCondLst>
                            <p:childTnLst>
                              <p:par>
                                <p:cTn id="32" presetID="12" presetClass="entr" presetSubtype="8" fill="hold" grpId="0" nodeType="afterEffect">
                                  <p:stCondLst>
                                    <p:cond delay="2000"/>
                                  </p:stCondLst>
                                  <p:childTnLst>
                                    <p:set>
                                      <p:cBhvr>
                                        <p:cTn id="33" dur="1" fill="hold">
                                          <p:stCondLst>
                                            <p:cond delay="0"/>
                                          </p:stCondLst>
                                        </p:cTn>
                                        <p:tgtEl>
                                          <p:spTgt spid="158726"/>
                                        </p:tgtEl>
                                        <p:attrNameLst>
                                          <p:attrName>style.visibility</p:attrName>
                                        </p:attrNameLst>
                                      </p:cBhvr>
                                      <p:to>
                                        <p:strVal val="visible"/>
                                      </p:to>
                                    </p:set>
                                    <p:animEffect transition="in" filter="slide(fromLeft)">
                                      <p:cBhvr>
                                        <p:cTn id="34" dur="500"/>
                                        <p:tgtEl>
                                          <p:spTgt spid="158726"/>
                                        </p:tgtEl>
                                      </p:cBhvr>
                                    </p:animEffect>
                                  </p:childTnLst>
                                  <p:subTnLst>
                                    <p:set>
                                      <p:cBhvr override="childStyle">
                                        <p:cTn dur="1" fill="hold" display="0" masterRel="nextClick" afterEffect="1"/>
                                        <p:tgtEl>
                                          <p:spTgt spid="158726"/>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158778"/>
                                        </p:tgtEl>
                                        <p:attrNameLst>
                                          <p:attrName>style.visibility</p:attrName>
                                        </p:attrNameLst>
                                      </p:cBhvr>
                                      <p:to>
                                        <p:strVal val="visible"/>
                                      </p:to>
                                    </p:set>
                                    <p:animEffect transition="in" filter="dissolve">
                                      <p:cBhvr>
                                        <p:cTn id="39" dur="500"/>
                                        <p:tgtEl>
                                          <p:spTgt spid="158778"/>
                                        </p:tgtEl>
                                      </p:cBhvr>
                                    </p:animEffect>
                                  </p:childTnLst>
                                </p:cTn>
                              </p:par>
                            </p:childTnLst>
                          </p:cTn>
                        </p:par>
                        <p:par>
                          <p:cTn id="40" fill="hold">
                            <p:stCondLst>
                              <p:cond delay="500"/>
                            </p:stCondLst>
                            <p:childTnLst>
                              <p:par>
                                <p:cTn id="41" presetID="12" presetClass="entr" presetSubtype="1" fill="hold" grpId="0" nodeType="afterEffect">
                                  <p:stCondLst>
                                    <p:cond delay="1000"/>
                                  </p:stCondLst>
                                  <p:childTnLst>
                                    <p:set>
                                      <p:cBhvr>
                                        <p:cTn id="42" dur="1" fill="hold">
                                          <p:stCondLst>
                                            <p:cond delay="0"/>
                                          </p:stCondLst>
                                        </p:cTn>
                                        <p:tgtEl>
                                          <p:spTgt spid="158729"/>
                                        </p:tgtEl>
                                        <p:attrNameLst>
                                          <p:attrName>style.visibility</p:attrName>
                                        </p:attrNameLst>
                                      </p:cBhvr>
                                      <p:to>
                                        <p:strVal val="visible"/>
                                      </p:to>
                                    </p:set>
                                    <p:animEffect transition="in" filter="slide(fromTop)">
                                      <p:cBhvr>
                                        <p:cTn id="43" dur="500"/>
                                        <p:tgtEl>
                                          <p:spTgt spid="158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8" grpId="0"/>
      <p:bldP spid="158778" grpId="0" animBg="1"/>
      <p:bldP spid="158724" grpId="0" animBg="1"/>
      <p:bldP spid="158725" grpId="0" animBg="1"/>
      <p:bldP spid="158726" grpId="0" animBg="1"/>
      <p:bldP spid="158727" grpId="0" animBg="1"/>
      <p:bldP spid="158729" grpId="0"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ChangeArrowheads="1"/>
          </p:cNvSpPr>
          <p:nvPr/>
        </p:nvSpPr>
        <p:spPr bwMode="auto">
          <a:xfrm>
            <a:off x="685800" y="895350"/>
            <a:ext cx="7772400" cy="2705100"/>
          </a:xfrm>
          <a:prstGeom prst="rect">
            <a:avLst/>
          </a:prstGeom>
          <a:noFill/>
          <a:ln w="12700">
            <a:noFill/>
            <a:miter lim="800000"/>
            <a:headEnd/>
            <a:tailEnd/>
          </a:ln>
          <a:effec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None/>
            </a:pPr>
            <a:endParaRPr lang="en-US" sz="2400">
              <a:solidFill>
                <a:srgbClr val="66FFFF"/>
              </a:solidFill>
              <a:effectLst>
                <a:outerShdw blurRad="38100" dist="38100" dir="2700000" algn="tl">
                  <a:srgbClr val="000000"/>
                </a:outerShdw>
              </a:effectLst>
              <a:latin typeface="Book Antiqua" pitchFamily="18" charset="0"/>
            </a:endParaRPr>
          </a:p>
          <a:p>
            <a:pPr marL="342900" indent="-342900" algn="l">
              <a:lnSpc>
                <a:spcPct val="90000"/>
              </a:lnSpc>
              <a:spcBef>
                <a:spcPct val="20000"/>
              </a:spcBef>
              <a:buClr>
                <a:srgbClr val="66FFFF"/>
              </a:buClr>
              <a:buSzPct val="75000"/>
              <a:buFont typeface="Monotype Sorts" pitchFamily="2" charset="2"/>
              <a:buNone/>
            </a:pPr>
            <a:endParaRPr lang="en-US" sz="800">
              <a:solidFill>
                <a:srgbClr val="66FFFF"/>
              </a:solidFill>
              <a:effectLst>
                <a:outerShdw blurRad="38100" dist="38100" dir="2700000" algn="tl">
                  <a:srgbClr val="000000"/>
                </a:outerShdw>
              </a:effectLst>
              <a:latin typeface="Book Antiqua" pitchFamily="18" charset="0"/>
            </a:endParaRP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a:solidFill>
                  <a:srgbClr val="66FFFF"/>
                </a:solidFill>
                <a:effectLst>
                  <a:outerShdw blurRad="38100" dist="38100" dir="2700000" algn="tl">
                    <a:srgbClr val="000000"/>
                  </a:outerShdw>
                </a:effectLst>
                <a:latin typeface="Book Antiqua" pitchFamily="18" charset="0"/>
              </a:rPr>
              <a:t>Note:</a:t>
            </a:r>
            <a:r>
              <a:rPr lang="en-US" sz="2400">
                <a:effectLst>
                  <a:outerShdw blurRad="38100" dist="38100" dir="2700000" algn="tl">
                    <a:srgbClr val="000000"/>
                  </a:outerShdw>
                </a:effectLst>
                <a:latin typeface="Book Antiqua" pitchFamily="18" charset="0"/>
              </a:rPr>
              <a:t>  We used .44 as the best estimate of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 in the</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preceding expression.  If no information is available</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about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 then .5 is often assumed because it provides</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the highest possible sample size.  If we had used</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 = .5, the recommended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would have been 1843.</a:t>
            </a:r>
          </a:p>
        </p:txBody>
      </p:sp>
      <p:sp>
        <p:nvSpPr>
          <p:cNvPr id="101475" name="Rectangle 99"/>
          <p:cNvSpPr>
            <a:spLocks noChangeArrowheads="1"/>
          </p:cNvSpPr>
          <p:nvPr/>
        </p:nvSpPr>
        <p:spPr bwMode="auto">
          <a:xfrm>
            <a:off x="685800" y="166688"/>
            <a:ext cx="7772400" cy="814387"/>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Sample Size for an Interval Estimate</a:t>
            </a:r>
            <a:br>
              <a:rPr lang="en-US" sz="2800" dirty="0">
                <a:solidFill>
                  <a:srgbClr val="66FFFF"/>
                </a:solidFill>
                <a:effectLst>
                  <a:outerShdw blurRad="38100" dist="38100" dir="2700000" algn="tl">
                    <a:srgbClr val="000000"/>
                  </a:outerShdw>
                </a:effectLst>
                <a:latin typeface="Book Antiqua" pitchFamily="18" charset="0"/>
              </a:rPr>
            </a:br>
            <a:r>
              <a:rPr lang="en-US" sz="2800" dirty="0">
                <a:solidFill>
                  <a:srgbClr val="66FFFF"/>
                </a:solidFill>
                <a:effectLst>
                  <a:outerShdw blurRad="38100" dist="38100" dir="2700000" algn="tl">
                    <a:srgbClr val="000000"/>
                  </a:outerShdw>
                </a:effectLst>
                <a:latin typeface="Book Antiqua" pitchFamily="18" charset="0"/>
              </a:rPr>
              <a:t>of a Population Proportion</a:t>
            </a:r>
          </a:p>
        </p:txBody>
      </p:sp>
    </p:spTree>
  </p:cSld>
  <p:clrMapOvr>
    <a:masterClrMapping/>
  </p:clrMapOvr>
  <p:transition>
    <p:zoom/>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91F76DD-0B5C-534F-9AE8-77C8FB3DCF32}"/>
              </a:ext>
            </a:extLst>
          </p:cNvPr>
          <p:cNvSpPr txBox="1"/>
          <p:nvPr/>
        </p:nvSpPr>
        <p:spPr>
          <a:xfrm>
            <a:off x="244844" y="1333588"/>
            <a:ext cx="8436017" cy="2462213"/>
          </a:xfrm>
          <a:prstGeom prst="rect">
            <a:avLst/>
          </a:prstGeom>
          <a:noFill/>
        </p:spPr>
        <p:txBody>
          <a:bodyPr wrap="square" rtlCol="0">
            <a:spAutoFit/>
          </a:bodyPr>
          <a:lstStyle/>
          <a:p>
            <a:pPr algn="l"/>
            <a:r>
              <a:rPr lang="en-IN" dirty="0">
                <a:effectLst/>
              </a:rPr>
              <a:t>Sales personnel for </a:t>
            </a:r>
            <a:r>
              <a:rPr lang="en-IN" dirty="0" err="1">
                <a:effectLst/>
              </a:rPr>
              <a:t>Skillings</a:t>
            </a:r>
            <a:r>
              <a:rPr lang="en-IN" dirty="0">
                <a:effectLst/>
              </a:rPr>
              <a:t> Distributors submit weekly reports listing the customer contacts made during the week. A sample of 65 weekly reports showed a sample mean of 19.5 customer contacts per week. The sample standard deviation was 5.2. Provide 90% and 95% confidence intervals for the population mean number of weekly customer contacts for the sales personnel.</a:t>
            </a:r>
          </a:p>
          <a:p>
            <a:pPr algn="l"/>
            <a:endParaRPr lang="en-US" dirty="0"/>
          </a:p>
        </p:txBody>
      </p:sp>
      <p:sp>
        <p:nvSpPr>
          <p:cNvPr id="3" name="Rectangle 99">
            <a:extLst>
              <a:ext uri="{FF2B5EF4-FFF2-40B4-BE49-F238E27FC236}">
                <a16:creationId xmlns:a16="http://schemas.microsoft.com/office/drawing/2014/main" id="{DA05D26F-5624-4B4A-8D16-BB28C0212438}"/>
              </a:ext>
            </a:extLst>
          </p:cNvPr>
          <p:cNvSpPr>
            <a:spLocks noChangeArrowheads="1"/>
          </p:cNvSpPr>
          <p:nvPr/>
        </p:nvSpPr>
        <p:spPr bwMode="auto">
          <a:xfrm>
            <a:off x="685800" y="166688"/>
            <a:ext cx="7772400" cy="814387"/>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Exercise Problems</a:t>
            </a:r>
          </a:p>
        </p:txBody>
      </p:sp>
    </p:spTree>
    <p:extLst>
      <p:ext uri="{BB962C8B-B14F-4D97-AF65-F5344CB8AC3E}">
        <p14:creationId xmlns:p14="http://schemas.microsoft.com/office/powerpoint/2010/main" val="1730754511"/>
      </p:ext>
    </p:extLst>
  </p:cSld>
  <p:clrMapOvr>
    <a:masterClrMapping/>
  </p:clrMapOvr>
  <p:transition>
    <p:zoom/>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91F76DD-0B5C-534F-9AE8-77C8FB3DCF32}"/>
              </a:ext>
            </a:extLst>
          </p:cNvPr>
          <p:cNvSpPr txBox="1"/>
          <p:nvPr/>
        </p:nvSpPr>
        <p:spPr>
          <a:xfrm>
            <a:off x="244844" y="858575"/>
            <a:ext cx="8436017" cy="5509200"/>
          </a:xfrm>
          <a:prstGeom prst="rect">
            <a:avLst/>
          </a:prstGeom>
          <a:noFill/>
        </p:spPr>
        <p:txBody>
          <a:bodyPr wrap="square" rtlCol="0">
            <a:spAutoFit/>
          </a:bodyPr>
          <a:lstStyle/>
          <a:p>
            <a:pPr algn="l"/>
            <a:r>
              <a:rPr lang="en-IN" dirty="0">
                <a:effectLst/>
              </a:rPr>
              <a:t>The mean number of hours of flying time for pilots at Continental Airlines is 49 hours per month (The Wall Street Journal, February 25, 2003). Assume that this mean was based on actual flying times for a sample of 100 Continental pilots and that the sample standard deviation was 8.5 hours.</a:t>
            </a:r>
          </a:p>
          <a:p>
            <a:pPr algn="l"/>
            <a:r>
              <a:rPr lang="en-IN" dirty="0">
                <a:effectLst/>
              </a:rPr>
              <a:t>a. </a:t>
            </a:r>
            <a:r>
              <a:rPr lang="en-IN" dirty="0">
                <a:solidFill>
                  <a:schemeClr val="accent5">
                    <a:lumMod val="10000"/>
                  </a:schemeClr>
                </a:solidFill>
                <a:effectLst/>
              </a:rPr>
              <a:t>At 95% confidence, what is the margin of error?</a:t>
            </a:r>
          </a:p>
          <a:p>
            <a:pPr algn="l"/>
            <a:r>
              <a:rPr lang="en-IN" dirty="0">
                <a:effectLst/>
              </a:rPr>
              <a:t>b. </a:t>
            </a:r>
            <a:r>
              <a:rPr lang="en-IN" dirty="0">
                <a:solidFill>
                  <a:schemeClr val="accent5">
                    <a:lumMod val="10000"/>
                  </a:schemeClr>
                </a:solidFill>
                <a:effectLst/>
              </a:rPr>
              <a:t>What is the 95% confidence interval estimate of the population mean flying time for the pilots?</a:t>
            </a:r>
          </a:p>
          <a:p>
            <a:pPr algn="l"/>
            <a:r>
              <a:rPr lang="en-IN" dirty="0">
                <a:effectLst/>
              </a:rPr>
              <a:t>c. </a:t>
            </a:r>
            <a:r>
              <a:rPr lang="en-IN" dirty="0">
                <a:solidFill>
                  <a:schemeClr val="accent5">
                    <a:lumMod val="10000"/>
                  </a:schemeClr>
                </a:solidFill>
                <a:effectLst/>
              </a:rPr>
              <a:t>The mean number of hours of flying time for pilots at United Airlines is 36 hours per month. Use your results from part (b) to discuss differences between the flying times for the pilots at the two airlines. The Wall Street Journal reported United Airlines as</a:t>
            </a:r>
          </a:p>
          <a:p>
            <a:pPr algn="l"/>
            <a:r>
              <a:rPr lang="en-IN" dirty="0">
                <a:solidFill>
                  <a:schemeClr val="accent5">
                    <a:lumMod val="10000"/>
                  </a:schemeClr>
                </a:solidFill>
                <a:effectLst/>
              </a:rPr>
              <a:t>having the highest </a:t>
            </a:r>
            <a:r>
              <a:rPr lang="en-IN" dirty="0" err="1">
                <a:solidFill>
                  <a:schemeClr val="accent5">
                    <a:lumMod val="10000"/>
                  </a:schemeClr>
                </a:solidFill>
                <a:effectLst/>
              </a:rPr>
              <a:t>labor</a:t>
            </a:r>
            <a:r>
              <a:rPr lang="en-IN" dirty="0">
                <a:solidFill>
                  <a:schemeClr val="accent5">
                    <a:lumMod val="10000"/>
                  </a:schemeClr>
                </a:solidFill>
                <a:effectLst/>
              </a:rPr>
              <a:t> cost among all airlines. Does the information in this exercise provide insight as to why United Airlines might expect higher </a:t>
            </a:r>
            <a:r>
              <a:rPr lang="en-IN" dirty="0" err="1">
                <a:solidFill>
                  <a:schemeClr val="accent5">
                    <a:lumMod val="10000"/>
                  </a:schemeClr>
                </a:solidFill>
                <a:effectLst/>
              </a:rPr>
              <a:t>labor</a:t>
            </a:r>
            <a:r>
              <a:rPr lang="en-IN" dirty="0">
                <a:solidFill>
                  <a:schemeClr val="accent5">
                    <a:lumMod val="10000"/>
                  </a:schemeClr>
                </a:solidFill>
                <a:effectLst/>
              </a:rPr>
              <a:t> costs?</a:t>
            </a:r>
          </a:p>
          <a:p>
            <a:pPr algn="l"/>
            <a:endParaRPr lang="en-US" dirty="0"/>
          </a:p>
        </p:txBody>
      </p:sp>
      <p:sp>
        <p:nvSpPr>
          <p:cNvPr id="3" name="Rectangle 99">
            <a:extLst>
              <a:ext uri="{FF2B5EF4-FFF2-40B4-BE49-F238E27FC236}">
                <a16:creationId xmlns:a16="http://schemas.microsoft.com/office/drawing/2014/main" id="{DA05D26F-5624-4B4A-8D16-BB28C0212438}"/>
              </a:ext>
            </a:extLst>
          </p:cNvPr>
          <p:cNvSpPr>
            <a:spLocks noChangeArrowheads="1"/>
          </p:cNvSpPr>
          <p:nvPr/>
        </p:nvSpPr>
        <p:spPr bwMode="auto">
          <a:xfrm>
            <a:off x="685800" y="166688"/>
            <a:ext cx="7772400" cy="814387"/>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Exercise Problems</a:t>
            </a:r>
          </a:p>
        </p:txBody>
      </p:sp>
    </p:spTree>
    <p:extLst>
      <p:ext uri="{BB962C8B-B14F-4D97-AF65-F5344CB8AC3E}">
        <p14:creationId xmlns:p14="http://schemas.microsoft.com/office/powerpoint/2010/main" val="1326128070"/>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03" name="Rectangle 87"/>
          <p:cNvSpPr>
            <a:spLocks noChangeArrowheads="1"/>
          </p:cNvSpPr>
          <p:nvPr/>
        </p:nvSpPr>
        <p:spPr bwMode="auto">
          <a:xfrm>
            <a:off x="2044700" y="1981200"/>
            <a:ext cx="5772150" cy="40640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9219" name="Rectangle 3"/>
          <p:cNvSpPr>
            <a:spLocks noGrp="1" noChangeArrowheads="1"/>
          </p:cNvSpPr>
          <p:nvPr>
            <p:ph type="body" idx="1"/>
          </p:nvPr>
        </p:nvSpPr>
        <p:spPr>
          <a:xfrm>
            <a:off x="876300" y="1106488"/>
            <a:ext cx="7772400" cy="1366837"/>
          </a:xfrm>
          <a:noFill/>
          <a:ln/>
        </p:spPr>
        <p:txBody>
          <a:bodyPr/>
          <a:lstStyle/>
          <a:p>
            <a:pPr marL="0" indent="0">
              <a:lnSpc>
                <a:spcPct val="90000"/>
              </a:lnSpc>
              <a:buFont typeface="Monotype Sorts" pitchFamily="2" charset="2"/>
              <a:buNone/>
            </a:pPr>
            <a:r>
              <a:rPr lang="en-US"/>
              <a:t>      There is a 1 </a:t>
            </a:r>
            <a:r>
              <a:rPr lang="en-US">
                <a:latin typeface="Symbol" pitchFamily="18" charset="2"/>
              </a:rPr>
              <a:t>-</a:t>
            </a:r>
            <a:r>
              <a:rPr lang="en-US"/>
              <a:t> </a:t>
            </a:r>
            <a:r>
              <a:rPr lang="en-US" i="1">
                <a:latin typeface="Symbol" pitchFamily="18" charset="2"/>
              </a:rPr>
              <a:t></a:t>
            </a:r>
            <a:r>
              <a:rPr lang="en-US"/>
              <a:t>  probability that the value of a</a:t>
            </a:r>
          </a:p>
          <a:p>
            <a:pPr marL="0" indent="0">
              <a:lnSpc>
                <a:spcPct val="90000"/>
              </a:lnSpc>
              <a:buFont typeface="Monotype Sorts" pitchFamily="2" charset="2"/>
              <a:buNone/>
            </a:pPr>
            <a:r>
              <a:rPr lang="en-US"/>
              <a:t>sample mean will provide a margin of error of </a:t>
            </a:r>
          </a:p>
          <a:p>
            <a:pPr marL="0" indent="0">
              <a:lnSpc>
                <a:spcPct val="90000"/>
              </a:lnSpc>
              <a:buFont typeface="Monotype Sorts" pitchFamily="2" charset="2"/>
              <a:buNone/>
            </a:pPr>
            <a:r>
              <a:rPr lang="en-US"/>
              <a:t>or less.</a:t>
            </a:r>
          </a:p>
        </p:txBody>
      </p:sp>
      <p:graphicFrame>
        <p:nvGraphicFramePr>
          <p:cNvPr id="9232" name="Object 16">
            <a:hlinkClick r:id="" action="ppaction://ole?verb=0"/>
          </p:cNvPr>
          <p:cNvGraphicFramePr>
            <a:graphicFrameLocks/>
          </p:cNvGraphicFramePr>
          <p:nvPr/>
        </p:nvGraphicFramePr>
        <p:xfrm>
          <a:off x="7307263" y="1546225"/>
          <a:ext cx="846137" cy="363538"/>
        </p:xfrm>
        <a:graphic>
          <a:graphicData uri="http://schemas.openxmlformats.org/presentationml/2006/ole">
            <mc:AlternateContent xmlns:mc="http://schemas.openxmlformats.org/markup-compatibility/2006">
              <mc:Choice xmlns:v="urn:schemas-microsoft-com:vml" Requires="v">
                <p:oleObj spid="_x0000_s9461" name="Equation" r:id="rId4" imgW="798480" imgH="353880" progId="Equation">
                  <p:embed/>
                </p:oleObj>
              </mc:Choice>
              <mc:Fallback>
                <p:oleObj name="Equation" r:id="rId4" imgW="798480" imgH="353880" progId="Equation">
                  <p:embed/>
                  <p:pic>
                    <p:nvPicPr>
                      <p:cNvPr id="0" name="Picture 1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7263" y="1546225"/>
                        <a:ext cx="846137" cy="3635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9259" name="Freeform 43"/>
          <p:cNvSpPr>
            <a:spLocks/>
          </p:cNvSpPr>
          <p:nvPr/>
        </p:nvSpPr>
        <p:spPr bwMode="auto">
          <a:xfrm>
            <a:off x="2581275" y="2152650"/>
            <a:ext cx="4403725" cy="3055938"/>
          </a:xfrm>
          <a:custGeom>
            <a:avLst/>
            <a:gdLst/>
            <a:ahLst/>
            <a:cxnLst>
              <a:cxn ang="0">
                <a:pos x="1318" y="18"/>
              </a:cxn>
              <a:cxn ang="0">
                <a:pos x="1234" y="108"/>
              </a:cxn>
              <a:cxn ang="0">
                <a:pos x="1176" y="208"/>
              </a:cxn>
              <a:cxn ang="0">
                <a:pos x="1114" y="334"/>
              </a:cxn>
              <a:cxn ang="0">
                <a:pos x="1068" y="438"/>
              </a:cxn>
              <a:cxn ang="0">
                <a:pos x="1030" y="542"/>
              </a:cxn>
              <a:cxn ang="0">
                <a:pos x="995" y="647"/>
              </a:cxn>
              <a:cxn ang="0">
                <a:pos x="963" y="754"/>
              </a:cxn>
              <a:cxn ang="0">
                <a:pos x="930" y="861"/>
              </a:cxn>
              <a:cxn ang="0">
                <a:pos x="901" y="975"/>
              </a:cxn>
              <a:cxn ang="0">
                <a:pos x="866" y="1088"/>
              </a:cxn>
              <a:cxn ang="0">
                <a:pos x="830" y="1194"/>
              </a:cxn>
              <a:cxn ang="0">
                <a:pos x="786" y="1293"/>
              </a:cxn>
              <a:cxn ang="0">
                <a:pos x="732" y="1399"/>
              </a:cxn>
              <a:cxn ang="0">
                <a:pos x="662" y="1513"/>
              </a:cxn>
              <a:cxn ang="0">
                <a:pos x="588" y="1601"/>
              </a:cxn>
              <a:cxn ang="0">
                <a:pos x="490" y="1683"/>
              </a:cxn>
              <a:cxn ang="0">
                <a:pos x="388" y="1743"/>
              </a:cxn>
              <a:cxn ang="0">
                <a:pos x="295" y="1787"/>
              </a:cxn>
              <a:cxn ang="0">
                <a:pos x="193" y="1826"/>
              </a:cxn>
              <a:cxn ang="0">
                <a:pos x="79" y="1865"/>
              </a:cxn>
              <a:cxn ang="0">
                <a:pos x="6" y="1883"/>
              </a:cxn>
              <a:cxn ang="0">
                <a:pos x="2774" y="1922"/>
              </a:cxn>
              <a:cxn ang="0">
                <a:pos x="2726" y="1877"/>
              </a:cxn>
              <a:cxn ang="0">
                <a:pos x="2622" y="1845"/>
              </a:cxn>
              <a:cxn ang="0">
                <a:pos x="2510" y="1803"/>
              </a:cxn>
              <a:cxn ang="0">
                <a:pos x="2396" y="1755"/>
              </a:cxn>
              <a:cxn ang="0">
                <a:pos x="2278" y="1693"/>
              </a:cxn>
              <a:cxn ang="0">
                <a:pos x="2220" y="1655"/>
              </a:cxn>
              <a:cxn ang="0">
                <a:pos x="2156" y="1589"/>
              </a:cxn>
              <a:cxn ang="0">
                <a:pos x="2082" y="1503"/>
              </a:cxn>
              <a:cxn ang="0">
                <a:pos x="2022" y="1398"/>
              </a:cxn>
              <a:cxn ang="0">
                <a:pos x="1970" y="1298"/>
              </a:cxn>
              <a:cxn ang="0">
                <a:pos x="1928" y="1200"/>
              </a:cxn>
              <a:cxn ang="0">
                <a:pos x="1892" y="1100"/>
              </a:cxn>
              <a:cxn ang="0">
                <a:pos x="1862" y="1010"/>
              </a:cxn>
              <a:cxn ang="0">
                <a:pos x="1830" y="900"/>
              </a:cxn>
              <a:cxn ang="0">
                <a:pos x="1798" y="782"/>
              </a:cxn>
              <a:cxn ang="0">
                <a:pos x="1760" y="656"/>
              </a:cxn>
              <a:cxn ang="0">
                <a:pos x="1712" y="524"/>
              </a:cxn>
              <a:cxn ang="0">
                <a:pos x="1670" y="410"/>
              </a:cxn>
              <a:cxn ang="0">
                <a:pos x="1632" y="328"/>
              </a:cxn>
              <a:cxn ang="0">
                <a:pos x="1590" y="232"/>
              </a:cxn>
              <a:cxn ang="0">
                <a:pos x="1546" y="156"/>
              </a:cxn>
              <a:cxn ang="0">
                <a:pos x="1570" y="194"/>
              </a:cxn>
              <a:cxn ang="0">
                <a:pos x="1550" y="156"/>
              </a:cxn>
              <a:cxn ang="0">
                <a:pos x="1476" y="56"/>
              </a:cxn>
              <a:cxn ang="0">
                <a:pos x="1413" y="8"/>
              </a:cxn>
            </a:cxnLst>
            <a:rect l="0" t="0" r="r" b="b"/>
            <a:pathLst>
              <a:path w="2774" h="1925">
                <a:moveTo>
                  <a:pt x="1390" y="0"/>
                </a:moveTo>
                <a:lnTo>
                  <a:pt x="1350" y="0"/>
                </a:lnTo>
                <a:lnTo>
                  <a:pt x="1318" y="18"/>
                </a:lnTo>
                <a:lnTo>
                  <a:pt x="1289" y="40"/>
                </a:lnTo>
                <a:lnTo>
                  <a:pt x="1266" y="71"/>
                </a:lnTo>
                <a:lnTo>
                  <a:pt x="1234" y="108"/>
                </a:lnTo>
                <a:lnTo>
                  <a:pt x="1220" y="137"/>
                </a:lnTo>
                <a:lnTo>
                  <a:pt x="1196" y="173"/>
                </a:lnTo>
                <a:lnTo>
                  <a:pt x="1176" y="208"/>
                </a:lnTo>
                <a:lnTo>
                  <a:pt x="1152" y="256"/>
                </a:lnTo>
                <a:lnTo>
                  <a:pt x="1132" y="296"/>
                </a:lnTo>
                <a:lnTo>
                  <a:pt x="1114" y="334"/>
                </a:lnTo>
                <a:lnTo>
                  <a:pt x="1094" y="378"/>
                </a:lnTo>
                <a:lnTo>
                  <a:pt x="1082" y="410"/>
                </a:lnTo>
                <a:lnTo>
                  <a:pt x="1068" y="438"/>
                </a:lnTo>
                <a:lnTo>
                  <a:pt x="1052" y="482"/>
                </a:lnTo>
                <a:lnTo>
                  <a:pt x="1040" y="514"/>
                </a:lnTo>
                <a:lnTo>
                  <a:pt x="1030" y="542"/>
                </a:lnTo>
                <a:lnTo>
                  <a:pt x="1022" y="570"/>
                </a:lnTo>
                <a:lnTo>
                  <a:pt x="1008" y="606"/>
                </a:lnTo>
                <a:lnTo>
                  <a:pt x="995" y="647"/>
                </a:lnTo>
                <a:lnTo>
                  <a:pt x="983" y="685"/>
                </a:lnTo>
                <a:lnTo>
                  <a:pt x="971" y="724"/>
                </a:lnTo>
                <a:lnTo>
                  <a:pt x="963" y="754"/>
                </a:lnTo>
                <a:lnTo>
                  <a:pt x="951" y="791"/>
                </a:lnTo>
                <a:lnTo>
                  <a:pt x="940" y="829"/>
                </a:lnTo>
                <a:lnTo>
                  <a:pt x="930" y="861"/>
                </a:lnTo>
                <a:lnTo>
                  <a:pt x="922" y="902"/>
                </a:lnTo>
                <a:lnTo>
                  <a:pt x="911" y="940"/>
                </a:lnTo>
                <a:lnTo>
                  <a:pt x="901" y="975"/>
                </a:lnTo>
                <a:lnTo>
                  <a:pt x="891" y="1007"/>
                </a:lnTo>
                <a:lnTo>
                  <a:pt x="883" y="1041"/>
                </a:lnTo>
                <a:lnTo>
                  <a:pt x="866" y="1088"/>
                </a:lnTo>
                <a:lnTo>
                  <a:pt x="852" y="1123"/>
                </a:lnTo>
                <a:lnTo>
                  <a:pt x="840" y="1162"/>
                </a:lnTo>
                <a:lnTo>
                  <a:pt x="830" y="1194"/>
                </a:lnTo>
                <a:lnTo>
                  <a:pt x="819" y="1222"/>
                </a:lnTo>
                <a:lnTo>
                  <a:pt x="800" y="1263"/>
                </a:lnTo>
                <a:lnTo>
                  <a:pt x="786" y="1293"/>
                </a:lnTo>
                <a:lnTo>
                  <a:pt x="770" y="1328"/>
                </a:lnTo>
                <a:lnTo>
                  <a:pt x="750" y="1367"/>
                </a:lnTo>
                <a:lnTo>
                  <a:pt x="732" y="1399"/>
                </a:lnTo>
                <a:lnTo>
                  <a:pt x="708" y="1437"/>
                </a:lnTo>
                <a:lnTo>
                  <a:pt x="686" y="1477"/>
                </a:lnTo>
                <a:lnTo>
                  <a:pt x="662" y="1513"/>
                </a:lnTo>
                <a:lnTo>
                  <a:pt x="634" y="1551"/>
                </a:lnTo>
                <a:lnTo>
                  <a:pt x="609" y="1577"/>
                </a:lnTo>
                <a:lnTo>
                  <a:pt x="588" y="1601"/>
                </a:lnTo>
                <a:lnTo>
                  <a:pt x="558" y="1633"/>
                </a:lnTo>
                <a:lnTo>
                  <a:pt x="536" y="1653"/>
                </a:lnTo>
                <a:lnTo>
                  <a:pt x="490" y="1683"/>
                </a:lnTo>
                <a:lnTo>
                  <a:pt x="450" y="1705"/>
                </a:lnTo>
                <a:lnTo>
                  <a:pt x="416" y="1723"/>
                </a:lnTo>
                <a:lnTo>
                  <a:pt x="388" y="1743"/>
                </a:lnTo>
                <a:lnTo>
                  <a:pt x="357" y="1759"/>
                </a:lnTo>
                <a:lnTo>
                  <a:pt x="327" y="1772"/>
                </a:lnTo>
                <a:lnTo>
                  <a:pt x="295" y="1787"/>
                </a:lnTo>
                <a:lnTo>
                  <a:pt x="263" y="1799"/>
                </a:lnTo>
                <a:lnTo>
                  <a:pt x="231" y="1808"/>
                </a:lnTo>
                <a:lnTo>
                  <a:pt x="193" y="1826"/>
                </a:lnTo>
                <a:lnTo>
                  <a:pt x="158" y="1838"/>
                </a:lnTo>
                <a:lnTo>
                  <a:pt x="117" y="1853"/>
                </a:lnTo>
                <a:lnTo>
                  <a:pt x="79" y="1865"/>
                </a:lnTo>
                <a:lnTo>
                  <a:pt x="44" y="1874"/>
                </a:lnTo>
                <a:lnTo>
                  <a:pt x="29" y="1877"/>
                </a:lnTo>
                <a:lnTo>
                  <a:pt x="6" y="1883"/>
                </a:lnTo>
                <a:lnTo>
                  <a:pt x="3" y="1907"/>
                </a:lnTo>
                <a:lnTo>
                  <a:pt x="0" y="1925"/>
                </a:lnTo>
                <a:lnTo>
                  <a:pt x="2774" y="1922"/>
                </a:lnTo>
                <a:lnTo>
                  <a:pt x="2772" y="1891"/>
                </a:lnTo>
                <a:lnTo>
                  <a:pt x="2748" y="1885"/>
                </a:lnTo>
                <a:lnTo>
                  <a:pt x="2726" y="1877"/>
                </a:lnTo>
                <a:lnTo>
                  <a:pt x="2684" y="1865"/>
                </a:lnTo>
                <a:lnTo>
                  <a:pt x="2654" y="1855"/>
                </a:lnTo>
                <a:lnTo>
                  <a:pt x="2622" y="1845"/>
                </a:lnTo>
                <a:lnTo>
                  <a:pt x="2596" y="1835"/>
                </a:lnTo>
                <a:lnTo>
                  <a:pt x="2558" y="1825"/>
                </a:lnTo>
                <a:lnTo>
                  <a:pt x="2510" y="1803"/>
                </a:lnTo>
                <a:lnTo>
                  <a:pt x="2468" y="1789"/>
                </a:lnTo>
                <a:lnTo>
                  <a:pt x="2432" y="1775"/>
                </a:lnTo>
                <a:lnTo>
                  <a:pt x="2396" y="1755"/>
                </a:lnTo>
                <a:lnTo>
                  <a:pt x="2362" y="1737"/>
                </a:lnTo>
                <a:lnTo>
                  <a:pt x="2316" y="1715"/>
                </a:lnTo>
                <a:lnTo>
                  <a:pt x="2278" y="1693"/>
                </a:lnTo>
                <a:lnTo>
                  <a:pt x="2258" y="1681"/>
                </a:lnTo>
                <a:lnTo>
                  <a:pt x="2240" y="1671"/>
                </a:lnTo>
                <a:lnTo>
                  <a:pt x="2220" y="1655"/>
                </a:lnTo>
                <a:lnTo>
                  <a:pt x="2206" y="1643"/>
                </a:lnTo>
                <a:lnTo>
                  <a:pt x="2181" y="1615"/>
                </a:lnTo>
                <a:lnTo>
                  <a:pt x="2156" y="1589"/>
                </a:lnTo>
                <a:lnTo>
                  <a:pt x="2129" y="1563"/>
                </a:lnTo>
                <a:lnTo>
                  <a:pt x="2105" y="1531"/>
                </a:lnTo>
                <a:lnTo>
                  <a:pt x="2082" y="1503"/>
                </a:lnTo>
                <a:lnTo>
                  <a:pt x="2057" y="1461"/>
                </a:lnTo>
                <a:lnTo>
                  <a:pt x="2039" y="1432"/>
                </a:lnTo>
                <a:lnTo>
                  <a:pt x="2022" y="1398"/>
                </a:lnTo>
                <a:lnTo>
                  <a:pt x="2004" y="1364"/>
                </a:lnTo>
                <a:lnTo>
                  <a:pt x="1986" y="1332"/>
                </a:lnTo>
                <a:lnTo>
                  <a:pt x="1970" y="1298"/>
                </a:lnTo>
                <a:lnTo>
                  <a:pt x="1956" y="1270"/>
                </a:lnTo>
                <a:lnTo>
                  <a:pt x="1944" y="1240"/>
                </a:lnTo>
                <a:lnTo>
                  <a:pt x="1928" y="1200"/>
                </a:lnTo>
                <a:lnTo>
                  <a:pt x="1914" y="1158"/>
                </a:lnTo>
                <a:lnTo>
                  <a:pt x="1904" y="1132"/>
                </a:lnTo>
                <a:lnTo>
                  <a:pt x="1892" y="1100"/>
                </a:lnTo>
                <a:lnTo>
                  <a:pt x="1882" y="1072"/>
                </a:lnTo>
                <a:lnTo>
                  <a:pt x="1872" y="1044"/>
                </a:lnTo>
                <a:lnTo>
                  <a:pt x="1862" y="1010"/>
                </a:lnTo>
                <a:lnTo>
                  <a:pt x="1852" y="976"/>
                </a:lnTo>
                <a:lnTo>
                  <a:pt x="1840" y="932"/>
                </a:lnTo>
                <a:lnTo>
                  <a:pt x="1830" y="900"/>
                </a:lnTo>
                <a:lnTo>
                  <a:pt x="1818" y="854"/>
                </a:lnTo>
                <a:lnTo>
                  <a:pt x="1808" y="818"/>
                </a:lnTo>
                <a:lnTo>
                  <a:pt x="1798" y="782"/>
                </a:lnTo>
                <a:lnTo>
                  <a:pt x="1788" y="744"/>
                </a:lnTo>
                <a:lnTo>
                  <a:pt x="1778" y="710"/>
                </a:lnTo>
                <a:lnTo>
                  <a:pt x="1760" y="656"/>
                </a:lnTo>
                <a:lnTo>
                  <a:pt x="1742" y="598"/>
                </a:lnTo>
                <a:lnTo>
                  <a:pt x="1726" y="560"/>
                </a:lnTo>
                <a:lnTo>
                  <a:pt x="1712" y="524"/>
                </a:lnTo>
                <a:lnTo>
                  <a:pt x="1702" y="494"/>
                </a:lnTo>
                <a:lnTo>
                  <a:pt x="1686" y="450"/>
                </a:lnTo>
                <a:lnTo>
                  <a:pt x="1670" y="410"/>
                </a:lnTo>
                <a:lnTo>
                  <a:pt x="1648" y="354"/>
                </a:lnTo>
                <a:lnTo>
                  <a:pt x="1660" y="384"/>
                </a:lnTo>
                <a:lnTo>
                  <a:pt x="1632" y="328"/>
                </a:lnTo>
                <a:lnTo>
                  <a:pt x="1622" y="298"/>
                </a:lnTo>
                <a:lnTo>
                  <a:pt x="1608" y="266"/>
                </a:lnTo>
                <a:lnTo>
                  <a:pt x="1590" y="232"/>
                </a:lnTo>
                <a:lnTo>
                  <a:pt x="1562" y="181"/>
                </a:lnTo>
                <a:lnTo>
                  <a:pt x="1560" y="178"/>
                </a:lnTo>
                <a:lnTo>
                  <a:pt x="1546" y="156"/>
                </a:lnTo>
                <a:lnTo>
                  <a:pt x="1530" y="128"/>
                </a:lnTo>
                <a:lnTo>
                  <a:pt x="1542" y="144"/>
                </a:lnTo>
                <a:lnTo>
                  <a:pt x="1570" y="194"/>
                </a:lnTo>
                <a:lnTo>
                  <a:pt x="1580" y="214"/>
                </a:lnTo>
                <a:lnTo>
                  <a:pt x="1553" y="167"/>
                </a:lnTo>
                <a:lnTo>
                  <a:pt x="1550" y="156"/>
                </a:lnTo>
                <a:lnTo>
                  <a:pt x="1518" y="110"/>
                </a:lnTo>
                <a:lnTo>
                  <a:pt x="1498" y="84"/>
                </a:lnTo>
                <a:lnTo>
                  <a:pt x="1476" y="56"/>
                </a:lnTo>
                <a:lnTo>
                  <a:pt x="1456" y="36"/>
                </a:lnTo>
                <a:lnTo>
                  <a:pt x="1434" y="22"/>
                </a:lnTo>
                <a:lnTo>
                  <a:pt x="1413" y="8"/>
                </a:lnTo>
                <a:lnTo>
                  <a:pt x="1390" y="0"/>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sp>
        <p:nvSpPr>
          <p:cNvPr id="9260" name="Freeform 44"/>
          <p:cNvSpPr>
            <a:spLocks noChangeArrowheads="1"/>
          </p:cNvSpPr>
          <p:nvPr/>
        </p:nvSpPr>
        <p:spPr bwMode="auto">
          <a:xfrm>
            <a:off x="4776788" y="5094288"/>
            <a:ext cx="1587" cy="190500"/>
          </a:xfrm>
          <a:custGeom>
            <a:avLst/>
            <a:gdLst/>
            <a:ahLst/>
            <a:cxnLst>
              <a:cxn ang="0">
                <a:pos x="0" y="0"/>
              </a:cxn>
              <a:cxn ang="0">
                <a:pos x="0" y="120"/>
              </a:cxn>
            </a:cxnLst>
            <a:rect l="0" t="0" r="r" b="b"/>
            <a:pathLst>
              <a:path w="1" h="120">
                <a:moveTo>
                  <a:pt x="0" y="0"/>
                </a:moveTo>
                <a:lnTo>
                  <a:pt x="0" y="120"/>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9261" name="Rectangle 45"/>
          <p:cNvSpPr>
            <a:spLocks noChangeArrowheads="1"/>
          </p:cNvSpPr>
          <p:nvPr/>
        </p:nvSpPr>
        <p:spPr bwMode="auto">
          <a:xfrm>
            <a:off x="4605338" y="5165725"/>
            <a:ext cx="357187"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t>
            </a:r>
          </a:p>
        </p:txBody>
      </p:sp>
      <p:sp>
        <p:nvSpPr>
          <p:cNvPr id="9262" name="Rectangle 46"/>
          <p:cNvSpPr>
            <a:spLocks noChangeArrowheads="1"/>
          </p:cNvSpPr>
          <p:nvPr/>
        </p:nvSpPr>
        <p:spPr bwMode="auto">
          <a:xfrm>
            <a:off x="2247900" y="3917950"/>
            <a:ext cx="709613"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t>
            </a:r>
            <a:r>
              <a:rPr lang="en-US" sz="2400">
                <a:effectLst/>
                <a:latin typeface="Book Antiqua" pitchFamily="18" charset="0"/>
              </a:rPr>
              <a:t>/2</a:t>
            </a:r>
          </a:p>
        </p:txBody>
      </p:sp>
      <p:sp>
        <p:nvSpPr>
          <p:cNvPr id="9263" name="Rectangle 47"/>
          <p:cNvSpPr>
            <a:spLocks noChangeArrowheads="1"/>
          </p:cNvSpPr>
          <p:nvPr/>
        </p:nvSpPr>
        <p:spPr bwMode="auto">
          <a:xfrm>
            <a:off x="6643688" y="3917950"/>
            <a:ext cx="709612"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t>
            </a:r>
            <a:r>
              <a:rPr lang="en-US" sz="2400">
                <a:effectLst/>
                <a:latin typeface="Book Antiqua" pitchFamily="18" charset="0"/>
              </a:rPr>
              <a:t>/2</a:t>
            </a:r>
          </a:p>
        </p:txBody>
      </p:sp>
      <p:grpSp>
        <p:nvGrpSpPr>
          <p:cNvPr id="9264" name="Group 48"/>
          <p:cNvGrpSpPr>
            <a:grpSpLocks/>
          </p:cNvGrpSpPr>
          <p:nvPr/>
        </p:nvGrpSpPr>
        <p:grpSpPr bwMode="auto">
          <a:xfrm>
            <a:off x="3971925" y="3808413"/>
            <a:ext cx="1606550" cy="819150"/>
            <a:chOff x="2409" y="2379"/>
            <a:chExt cx="1012" cy="516"/>
          </a:xfrm>
        </p:grpSpPr>
        <p:sp>
          <p:nvSpPr>
            <p:cNvPr id="9265" name="Rectangle 49"/>
            <p:cNvSpPr>
              <a:spLocks noChangeArrowheads="1"/>
            </p:cNvSpPr>
            <p:nvPr/>
          </p:nvSpPr>
          <p:spPr bwMode="auto">
            <a:xfrm>
              <a:off x="2409" y="2379"/>
              <a:ext cx="1012" cy="516"/>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1 - </a:t>
              </a:r>
              <a:r>
                <a:rPr lang="en-US" sz="2400" i="1">
                  <a:effectLst/>
                  <a:latin typeface="Symbol" pitchFamily="18" charset="2"/>
                </a:rPr>
                <a:t></a:t>
              </a:r>
              <a:r>
                <a:rPr lang="en-US" sz="2400">
                  <a:effectLst/>
                  <a:latin typeface="Book Antiqua" pitchFamily="18" charset="0"/>
                </a:rPr>
                <a:t>  of all</a:t>
              </a:r>
            </a:p>
            <a:p>
              <a:pPr algn="l"/>
              <a:r>
                <a:rPr lang="en-US" sz="2400">
                  <a:effectLst/>
                  <a:latin typeface="Book Antiqua" pitchFamily="18" charset="0"/>
                </a:rPr>
                <a:t>     values</a:t>
              </a:r>
            </a:p>
          </p:txBody>
        </p:sp>
        <p:graphicFrame>
          <p:nvGraphicFramePr>
            <p:cNvPr id="9266" name="Object 50">
              <a:hlinkClick r:id="" action="ppaction://ole?verb=0"/>
            </p:cNvPr>
            <p:cNvGraphicFramePr>
              <a:graphicFrameLocks/>
            </p:cNvGraphicFramePr>
            <p:nvPr/>
          </p:nvGraphicFramePr>
          <p:xfrm>
            <a:off x="2526" y="2704"/>
            <a:ext cx="136" cy="123"/>
          </p:xfrm>
          <a:graphic>
            <a:graphicData uri="http://schemas.openxmlformats.org/presentationml/2006/ole">
              <mc:AlternateContent xmlns:mc="http://schemas.openxmlformats.org/markup-compatibility/2006">
                <mc:Choice xmlns:v="urn:schemas-microsoft-com:vml" Requires="v">
                  <p:oleObj spid="_x0000_s9462" name="Equation" r:id="rId6" imgW="201600" imgH="188640" progId="Equation.DSMT4">
                    <p:embed/>
                  </p:oleObj>
                </mc:Choice>
                <mc:Fallback>
                  <p:oleObj name="Equation" r:id="rId6" imgW="201600" imgH="188640" progId="Equation.DSMT4">
                    <p:embed/>
                    <p:pic>
                      <p:nvPicPr>
                        <p:cNvPr id="0" name="Picture 50"/>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26" y="2704"/>
                          <a:ext cx="136" cy="123"/>
                        </a:xfrm>
                        <a:prstGeom prst="rect">
                          <a:avLst/>
                        </a:prstGeom>
                        <a:noFill/>
                        <a:ln>
                          <a:noFill/>
                        </a:ln>
                        <a:effectLst>
                          <a:outerShdw dist="28398" dir="1593903"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9267" name="Freeform 51"/>
          <p:cNvSpPr>
            <a:spLocks/>
          </p:cNvSpPr>
          <p:nvPr/>
        </p:nvSpPr>
        <p:spPr bwMode="auto">
          <a:xfrm>
            <a:off x="2519363" y="4913313"/>
            <a:ext cx="681037" cy="295275"/>
          </a:xfrm>
          <a:custGeom>
            <a:avLst/>
            <a:gdLst/>
            <a:ahLst/>
            <a:cxnLst>
              <a:cxn ang="0">
                <a:pos x="428" y="24"/>
              </a:cxn>
              <a:cxn ang="0">
                <a:pos x="429" y="12"/>
              </a:cxn>
              <a:cxn ang="0">
                <a:pos x="429" y="41"/>
              </a:cxn>
              <a:cxn ang="0">
                <a:pos x="429" y="62"/>
              </a:cxn>
              <a:cxn ang="0">
                <a:pos x="425" y="90"/>
              </a:cxn>
              <a:cxn ang="0">
                <a:pos x="426" y="113"/>
              </a:cxn>
              <a:cxn ang="0">
                <a:pos x="426" y="137"/>
              </a:cxn>
              <a:cxn ang="0">
                <a:pos x="428" y="159"/>
              </a:cxn>
              <a:cxn ang="0">
                <a:pos x="428" y="180"/>
              </a:cxn>
              <a:cxn ang="0">
                <a:pos x="2" y="186"/>
              </a:cxn>
              <a:cxn ang="0">
                <a:pos x="3" y="173"/>
              </a:cxn>
              <a:cxn ang="0">
                <a:pos x="0" y="174"/>
              </a:cxn>
              <a:cxn ang="0">
                <a:pos x="3" y="155"/>
              </a:cxn>
              <a:cxn ang="0">
                <a:pos x="21" y="150"/>
              </a:cxn>
              <a:cxn ang="0">
                <a:pos x="44" y="143"/>
              </a:cxn>
              <a:cxn ang="0">
                <a:pos x="74" y="134"/>
              </a:cxn>
              <a:cxn ang="0">
                <a:pos x="96" y="129"/>
              </a:cxn>
              <a:cxn ang="0">
                <a:pos x="119" y="120"/>
              </a:cxn>
              <a:cxn ang="0">
                <a:pos x="144" y="114"/>
              </a:cxn>
              <a:cxn ang="0">
                <a:pos x="170" y="105"/>
              </a:cxn>
              <a:cxn ang="0">
                <a:pos x="193" y="98"/>
              </a:cxn>
              <a:cxn ang="0">
                <a:pos x="213" y="87"/>
              </a:cxn>
              <a:cxn ang="0">
                <a:pos x="239" y="80"/>
              </a:cxn>
              <a:cxn ang="0">
                <a:pos x="266" y="71"/>
              </a:cxn>
              <a:cxn ang="0">
                <a:pos x="285" y="63"/>
              </a:cxn>
              <a:cxn ang="0">
                <a:pos x="313" y="50"/>
              </a:cxn>
              <a:cxn ang="0">
                <a:pos x="337" y="42"/>
              </a:cxn>
              <a:cxn ang="0">
                <a:pos x="362" y="30"/>
              </a:cxn>
              <a:cxn ang="0">
                <a:pos x="387" y="18"/>
              </a:cxn>
              <a:cxn ang="0">
                <a:pos x="409" y="10"/>
              </a:cxn>
              <a:cxn ang="0">
                <a:pos x="429" y="0"/>
              </a:cxn>
              <a:cxn ang="0">
                <a:pos x="429" y="0"/>
              </a:cxn>
            </a:cxnLst>
            <a:rect l="0" t="0" r="r" b="b"/>
            <a:pathLst>
              <a:path w="429" h="186">
                <a:moveTo>
                  <a:pt x="428" y="24"/>
                </a:moveTo>
                <a:lnTo>
                  <a:pt x="429" y="12"/>
                </a:lnTo>
                <a:lnTo>
                  <a:pt x="429" y="41"/>
                </a:lnTo>
                <a:lnTo>
                  <a:pt x="429" y="62"/>
                </a:lnTo>
                <a:lnTo>
                  <a:pt x="425" y="90"/>
                </a:lnTo>
                <a:lnTo>
                  <a:pt x="426" y="113"/>
                </a:lnTo>
                <a:lnTo>
                  <a:pt x="426" y="137"/>
                </a:lnTo>
                <a:lnTo>
                  <a:pt x="428" y="159"/>
                </a:lnTo>
                <a:lnTo>
                  <a:pt x="428" y="180"/>
                </a:lnTo>
                <a:lnTo>
                  <a:pt x="2" y="186"/>
                </a:lnTo>
                <a:lnTo>
                  <a:pt x="3" y="173"/>
                </a:lnTo>
                <a:lnTo>
                  <a:pt x="0" y="174"/>
                </a:lnTo>
                <a:lnTo>
                  <a:pt x="3" y="155"/>
                </a:lnTo>
                <a:lnTo>
                  <a:pt x="21" y="150"/>
                </a:lnTo>
                <a:lnTo>
                  <a:pt x="44" y="143"/>
                </a:lnTo>
                <a:lnTo>
                  <a:pt x="74" y="134"/>
                </a:lnTo>
                <a:lnTo>
                  <a:pt x="96" y="129"/>
                </a:lnTo>
                <a:lnTo>
                  <a:pt x="119" y="120"/>
                </a:lnTo>
                <a:lnTo>
                  <a:pt x="144" y="114"/>
                </a:lnTo>
                <a:lnTo>
                  <a:pt x="170" y="105"/>
                </a:lnTo>
                <a:lnTo>
                  <a:pt x="193" y="98"/>
                </a:lnTo>
                <a:lnTo>
                  <a:pt x="213" y="87"/>
                </a:lnTo>
                <a:lnTo>
                  <a:pt x="239" y="80"/>
                </a:lnTo>
                <a:lnTo>
                  <a:pt x="266" y="71"/>
                </a:lnTo>
                <a:lnTo>
                  <a:pt x="285" y="63"/>
                </a:lnTo>
                <a:lnTo>
                  <a:pt x="313" y="50"/>
                </a:lnTo>
                <a:lnTo>
                  <a:pt x="337" y="42"/>
                </a:lnTo>
                <a:lnTo>
                  <a:pt x="362" y="30"/>
                </a:lnTo>
                <a:lnTo>
                  <a:pt x="387" y="18"/>
                </a:lnTo>
                <a:lnTo>
                  <a:pt x="409" y="10"/>
                </a:lnTo>
                <a:lnTo>
                  <a:pt x="429" y="0"/>
                </a:lnTo>
                <a:lnTo>
                  <a:pt x="429" y="0"/>
                </a:lnTo>
              </a:path>
            </a:pathLst>
          </a:custGeom>
          <a:solidFill>
            <a:srgbClr val="003366"/>
          </a:solidFill>
          <a:ln w="12700" cap="rnd" cmpd="sng">
            <a:noFill/>
            <a:prstDash val="solid"/>
            <a:round/>
            <a:headEnd type="none" w="med" len="med"/>
            <a:tailEnd type="none" w="med" len="med"/>
          </a:ln>
          <a:effectLst/>
        </p:spPr>
        <p:txBody>
          <a:bodyPr/>
          <a:lstStyle/>
          <a:p>
            <a:endParaRPr lang="en-US"/>
          </a:p>
        </p:txBody>
      </p:sp>
      <p:sp>
        <p:nvSpPr>
          <p:cNvPr id="9268" name="Freeform 52"/>
          <p:cNvSpPr>
            <a:spLocks/>
          </p:cNvSpPr>
          <p:nvPr/>
        </p:nvSpPr>
        <p:spPr bwMode="auto">
          <a:xfrm>
            <a:off x="6391275" y="4945063"/>
            <a:ext cx="628650" cy="263525"/>
          </a:xfrm>
          <a:custGeom>
            <a:avLst/>
            <a:gdLst/>
            <a:ahLst/>
            <a:cxnLst>
              <a:cxn ang="0">
                <a:pos x="0" y="0"/>
              </a:cxn>
              <a:cxn ang="0">
                <a:pos x="3" y="2"/>
              </a:cxn>
              <a:cxn ang="0">
                <a:pos x="2" y="24"/>
              </a:cxn>
              <a:cxn ang="0">
                <a:pos x="2" y="52"/>
              </a:cxn>
              <a:cxn ang="0">
                <a:pos x="1" y="77"/>
              </a:cxn>
              <a:cxn ang="0">
                <a:pos x="1" y="99"/>
              </a:cxn>
              <a:cxn ang="0">
                <a:pos x="1" y="122"/>
              </a:cxn>
              <a:cxn ang="0">
                <a:pos x="1" y="144"/>
              </a:cxn>
              <a:cxn ang="0">
                <a:pos x="2" y="166"/>
              </a:cxn>
              <a:cxn ang="0">
                <a:pos x="395" y="163"/>
              </a:cxn>
              <a:cxn ang="0">
                <a:pos x="396" y="151"/>
              </a:cxn>
              <a:cxn ang="0">
                <a:pos x="396" y="141"/>
              </a:cxn>
              <a:cxn ang="0">
                <a:pos x="393" y="138"/>
              </a:cxn>
              <a:cxn ang="0">
                <a:pos x="388" y="136"/>
              </a:cxn>
              <a:cxn ang="0">
                <a:pos x="372" y="130"/>
              </a:cxn>
              <a:cxn ang="0">
                <a:pos x="350" y="124"/>
              </a:cxn>
              <a:cxn ang="0">
                <a:pos x="328" y="118"/>
              </a:cxn>
              <a:cxn ang="0">
                <a:pos x="308" y="112"/>
              </a:cxn>
              <a:cxn ang="0">
                <a:pos x="280" y="104"/>
              </a:cxn>
              <a:cxn ang="0">
                <a:pos x="258" y="96"/>
              </a:cxn>
              <a:cxn ang="0">
                <a:pos x="234" y="88"/>
              </a:cxn>
              <a:cxn ang="0">
                <a:pos x="208" y="80"/>
              </a:cxn>
              <a:cxn ang="0">
                <a:pos x="178" y="68"/>
              </a:cxn>
              <a:cxn ang="0">
                <a:pos x="148" y="58"/>
              </a:cxn>
              <a:cxn ang="0">
                <a:pos x="128" y="50"/>
              </a:cxn>
              <a:cxn ang="0">
                <a:pos x="111" y="43"/>
              </a:cxn>
              <a:cxn ang="0">
                <a:pos x="90" y="34"/>
              </a:cxn>
              <a:cxn ang="0">
                <a:pos x="64" y="24"/>
              </a:cxn>
              <a:cxn ang="0">
                <a:pos x="36" y="14"/>
              </a:cxn>
              <a:cxn ang="0">
                <a:pos x="15" y="4"/>
              </a:cxn>
              <a:cxn ang="0">
                <a:pos x="3" y="0"/>
              </a:cxn>
              <a:cxn ang="0">
                <a:pos x="3" y="0"/>
              </a:cxn>
            </a:cxnLst>
            <a:rect l="0" t="0" r="r" b="b"/>
            <a:pathLst>
              <a:path w="396" h="166">
                <a:moveTo>
                  <a:pt x="0" y="0"/>
                </a:moveTo>
                <a:lnTo>
                  <a:pt x="3" y="2"/>
                </a:lnTo>
                <a:lnTo>
                  <a:pt x="2" y="24"/>
                </a:lnTo>
                <a:lnTo>
                  <a:pt x="2" y="52"/>
                </a:lnTo>
                <a:lnTo>
                  <a:pt x="1" y="77"/>
                </a:lnTo>
                <a:lnTo>
                  <a:pt x="1" y="99"/>
                </a:lnTo>
                <a:lnTo>
                  <a:pt x="1" y="122"/>
                </a:lnTo>
                <a:lnTo>
                  <a:pt x="1" y="144"/>
                </a:lnTo>
                <a:lnTo>
                  <a:pt x="2" y="166"/>
                </a:lnTo>
                <a:lnTo>
                  <a:pt x="395" y="163"/>
                </a:lnTo>
                <a:lnTo>
                  <a:pt x="396" y="151"/>
                </a:lnTo>
                <a:lnTo>
                  <a:pt x="396" y="141"/>
                </a:lnTo>
                <a:lnTo>
                  <a:pt x="393" y="138"/>
                </a:lnTo>
                <a:lnTo>
                  <a:pt x="388" y="136"/>
                </a:lnTo>
                <a:lnTo>
                  <a:pt x="372" y="130"/>
                </a:lnTo>
                <a:lnTo>
                  <a:pt x="350" y="124"/>
                </a:lnTo>
                <a:lnTo>
                  <a:pt x="328" y="118"/>
                </a:lnTo>
                <a:lnTo>
                  <a:pt x="308" y="112"/>
                </a:lnTo>
                <a:lnTo>
                  <a:pt x="280" y="104"/>
                </a:lnTo>
                <a:lnTo>
                  <a:pt x="258" y="96"/>
                </a:lnTo>
                <a:lnTo>
                  <a:pt x="234" y="88"/>
                </a:lnTo>
                <a:lnTo>
                  <a:pt x="208" y="80"/>
                </a:lnTo>
                <a:lnTo>
                  <a:pt x="178" y="68"/>
                </a:lnTo>
                <a:lnTo>
                  <a:pt x="148" y="58"/>
                </a:lnTo>
                <a:lnTo>
                  <a:pt x="128" y="50"/>
                </a:lnTo>
                <a:lnTo>
                  <a:pt x="111" y="43"/>
                </a:lnTo>
                <a:lnTo>
                  <a:pt x="90" y="34"/>
                </a:lnTo>
                <a:lnTo>
                  <a:pt x="64" y="24"/>
                </a:lnTo>
                <a:lnTo>
                  <a:pt x="36" y="14"/>
                </a:lnTo>
                <a:lnTo>
                  <a:pt x="15" y="4"/>
                </a:lnTo>
                <a:lnTo>
                  <a:pt x="3" y="0"/>
                </a:lnTo>
                <a:lnTo>
                  <a:pt x="3" y="0"/>
                </a:lnTo>
              </a:path>
            </a:pathLst>
          </a:custGeom>
          <a:solidFill>
            <a:srgbClr val="003366"/>
          </a:solidFill>
          <a:ln w="12700" cap="rnd" cmpd="sng">
            <a:noFill/>
            <a:prstDash val="solid"/>
            <a:round/>
            <a:headEnd type="none" w="med" len="med"/>
            <a:tailEnd type="none" w="med" len="med"/>
          </a:ln>
          <a:effectLst/>
        </p:spPr>
        <p:txBody>
          <a:bodyPr/>
          <a:lstStyle/>
          <a:p>
            <a:endParaRPr lang="en-US"/>
          </a:p>
        </p:txBody>
      </p:sp>
      <p:sp>
        <p:nvSpPr>
          <p:cNvPr id="9269" name="Line 53"/>
          <p:cNvSpPr>
            <a:spLocks noChangeShapeType="1"/>
          </p:cNvSpPr>
          <p:nvPr/>
        </p:nvSpPr>
        <p:spPr bwMode="auto">
          <a:xfrm>
            <a:off x="2724150" y="4464050"/>
            <a:ext cx="209550" cy="496888"/>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9270" name="Line 54"/>
          <p:cNvSpPr>
            <a:spLocks noChangeShapeType="1"/>
          </p:cNvSpPr>
          <p:nvPr/>
        </p:nvSpPr>
        <p:spPr bwMode="auto">
          <a:xfrm flipH="1">
            <a:off x="6654800" y="4462463"/>
            <a:ext cx="257175" cy="54610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grpSp>
        <p:nvGrpSpPr>
          <p:cNvPr id="9271" name="Group 55"/>
          <p:cNvGrpSpPr>
            <a:grpSpLocks/>
          </p:cNvGrpSpPr>
          <p:nvPr/>
        </p:nvGrpSpPr>
        <p:grpSpPr bwMode="auto">
          <a:xfrm>
            <a:off x="5430838" y="2533650"/>
            <a:ext cx="2008187" cy="1184275"/>
            <a:chOff x="3193" y="1531"/>
            <a:chExt cx="1265" cy="746"/>
          </a:xfrm>
        </p:grpSpPr>
        <p:sp>
          <p:nvSpPr>
            <p:cNvPr id="9272" name="Rectangle 56"/>
            <p:cNvSpPr>
              <a:spLocks noChangeArrowheads="1"/>
            </p:cNvSpPr>
            <p:nvPr/>
          </p:nvSpPr>
          <p:spPr bwMode="auto">
            <a:xfrm>
              <a:off x="3193" y="1531"/>
              <a:ext cx="1265" cy="746"/>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Sampling</a:t>
              </a:r>
            </a:p>
            <a:p>
              <a:pPr algn="l"/>
              <a:r>
                <a:rPr lang="en-US" sz="2400">
                  <a:effectLst/>
                  <a:latin typeface="Book Antiqua" pitchFamily="18" charset="0"/>
                </a:rPr>
                <a:t>   distribution</a:t>
              </a:r>
            </a:p>
            <a:p>
              <a:pPr algn="l"/>
              <a:r>
                <a:rPr lang="en-US" sz="2400">
                  <a:effectLst/>
                  <a:latin typeface="Book Antiqua" pitchFamily="18" charset="0"/>
                </a:rPr>
                <a:t>      of </a:t>
              </a:r>
            </a:p>
          </p:txBody>
        </p:sp>
        <p:graphicFrame>
          <p:nvGraphicFramePr>
            <p:cNvPr id="9273" name="Object 57">
              <a:hlinkClick r:id="" action="ppaction://ole?verb=0"/>
            </p:cNvPr>
            <p:cNvGraphicFramePr>
              <a:graphicFrameLocks/>
            </p:cNvGraphicFramePr>
            <p:nvPr/>
          </p:nvGraphicFramePr>
          <p:xfrm>
            <a:off x="3774" y="2083"/>
            <a:ext cx="127" cy="119"/>
          </p:xfrm>
          <a:graphic>
            <a:graphicData uri="http://schemas.openxmlformats.org/presentationml/2006/ole">
              <mc:AlternateContent xmlns:mc="http://schemas.openxmlformats.org/markup-compatibility/2006">
                <mc:Choice xmlns:v="urn:schemas-microsoft-com:vml" Requires="v">
                  <p:oleObj spid="_x0000_s9463" name="Equation" r:id="rId8" imgW="201600" imgH="188640" progId="Equation.2">
                    <p:embed/>
                  </p:oleObj>
                </mc:Choice>
                <mc:Fallback>
                  <p:oleObj name="Equation" r:id="rId8" imgW="201600" imgH="188640" progId="Equation.2">
                    <p:embed/>
                    <p:pic>
                      <p:nvPicPr>
                        <p:cNvPr id="0" name="Picture 57"/>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74" y="2083"/>
                          <a:ext cx="127" cy="119"/>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9274" name="Line 58"/>
          <p:cNvSpPr>
            <a:spLocks noChangeShapeType="1"/>
          </p:cNvSpPr>
          <p:nvPr/>
        </p:nvSpPr>
        <p:spPr bwMode="auto">
          <a:xfrm>
            <a:off x="3197225" y="4681538"/>
            <a:ext cx="0" cy="1174750"/>
          </a:xfrm>
          <a:prstGeom prst="line">
            <a:avLst/>
          </a:prstGeom>
          <a:noFill/>
          <a:ln w="12700">
            <a:solidFill>
              <a:schemeClr val="tx1"/>
            </a:solidFill>
            <a:round/>
            <a:headEnd/>
            <a:tailEnd/>
          </a:ln>
          <a:effectLst/>
        </p:spPr>
        <p:txBody>
          <a:bodyPr wrap="none" anchor="ctr"/>
          <a:lstStyle/>
          <a:p>
            <a:endParaRPr lang="en-US"/>
          </a:p>
        </p:txBody>
      </p:sp>
      <p:sp>
        <p:nvSpPr>
          <p:cNvPr id="9275" name="Line 59"/>
          <p:cNvSpPr>
            <a:spLocks noChangeShapeType="1"/>
          </p:cNvSpPr>
          <p:nvPr/>
        </p:nvSpPr>
        <p:spPr bwMode="auto">
          <a:xfrm>
            <a:off x="6392863" y="4681538"/>
            <a:ext cx="0" cy="117475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aphicFrame>
        <p:nvGraphicFramePr>
          <p:cNvPr id="9276" name="Object 60">
            <a:hlinkClick r:id="" action="ppaction://ole?verb=0"/>
          </p:cNvPr>
          <p:cNvGraphicFramePr>
            <a:graphicFrameLocks/>
          </p:cNvGraphicFramePr>
          <p:nvPr/>
        </p:nvGraphicFramePr>
        <p:xfrm>
          <a:off x="7421563" y="5089525"/>
          <a:ext cx="211137" cy="192088"/>
        </p:xfrm>
        <a:graphic>
          <a:graphicData uri="http://schemas.openxmlformats.org/presentationml/2006/ole">
            <mc:AlternateContent xmlns:mc="http://schemas.openxmlformats.org/markup-compatibility/2006">
              <mc:Choice xmlns:v="urn:schemas-microsoft-com:vml" Requires="v">
                <p:oleObj spid="_x0000_s9464" name="Equation" r:id="rId10" imgW="201600" imgH="188640" progId="Equation.DSMT4">
                  <p:embed/>
                </p:oleObj>
              </mc:Choice>
              <mc:Fallback>
                <p:oleObj name="Equation" r:id="rId10" imgW="201600" imgH="188640" progId="Equation.DSMT4">
                  <p:embed/>
                  <p:pic>
                    <p:nvPicPr>
                      <p:cNvPr id="0" name="Picture 60"/>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421563" y="5089525"/>
                        <a:ext cx="211137" cy="19208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9277" name="Line 61"/>
          <p:cNvSpPr>
            <a:spLocks noChangeShapeType="1"/>
          </p:cNvSpPr>
          <p:nvPr/>
        </p:nvSpPr>
        <p:spPr bwMode="auto">
          <a:xfrm>
            <a:off x="2306638" y="5207000"/>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pSp>
        <p:nvGrpSpPr>
          <p:cNvPr id="9285" name="Group 69"/>
          <p:cNvGrpSpPr>
            <a:grpSpLocks/>
          </p:cNvGrpSpPr>
          <p:nvPr/>
        </p:nvGrpSpPr>
        <p:grpSpPr bwMode="auto">
          <a:xfrm>
            <a:off x="2420938" y="2078038"/>
            <a:ext cx="4683125" cy="2959100"/>
            <a:chOff x="1078" y="789"/>
            <a:chExt cx="2947" cy="1852"/>
          </a:xfrm>
        </p:grpSpPr>
        <p:sp>
          <p:nvSpPr>
            <p:cNvPr id="9286" name="Arc 70"/>
            <p:cNvSpPr>
              <a:spLocks/>
            </p:cNvSpPr>
            <p:nvPr/>
          </p:nvSpPr>
          <p:spPr bwMode="auto">
            <a:xfrm rot="6300000">
              <a:off x="1853" y="1162"/>
              <a:ext cx="960" cy="213"/>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9287" name="Arc 71"/>
            <p:cNvSpPr>
              <a:spLocks/>
            </p:cNvSpPr>
            <p:nvPr/>
          </p:nvSpPr>
          <p:spPr bwMode="auto">
            <a:xfrm rot="17057622">
              <a:off x="1474" y="1914"/>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9288" name="Arc 72"/>
            <p:cNvSpPr>
              <a:spLocks/>
            </p:cNvSpPr>
            <p:nvPr/>
          </p:nvSpPr>
          <p:spPr bwMode="auto">
            <a:xfrm rot="20700000">
              <a:off x="1078" y="2475"/>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9289" name="Arc 73"/>
            <p:cNvSpPr>
              <a:spLocks/>
            </p:cNvSpPr>
            <p:nvPr/>
          </p:nvSpPr>
          <p:spPr bwMode="auto">
            <a:xfrm rot="15300000" flipH="1">
              <a:off x="2293" y="1162"/>
              <a:ext cx="960" cy="213"/>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9290" name="Arc 74"/>
            <p:cNvSpPr>
              <a:spLocks/>
            </p:cNvSpPr>
            <p:nvPr/>
          </p:nvSpPr>
          <p:spPr bwMode="auto">
            <a:xfrm rot="4542378" flipH="1">
              <a:off x="2841" y="1914"/>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9291" name="Arc 75"/>
            <p:cNvSpPr>
              <a:spLocks/>
            </p:cNvSpPr>
            <p:nvPr/>
          </p:nvSpPr>
          <p:spPr bwMode="auto">
            <a:xfrm rot="900000" flipH="1">
              <a:off x="3328" y="2477"/>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grpSp>
      <p:sp>
        <p:nvSpPr>
          <p:cNvPr id="9292" name="AutoShape 76"/>
          <p:cNvSpPr>
            <a:spLocks noChangeArrowheads="1"/>
          </p:cNvSpPr>
          <p:nvPr/>
        </p:nvSpPr>
        <p:spPr bwMode="auto">
          <a:xfrm rot="5400000">
            <a:off x="1792288" y="39766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293" name="Freeform 77"/>
          <p:cNvSpPr>
            <a:spLocks noChangeArrowheads="1"/>
          </p:cNvSpPr>
          <p:nvPr/>
        </p:nvSpPr>
        <p:spPr bwMode="auto">
          <a:xfrm>
            <a:off x="4781550" y="5646738"/>
            <a:ext cx="1588" cy="190500"/>
          </a:xfrm>
          <a:custGeom>
            <a:avLst/>
            <a:gdLst/>
            <a:ahLst/>
            <a:cxnLst>
              <a:cxn ang="0">
                <a:pos x="0" y="0"/>
              </a:cxn>
              <a:cxn ang="0">
                <a:pos x="0" y="120"/>
              </a:cxn>
            </a:cxnLst>
            <a:rect l="0" t="0" r="r" b="b"/>
            <a:pathLst>
              <a:path w="1" h="120">
                <a:moveTo>
                  <a:pt x="0" y="0"/>
                </a:moveTo>
                <a:lnTo>
                  <a:pt x="0" y="120"/>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pSp>
        <p:nvGrpSpPr>
          <p:cNvPr id="9302" name="Group 86"/>
          <p:cNvGrpSpPr>
            <a:grpSpLocks/>
          </p:cNvGrpSpPr>
          <p:nvPr/>
        </p:nvGrpSpPr>
        <p:grpSpPr bwMode="auto">
          <a:xfrm>
            <a:off x="4786313" y="5592763"/>
            <a:ext cx="1595437" cy="363537"/>
            <a:chOff x="2895" y="3503"/>
            <a:chExt cx="1005" cy="229"/>
          </a:xfrm>
        </p:grpSpPr>
        <p:graphicFrame>
          <p:nvGraphicFramePr>
            <p:cNvPr id="9295" name="Object 79">
              <a:hlinkClick r:id="" action="ppaction://ole?verb=0"/>
            </p:cNvPr>
            <p:cNvGraphicFramePr>
              <a:graphicFrameLocks/>
            </p:cNvGraphicFramePr>
            <p:nvPr/>
          </p:nvGraphicFramePr>
          <p:xfrm>
            <a:off x="3154" y="3503"/>
            <a:ext cx="533" cy="229"/>
          </p:xfrm>
          <a:graphic>
            <a:graphicData uri="http://schemas.openxmlformats.org/presentationml/2006/ole">
              <mc:AlternateContent xmlns:mc="http://schemas.openxmlformats.org/markup-compatibility/2006">
                <mc:Choice xmlns:v="urn:schemas-microsoft-com:vml" Requires="v">
                  <p:oleObj spid="_x0000_s9465" name="Equation" r:id="rId12" imgW="798480" imgH="353880" progId="Equation">
                    <p:embed/>
                  </p:oleObj>
                </mc:Choice>
                <mc:Fallback>
                  <p:oleObj name="Equation" r:id="rId12" imgW="798480" imgH="353880" progId="Equation">
                    <p:embed/>
                    <p:pic>
                      <p:nvPicPr>
                        <p:cNvPr id="0" name="Picture 79"/>
                        <p:cNvPicPr>
                          <a:picLocks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54" y="3503"/>
                          <a:ext cx="533" cy="229"/>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9296" name="Line 80"/>
            <p:cNvSpPr>
              <a:spLocks noChangeShapeType="1"/>
            </p:cNvSpPr>
            <p:nvPr/>
          </p:nvSpPr>
          <p:spPr bwMode="auto">
            <a:xfrm>
              <a:off x="3717" y="3612"/>
              <a:ext cx="183"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a:lstStyle/>
            <a:p>
              <a:endParaRPr lang="en-US"/>
            </a:p>
          </p:txBody>
        </p:sp>
        <p:sp>
          <p:nvSpPr>
            <p:cNvPr id="9297" name="Line 81"/>
            <p:cNvSpPr>
              <a:spLocks noChangeShapeType="1"/>
            </p:cNvSpPr>
            <p:nvPr/>
          </p:nvSpPr>
          <p:spPr bwMode="auto">
            <a:xfrm flipH="1">
              <a:off x="2895" y="3609"/>
              <a:ext cx="183"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a:lstStyle/>
            <a:p>
              <a:endParaRPr lang="en-US"/>
            </a:p>
          </p:txBody>
        </p:sp>
      </p:grpSp>
      <p:grpSp>
        <p:nvGrpSpPr>
          <p:cNvPr id="9301" name="Group 85"/>
          <p:cNvGrpSpPr>
            <a:grpSpLocks/>
          </p:cNvGrpSpPr>
          <p:nvPr/>
        </p:nvGrpSpPr>
        <p:grpSpPr bwMode="auto">
          <a:xfrm>
            <a:off x="3195638" y="5588000"/>
            <a:ext cx="1595437" cy="363538"/>
            <a:chOff x="1893" y="3500"/>
            <a:chExt cx="1005" cy="229"/>
          </a:xfrm>
        </p:grpSpPr>
        <p:graphicFrame>
          <p:nvGraphicFramePr>
            <p:cNvPr id="9298" name="Object 82">
              <a:hlinkClick r:id="" action="ppaction://ole?verb=0"/>
            </p:cNvPr>
            <p:cNvGraphicFramePr>
              <a:graphicFrameLocks/>
            </p:cNvGraphicFramePr>
            <p:nvPr/>
          </p:nvGraphicFramePr>
          <p:xfrm>
            <a:off x="2152" y="3500"/>
            <a:ext cx="533" cy="229"/>
          </p:xfrm>
          <a:graphic>
            <a:graphicData uri="http://schemas.openxmlformats.org/presentationml/2006/ole">
              <mc:AlternateContent xmlns:mc="http://schemas.openxmlformats.org/markup-compatibility/2006">
                <mc:Choice xmlns:v="urn:schemas-microsoft-com:vml" Requires="v">
                  <p:oleObj spid="_x0000_s9466" name="Equation" r:id="rId14" imgW="798480" imgH="353880" progId="Equation">
                    <p:embed/>
                  </p:oleObj>
                </mc:Choice>
                <mc:Fallback>
                  <p:oleObj name="Equation" r:id="rId14" imgW="798480" imgH="353880" progId="Equation">
                    <p:embed/>
                    <p:pic>
                      <p:nvPicPr>
                        <p:cNvPr id="0" name="Picture 82"/>
                        <p:cNvPicPr>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52" y="3500"/>
                          <a:ext cx="533" cy="229"/>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9299" name="Line 83"/>
            <p:cNvSpPr>
              <a:spLocks noChangeShapeType="1"/>
            </p:cNvSpPr>
            <p:nvPr/>
          </p:nvSpPr>
          <p:spPr bwMode="auto">
            <a:xfrm>
              <a:off x="2715" y="3609"/>
              <a:ext cx="183"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a:lstStyle/>
            <a:p>
              <a:endParaRPr lang="en-US"/>
            </a:p>
          </p:txBody>
        </p:sp>
        <p:sp>
          <p:nvSpPr>
            <p:cNvPr id="9300" name="Line 84"/>
            <p:cNvSpPr>
              <a:spLocks noChangeShapeType="1"/>
            </p:cNvSpPr>
            <p:nvPr/>
          </p:nvSpPr>
          <p:spPr bwMode="auto">
            <a:xfrm flipH="1">
              <a:off x="1893" y="3606"/>
              <a:ext cx="183"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a:lstStyle/>
            <a:p>
              <a:endParaRPr lang="en-US"/>
            </a:p>
          </p:txBody>
        </p:sp>
      </p:grpSp>
      <p:sp>
        <p:nvSpPr>
          <p:cNvPr id="9304" name="Rectangle 88"/>
          <p:cNvSpPr>
            <a:spLocks noChangeArrowheads="1"/>
          </p:cNvSpPr>
          <p:nvPr/>
        </p:nvSpPr>
        <p:spPr bwMode="auto">
          <a:xfrm>
            <a:off x="685800" y="155575"/>
            <a:ext cx="7772400" cy="81438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Interval Estimate of a Population Mean:</a:t>
            </a:r>
            <a:br>
              <a:rPr lang="en-US" sz="2800">
                <a:solidFill>
                  <a:srgbClr val="66FFFF"/>
                </a:solidFill>
                <a:effectLst>
                  <a:outerShdw blurRad="38100" dist="38100" dir="2700000" algn="tl">
                    <a:srgbClr val="000000"/>
                  </a:outerShdw>
                </a:effectLst>
                <a:latin typeface="Book Antiqua" pitchFamily="18" charset="0"/>
              </a:rPr>
            </a:br>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2000"/>
                                  </p:stCondLst>
                                  <p:childTnLst>
                                    <p:set>
                                      <p:cBhvr>
                                        <p:cTn id="6" dur="1" fill="hold">
                                          <p:stCondLst>
                                            <p:cond delay="0"/>
                                          </p:stCondLst>
                                        </p:cTn>
                                        <p:tgtEl>
                                          <p:spTgt spid="9292"/>
                                        </p:tgtEl>
                                        <p:attrNameLst>
                                          <p:attrName>style.visibility</p:attrName>
                                        </p:attrNameLst>
                                      </p:cBhvr>
                                      <p:to>
                                        <p:strVal val="visible"/>
                                      </p:to>
                                    </p:set>
                                    <p:animEffect transition="in" filter="slide(fromLeft)">
                                      <p:cBhvr>
                                        <p:cTn id="7" dur="500"/>
                                        <p:tgtEl>
                                          <p:spTgt spid="9292"/>
                                        </p:tgtEl>
                                      </p:cBhvr>
                                    </p:animEffect>
                                  </p:childTnLst>
                                  <p:subTnLst>
                                    <p:set>
                                      <p:cBhvr override="childStyle">
                                        <p:cTn dur="1" fill="hold" display="0" masterRel="nextClick" afterEffect="1"/>
                                        <p:tgtEl>
                                          <p:spTgt spid="929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303"/>
                                        </p:tgtEl>
                                        <p:attrNameLst>
                                          <p:attrName>style.visibility</p:attrName>
                                        </p:attrNameLst>
                                      </p:cBhvr>
                                      <p:to>
                                        <p:strVal val="visible"/>
                                      </p:to>
                                    </p:set>
                                    <p:animEffect transition="in" filter="dissolve">
                                      <p:cBhvr>
                                        <p:cTn id="12" dur="500"/>
                                        <p:tgtEl>
                                          <p:spTgt spid="9303"/>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9277"/>
                                        </p:tgtEl>
                                        <p:attrNameLst>
                                          <p:attrName>style.visibility</p:attrName>
                                        </p:attrNameLst>
                                      </p:cBhvr>
                                      <p:to>
                                        <p:strVal val="visible"/>
                                      </p:to>
                                    </p:set>
                                    <p:animEffect transition="in" filter="slide(fromLeft)">
                                      <p:cBhvr>
                                        <p:cTn id="16" dur="500"/>
                                        <p:tgtEl>
                                          <p:spTgt spid="9277"/>
                                        </p:tgtEl>
                                      </p:cBhvr>
                                    </p:animEffect>
                                  </p:childTnLst>
                                </p:cTn>
                              </p:par>
                            </p:childTnLst>
                          </p:cTn>
                        </p:par>
                        <p:par>
                          <p:cTn id="17" fill="hold">
                            <p:stCondLst>
                              <p:cond delay="2000"/>
                            </p:stCondLst>
                            <p:childTnLst>
                              <p:par>
                                <p:cTn id="18" presetID="12" presetClass="entr" presetSubtype="8" fill="hold" nodeType="afterEffect">
                                  <p:stCondLst>
                                    <p:cond delay="0"/>
                                  </p:stCondLst>
                                  <p:childTnLst>
                                    <p:set>
                                      <p:cBhvr>
                                        <p:cTn id="19" dur="1" fill="hold">
                                          <p:stCondLst>
                                            <p:cond delay="0"/>
                                          </p:stCondLst>
                                        </p:cTn>
                                        <p:tgtEl>
                                          <p:spTgt spid="9276"/>
                                        </p:tgtEl>
                                        <p:attrNameLst>
                                          <p:attrName>style.visibility</p:attrName>
                                        </p:attrNameLst>
                                      </p:cBhvr>
                                      <p:to>
                                        <p:strVal val="visible"/>
                                      </p:to>
                                    </p:set>
                                    <p:animEffect transition="in" filter="slide(fromLeft)">
                                      <p:cBhvr>
                                        <p:cTn id="20" dur="500"/>
                                        <p:tgtEl>
                                          <p:spTgt spid="9276"/>
                                        </p:tgtEl>
                                      </p:cBhvr>
                                    </p:animEffect>
                                  </p:childTnLst>
                                </p:cTn>
                              </p:par>
                            </p:childTnLst>
                          </p:cTn>
                        </p:par>
                        <p:par>
                          <p:cTn id="21" fill="hold">
                            <p:stCondLst>
                              <p:cond delay="2500"/>
                            </p:stCondLst>
                            <p:childTnLst>
                              <p:par>
                                <p:cTn id="22" presetID="12" presetClass="entr" presetSubtype="1" fill="hold" grpId="0" nodeType="afterEffect">
                                  <p:stCondLst>
                                    <p:cond delay="0"/>
                                  </p:stCondLst>
                                  <p:childTnLst>
                                    <p:set>
                                      <p:cBhvr>
                                        <p:cTn id="23" dur="1" fill="hold">
                                          <p:stCondLst>
                                            <p:cond delay="0"/>
                                          </p:stCondLst>
                                        </p:cTn>
                                        <p:tgtEl>
                                          <p:spTgt spid="9260"/>
                                        </p:tgtEl>
                                        <p:attrNameLst>
                                          <p:attrName>style.visibility</p:attrName>
                                        </p:attrNameLst>
                                      </p:cBhvr>
                                      <p:to>
                                        <p:strVal val="visible"/>
                                      </p:to>
                                    </p:set>
                                    <p:animEffect transition="in" filter="slide(fromTop)">
                                      <p:cBhvr>
                                        <p:cTn id="24" dur="500"/>
                                        <p:tgtEl>
                                          <p:spTgt spid="9260"/>
                                        </p:tgtEl>
                                      </p:cBhvr>
                                    </p:animEffect>
                                  </p:childTnLst>
                                </p:cTn>
                              </p:par>
                            </p:childTnLst>
                          </p:cTn>
                        </p:par>
                        <p:par>
                          <p:cTn id="25" fill="hold">
                            <p:stCondLst>
                              <p:cond delay="3000"/>
                            </p:stCondLst>
                            <p:childTnLst>
                              <p:par>
                                <p:cTn id="26" presetID="12" presetClass="entr" presetSubtype="1" fill="hold" grpId="0" nodeType="afterEffect">
                                  <p:stCondLst>
                                    <p:cond delay="0"/>
                                  </p:stCondLst>
                                  <p:childTnLst>
                                    <p:set>
                                      <p:cBhvr>
                                        <p:cTn id="27" dur="1" fill="hold">
                                          <p:stCondLst>
                                            <p:cond delay="0"/>
                                          </p:stCondLst>
                                        </p:cTn>
                                        <p:tgtEl>
                                          <p:spTgt spid="9261"/>
                                        </p:tgtEl>
                                        <p:attrNameLst>
                                          <p:attrName>style.visibility</p:attrName>
                                        </p:attrNameLst>
                                      </p:cBhvr>
                                      <p:to>
                                        <p:strVal val="visible"/>
                                      </p:to>
                                    </p:set>
                                    <p:animEffect transition="in" filter="slide(fromTop)">
                                      <p:cBhvr>
                                        <p:cTn id="28" dur="500"/>
                                        <p:tgtEl>
                                          <p:spTgt spid="9261"/>
                                        </p:tgtEl>
                                      </p:cBhvr>
                                    </p:animEffect>
                                  </p:childTnLst>
                                </p:cTn>
                              </p:par>
                            </p:childTnLst>
                          </p:cTn>
                        </p:par>
                        <p:par>
                          <p:cTn id="29" fill="hold">
                            <p:stCondLst>
                              <p:cond delay="3500"/>
                            </p:stCondLst>
                            <p:childTnLst>
                              <p:par>
                                <p:cTn id="30" presetID="12" presetClass="entr" presetSubtype="4" fill="hold" nodeType="afterEffect">
                                  <p:stCondLst>
                                    <p:cond delay="2000"/>
                                  </p:stCondLst>
                                  <p:childTnLst>
                                    <p:set>
                                      <p:cBhvr>
                                        <p:cTn id="31" dur="1" fill="hold">
                                          <p:stCondLst>
                                            <p:cond delay="0"/>
                                          </p:stCondLst>
                                        </p:cTn>
                                        <p:tgtEl>
                                          <p:spTgt spid="9285"/>
                                        </p:tgtEl>
                                        <p:attrNameLst>
                                          <p:attrName>style.visibility</p:attrName>
                                        </p:attrNameLst>
                                      </p:cBhvr>
                                      <p:to>
                                        <p:strVal val="visible"/>
                                      </p:to>
                                    </p:set>
                                    <p:animEffect transition="in" filter="slide(fromBottom)">
                                      <p:cBhvr>
                                        <p:cTn id="32" dur="500"/>
                                        <p:tgtEl>
                                          <p:spTgt spid="9285"/>
                                        </p:tgtEl>
                                      </p:cBhvr>
                                    </p:animEffect>
                                  </p:childTnLst>
                                </p:cTn>
                              </p:par>
                            </p:childTnLst>
                          </p:cTn>
                        </p:par>
                        <p:par>
                          <p:cTn id="33" fill="hold">
                            <p:stCondLst>
                              <p:cond delay="6000"/>
                            </p:stCondLst>
                            <p:childTnLst>
                              <p:par>
                                <p:cTn id="34" presetID="12" presetClass="entr" presetSubtype="4" fill="hold" grpId="0" nodeType="afterEffect">
                                  <p:stCondLst>
                                    <p:cond delay="1000"/>
                                  </p:stCondLst>
                                  <p:childTnLst>
                                    <p:set>
                                      <p:cBhvr>
                                        <p:cTn id="35" dur="1" fill="hold">
                                          <p:stCondLst>
                                            <p:cond delay="0"/>
                                          </p:stCondLst>
                                        </p:cTn>
                                        <p:tgtEl>
                                          <p:spTgt spid="9259"/>
                                        </p:tgtEl>
                                        <p:attrNameLst>
                                          <p:attrName>style.visibility</p:attrName>
                                        </p:attrNameLst>
                                      </p:cBhvr>
                                      <p:to>
                                        <p:strVal val="visible"/>
                                      </p:to>
                                    </p:set>
                                    <p:animEffect transition="in" filter="slide(fromBottom)">
                                      <p:cBhvr>
                                        <p:cTn id="36" dur="500"/>
                                        <p:tgtEl>
                                          <p:spTgt spid="9259"/>
                                        </p:tgtEl>
                                      </p:cBhvr>
                                    </p:animEffect>
                                  </p:childTnLst>
                                </p:cTn>
                              </p:par>
                            </p:childTnLst>
                          </p:cTn>
                        </p:par>
                        <p:par>
                          <p:cTn id="37" fill="hold">
                            <p:stCondLst>
                              <p:cond delay="7500"/>
                            </p:stCondLst>
                            <p:childTnLst>
                              <p:par>
                                <p:cTn id="38" presetID="12" presetClass="entr" presetSubtype="1" fill="hold" nodeType="afterEffect">
                                  <p:stCondLst>
                                    <p:cond delay="1000"/>
                                  </p:stCondLst>
                                  <p:childTnLst>
                                    <p:set>
                                      <p:cBhvr>
                                        <p:cTn id="39" dur="1" fill="hold">
                                          <p:stCondLst>
                                            <p:cond delay="0"/>
                                          </p:stCondLst>
                                        </p:cTn>
                                        <p:tgtEl>
                                          <p:spTgt spid="9271"/>
                                        </p:tgtEl>
                                        <p:attrNameLst>
                                          <p:attrName>style.visibility</p:attrName>
                                        </p:attrNameLst>
                                      </p:cBhvr>
                                      <p:to>
                                        <p:strVal val="visible"/>
                                      </p:to>
                                    </p:set>
                                    <p:animEffect transition="in" filter="slide(fromTop)">
                                      <p:cBhvr>
                                        <p:cTn id="40" dur="500"/>
                                        <p:tgtEl>
                                          <p:spTgt spid="9271"/>
                                        </p:tgtEl>
                                      </p:cBhvr>
                                    </p:animEffect>
                                  </p:childTnLst>
                                </p:cTn>
                              </p:par>
                            </p:childTnLst>
                          </p:cTn>
                        </p:par>
                        <p:par>
                          <p:cTn id="41" fill="hold">
                            <p:stCondLst>
                              <p:cond delay="9000"/>
                            </p:stCondLst>
                            <p:childTnLst>
                              <p:par>
                                <p:cTn id="42" presetID="12" presetClass="entr" presetSubtype="1" fill="hold" grpId="0" nodeType="afterEffect">
                                  <p:stCondLst>
                                    <p:cond delay="2000"/>
                                  </p:stCondLst>
                                  <p:childTnLst>
                                    <p:set>
                                      <p:cBhvr>
                                        <p:cTn id="43" dur="1" fill="hold">
                                          <p:stCondLst>
                                            <p:cond delay="0"/>
                                          </p:stCondLst>
                                        </p:cTn>
                                        <p:tgtEl>
                                          <p:spTgt spid="9293"/>
                                        </p:tgtEl>
                                        <p:attrNameLst>
                                          <p:attrName>style.visibility</p:attrName>
                                        </p:attrNameLst>
                                      </p:cBhvr>
                                      <p:to>
                                        <p:strVal val="visible"/>
                                      </p:to>
                                    </p:set>
                                    <p:animEffect transition="in" filter="slide(fromTop)">
                                      <p:cBhvr>
                                        <p:cTn id="44" dur="500"/>
                                        <p:tgtEl>
                                          <p:spTgt spid="9293"/>
                                        </p:tgtEl>
                                      </p:cBhvr>
                                    </p:animEffect>
                                  </p:childTnLst>
                                </p:cTn>
                              </p:par>
                            </p:childTnLst>
                          </p:cTn>
                        </p:par>
                        <p:par>
                          <p:cTn id="45" fill="hold">
                            <p:stCondLst>
                              <p:cond delay="11500"/>
                            </p:stCondLst>
                            <p:childTnLst>
                              <p:par>
                                <p:cTn id="46" presetID="12" presetClass="entr" presetSubtype="1" fill="hold" grpId="0" nodeType="afterEffect">
                                  <p:stCondLst>
                                    <p:cond delay="1000"/>
                                  </p:stCondLst>
                                  <p:childTnLst>
                                    <p:set>
                                      <p:cBhvr>
                                        <p:cTn id="47" dur="1" fill="hold">
                                          <p:stCondLst>
                                            <p:cond delay="0"/>
                                          </p:stCondLst>
                                        </p:cTn>
                                        <p:tgtEl>
                                          <p:spTgt spid="9274"/>
                                        </p:tgtEl>
                                        <p:attrNameLst>
                                          <p:attrName>style.visibility</p:attrName>
                                        </p:attrNameLst>
                                      </p:cBhvr>
                                      <p:to>
                                        <p:strVal val="visible"/>
                                      </p:to>
                                    </p:set>
                                    <p:animEffect transition="in" filter="slide(fromTop)">
                                      <p:cBhvr>
                                        <p:cTn id="48" dur="500"/>
                                        <p:tgtEl>
                                          <p:spTgt spid="9274"/>
                                        </p:tgtEl>
                                      </p:cBhvr>
                                    </p:animEffect>
                                  </p:childTnLst>
                                </p:cTn>
                              </p:par>
                            </p:childTnLst>
                          </p:cTn>
                        </p:par>
                        <p:par>
                          <p:cTn id="49" fill="hold">
                            <p:stCondLst>
                              <p:cond delay="13000"/>
                            </p:stCondLst>
                            <p:childTnLst>
                              <p:par>
                                <p:cTn id="50" presetID="16" presetClass="entr" presetSubtype="37" fill="hold" nodeType="afterEffect">
                                  <p:stCondLst>
                                    <p:cond delay="1000"/>
                                  </p:stCondLst>
                                  <p:childTnLst>
                                    <p:set>
                                      <p:cBhvr>
                                        <p:cTn id="51" dur="1" fill="hold">
                                          <p:stCondLst>
                                            <p:cond delay="0"/>
                                          </p:stCondLst>
                                        </p:cTn>
                                        <p:tgtEl>
                                          <p:spTgt spid="9301"/>
                                        </p:tgtEl>
                                        <p:attrNameLst>
                                          <p:attrName>style.visibility</p:attrName>
                                        </p:attrNameLst>
                                      </p:cBhvr>
                                      <p:to>
                                        <p:strVal val="visible"/>
                                      </p:to>
                                    </p:set>
                                    <p:animEffect transition="in" filter="barn(outVertical)">
                                      <p:cBhvr>
                                        <p:cTn id="52" dur="500"/>
                                        <p:tgtEl>
                                          <p:spTgt spid="9301"/>
                                        </p:tgtEl>
                                      </p:cBhvr>
                                    </p:animEffect>
                                  </p:childTnLst>
                                </p:cTn>
                              </p:par>
                            </p:childTnLst>
                          </p:cTn>
                        </p:par>
                        <p:par>
                          <p:cTn id="53" fill="hold">
                            <p:stCondLst>
                              <p:cond delay="14500"/>
                            </p:stCondLst>
                            <p:childTnLst>
                              <p:par>
                                <p:cTn id="54" presetID="12" presetClass="entr" presetSubtype="1" fill="hold" grpId="0" nodeType="afterEffect">
                                  <p:stCondLst>
                                    <p:cond delay="1000"/>
                                  </p:stCondLst>
                                  <p:childTnLst>
                                    <p:set>
                                      <p:cBhvr>
                                        <p:cTn id="55" dur="1" fill="hold">
                                          <p:stCondLst>
                                            <p:cond delay="0"/>
                                          </p:stCondLst>
                                        </p:cTn>
                                        <p:tgtEl>
                                          <p:spTgt spid="9275"/>
                                        </p:tgtEl>
                                        <p:attrNameLst>
                                          <p:attrName>style.visibility</p:attrName>
                                        </p:attrNameLst>
                                      </p:cBhvr>
                                      <p:to>
                                        <p:strVal val="visible"/>
                                      </p:to>
                                    </p:set>
                                    <p:animEffect transition="in" filter="slide(fromTop)">
                                      <p:cBhvr>
                                        <p:cTn id="56" dur="500"/>
                                        <p:tgtEl>
                                          <p:spTgt spid="9275"/>
                                        </p:tgtEl>
                                      </p:cBhvr>
                                    </p:animEffect>
                                  </p:childTnLst>
                                </p:cTn>
                              </p:par>
                            </p:childTnLst>
                          </p:cTn>
                        </p:par>
                        <p:par>
                          <p:cTn id="57" fill="hold">
                            <p:stCondLst>
                              <p:cond delay="16000"/>
                            </p:stCondLst>
                            <p:childTnLst>
                              <p:par>
                                <p:cTn id="58" presetID="16" presetClass="entr" presetSubtype="37" fill="hold" nodeType="afterEffect">
                                  <p:stCondLst>
                                    <p:cond delay="1000"/>
                                  </p:stCondLst>
                                  <p:childTnLst>
                                    <p:set>
                                      <p:cBhvr>
                                        <p:cTn id="59" dur="1" fill="hold">
                                          <p:stCondLst>
                                            <p:cond delay="0"/>
                                          </p:stCondLst>
                                        </p:cTn>
                                        <p:tgtEl>
                                          <p:spTgt spid="9302"/>
                                        </p:tgtEl>
                                        <p:attrNameLst>
                                          <p:attrName>style.visibility</p:attrName>
                                        </p:attrNameLst>
                                      </p:cBhvr>
                                      <p:to>
                                        <p:strVal val="visible"/>
                                      </p:to>
                                    </p:set>
                                    <p:animEffect transition="in" filter="barn(outVertical)">
                                      <p:cBhvr>
                                        <p:cTn id="60" dur="500"/>
                                        <p:tgtEl>
                                          <p:spTgt spid="9302"/>
                                        </p:tgtEl>
                                      </p:cBhvr>
                                    </p:animEffect>
                                  </p:childTnLst>
                                </p:cTn>
                              </p:par>
                            </p:childTnLst>
                          </p:cTn>
                        </p:par>
                        <p:par>
                          <p:cTn id="61" fill="hold">
                            <p:stCondLst>
                              <p:cond delay="17500"/>
                            </p:stCondLst>
                            <p:childTnLst>
                              <p:par>
                                <p:cTn id="62" presetID="12" presetClass="entr" presetSubtype="2" fill="hold" grpId="0" nodeType="afterEffect">
                                  <p:stCondLst>
                                    <p:cond delay="1000"/>
                                  </p:stCondLst>
                                  <p:childTnLst>
                                    <p:set>
                                      <p:cBhvr>
                                        <p:cTn id="63" dur="1" fill="hold">
                                          <p:stCondLst>
                                            <p:cond delay="0"/>
                                          </p:stCondLst>
                                        </p:cTn>
                                        <p:tgtEl>
                                          <p:spTgt spid="9267"/>
                                        </p:tgtEl>
                                        <p:attrNameLst>
                                          <p:attrName>style.visibility</p:attrName>
                                        </p:attrNameLst>
                                      </p:cBhvr>
                                      <p:to>
                                        <p:strVal val="visible"/>
                                      </p:to>
                                    </p:set>
                                    <p:animEffect transition="in" filter="slide(fromRight)">
                                      <p:cBhvr>
                                        <p:cTn id="64" dur="500"/>
                                        <p:tgtEl>
                                          <p:spTgt spid="9267"/>
                                        </p:tgtEl>
                                      </p:cBhvr>
                                    </p:animEffect>
                                  </p:childTnLst>
                                </p:cTn>
                              </p:par>
                            </p:childTnLst>
                          </p:cTn>
                        </p:par>
                        <p:par>
                          <p:cTn id="65" fill="hold">
                            <p:stCondLst>
                              <p:cond delay="19000"/>
                            </p:stCondLst>
                            <p:childTnLst>
                              <p:par>
                                <p:cTn id="66" presetID="17" presetClass="entr" presetSubtype="1" fill="hold" grpId="0" nodeType="afterEffect">
                                  <p:stCondLst>
                                    <p:cond delay="1000"/>
                                  </p:stCondLst>
                                  <p:childTnLst>
                                    <p:set>
                                      <p:cBhvr>
                                        <p:cTn id="67" dur="1" fill="hold">
                                          <p:stCondLst>
                                            <p:cond delay="0"/>
                                          </p:stCondLst>
                                        </p:cTn>
                                        <p:tgtEl>
                                          <p:spTgt spid="9269"/>
                                        </p:tgtEl>
                                        <p:attrNameLst>
                                          <p:attrName>style.visibility</p:attrName>
                                        </p:attrNameLst>
                                      </p:cBhvr>
                                      <p:to>
                                        <p:strVal val="visible"/>
                                      </p:to>
                                    </p:set>
                                    <p:anim calcmode="lin" valueType="num">
                                      <p:cBhvr>
                                        <p:cTn id="68" dur="500" fill="hold"/>
                                        <p:tgtEl>
                                          <p:spTgt spid="9269"/>
                                        </p:tgtEl>
                                        <p:attrNameLst>
                                          <p:attrName>ppt_x</p:attrName>
                                        </p:attrNameLst>
                                      </p:cBhvr>
                                      <p:tavLst>
                                        <p:tav tm="0">
                                          <p:val>
                                            <p:strVal val="#ppt_x"/>
                                          </p:val>
                                        </p:tav>
                                        <p:tav tm="100000">
                                          <p:val>
                                            <p:strVal val="#ppt_x"/>
                                          </p:val>
                                        </p:tav>
                                      </p:tavLst>
                                    </p:anim>
                                    <p:anim calcmode="lin" valueType="num">
                                      <p:cBhvr>
                                        <p:cTn id="69" dur="500" fill="hold"/>
                                        <p:tgtEl>
                                          <p:spTgt spid="9269"/>
                                        </p:tgtEl>
                                        <p:attrNameLst>
                                          <p:attrName>ppt_y</p:attrName>
                                        </p:attrNameLst>
                                      </p:cBhvr>
                                      <p:tavLst>
                                        <p:tav tm="0">
                                          <p:val>
                                            <p:strVal val="#ppt_y-#ppt_h/2"/>
                                          </p:val>
                                        </p:tav>
                                        <p:tav tm="100000">
                                          <p:val>
                                            <p:strVal val="#ppt_y"/>
                                          </p:val>
                                        </p:tav>
                                      </p:tavLst>
                                    </p:anim>
                                    <p:anim calcmode="lin" valueType="num">
                                      <p:cBhvr>
                                        <p:cTn id="70" dur="500" fill="hold"/>
                                        <p:tgtEl>
                                          <p:spTgt spid="9269"/>
                                        </p:tgtEl>
                                        <p:attrNameLst>
                                          <p:attrName>ppt_w</p:attrName>
                                        </p:attrNameLst>
                                      </p:cBhvr>
                                      <p:tavLst>
                                        <p:tav tm="0">
                                          <p:val>
                                            <p:strVal val="#ppt_w"/>
                                          </p:val>
                                        </p:tav>
                                        <p:tav tm="100000">
                                          <p:val>
                                            <p:strVal val="#ppt_w"/>
                                          </p:val>
                                        </p:tav>
                                      </p:tavLst>
                                    </p:anim>
                                    <p:anim calcmode="lin" valueType="num">
                                      <p:cBhvr>
                                        <p:cTn id="71" dur="500" fill="hold"/>
                                        <p:tgtEl>
                                          <p:spTgt spid="9269"/>
                                        </p:tgtEl>
                                        <p:attrNameLst>
                                          <p:attrName>ppt_h</p:attrName>
                                        </p:attrNameLst>
                                      </p:cBhvr>
                                      <p:tavLst>
                                        <p:tav tm="0">
                                          <p:val>
                                            <p:fltVal val="0"/>
                                          </p:val>
                                        </p:tav>
                                        <p:tav tm="100000">
                                          <p:val>
                                            <p:strVal val="#ppt_h"/>
                                          </p:val>
                                        </p:tav>
                                      </p:tavLst>
                                    </p:anim>
                                  </p:childTnLst>
                                </p:cTn>
                              </p:par>
                            </p:childTnLst>
                          </p:cTn>
                        </p:par>
                        <p:par>
                          <p:cTn id="72" fill="hold">
                            <p:stCondLst>
                              <p:cond delay="20500"/>
                            </p:stCondLst>
                            <p:childTnLst>
                              <p:par>
                                <p:cTn id="73" presetID="12" presetClass="entr" presetSubtype="8" fill="hold" grpId="0" nodeType="afterEffect">
                                  <p:stCondLst>
                                    <p:cond delay="0"/>
                                  </p:stCondLst>
                                  <p:childTnLst>
                                    <p:set>
                                      <p:cBhvr>
                                        <p:cTn id="74" dur="1" fill="hold">
                                          <p:stCondLst>
                                            <p:cond delay="0"/>
                                          </p:stCondLst>
                                        </p:cTn>
                                        <p:tgtEl>
                                          <p:spTgt spid="9262"/>
                                        </p:tgtEl>
                                        <p:attrNameLst>
                                          <p:attrName>style.visibility</p:attrName>
                                        </p:attrNameLst>
                                      </p:cBhvr>
                                      <p:to>
                                        <p:strVal val="visible"/>
                                      </p:to>
                                    </p:set>
                                    <p:animEffect transition="in" filter="slide(fromLeft)">
                                      <p:cBhvr>
                                        <p:cTn id="75" dur="500"/>
                                        <p:tgtEl>
                                          <p:spTgt spid="9262"/>
                                        </p:tgtEl>
                                      </p:cBhvr>
                                    </p:animEffect>
                                  </p:childTnLst>
                                </p:cTn>
                              </p:par>
                            </p:childTnLst>
                          </p:cTn>
                        </p:par>
                        <p:par>
                          <p:cTn id="76" fill="hold">
                            <p:stCondLst>
                              <p:cond delay="21000"/>
                            </p:stCondLst>
                            <p:childTnLst>
                              <p:par>
                                <p:cTn id="77" presetID="12" presetClass="entr" presetSubtype="8" fill="hold" grpId="0" nodeType="afterEffect">
                                  <p:stCondLst>
                                    <p:cond delay="1000"/>
                                  </p:stCondLst>
                                  <p:childTnLst>
                                    <p:set>
                                      <p:cBhvr>
                                        <p:cTn id="78" dur="1" fill="hold">
                                          <p:stCondLst>
                                            <p:cond delay="0"/>
                                          </p:stCondLst>
                                        </p:cTn>
                                        <p:tgtEl>
                                          <p:spTgt spid="9268"/>
                                        </p:tgtEl>
                                        <p:attrNameLst>
                                          <p:attrName>style.visibility</p:attrName>
                                        </p:attrNameLst>
                                      </p:cBhvr>
                                      <p:to>
                                        <p:strVal val="visible"/>
                                      </p:to>
                                    </p:set>
                                    <p:animEffect transition="in" filter="slide(fromLeft)">
                                      <p:cBhvr>
                                        <p:cTn id="79" dur="500"/>
                                        <p:tgtEl>
                                          <p:spTgt spid="9268"/>
                                        </p:tgtEl>
                                      </p:cBhvr>
                                    </p:animEffect>
                                  </p:childTnLst>
                                </p:cTn>
                              </p:par>
                            </p:childTnLst>
                          </p:cTn>
                        </p:par>
                        <p:par>
                          <p:cTn id="80" fill="hold">
                            <p:stCondLst>
                              <p:cond delay="22500"/>
                            </p:stCondLst>
                            <p:childTnLst>
                              <p:par>
                                <p:cTn id="81" presetID="17" presetClass="entr" presetSubtype="1" fill="hold" grpId="0" nodeType="afterEffect">
                                  <p:stCondLst>
                                    <p:cond delay="1000"/>
                                  </p:stCondLst>
                                  <p:childTnLst>
                                    <p:set>
                                      <p:cBhvr>
                                        <p:cTn id="82" dur="1" fill="hold">
                                          <p:stCondLst>
                                            <p:cond delay="0"/>
                                          </p:stCondLst>
                                        </p:cTn>
                                        <p:tgtEl>
                                          <p:spTgt spid="9270"/>
                                        </p:tgtEl>
                                        <p:attrNameLst>
                                          <p:attrName>style.visibility</p:attrName>
                                        </p:attrNameLst>
                                      </p:cBhvr>
                                      <p:to>
                                        <p:strVal val="visible"/>
                                      </p:to>
                                    </p:set>
                                    <p:anim calcmode="lin" valueType="num">
                                      <p:cBhvr>
                                        <p:cTn id="83" dur="500" fill="hold"/>
                                        <p:tgtEl>
                                          <p:spTgt spid="9270"/>
                                        </p:tgtEl>
                                        <p:attrNameLst>
                                          <p:attrName>ppt_x</p:attrName>
                                        </p:attrNameLst>
                                      </p:cBhvr>
                                      <p:tavLst>
                                        <p:tav tm="0">
                                          <p:val>
                                            <p:strVal val="#ppt_x"/>
                                          </p:val>
                                        </p:tav>
                                        <p:tav tm="100000">
                                          <p:val>
                                            <p:strVal val="#ppt_x"/>
                                          </p:val>
                                        </p:tav>
                                      </p:tavLst>
                                    </p:anim>
                                    <p:anim calcmode="lin" valueType="num">
                                      <p:cBhvr>
                                        <p:cTn id="84" dur="500" fill="hold"/>
                                        <p:tgtEl>
                                          <p:spTgt spid="9270"/>
                                        </p:tgtEl>
                                        <p:attrNameLst>
                                          <p:attrName>ppt_y</p:attrName>
                                        </p:attrNameLst>
                                      </p:cBhvr>
                                      <p:tavLst>
                                        <p:tav tm="0">
                                          <p:val>
                                            <p:strVal val="#ppt_y-#ppt_h/2"/>
                                          </p:val>
                                        </p:tav>
                                        <p:tav tm="100000">
                                          <p:val>
                                            <p:strVal val="#ppt_y"/>
                                          </p:val>
                                        </p:tav>
                                      </p:tavLst>
                                    </p:anim>
                                    <p:anim calcmode="lin" valueType="num">
                                      <p:cBhvr>
                                        <p:cTn id="85" dur="500" fill="hold"/>
                                        <p:tgtEl>
                                          <p:spTgt spid="9270"/>
                                        </p:tgtEl>
                                        <p:attrNameLst>
                                          <p:attrName>ppt_w</p:attrName>
                                        </p:attrNameLst>
                                      </p:cBhvr>
                                      <p:tavLst>
                                        <p:tav tm="0">
                                          <p:val>
                                            <p:strVal val="#ppt_w"/>
                                          </p:val>
                                        </p:tav>
                                        <p:tav tm="100000">
                                          <p:val>
                                            <p:strVal val="#ppt_w"/>
                                          </p:val>
                                        </p:tav>
                                      </p:tavLst>
                                    </p:anim>
                                    <p:anim calcmode="lin" valueType="num">
                                      <p:cBhvr>
                                        <p:cTn id="86" dur="500" fill="hold"/>
                                        <p:tgtEl>
                                          <p:spTgt spid="9270"/>
                                        </p:tgtEl>
                                        <p:attrNameLst>
                                          <p:attrName>ppt_h</p:attrName>
                                        </p:attrNameLst>
                                      </p:cBhvr>
                                      <p:tavLst>
                                        <p:tav tm="0">
                                          <p:val>
                                            <p:fltVal val="0"/>
                                          </p:val>
                                        </p:tav>
                                        <p:tav tm="100000">
                                          <p:val>
                                            <p:strVal val="#ppt_h"/>
                                          </p:val>
                                        </p:tav>
                                      </p:tavLst>
                                    </p:anim>
                                  </p:childTnLst>
                                </p:cTn>
                              </p:par>
                            </p:childTnLst>
                          </p:cTn>
                        </p:par>
                        <p:par>
                          <p:cTn id="87" fill="hold">
                            <p:stCondLst>
                              <p:cond delay="24000"/>
                            </p:stCondLst>
                            <p:childTnLst>
                              <p:par>
                                <p:cTn id="88" presetID="12" presetClass="entr" presetSubtype="8" fill="hold" grpId="0" nodeType="afterEffect">
                                  <p:stCondLst>
                                    <p:cond delay="0"/>
                                  </p:stCondLst>
                                  <p:childTnLst>
                                    <p:set>
                                      <p:cBhvr>
                                        <p:cTn id="89" dur="1" fill="hold">
                                          <p:stCondLst>
                                            <p:cond delay="0"/>
                                          </p:stCondLst>
                                        </p:cTn>
                                        <p:tgtEl>
                                          <p:spTgt spid="9263"/>
                                        </p:tgtEl>
                                        <p:attrNameLst>
                                          <p:attrName>style.visibility</p:attrName>
                                        </p:attrNameLst>
                                      </p:cBhvr>
                                      <p:to>
                                        <p:strVal val="visible"/>
                                      </p:to>
                                    </p:set>
                                    <p:animEffect transition="in" filter="slide(fromLeft)">
                                      <p:cBhvr>
                                        <p:cTn id="90" dur="500"/>
                                        <p:tgtEl>
                                          <p:spTgt spid="9263"/>
                                        </p:tgtEl>
                                      </p:cBhvr>
                                    </p:animEffect>
                                  </p:childTnLst>
                                </p:cTn>
                              </p:par>
                            </p:childTnLst>
                          </p:cTn>
                        </p:par>
                        <p:par>
                          <p:cTn id="91" fill="hold">
                            <p:stCondLst>
                              <p:cond delay="24500"/>
                            </p:stCondLst>
                            <p:childTnLst>
                              <p:par>
                                <p:cTn id="92" presetID="12" presetClass="entr" presetSubtype="1" fill="hold" nodeType="afterEffect">
                                  <p:stCondLst>
                                    <p:cond delay="1000"/>
                                  </p:stCondLst>
                                  <p:childTnLst>
                                    <p:set>
                                      <p:cBhvr>
                                        <p:cTn id="93" dur="1" fill="hold">
                                          <p:stCondLst>
                                            <p:cond delay="0"/>
                                          </p:stCondLst>
                                        </p:cTn>
                                        <p:tgtEl>
                                          <p:spTgt spid="9264"/>
                                        </p:tgtEl>
                                        <p:attrNameLst>
                                          <p:attrName>style.visibility</p:attrName>
                                        </p:attrNameLst>
                                      </p:cBhvr>
                                      <p:to>
                                        <p:strVal val="visible"/>
                                      </p:to>
                                    </p:set>
                                    <p:animEffect transition="in" filter="slide(fromTop)">
                                      <p:cBhvr>
                                        <p:cTn id="94" dur="500"/>
                                        <p:tgtEl>
                                          <p:spTgt spid="92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03" grpId="0" animBg="1"/>
      <p:bldP spid="9259" grpId="0" animBg="1"/>
      <p:bldP spid="9260" grpId="0" animBg="1"/>
      <p:bldP spid="9261" grpId="0" autoUpdateAnimBg="0"/>
      <p:bldP spid="9262" grpId="0" autoUpdateAnimBg="0"/>
      <p:bldP spid="9263" grpId="0" autoUpdateAnimBg="0"/>
      <p:bldP spid="9267" grpId="0" animBg="1"/>
      <p:bldP spid="9268" grpId="0" animBg="1"/>
      <p:bldP spid="9269" grpId="0" animBg="1"/>
      <p:bldP spid="9270" grpId="0" animBg="1"/>
      <p:bldP spid="9274" grpId="0" animBg="1"/>
      <p:bldP spid="9275" grpId="0" animBg="1"/>
      <p:bldP spid="9277" grpId="0" animBg="1"/>
      <p:bldP spid="9292" grpId="0" animBg="1"/>
      <p:bldP spid="9293"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91F76DD-0B5C-534F-9AE8-77C8FB3DCF32}"/>
              </a:ext>
            </a:extLst>
          </p:cNvPr>
          <p:cNvSpPr txBox="1"/>
          <p:nvPr/>
        </p:nvSpPr>
        <p:spPr>
          <a:xfrm>
            <a:off x="244844" y="858575"/>
            <a:ext cx="8436017" cy="5509200"/>
          </a:xfrm>
          <a:prstGeom prst="rect">
            <a:avLst/>
          </a:prstGeom>
          <a:noFill/>
        </p:spPr>
        <p:txBody>
          <a:bodyPr wrap="square" rtlCol="0">
            <a:spAutoFit/>
          </a:bodyPr>
          <a:lstStyle/>
          <a:p>
            <a:pPr algn="l"/>
            <a:r>
              <a:rPr lang="en-IN" dirty="0">
                <a:effectLst/>
              </a:rPr>
              <a:t>Annual starting salaries for college graduates with degrees in business administration are generally expected to be between $30,000 and $45,000. Assume that a 95% confidence interval</a:t>
            </a:r>
          </a:p>
          <a:p>
            <a:pPr algn="l"/>
            <a:r>
              <a:rPr lang="en-IN" dirty="0">
                <a:effectLst/>
              </a:rPr>
              <a:t>estimate of the population mean annual starting salary is desired. </a:t>
            </a:r>
          </a:p>
          <a:p>
            <a:pPr algn="l"/>
            <a:endParaRPr lang="en-IN" dirty="0">
              <a:effectLst/>
            </a:endParaRPr>
          </a:p>
          <a:p>
            <a:pPr algn="l"/>
            <a:r>
              <a:rPr lang="en-IN" dirty="0">
                <a:solidFill>
                  <a:schemeClr val="accent5">
                    <a:lumMod val="10000"/>
                  </a:schemeClr>
                </a:solidFill>
                <a:effectLst/>
              </a:rPr>
              <a:t>What is the planning value for the population standard deviation</a:t>
            </a:r>
            <a:r>
              <a:rPr lang="en-IN" dirty="0">
                <a:effectLst/>
              </a:rPr>
              <a:t>? </a:t>
            </a:r>
          </a:p>
          <a:p>
            <a:pPr algn="l"/>
            <a:endParaRPr lang="en-IN" dirty="0">
              <a:effectLst/>
            </a:endParaRPr>
          </a:p>
          <a:p>
            <a:pPr algn="l"/>
            <a:r>
              <a:rPr lang="en-IN" dirty="0">
                <a:solidFill>
                  <a:schemeClr val="accent5">
                    <a:lumMod val="10000"/>
                  </a:schemeClr>
                </a:solidFill>
                <a:effectLst/>
              </a:rPr>
              <a:t>How large a sample should be taken if the desired margin of error is</a:t>
            </a:r>
          </a:p>
          <a:p>
            <a:pPr algn="l"/>
            <a:r>
              <a:rPr lang="en-IN" dirty="0">
                <a:effectLst/>
              </a:rPr>
              <a:t>a. $500?</a:t>
            </a:r>
          </a:p>
          <a:p>
            <a:pPr algn="l"/>
            <a:r>
              <a:rPr lang="en-IN" dirty="0">
                <a:effectLst/>
              </a:rPr>
              <a:t>b. $200?</a:t>
            </a:r>
          </a:p>
          <a:p>
            <a:pPr algn="l"/>
            <a:r>
              <a:rPr lang="en-IN" dirty="0">
                <a:effectLst/>
              </a:rPr>
              <a:t>c. $100?</a:t>
            </a:r>
          </a:p>
          <a:p>
            <a:pPr algn="l"/>
            <a:endParaRPr lang="en-IN" dirty="0">
              <a:effectLst/>
            </a:endParaRPr>
          </a:p>
          <a:p>
            <a:pPr algn="l"/>
            <a:r>
              <a:rPr lang="en-IN" dirty="0">
                <a:solidFill>
                  <a:schemeClr val="accent5">
                    <a:lumMod val="10000"/>
                  </a:schemeClr>
                </a:solidFill>
                <a:effectLst/>
              </a:rPr>
              <a:t>Would you recommend trying to obtain the $100 margin of error? Explain.</a:t>
            </a:r>
          </a:p>
          <a:p>
            <a:pPr algn="l"/>
            <a:endParaRPr lang="en-US" dirty="0"/>
          </a:p>
        </p:txBody>
      </p:sp>
      <p:sp>
        <p:nvSpPr>
          <p:cNvPr id="3" name="Rectangle 99">
            <a:extLst>
              <a:ext uri="{FF2B5EF4-FFF2-40B4-BE49-F238E27FC236}">
                <a16:creationId xmlns:a16="http://schemas.microsoft.com/office/drawing/2014/main" id="{DA05D26F-5624-4B4A-8D16-BB28C0212438}"/>
              </a:ext>
            </a:extLst>
          </p:cNvPr>
          <p:cNvSpPr>
            <a:spLocks noChangeArrowheads="1"/>
          </p:cNvSpPr>
          <p:nvPr/>
        </p:nvSpPr>
        <p:spPr bwMode="auto">
          <a:xfrm>
            <a:off x="685800" y="166688"/>
            <a:ext cx="7772400" cy="814387"/>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Exercise Problems</a:t>
            </a:r>
          </a:p>
        </p:txBody>
      </p:sp>
    </p:spTree>
    <p:extLst>
      <p:ext uri="{BB962C8B-B14F-4D97-AF65-F5344CB8AC3E}">
        <p14:creationId xmlns:p14="http://schemas.microsoft.com/office/powerpoint/2010/main" val="1381384353"/>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7" name="Freeform 3"/>
          <p:cNvSpPr>
            <a:spLocks/>
          </p:cNvSpPr>
          <p:nvPr/>
        </p:nvSpPr>
        <p:spPr bwMode="auto">
          <a:xfrm>
            <a:off x="2359025" y="1130300"/>
            <a:ext cx="4421188" cy="3055938"/>
          </a:xfrm>
          <a:custGeom>
            <a:avLst/>
            <a:gdLst/>
            <a:ahLst/>
            <a:cxnLst>
              <a:cxn ang="0">
                <a:pos x="1318" y="18"/>
              </a:cxn>
              <a:cxn ang="0">
                <a:pos x="1234" y="108"/>
              </a:cxn>
              <a:cxn ang="0">
                <a:pos x="1176" y="208"/>
              </a:cxn>
              <a:cxn ang="0">
                <a:pos x="1114" y="334"/>
              </a:cxn>
              <a:cxn ang="0">
                <a:pos x="1068" y="438"/>
              </a:cxn>
              <a:cxn ang="0">
                <a:pos x="1030" y="542"/>
              </a:cxn>
              <a:cxn ang="0">
                <a:pos x="988" y="652"/>
              </a:cxn>
              <a:cxn ang="0">
                <a:pos x="957" y="756"/>
              </a:cxn>
              <a:cxn ang="0">
                <a:pos x="930" y="861"/>
              </a:cxn>
              <a:cxn ang="0">
                <a:pos x="901" y="975"/>
              </a:cxn>
              <a:cxn ang="0">
                <a:pos x="867" y="1075"/>
              </a:cxn>
              <a:cxn ang="0">
                <a:pos x="826" y="1184"/>
              </a:cxn>
              <a:cxn ang="0">
                <a:pos x="782" y="1288"/>
              </a:cxn>
              <a:cxn ang="0">
                <a:pos x="730" y="1397"/>
              </a:cxn>
              <a:cxn ang="0">
                <a:pos x="664" y="1508"/>
              </a:cxn>
              <a:cxn ang="0">
                <a:pos x="587" y="1597"/>
              </a:cxn>
              <a:cxn ang="0">
                <a:pos x="487" y="1679"/>
              </a:cxn>
              <a:cxn ang="0">
                <a:pos x="388" y="1743"/>
              </a:cxn>
              <a:cxn ang="0">
                <a:pos x="295" y="1787"/>
              </a:cxn>
              <a:cxn ang="0">
                <a:pos x="193" y="1826"/>
              </a:cxn>
              <a:cxn ang="0">
                <a:pos x="79" y="1865"/>
              </a:cxn>
              <a:cxn ang="0">
                <a:pos x="6" y="1883"/>
              </a:cxn>
              <a:cxn ang="0">
                <a:pos x="2785" y="1924"/>
              </a:cxn>
              <a:cxn ang="0">
                <a:pos x="2717" y="1876"/>
              </a:cxn>
              <a:cxn ang="0">
                <a:pos x="2622" y="1845"/>
              </a:cxn>
              <a:cxn ang="0">
                <a:pos x="2507" y="1807"/>
              </a:cxn>
              <a:cxn ang="0">
                <a:pos x="2396" y="1755"/>
              </a:cxn>
              <a:cxn ang="0">
                <a:pos x="2273" y="1694"/>
              </a:cxn>
              <a:cxn ang="0">
                <a:pos x="2220" y="1655"/>
              </a:cxn>
              <a:cxn ang="0">
                <a:pos x="2156" y="1589"/>
              </a:cxn>
              <a:cxn ang="0">
                <a:pos x="2082" y="1503"/>
              </a:cxn>
              <a:cxn ang="0">
                <a:pos x="2015" y="1399"/>
              </a:cxn>
              <a:cxn ang="0">
                <a:pos x="1967" y="1297"/>
              </a:cxn>
              <a:cxn ang="0">
                <a:pos x="1922" y="1195"/>
              </a:cxn>
              <a:cxn ang="0">
                <a:pos x="1888" y="1102"/>
              </a:cxn>
              <a:cxn ang="0">
                <a:pos x="1856" y="1009"/>
              </a:cxn>
              <a:cxn ang="0">
                <a:pos x="1825" y="892"/>
              </a:cxn>
              <a:cxn ang="0">
                <a:pos x="1798" y="782"/>
              </a:cxn>
              <a:cxn ang="0">
                <a:pos x="1754" y="655"/>
              </a:cxn>
              <a:cxn ang="0">
                <a:pos x="1712" y="524"/>
              </a:cxn>
              <a:cxn ang="0">
                <a:pos x="1667" y="413"/>
              </a:cxn>
              <a:cxn ang="0">
                <a:pos x="1625" y="319"/>
              </a:cxn>
              <a:cxn ang="0">
                <a:pos x="1586" y="233"/>
              </a:cxn>
              <a:cxn ang="0">
                <a:pos x="1544" y="158"/>
              </a:cxn>
              <a:cxn ang="0">
                <a:pos x="1567" y="197"/>
              </a:cxn>
              <a:cxn ang="0">
                <a:pos x="1540" y="151"/>
              </a:cxn>
              <a:cxn ang="0">
                <a:pos x="1476" y="56"/>
              </a:cxn>
              <a:cxn ang="0">
                <a:pos x="1413" y="8"/>
              </a:cxn>
            </a:cxnLst>
            <a:rect l="0" t="0" r="r" b="b"/>
            <a:pathLst>
              <a:path w="2785" h="1925">
                <a:moveTo>
                  <a:pt x="1390" y="0"/>
                </a:moveTo>
                <a:lnTo>
                  <a:pt x="1350" y="0"/>
                </a:lnTo>
                <a:lnTo>
                  <a:pt x="1318" y="18"/>
                </a:lnTo>
                <a:lnTo>
                  <a:pt x="1289" y="40"/>
                </a:lnTo>
                <a:lnTo>
                  <a:pt x="1261" y="70"/>
                </a:lnTo>
                <a:lnTo>
                  <a:pt x="1234" y="108"/>
                </a:lnTo>
                <a:lnTo>
                  <a:pt x="1211" y="144"/>
                </a:lnTo>
                <a:lnTo>
                  <a:pt x="1193" y="173"/>
                </a:lnTo>
                <a:lnTo>
                  <a:pt x="1176" y="208"/>
                </a:lnTo>
                <a:lnTo>
                  <a:pt x="1152" y="256"/>
                </a:lnTo>
                <a:lnTo>
                  <a:pt x="1132" y="296"/>
                </a:lnTo>
                <a:lnTo>
                  <a:pt x="1114" y="334"/>
                </a:lnTo>
                <a:lnTo>
                  <a:pt x="1094" y="378"/>
                </a:lnTo>
                <a:lnTo>
                  <a:pt x="1082" y="410"/>
                </a:lnTo>
                <a:lnTo>
                  <a:pt x="1068" y="438"/>
                </a:lnTo>
                <a:lnTo>
                  <a:pt x="1052" y="482"/>
                </a:lnTo>
                <a:lnTo>
                  <a:pt x="1040" y="514"/>
                </a:lnTo>
                <a:lnTo>
                  <a:pt x="1030" y="542"/>
                </a:lnTo>
                <a:lnTo>
                  <a:pt x="1019" y="572"/>
                </a:lnTo>
                <a:lnTo>
                  <a:pt x="1008" y="606"/>
                </a:lnTo>
                <a:lnTo>
                  <a:pt x="988" y="652"/>
                </a:lnTo>
                <a:lnTo>
                  <a:pt x="979" y="688"/>
                </a:lnTo>
                <a:lnTo>
                  <a:pt x="965" y="726"/>
                </a:lnTo>
                <a:lnTo>
                  <a:pt x="957" y="756"/>
                </a:lnTo>
                <a:lnTo>
                  <a:pt x="949" y="786"/>
                </a:lnTo>
                <a:lnTo>
                  <a:pt x="940" y="829"/>
                </a:lnTo>
                <a:lnTo>
                  <a:pt x="930" y="861"/>
                </a:lnTo>
                <a:lnTo>
                  <a:pt x="919" y="901"/>
                </a:lnTo>
                <a:lnTo>
                  <a:pt x="908" y="942"/>
                </a:lnTo>
                <a:lnTo>
                  <a:pt x="901" y="975"/>
                </a:lnTo>
                <a:lnTo>
                  <a:pt x="890" y="1003"/>
                </a:lnTo>
                <a:lnTo>
                  <a:pt x="881" y="1037"/>
                </a:lnTo>
                <a:lnTo>
                  <a:pt x="867" y="1075"/>
                </a:lnTo>
                <a:lnTo>
                  <a:pt x="852" y="1123"/>
                </a:lnTo>
                <a:lnTo>
                  <a:pt x="839" y="1148"/>
                </a:lnTo>
                <a:lnTo>
                  <a:pt x="826" y="1184"/>
                </a:lnTo>
                <a:lnTo>
                  <a:pt x="817" y="1211"/>
                </a:lnTo>
                <a:lnTo>
                  <a:pt x="800" y="1247"/>
                </a:lnTo>
                <a:lnTo>
                  <a:pt x="782" y="1288"/>
                </a:lnTo>
                <a:lnTo>
                  <a:pt x="766" y="1325"/>
                </a:lnTo>
                <a:lnTo>
                  <a:pt x="746" y="1360"/>
                </a:lnTo>
                <a:lnTo>
                  <a:pt x="730" y="1397"/>
                </a:lnTo>
                <a:lnTo>
                  <a:pt x="710" y="1433"/>
                </a:lnTo>
                <a:lnTo>
                  <a:pt x="686" y="1472"/>
                </a:lnTo>
                <a:lnTo>
                  <a:pt x="664" y="1508"/>
                </a:lnTo>
                <a:lnTo>
                  <a:pt x="635" y="1543"/>
                </a:lnTo>
                <a:lnTo>
                  <a:pt x="613" y="1571"/>
                </a:lnTo>
                <a:lnTo>
                  <a:pt x="587" y="1597"/>
                </a:lnTo>
                <a:lnTo>
                  <a:pt x="559" y="1628"/>
                </a:lnTo>
                <a:lnTo>
                  <a:pt x="535" y="1648"/>
                </a:lnTo>
                <a:lnTo>
                  <a:pt x="487" y="1679"/>
                </a:lnTo>
                <a:lnTo>
                  <a:pt x="451" y="1706"/>
                </a:lnTo>
                <a:lnTo>
                  <a:pt x="416" y="1723"/>
                </a:lnTo>
                <a:lnTo>
                  <a:pt x="388" y="1743"/>
                </a:lnTo>
                <a:lnTo>
                  <a:pt x="357" y="1759"/>
                </a:lnTo>
                <a:lnTo>
                  <a:pt x="327" y="1772"/>
                </a:lnTo>
                <a:lnTo>
                  <a:pt x="295" y="1787"/>
                </a:lnTo>
                <a:lnTo>
                  <a:pt x="263" y="1799"/>
                </a:lnTo>
                <a:lnTo>
                  <a:pt x="231" y="1808"/>
                </a:lnTo>
                <a:lnTo>
                  <a:pt x="193" y="1826"/>
                </a:lnTo>
                <a:lnTo>
                  <a:pt x="158" y="1838"/>
                </a:lnTo>
                <a:lnTo>
                  <a:pt x="117" y="1853"/>
                </a:lnTo>
                <a:lnTo>
                  <a:pt x="79" y="1865"/>
                </a:lnTo>
                <a:lnTo>
                  <a:pt x="44" y="1874"/>
                </a:lnTo>
                <a:lnTo>
                  <a:pt x="29" y="1877"/>
                </a:lnTo>
                <a:lnTo>
                  <a:pt x="6" y="1883"/>
                </a:lnTo>
                <a:lnTo>
                  <a:pt x="3" y="1907"/>
                </a:lnTo>
                <a:lnTo>
                  <a:pt x="0" y="1925"/>
                </a:lnTo>
                <a:lnTo>
                  <a:pt x="2785" y="1924"/>
                </a:lnTo>
                <a:lnTo>
                  <a:pt x="2782" y="1895"/>
                </a:lnTo>
                <a:lnTo>
                  <a:pt x="2750" y="1888"/>
                </a:lnTo>
                <a:lnTo>
                  <a:pt x="2717" y="1876"/>
                </a:lnTo>
                <a:lnTo>
                  <a:pt x="2684" y="1865"/>
                </a:lnTo>
                <a:lnTo>
                  <a:pt x="2653" y="1856"/>
                </a:lnTo>
                <a:lnTo>
                  <a:pt x="2622" y="1845"/>
                </a:lnTo>
                <a:lnTo>
                  <a:pt x="2594" y="1837"/>
                </a:lnTo>
                <a:lnTo>
                  <a:pt x="2558" y="1825"/>
                </a:lnTo>
                <a:lnTo>
                  <a:pt x="2507" y="1807"/>
                </a:lnTo>
                <a:lnTo>
                  <a:pt x="2468" y="1789"/>
                </a:lnTo>
                <a:lnTo>
                  <a:pt x="2432" y="1775"/>
                </a:lnTo>
                <a:lnTo>
                  <a:pt x="2396" y="1755"/>
                </a:lnTo>
                <a:lnTo>
                  <a:pt x="2357" y="1741"/>
                </a:lnTo>
                <a:lnTo>
                  <a:pt x="2312" y="1717"/>
                </a:lnTo>
                <a:lnTo>
                  <a:pt x="2273" y="1694"/>
                </a:lnTo>
                <a:lnTo>
                  <a:pt x="2255" y="1682"/>
                </a:lnTo>
                <a:lnTo>
                  <a:pt x="2240" y="1671"/>
                </a:lnTo>
                <a:lnTo>
                  <a:pt x="2220" y="1655"/>
                </a:lnTo>
                <a:lnTo>
                  <a:pt x="2206" y="1643"/>
                </a:lnTo>
                <a:lnTo>
                  <a:pt x="2171" y="1613"/>
                </a:lnTo>
                <a:lnTo>
                  <a:pt x="2156" y="1589"/>
                </a:lnTo>
                <a:lnTo>
                  <a:pt x="2129" y="1563"/>
                </a:lnTo>
                <a:lnTo>
                  <a:pt x="2105" y="1531"/>
                </a:lnTo>
                <a:lnTo>
                  <a:pt x="2082" y="1503"/>
                </a:lnTo>
                <a:lnTo>
                  <a:pt x="2057" y="1461"/>
                </a:lnTo>
                <a:lnTo>
                  <a:pt x="2035" y="1429"/>
                </a:lnTo>
                <a:lnTo>
                  <a:pt x="2015" y="1399"/>
                </a:lnTo>
                <a:lnTo>
                  <a:pt x="1999" y="1363"/>
                </a:lnTo>
                <a:lnTo>
                  <a:pt x="1979" y="1328"/>
                </a:lnTo>
                <a:lnTo>
                  <a:pt x="1967" y="1297"/>
                </a:lnTo>
                <a:lnTo>
                  <a:pt x="1954" y="1267"/>
                </a:lnTo>
                <a:lnTo>
                  <a:pt x="1939" y="1235"/>
                </a:lnTo>
                <a:lnTo>
                  <a:pt x="1922" y="1195"/>
                </a:lnTo>
                <a:lnTo>
                  <a:pt x="1909" y="1160"/>
                </a:lnTo>
                <a:lnTo>
                  <a:pt x="1900" y="1135"/>
                </a:lnTo>
                <a:lnTo>
                  <a:pt x="1888" y="1102"/>
                </a:lnTo>
                <a:lnTo>
                  <a:pt x="1879" y="1073"/>
                </a:lnTo>
                <a:lnTo>
                  <a:pt x="1867" y="1043"/>
                </a:lnTo>
                <a:lnTo>
                  <a:pt x="1856" y="1009"/>
                </a:lnTo>
                <a:lnTo>
                  <a:pt x="1847" y="970"/>
                </a:lnTo>
                <a:lnTo>
                  <a:pt x="1835" y="932"/>
                </a:lnTo>
                <a:lnTo>
                  <a:pt x="1825" y="892"/>
                </a:lnTo>
                <a:lnTo>
                  <a:pt x="1813" y="850"/>
                </a:lnTo>
                <a:lnTo>
                  <a:pt x="1802" y="812"/>
                </a:lnTo>
                <a:lnTo>
                  <a:pt x="1798" y="782"/>
                </a:lnTo>
                <a:lnTo>
                  <a:pt x="1784" y="745"/>
                </a:lnTo>
                <a:lnTo>
                  <a:pt x="1771" y="706"/>
                </a:lnTo>
                <a:lnTo>
                  <a:pt x="1754" y="655"/>
                </a:lnTo>
                <a:lnTo>
                  <a:pt x="1736" y="598"/>
                </a:lnTo>
                <a:lnTo>
                  <a:pt x="1726" y="560"/>
                </a:lnTo>
                <a:lnTo>
                  <a:pt x="1712" y="524"/>
                </a:lnTo>
                <a:lnTo>
                  <a:pt x="1702" y="494"/>
                </a:lnTo>
                <a:lnTo>
                  <a:pt x="1682" y="451"/>
                </a:lnTo>
                <a:lnTo>
                  <a:pt x="1667" y="413"/>
                </a:lnTo>
                <a:lnTo>
                  <a:pt x="1640" y="349"/>
                </a:lnTo>
                <a:lnTo>
                  <a:pt x="1655" y="386"/>
                </a:lnTo>
                <a:lnTo>
                  <a:pt x="1625" y="319"/>
                </a:lnTo>
                <a:lnTo>
                  <a:pt x="1618" y="298"/>
                </a:lnTo>
                <a:lnTo>
                  <a:pt x="1603" y="268"/>
                </a:lnTo>
                <a:lnTo>
                  <a:pt x="1586" y="233"/>
                </a:lnTo>
                <a:lnTo>
                  <a:pt x="1562" y="188"/>
                </a:lnTo>
                <a:lnTo>
                  <a:pt x="1556" y="178"/>
                </a:lnTo>
                <a:lnTo>
                  <a:pt x="1544" y="158"/>
                </a:lnTo>
                <a:lnTo>
                  <a:pt x="1526" y="128"/>
                </a:lnTo>
                <a:lnTo>
                  <a:pt x="1535" y="145"/>
                </a:lnTo>
                <a:lnTo>
                  <a:pt x="1567" y="197"/>
                </a:lnTo>
                <a:lnTo>
                  <a:pt x="1576" y="215"/>
                </a:lnTo>
                <a:lnTo>
                  <a:pt x="1550" y="169"/>
                </a:lnTo>
                <a:lnTo>
                  <a:pt x="1540" y="151"/>
                </a:lnTo>
                <a:lnTo>
                  <a:pt x="1507" y="107"/>
                </a:lnTo>
                <a:lnTo>
                  <a:pt x="1490" y="82"/>
                </a:lnTo>
                <a:lnTo>
                  <a:pt x="1476" y="56"/>
                </a:lnTo>
                <a:lnTo>
                  <a:pt x="1456" y="36"/>
                </a:lnTo>
                <a:lnTo>
                  <a:pt x="1434" y="22"/>
                </a:lnTo>
                <a:lnTo>
                  <a:pt x="1413" y="8"/>
                </a:lnTo>
                <a:lnTo>
                  <a:pt x="1390" y="0"/>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sp>
        <p:nvSpPr>
          <p:cNvPr id="144388" name="Freeform 4"/>
          <p:cNvSpPr>
            <a:spLocks noChangeArrowheads="1"/>
          </p:cNvSpPr>
          <p:nvPr/>
        </p:nvSpPr>
        <p:spPr bwMode="auto">
          <a:xfrm>
            <a:off x="4560888" y="4110038"/>
            <a:ext cx="1587" cy="190500"/>
          </a:xfrm>
          <a:custGeom>
            <a:avLst/>
            <a:gdLst/>
            <a:ahLst/>
            <a:cxnLst>
              <a:cxn ang="0">
                <a:pos x="0" y="0"/>
              </a:cxn>
              <a:cxn ang="0">
                <a:pos x="0" y="120"/>
              </a:cxn>
            </a:cxnLst>
            <a:rect l="0" t="0" r="r" b="b"/>
            <a:pathLst>
              <a:path w="1" h="120">
                <a:moveTo>
                  <a:pt x="0" y="0"/>
                </a:moveTo>
                <a:lnTo>
                  <a:pt x="0" y="120"/>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44389" name="Rectangle 5"/>
          <p:cNvSpPr>
            <a:spLocks noChangeArrowheads="1"/>
          </p:cNvSpPr>
          <p:nvPr/>
        </p:nvSpPr>
        <p:spPr bwMode="auto">
          <a:xfrm>
            <a:off x="4376738" y="4143375"/>
            <a:ext cx="357187"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t>
            </a:r>
          </a:p>
        </p:txBody>
      </p:sp>
      <p:sp>
        <p:nvSpPr>
          <p:cNvPr id="144390" name="Rectangle 6"/>
          <p:cNvSpPr>
            <a:spLocks noChangeArrowheads="1"/>
          </p:cNvSpPr>
          <p:nvPr/>
        </p:nvSpPr>
        <p:spPr bwMode="auto">
          <a:xfrm>
            <a:off x="2286000" y="2971800"/>
            <a:ext cx="709613"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t>
            </a:r>
            <a:r>
              <a:rPr lang="en-US" sz="2400">
                <a:effectLst/>
                <a:latin typeface="Book Antiqua" pitchFamily="18" charset="0"/>
              </a:rPr>
              <a:t>/2</a:t>
            </a:r>
          </a:p>
        </p:txBody>
      </p:sp>
      <p:sp>
        <p:nvSpPr>
          <p:cNvPr id="144391" name="Rectangle 7"/>
          <p:cNvSpPr>
            <a:spLocks noChangeArrowheads="1"/>
          </p:cNvSpPr>
          <p:nvPr/>
        </p:nvSpPr>
        <p:spPr bwMode="auto">
          <a:xfrm>
            <a:off x="6072188" y="2971800"/>
            <a:ext cx="709612"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i="1">
                <a:effectLst/>
                <a:latin typeface="Symbol" pitchFamily="18" charset="2"/>
              </a:rPr>
              <a:t></a:t>
            </a:r>
            <a:r>
              <a:rPr lang="en-US" sz="2400">
                <a:effectLst/>
                <a:latin typeface="Book Antiqua" pitchFamily="18" charset="0"/>
              </a:rPr>
              <a:t>/2</a:t>
            </a:r>
          </a:p>
        </p:txBody>
      </p:sp>
      <p:grpSp>
        <p:nvGrpSpPr>
          <p:cNvPr id="144392" name="Group 8"/>
          <p:cNvGrpSpPr>
            <a:grpSpLocks/>
          </p:cNvGrpSpPr>
          <p:nvPr/>
        </p:nvGrpSpPr>
        <p:grpSpPr bwMode="auto">
          <a:xfrm>
            <a:off x="3743325" y="2786063"/>
            <a:ext cx="1606550" cy="819150"/>
            <a:chOff x="2409" y="2379"/>
            <a:chExt cx="1012" cy="516"/>
          </a:xfrm>
        </p:grpSpPr>
        <p:sp>
          <p:nvSpPr>
            <p:cNvPr id="144393" name="Rectangle 9"/>
            <p:cNvSpPr>
              <a:spLocks noChangeArrowheads="1"/>
            </p:cNvSpPr>
            <p:nvPr/>
          </p:nvSpPr>
          <p:spPr bwMode="auto">
            <a:xfrm>
              <a:off x="2409" y="2379"/>
              <a:ext cx="1012" cy="516"/>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1 - </a:t>
              </a:r>
              <a:r>
                <a:rPr lang="en-US" sz="2400" i="1">
                  <a:effectLst/>
                  <a:latin typeface="Symbol" pitchFamily="18" charset="2"/>
                </a:rPr>
                <a:t></a:t>
              </a:r>
              <a:r>
                <a:rPr lang="en-US" sz="2400">
                  <a:effectLst/>
                  <a:latin typeface="Book Antiqua" pitchFamily="18" charset="0"/>
                </a:rPr>
                <a:t>  of all</a:t>
              </a:r>
            </a:p>
            <a:p>
              <a:pPr algn="l"/>
              <a:r>
                <a:rPr lang="en-US" sz="2400">
                  <a:effectLst/>
                  <a:latin typeface="Book Antiqua" pitchFamily="18" charset="0"/>
                </a:rPr>
                <a:t>     values</a:t>
              </a:r>
            </a:p>
          </p:txBody>
        </p:sp>
        <p:graphicFrame>
          <p:nvGraphicFramePr>
            <p:cNvPr id="144394" name="Object 10">
              <a:hlinkClick r:id="" action="ppaction://ole?verb=0"/>
            </p:cNvPr>
            <p:cNvGraphicFramePr>
              <a:graphicFrameLocks/>
            </p:cNvGraphicFramePr>
            <p:nvPr/>
          </p:nvGraphicFramePr>
          <p:xfrm>
            <a:off x="2526" y="2704"/>
            <a:ext cx="136" cy="123"/>
          </p:xfrm>
          <a:graphic>
            <a:graphicData uri="http://schemas.openxmlformats.org/presentationml/2006/ole">
              <mc:AlternateContent xmlns:mc="http://schemas.openxmlformats.org/markup-compatibility/2006">
                <mc:Choice xmlns:v="urn:schemas-microsoft-com:vml" Requires="v">
                  <p:oleObj spid="_x0000_s144646" name="Equation" r:id="rId4" imgW="201600" imgH="188640" progId="Equation.DSMT4">
                    <p:embed/>
                  </p:oleObj>
                </mc:Choice>
                <mc:Fallback>
                  <p:oleObj name="Equation" r:id="rId4" imgW="201600" imgH="188640" progId="Equation.DSMT4">
                    <p:embed/>
                    <p:pic>
                      <p:nvPicPr>
                        <p:cNvPr id="0" name="Picture 1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26" y="2704"/>
                          <a:ext cx="136" cy="123"/>
                        </a:xfrm>
                        <a:prstGeom prst="rect">
                          <a:avLst/>
                        </a:prstGeom>
                        <a:noFill/>
                        <a:ln>
                          <a:noFill/>
                        </a:ln>
                        <a:effectLst>
                          <a:outerShdw dist="28398" dir="1593903"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144395" name="Freeform 11"/>
          <p:cNvSpPr>
            <a:spLocks/>
          </p:cNvSpPr>
          <p:nvPr/>
        </p:nvSpPr>
        <p:spPr bwMode="auto">
          <a:xfrm>
            <a:off x="2293938" y="3890963"/>
            <a:ext cx="677862" cy="293687"/>
          </a:xfrm>
          <a:custGeom>
            <a:avLst/>
            <a:gdLst/>
            <a:ahLst/>
            <a:cxnLst>
              <a:cxn ang="0">
                <a:pos x="426" y="24"/>
              </a:cxn>
              <a:cxn ang="0">
                <a:pos x="427" y="12"/>
              </a:cxn>
              <a:cxn ang="0">
                <a:pos x="426" y="41"/>
              </a:cxn>
              <a:cxn ang="0">
                <a:pos x="424" y="66"/>
              </a:cxn>
              <a:cxn ang="0">
                <a:pos x="424" y="87"/>
              </a:cxn>
              <a:cxn ang="0">
                <a:pos x="426" y="114"/>
              </a:cxn>
              <a:cxn ang="0">
                <a:pos x="426" y="137"/>
              </a:cxn>
              <a:cxn ang="0">
                <a:pos x="426" y="161"/>
              </a:cxn>
              <a:cxn ang="0">
                <a:pos x="426" y="183"/>
              </a:cxn>
              <a:cxn ang="0">
                <a:pos x="0" y="185"/>
              </a:cxn>
              <a:cxn ang="0">
                <a:pos x="0" y="177"/>
              </a:cxn>
              <a:cxn ang="0">
                <a:pos x="0" y="171"/>
              </a:cxn>
              <a:cxn ang="0">
                <a:pos x="1" y="162"/>
              </a:cxn>
              <a:cxn ang="0">
                <a:pos x="19" y="153"/>
              </a:cxn>
              <a:cxn ang="0">
                <a:pos x="51" y="143"/>
              </a:cxn>
              <a:cxn ang="0">
                <a:pos x="70" y="138"/>
              </a:cxn>
              <a:cxn ang="0">
                <a:pos x="94" y="129"/>
              </a:cxn>
              <a:cxn ang="0">
                <a:pos x="118" y="123"/>
              </a:cxn>
              <a:cxn ang="0">
                <a:pos x="144" y="114"/>
              </a:cxn>
              <a:cxn ang="0">
                <a:pos x="167" y="106"/>
              </a:cxn>
              <a:cxn ang="0">
                <a:pos x="191" y="98"/>
              </a:cxn>
              <a:cxn ang="0">
                <a:pos x="217" y="90"/>
              </a:cxn>
              <a:cxn ang="0">
                <a:pos x="241" y="81"/>
              </a:cxn>
              <a:cxn ang="0">
                <a:pos x="263" y="74"/>
              </a:cxn>
              <a:cxn ang="0">
                <a:pos x="283" y="63"/>
              </a:cxn>
              <a:cxn ang="0">
                <a:pos x="311" y="50"/>
              </a:cxn>
              <a:cxn ang="0">
                <a:pos x="335" y="42"/>
              </a:cxn>
              <a:cxn ang="0">
                <a:pos x="360" y="30"/>
              </a:cxn>
              <a:cxn ang="0">
                <a:pos x="382" y="18"/>
              </a:cxn>
              <a:cxn ang="0">
                <a:pos x="409" y="6"/>
              </a:cxn>
              <a:cxn ang="0">
                <a:pos x="427" y="0"/>
              </a:cxn>
              <a:cxn ang="0">
                <a:pos x="427" y="0"/>
              </a:cxn>
            </a:cxnLst>
            <a:rect l="0" t="0" r="r" b="b"/>
            <a:pathLst>
              <a:path w="427" h="185">
                <a:moveTo>
                  <a:pt x="426" y="24"/>
                </a:moveTo>
                <a:lnTo>
                  <a:pt x="427" y="12"/>
                </a:lnTo>
                <a:lnTo>
                  <a:pt x="426" y="41"/>
                </a:lnTo>
                <a:lnTo>
                  <a:pt x="424" y="66"/>
                </a:lnTo>
                <a:lnTo>
                  <a:pt x="424" y="87"/>
                </a:lnTo>
                <a:lnTo>
                  <a:pt x="426" y="114"/>
                </a:lnTo>
                <a:lnTo>
                  <a:pt x="426" y="137"/>
                </a:lnTo>
                <a:lnTo>
                  <a:pt x="426" y="161"/>
                </a:lnTo>
                <a:lnTo>
                  <a:pt x="426" y="183"/>
                </a:lnTo>
                <a:lnTo>
                  <a:pt x="0" y="185"/>
                </a:lnTo>
                <a:lnTo>
                  <a:pt x="0" y="177"/>
                </a:lnTo>
                <a:lnTo>
                  <a:pt x="0" y="171"/>
                </a:lnTo>
                <a:lnTo>
                  <a:pt x="1" y="162"/>
                </a:lnTo>
                <a:lnTo>
                  <a:pt x="19" y="153"/>
                </a:lnTo>
                <a:lnTo>
                  <a:pt x="51" y="143"/>
                </a:lnTo>
                <a:lnTo>
                  <a:pt x="70" y="138"/>
                </a:lnTo>
                <a:lnTo>
                  <a:pt x="94" y="129"/>
                </a:lnTo>
                <a:lnTo>
                  <a:pt x="118" y="123"/>
                </a:lnTo>
                <a:lnTo>
                  <a:pt x="144" y="114"/>
                </a:lnTo>
                <a:lnTo>
                  <a:pt x="167" y="106"/>
                </a:lnTo>
                <a:lnTo>
                  <a:pt x="191" y="98"/>
                </a:lnTo>
                <a:lnTo>
                  <a:pt x="217" y="90"/>
                </a:lnTo>
                <a:lnTo>
                  <a:pt x="241" y="81"/>
                </a:lnTo>
                <a:lnTo>
                  <a:pt x="263" y="74"/>
                </a:lnTo>
                <a:lnTo>
                  <a:pt x="283" y="63"/>
                </a:lnTo>
                <a:lnTo>
                  <a:pt x="311" y="50"/>
                </a:lnTo>
                <a:lnTo>
                  <a:pt x="335" y="42"/>
                </a:lnTo>
                <a:lnTo>
                  <a:pt x="360" y="30"/>
                </a:lnTo>
                <a:lnTo>
                  <a:pt x="382" y="18"/>
                </a:lnTo>
                <a:lnTo>
                  <a:pt x="409" y="6"/>
                </a:lnTo>
                <a:lnTo>
                  <a:pt x="427" y="0"/>
                </a:lnTo>
                <a:lnTo>
                  <a:pt x="427" y="0"/>
                </a:lnTo>
              </a:path>
            </a:pathLst>
          </a:custGeom>
          <a:solidFill>
            <a:srgbClr val="002060"/>
          </a:solidFill>
          <a:ln w="12700" cap="rnd" cmpd="sng">
            <a:noFill/>
            <a:prstDash val="solid"/>
            <a:round/>
            <a:headEnd type="none" w="med" len="med"/>
            <a:tailEnd type="none" w="med" len="med"/>
          </a:ln>
          <a:effectLst/>
        </p:spPr>
        <p:txBody>
          <a:bodyPr/>
          <a:lstStyle/>
          <a:p>
            <a:endParaRPr lang="en-US"/>
          </a:p>
        </p:txBody>
      </p:sp>
      <p:sp>
        <p:nvSpPr>
          <p:cNvPr id="144396" name="Freeform 12"/>
          <p:cNvSpPr>
            <a:spLocks/>
          </p:cNvSpPr>
          <p:nvPr/>
        </p:nvSpPr>
        <p:spPr bwMode="auto">
          <a:xfrm>
            <a:off x="6162675" y="3922713"/>
            <a:ext cx="628650" cy="263525"/>
          </a:xfrm>
          <a:custGeom>
            <a:avLst/>
            <a:gdLst/>
            <a:ahLst/>
            <a:cxnLst>
              <a:cxn ang="0">
                <a:pos x="0" y="0"/>
              </a:cxn>
              <a:cxn ang="0">
                <a:pos x="3" y="2"/>
              </a:cxn>
              <a:cxn ang="0">
                <a:pos x="2" y="24"/>
              </a:cxn>
              <a:cxn ang="0">
                <a:pos x="2" y="52"/>
              </a:cxn>
              <a:cxn ang="0">
                <a:pos x="1" y="77"/>
              </a:cxn>
              <a:cxn ang="0">
                <a:pos x="1" y="99"/>
              </a:cxn>
              <a:cxn ang="0">
                <a:pos x="1" y="122"/>
              </a:cxn>
              <a:cxn ang="0">
                <a:pos x="1" y="144"/>
              </a:cxn>
              <a:cxn ang="0">
                <a:pos x="2" y="166"/>
              </a:cxn>
              <a:cxn ang="0">
                <a:pos x="396" y="166"/>
              </a:cxn>
              <a:cxn ang="0">
                <a:pos x="395" y="157"/>
              </a:cxn>
              <a:cxn ang="0">
                <a:pos x="395" y="147"/>
              </a:cxn>
              <a:cxn ang="0">
                <a:pos x="395" y="141"/>
              </a:cxn>
              <a:cxn ang="0">
                <a:pos x="388" y="136"/>
              </a:cxn>
              <a:cxn ang="0">
                <a:pos x="372" y="130"/>
              </a:cxn>
              <a:cxn ang="0">
                <a:pos x="350" y="124"/>
              </a:cxn>
              <a:cxn ang="0">
                <a:pos x="328" y="118"/>
              </a:cxn>
              <a:cxn ang="0">
                <a:pos x="308" y="112"/>
              </a:cxn>
              <a:cxn ang="0">
                <a:pos x="280" y="104"/>
              </a:cxn>
              <a:cxn ang="0">
                <a:pos x="258" y="96"/>
              </a:cxn>
              <a:cxn ang="0">
                <a:pos x="234" y="88"/>
              </a:cxn>
              <a:cxn ang="0">
                <a:pos x="208" y="80"/>
              </a:cxn>
              <a:cxn ang="0">
                <a:pos x="178" y="68"/>
              </a:cxn>
              <a:cxn ang="0">
                <a:pos x="148" y="58"/>
              </a:cxn>
              <a:cxn ang="0">
                <a:pos x="128" y="50"/>
              </a:cxn>
              <a:cxn ang="0">
                <a:pos x="111" y="43"/>
              </a:cxn>
              <a:cxn ang="0">
                <a:pos x="90" y="34"/>
              </a:cxn>
              <a:cxn ang="0">
                <a:pos x="64" y="24"/>
              </a:cxn>
              <a:cxn ang="0">
                <a:pos x="36" y="14"/>
              </a:cxn>
              <a:cxn ang="0">
                <a:pos x="15" y="4"/>
              </a:cxn>
              <a:cxn ang="0">
                <a:pos x="3" y="0"/>
              </a:cxn>
              <a:cxn ang="0">
                <a:pos x="3" y="0"/>
              </a:cxn>
            </a:cxnLst>
            <a:rect l="0" t="0" r="r" b="b"/>
            <a:pathLst>
              <a:path w="396" h="166">
                <a:moveTo>
                  <a:pt x="0" y="0"/>
                </a:moveTo>
                <a:lnTo>
                  <a:pt x="3" y="2"/>
                </a:lnTo>
                <a:lnTo>
                  <a:pt x="2" y="24"/>
                </a:lnTo>
                <a:lnTo>
                  <a:pt x="2" y="52"/>
                </a:lnTo>
                <a:lnTo>
                  <a:pt x="1" y="77"/>
                </a:lnTo>
                <a:lnTo>
                  <a:pt x="1" y="99"/>
                </a:lnTo>
                <a:lnTo>
                  <a:pt x="1" y="122"/>
                </a:lnTo>
                <a:lnTo>
                  <a:pt x="1" y="144"/>
                </a:lnTo>
                <a:lnTo>
                  <a:pt x="2" y="166"/>
                </a:lnTo>
                <a:lnTo>
                  <a:pt x="396" y="166"/>
                </a:lnTo>
                <a:lnTo>
                  <a:pt x="395" y="157"/>
                </a:lnTo>
                <a:lnTo>
                  <a:pt x="395" y="147"/>
                </a:lnTo>
                <a:lnTo>
                  <a:pt x="395" y="141"/>
                </a:lnTo>
                <a:lnTo>
                  <a:pt x="388" y="136"/>
                </a:lnTo>
                <a:lnTo>
                  <a:pt x="372" y="130"/>
                </a:lnTo>
                <a:lnTo>
                  <a:pt x="350" y="124"/>
                </a:lnTo>
                <a:lnTo>
                  <a:pt x="328" y="118"/>
                </a:lnTo>
                <a:lnTo>
                  <a:pt x="308" y="112"/>
                </a:lnTo>
                <a:lnTo>
                  <a:pt x="280" y="104"/>
                </a:lnTo>
                <a:lnTo>
                  <a:pt x="258" y="96"/>
                </a:lnTo>
                <a:lnTo>
                  <a:pt x="234" y="88"/>
                </a:lnTo>
                <a:lnTo>
                  <a:pt x="208" y="80"/>
                </a:lnTo>
                <a:lnTo>
                  <a:pt x="178" y="68"/>
                </a:lnTo>
                <a:lnTo>
                  <a:pt x="148" y="58"/>
                </a:lnTo>
                <a:lnTo>
                  <a:pt x="128" y="50"/>
                </a:lnTo>
                <a:lnTo>
                  <a:pt x="111" y="43"/>
                </a:lnTo>
                <a:lnTo>
                  <a:pt x="90" y="34"/>
                </a:lnTo>
                <a:lnTo>
                  <a:pt x="64" y="24"/>
                </a:lnTo>
                <a:lnTo>
                  <a:pt x="36" y="14"/>
                </a:lnTo>
                <a:lnTo>
                  <a:pt x="15" y="4"/>
                </a:lnTo>
                <a:lnTo>
                  <a:pt x="3" y="0"/>
                </a:lnTo>
                <a:lnTo>
                  <a:pt x="3" y="0"/>
                </a:lnTo>
              </a:path>
            </a:pathLst>
          </a:custGeom>
          <a:solidFill>
            <a:srgbClr val="002060"/>
          </a:solidFill>
          <a:ln w="12700" cap="rnd" cmpd="sng">
            <a:noFill/>
            <a:prstDash val="solid"/>
            <a:round/>
            <a:headEnd type="none" w="med" len="med"/>
            <a:tailEnd type="none" w="med" len="med"/>
          </a:ln>
          <a:effectLst/>
        </p:spPr>
        <p:txBody>
          <a:bodyPr/>
          <a:lstStyle/>
          <a:p>
            <a:endParaRPr lang="en-US"/>
          </a:p>
        </p:txBody>
      </p:sp>
      <p:sp>
        <p:nvSpPr>
          <p:cNvPr id="144397" name="Line 13"/>
          <p:cNvSpPr>
            <a:spLocks noChangeShapeType="1"/>
          </p:cNvSpPr>
          <p:nvPr/>
        </p:nvSpPr>
        <p:spPr bwMode="auto">
          <a:xfrm>
            <a:off x="2667000" y="3498850"/>
            <a:ext cx="0" cy="458788"/>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144398" name="Line 14"/>
          <p:cNvSpPr>
            <a:spLocks noChangeShapeType="1"/>
          </p:cNvSpPr>
          <p:nvPr/>
        </p:nvSpPr>
        <p:spPr bwMode="auto">
          <a:xfrm>
            <a:off x="6464300" y="3516313"/>
            <a:ext cx="0" cy="48895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grpSp>
        <p:nvGrpSpPr>
          <p:cNvPr id="144446" name="Group 62"/>
          <p:cNvGrpSpPr>
            <a:grpSpLocks/>
          </p:cNvGrpSpPr>
          <p:nvPr/>
        </p:nvGrpSpPr>
        <p:grpSpPr bwMode="auto">
          <a:xfrm>
            <a:off x="5202238" y="1511300"/>
            <a:ext cx="2008187" cy="1184275"/>
            <a:chOff x="3277" y="952"/>
            <a:chExt cx="1265" cy="746"/>
          </a:xfrm>
        </p:grpSpPr>
        <p:sp>
          <p:nvSpPr>
            <p:cNvPr id="144400" name="Rectangle 16"/>
            <p:cNvSpPr>
              <a:spLocks noChangeArrowheads="1"/>
            </p:cNvSpPr>
            <p:nvPr/>
          </p:nvSpPr>
          <p:spPr bwMode="auto">
            <a:xfrm>
              <a:off x="3277" y="952"/>
              <a:ext cx="1265" cy="746"/>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r>
                <a:rPr lang="en-US" sz="2400">
                  <a:effectLst/>
                  <a:latin typeface="Book Antiqua" pitchFamily="18" charset="0"/>
                </a:rPr>
                <a:t>Sampling</a:t>
              </a:r>
            </a:p>
            <a:p>
              <a:pPr algn="l"/>
              <a:r>
                <a:rPr lang="en-US" sz="2400">
                  <a:effectLst/>
                  <a:latin typeface="Book Antiqua" pitchFamily="18" charset="0"/>
                </a:rPr>
                <a:t>   distribution</a:t>
              </a:r>
            </a:p>
            <a:p>
              <a:pPr algn="l"/>
              <a:r>
                <a:rPr lang="en-US" sz="2400">
                  <a:effectLst/>
                  <a:latin typeface="Book Antiqua" pitchFamily="18" charset="0"/>
                </a:rPr>
                <a:t>      of </a:t>
              </a:r>
            </a:p>
          </p:txBody>
        </p:sp>
        <p:graphicFrame>
          <p:nvGraphicFramePr>
            <p:cNvPr id="144401" name="Object 17">
              <a:hlinkClick r:id="" action="ppaction://ole?verb=0"/>
            </p:cNvPr>
            <p:cNvGraphicFramePr>
              <a:graphicFrameLocks/>
            </p:cNvGraphicFramePr>
            <p:nvPr/>
          </p:nvGraphicFramePr>
          <p:xfrm>
            <a:off x="3854" y="1504"/>
            <a:ext cx="135" cy="127"/>
          </p:xfrm>
          <a:graphic>
            <a:graphicData uri="http://schemas.openxmlformats.org/presentationml/2006/ole">
              <mc:AlternateContent xmlns:mc="http://schemas.openxmlformats.org/markup-compatibility/2006">
                <mc:Choice xmlns:v="urn:schemas-microsoft-com:vml" Requires="v">
                  <p:oleObj spid="_x0000_s144647" name="Equation" r:id="rId6" imgW="201600" imgH="188640" progId="Equation.2">
                    <p:embed/>
                  </p:oleObj>
                </mc:Choice>
                <mc:Fallback>
                  <p:oleObj name="Equation" r:id="rId6" imgW="201600" imgH="188640" progId="Equation.2">
                    <p:embed/>
                    <p:pic>
                      <p:nvPicPr>
                        <p:cNvPr id="0" name="Picture 1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54" y="1504"/>
                          <a:ext cx="135" cy="12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144402" name="Line 18"/>
          <p:cNvSpPr>
            <a:spLocks noChangeShapeType="1"/>
          </p:cNvSpPr>
          <p:nvPr/>
        </p:nvSpPr>
        <p:spPr bwMode="auto">
          <a:xfrm>
            <a:off x="2968625" y="3716338"/>
            <a:ext cx="0" cy="2373312"/>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44403" name="Line 19"/>
          <p:cNvSpPr>
            <a:spLocks noChangeShapeType="1"/>
          </p:cNvSpPr>
          <p:nvPr/>
        </p:nvSpPr>
        <p:spPr bwMode="auto">
          <a:xfrm>
            <a:off x="6164263" y="3716338"/>
            <a:ext cx="0" cy="2373312"/>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aphicFrame>
        <p:nvGraphicFramePr>
          <p:cNvPr id="144404" name="Object 20">
            <a:hlinkClick r:id="" action="ppaction://ole?verb=0"/>
          </p:cNvPr>
          <p:cNvGraphicFramePr>
            <a:graphicFrameLocks/>
          </p:cNvGraphicFramePr>
          <p:nvPr/>
        </p:nvGraphicFramePr>
        <p:xfrm>
          <a:off x="7129463" y="4073525"/>
          <a:ext cx="230187" cy="198438"/>
        </p:xfrm>
        <a:graphic>
          <a:graphicData uri="http://schemas.openxmlformats.org/presentationml/2006/ole">
            <mc:AlternateContent xmlns:mc="http://schemas.openxmlformats.org/markup-compatibility/2006">
              <mc:Choice xmlns:v="urn:schemas-microsoft-com:vml" Requires="v">
                <p:oleObj spid="_x0000_s144648" name="Equation" r:id="rId8" imgW="201600" imgH="188640" progId="Equation.DSMT4">
                  <p:embed/>
                </p:oleObj>
              </mc:Choice>
              <mc:Fallback>
                <p:oleObj name="Equation" r:id="rId8" imgW="201600" imgH="188640" progId="Equation.DSMT4">
                  <p:embed/>
                  <p:pic>
                    <p:nvPicPr>
                      <p:cNvPr id="0" name="Picture 20"/>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29463" y="4073525"/>
                        <a:ext cx="230187" cy="1984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44405" name="Line 21"/>
          <p:cNvSpPr>
            <a:spLocks noChangeShapeType="1"/>
          </p:cNvSpPr>
          <p:nvPr/>
        </p:nvSpPr>
        <p:spPr bwMode="auto">
          <a:xfrm>
            <a:off x="2078038" y="4184650"/>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pSp>
        <p:nvGrpSpPr>
          <p:cNvPr id="144406" name="Group 22"/>
          <p:cNvGrpSpPr>
            <a:grpSpLocks/>
          </p:cNvGrpSpPr>
          <p:nvPr/>
        </p:nvGrpSpPr>
        <p:grpSpPr bwMode="auto">
          <a:xfrm>
            <a:off x="2192338" y="1055688"/>
            <a:ext cx="4683125" cy="2959100"/>
            <a:chOff x="1078" y="789"/>
            <a:chExt cx="2947" cy="1852"/>
          </a:xfrm>
        </p:grpSpPr>
        <p:sp>
          <p:nvSpPr>
            <p:cNvPr id="144407" name="Arc 23"/>
            <p:cNvSpPr>
              <a:spLocks/>
            </p:cNvSpPr>
            <p:nvPr/>
          </p:nvSpPr>
          <p:spPr bwMode="auto">
            <a:xfrm rot="6300000">
              <a:off x="1853" y="1162"/>
              <a:ext cx="960" cy="213"/>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144408" name="Arc 24"/>
            <p:cNvSpPr>
              <a:spLocks/>
            </p:cNvSpPr>
            <p:nvPr/>
          </p:nvSpPr>
          <p:spPr bwMode="auto">
            <a:xfrm rot="17057622">
              <a:off x="1474" y="1914"/>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144409" name="Arc 25"/>
            <p:cNvSpPr>
              <a:spLocks/>
            </p:cNvSpPr>
            <p:nvPr/>
          </p:nvSpPr>
          <p:spPr bwMode="auto">
            <a:xfrm rot="20700000">
              <a:off x="1078" y="2475"/>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144410" name="Arc 26"/>
            <p:cNvSpPr>
              <a:spLocks/>
            </p:cNvSpPr>
            <p:nvPr/>
          </p:nvSpPr>
          <p:spPr bwMode="auto">
            <a:xfrm rot="15300000" flipH="1">
              <a:off x="2293" y="1162"/>
              <a:ext cx="960" cy="213"/>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144411" name="Arc 27"/>
            <p:cNvSpPr>
              <a:spLocks/>
            </p:cNvSpPr>
            <p:nvPr/>
          </p:nvSpPr>
          <p:spPr bwMode="auto">
            <a:xfrm rot="4542378" flipH="1">
              <a:off x="2841" y="1914"/>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144412" name="Arc 28"/>
            <p:cNvSpPr>
              <a:spLocks/>
            </p:cNvSpPr>
            <p:nvPr/>
          </p:nvSpPr>
          <p:spPr bwMode="auto">
            <a:xfrm rot="900000" flipH="1">
              <a:off x="3328" y="2477"/>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grpSp>
      <p:grpSp>
        <p:nvGrpSpPr>
          <p:cNvPr id="144415" name="Group 31"/>
          <p:cNvGrpSpPr>
            <a:grpSpLocks/>
          </p:cNvGrpSpPr>
          <p:nvPr/>
        </p:nvGrpSpPr>
        <p:grpSpPr bwMode="auto">
          <a:xfrm>
            <a:off x="4581525" y="4570413"/>
            <a:ext cx="1571625" cy="363537"/>
            <a:chOff x="2895" y="3503"/>
            <a:chExt cx="1005" cy="229"/>
          </a:xfrm>
        </p:grpSpPr>
        <p:graphicFrame>
          <p:nvGraphicFramePr>
            <p:cNvPr id="144416" name="Object 32">
              <a:hlinkClick r:id="" action="ppaction://ole?verb=0"/>
            </p:cNvPr>
            <p:cNvGraphicFramePr>
              <a:graphicFrameLocks/>
            </p:cNvGraphicFramePr>
            <p:nvPr/>
          </p:nvGraphicFramePr>
          <p:xfrm>
            <a:off x="3154" y="3503"/>
            <a:ext cx="533" cy="229"/>
          </p:xfrm>
          <a:graphic>
            <a:graphicData uri="http://schemas.openxmlformats.org/presentationml/2006/ole">
              <mc:AlternateContent xmlns:mc="http://schemas.openxmlformats.org/markup-compatibility/2006">
                <mc:Choice xmlns:v="urn:schemas-microsoft-com:vml" Requires="v">
                  <p:oleObj spid="_x0000_s144649" name="Equation" r:id="rId10" imgW="798480" imgH="353880" progId="Equation">
                    <p:embed/>
                  </p:oleObj>
                </mc:Choice>
                <mc:Fallback>
                  <p:oleObj name="Equation" r:id="rId10" imgW="798480" imgH="353880" progId="Equation">
                    <p:embed/>
                    <p:pic>
                      <p:nvPicPr>
                        <p:cNvPr id="0" name="Picture 32"/>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54" y="3503"/>
                          <a:ext cx="533" cy="229"/>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44417" name="Line 33"/>
            <p:cNvSpPr>
              <a:spLocks noChangeShapeType="1"/>
            </p:cNvSpPr>
            <p:nvPr/>
          </p:nvSpPr>
          <p:spPr bwMode="auto">
            <a:xfrm>
              <a:off x="3717" y="3612"/>
              <a:ext cx="183"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a:lstStyle/>
            <a:p>
              <a:endParaRPr lang="en-US"/>
            </a:p>
          </p:txBody>
        </p:sp>
        <p:sp>
          <p:nvSpPr>
            <p:cNvPr id="144418" name="Line 34"/>
            <p:cNvSpPr>
              <a:spLocks noChangeShapeType="1"/>
            </p:cNvSpPr>
            <p:nvPr/>
          </p:nvSpPr>
          <p:spPr bwMode="auto">
            <a:xfrm flipH="1">
              <a:off x="2895" y="3609"/>
              <a:ext cx="183"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a:lstStyle/>
            <a:p>
              <a:endParaRPr lang="en-US"/>
            </a:p>
          </p:txBody>
        </p:sp>
      </p:grpSp>
      <p:grpSp>
        <p:nvGrpSpPr>
          <p:cNvPr id="144419" name="Group 35"/>
          <p:cNvGrpSpPr>
            <a:grpSpLocks/>
          </p:cNvGrpSpPr>
          <p:nvPr/>
        </p:nvGrpSpPr>
        <p:grpSpPr bwMode="auto">
          <a:xfrm>
            <a:off x="2967038" y="4565650"/>
            <a:ext cx="1576387" cy="363538"/>
            <a:chOff x="1893" y="3500"/>
            <a:chExt cx="1005" cy="229"/>
          </a:xfrm>
        </p:grpSpPr>
        <p:graphicFrame>
          <p:nvGraphicFramePr>
            <p:cNvPr id="144420" name="Object 36">
              <a:hlinkClick r:id="" action="ppaction://ole?verb=0"/>
            </p:cNvPr>
            <p:cNvGraphicFramePr>
              <a:graphicFrameLocks/>
            </p:cNvGraphicFramePr>
            <p:nvPr/>
          </p:nvGraphicFramePr>
          <p:xfrm>
            <a:off x="2152" y="3500"/>
            <a:ext cx="533" cy="229"/>
          </p:xfrm>
          <a:graphic>
            <a:graphicData uri="http://schemas.openxmlformats.org/presentationml/2006/ole">
              <mc:AlternateContent xmlns:mc="http://schemas.openxmlformats.org/markup-compatibility/2006">
                <mc:Choice xmlns:v="urn:schemas-microsoft-com:vml" Requires="v">
                  <p:oleObj spid="_x0000_s144650" name="Equation" r:id="rId12" imgW="798480" imgH="353880" progId="Equation">
                    <p:embed/>
                  </p:oleObj>
                </mc:Choice>
                <mc:Fallback>
                  <p:oleObj name="Equation" r:id="rId12" imgW="798480" imgH="353880" progId="Equation">
                    <p:embed/>
                    <p:pic>
                      <p:nvPicPr>
                        <p:cNvPr id="0" name="Picture 36"/>
                        <p:cNvPicPr>
                          <a:picLocks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52" y="3500"/>
                          <a:ext cx="533" cy="229"/>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44421" name="Line 37"/>
            <p:cNvSpPr>
              <a:spLocks noChangeShapeType="1"/>
            </p:cNvSpPr>
            <p:nvPr/>
          </p:nvSpPr>
          <p:spPr bwMode="auto">
            <a:xfrm>
              <a:off x="2715" y="3609"/>
              <a:ext cx="183"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a:lstStyle/>
            <a:p>
              <a:endParaRPr lang="en-US"/>
            </a:p>
          </p:txBody>
        </p:sp>
        <p:sp>
          <p:nvSpPr>
            <p:cNvPr id="144422" name="Line 38"/>
            <p:cNvSpPr>
              <a:spLocks noChangeShapeType="1"/>
            </p:cNvSpPr>
            <p:nvPr/>
          </p:nvSpPr>
          <p:spPr bwMode="auto">
            <a:xfrm flipH="1">
              <a:off x="1893" y="3606"/>
              <a:ext cx="183"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a:lstStyle/>
            <a:p>
              <a:endParaRPr lang="en-US"/>
            </a:p>
          </p:txBody>
        </p:sp>
      </p:grpSp>
      <p:sp>
        <p:nvSpPr>
          <p:cNvPr id="144424" name="Rectangle 40"/>
          <p:cNvSpPr>
            <a:spLocks noChangeArrowheads="1"/>
          </p:cNvSpPr>
          <p:nvPr/>
        </p:nvSpPr>
        <p:spPr bwMode="auto">
          <a:xfrm>
            <a:off x="3644900" y="4995863"/>
            <a:ext cx="3357563" cy="317500"/>
          </a:xfrm>
          <a:prstGeom prst="rect">
            <a:avLst/>
          </a:prstGeom>
          <a:noFill/>
          <a:ln w="12700">
            <a:noFill/>
            <a:miter lim="800000"/>
            <a:headEnd/>
            <a:tailEnd/>
          </a:ln>
          <a:effectLst/>
        </p:spPr>
        <p:txBody>
          <a:bodyPr wrap="none" lIns="73025" tIns="36512" rIns="73025" bIns="36512">
            <a:spAutoFit/>
          </a:bodyPr>
          <a:lstStyle/>
          <a:p>
            <a:pPr algn="l" defTabSz="585788"/>
            <a:r>
              <a:rPr lang="en-US" sz="1600" b="1">
                <a:solidFill>
                  <a:srgbClr val="66FFFF"/>
                </a:solidFill>
                <a:effectLst>
                  <a:outerShdw blurRad="38100" dist="38100" dir="2700000" algn="tl">
                    <a:srgbClr val="000000"/>
                  </a:outerShdw>
                </a:effectLst>
                <a:latin typeface="Arial Narrow" pitchFamily="34" charset="0"/>
              </a:rPr>
              <a:t>[-------------------------       -------------------------]</a:t>
            </a:r>
          </a:p>
        </p:txBody>
      </p:sp>
      <p:sp>
        <p:nvSpPr>
          <p:cNvPr id="144425" name="Rectangle 41"/>
          <p:cNvSpPr>
            <a:spLocks noChangeArrowheads="1"/>
          </p:cNvSpPr>
          <p:nvPr/>
        </p:nvSpPr>
        <p:spPr bwMode="auto">
          <a:xfrm>
            <a:off x="4238625" y="5345113"/>
            <a:ext cx="3357563" cy="317500"/>
          </a:xfrm>
          <a:prstGeom prst="rect">
            <a:avLst/>
          </a:prstGeom>
          <a:noFill/>
          <a:ln w="12700">
            <a:noFill/>
            <a:miter lim="800000"/>
            <a:headEnd/>
            <a:tailEnd/>
          </a:ln>
          <a:effectLst/>
        </p:spPr>
        <p:txBody>
          <a:bodyPr wrap="none" lIns="73025" tIns="36512" rIns="73025" bIns="36512">
            <a:spAutoFit/>
          </a:bodyPr>
          <a:lstStyle/>
          <a:p>
            <a:pPr algn="l" defTabSz="585788"/>
            <a:r>
              <a:rPr lang="en-US" sz="1600" b="1">
                <a:solidFill>
                  <a:srgbClr val="66FFFF"/>
                </a:solidFill>
                <a:effectLst>
                  <a:outerShdw blurRad="38100" dist="38100" dir="2700000" algn="tl">
                    <a:srgbClr val="000000"/>
                  </a:outerShdw>
                </a:effectLst>
                <a:latin typeface="Arial Narrow" pitchFamily="34" charset="0"/>
              </a:rPr>
              <a:t>[-------------------------       -------------------------]</a:t>
            </a:r>
          </a:p>
        </p:txBody>
      </p:sp>
      <p:sp>
        <p:nvSpPr>
          <p:cNvPr id="144426" name="Rectangle 42"/>
          <p:cNvSpPr>
            <a:spLocks noChangeArrowheads="1"/>
          </p:cNvSpPr>
          <p:nvPr/>
        </p:nvSpPr>
        <p:spPr bwMode="auto">
          <a:xfrm>
            <a:off x="974725" y="5694363"/>
            <a:ext cx="3357563" cy="317500"/>
          </a:xfrm>
          <a:prstGeom prst="rect">
            <a:avLst/>
          </a:prstGeom>
          <a:noFill/>
          <a:ln w="12700">
            <a:noFill/>
            <a:miter lim="800000"/>
            <a:headEnd/>
            <a:tailEnd/>
          </a:ln>
          <a:effectLst/>
        </p:spPr>
        <p:txBody>
          <a:bodyPr wrap="none" lIns="73025" tIns="36512" rIns="73025" bIns="36512">
            <a:spAutoFit/>
          </a:bodyPr>
          <a:lstStyle/>
          <a:p>
            <a:pPr algn="l" defTabSz="585788"/>
            <a:r>
              <a:rPr lang="en-US" sz="1600" b="1">
                <a:solidFill>
                  <a:srgbClr val="66FFFF"/>
                </a:solidFill>
                <a:effectLst>
                  <a:outerShdw blurRad="38100" dist="38100" dir="2700000" algn="tl">
                    <a:srgbClr val="000000"/>
                  </a:outerShdw>
                </a:effectLst>
                <a:latin typeface="Arial Narrow" pitchFamily="34" charset="0"/>
              </a:rPr>
              <a:t>[-------------------------       -------------------------]</a:t>
            </a:r>
          </a:p>
        </p:txBody>
      </p:sp>
      <p:graphicFrame>
        <p:nvGraphicFramePr>
          <p:cNvPr id="144427" name="Object 43">
            <a:hlinkClick r:id="" action="ppaction://ole?verb=0"/>
          </p:cNvPr>
          <p:cNvGraphicFramePr>
            <a:graphicFrameLocks/>
          </p:cNvGraphicFramePr>
          <p:nvPr/>
        </p:nvGraphicFramePr>
        <p:xfrm>
          <a:off x="5240338" y="5056188"/>
          <a:ext cx="204787" cy="212725"/>
        </p:xfrm>
        <a:graphic>
          <a:graphicData uri="http://schemas.openxmlformats.org/presentationml/2006/ole">
            <mc:AlternateContent xmlns:mc="http://schemas.openxmlformats.org/markup-compatibility/2006">
              <mc:Choice xmlns:v="urn:schemas-microsoft-com:vml" Requires="v">
                <p:oleObj spid="_x0000_s144651" name="Equation" r:id="rId14" imgW="201600" imgH="188640" progId="Equation.DSMT4">
                  <p:embed/>
                </p:oleObj>
              </mc:Choice>
              <mc:Fallback>
                <p:oleObj name="Equation" r:id="rId14" imgW="201600" imgH="188640" progId="Equation.DSMT4">
                  <p:embed/>
                  <p:pic>
                    <p:nvPicPr>
                      <p:cNvPr id="0" name="Picture 43"/>
                      <p:cNvPicPr>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240338" y="5056188"/>
                        <a:ext cx="204787" cy="2127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folHlink"/>
                            </a:solidFill>
                            <a:miter lim="800000"/>
                            <a:headEnd/>
                            <a:tailEnd/>
                          </a14:hiddenLine>
                        </a:ext>
                      </a:extLst>
                    </p:spPr>
                  </p:pic>
                </p:oleObj>
              </mc:Fallback>
            </mc:AlternateContent>
          </a:graphicData>
        </a:graphic>
      </p:graphicFrame>
      <p:graphicFrame>
        <p:nvGraphicFramePr>
          <p:cNvPr id="144428" name="Object 44">
            <a:hlinkClick r:id="" action="ppaction://ole?verb=0"/>
          </p:cNvPr>
          <p:cNvGraphicFramePr>
            <a:graphicFrameLocks/>
          </p:cNvGraphicFramePr>
          <p:nvPr/>
        </p:nvGraphicFramePr>
        <p:xfrm>
          <a:off x="5824538" y="5418138"/>
          <a:ext cx="204787" cy="212725"/>
        </p:xfrm>
        <a:graphic>
          <a:graphicData uri="http://schemas.openxmlformats.org/presentationml/2006/ole">
            <mc:AlternateContent xmlns:mc="http://schemas.openxmlformats.org/markup-compatibility/2006">
              <mc:Choice xmlns:v="urn:schemas-microsoft-com:vml" Requires="v">
                <p:oleObj spid="_x0000_s144652" name="Equation" r:id="rId16" imgW="201600" imgH="188640" progId="Equation.DSMT4">
                  <p:embed/>
                </p:oleObj>
              </mc:Choice>
              <mc:Fallback>
                <p:oleObj name="Equation" r:id="rId16" imgW="201600" imgH="188640" progId="Equation.DSMT4">
                  <p:embed/>
                  <p:pic>
                    <p:nvPicPr>
                      <p:cNvPr id="0" name="Picture 44"/>
                      <p:cNvPicPr>
                        <a:picLocks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824538" y="5418138"/>
                        <a:ext cx="204787" cy="2127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folHlink"/>
                            </a:solidFill>
                            <a:miter lim="800000"/>
                            <a:headEnd/>
                            <a:tailEnd/>
                          </a14:hiddenLine>
                        </a:ext>
                      </a:extLst>
                    </p:spPr>
                  </p:pic>
                </p:oleObj>
              </mc:Fallback>
            </mc:AlternateContent>
          </a:graphicData>
        </a:graphic>
      </p:graphicFrame>
      <p:graphicFrame>
        <p:nvGraphicFramePr>
          <p:cNvPr id="144429" name="Object 45">
            <a:hlinkClick r:id="" action="ppaction://ole?verb=0"/>
          </p:cNvPr>
          <p:cNvGraphicFramePr>
            <a:graphicFrameLocks/>
          </p:cNvGraphicFramePr>
          <p:nvPr/>
        </p:nvGraphicFramePr>
        <p:xfrm>
          <a:off x="2566988" y="5768975"/>
          <a:ext cx="204787" cy="212725"/>
        </p:xfrm>
        <a:graphic>
          <a:graphicData uri="http://schemas.openxmlformats.org/presentationml/2006/ole">
            <mc:AlternateContent xmlns:mc="http://schemas.openxmlformats.org/markup-compatibility/2006">
              <mc:Choice xmlns:v="urn:schemas-microsoft-com:vml" Requires="v">
                <p:oleObj spid="_x0000_s144653" name="Equation" r:id="rId18" imgW="201600" imgH="188640" progId="Equation.DSMT4">
                  <p:embed/>
                </p:oleObj>
              </mc:Choice>
              <mc:Fallback>
                <p:oleObj name="Equation" r:id="rId18" imgW="201600" imgH="188640" progId="Equation.DSMT4">
                  <p:embed/>
                  <p:pic>
                    <p:nvPicPr>
                      <p:cNvPr id="0" name="Picture 45"/>
                      <p:cNvPicPr>
                        <a:picLocks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566988" y="5768975"/>
                        <a:ext cx="204787" cy="2127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folHlink"/>
                            </a:solidFill>
                            <a:miter lim="800000"/>
                            <a:headEnd/>
                            <a:tailEnd/>
                          </a14:hiddenLine>
                        </a:ext>
                      </a:extLst>
                    </p:spPr>
                  </p:pic>
                </p:oleObj>
              </mc:Fallback>
            </mc:AlternateContent>
          </a:graphicData>
        </a:graphic>
      </p:graphicFrame>
      <p:grpSp>
        <p:nvGrpSpPr>
          <p:cNvPr id="144440" name="Group 56"/>
          <p:cNvGrpSpPr>
            <a:grpSpLocks/>
          </p:cNvGrpSpPr>
          <p:nvPr/>
        </p:nvGrpSpPr>
        <p:grpSpPr bwMode="auto">
          <a:xfrm>
            <a:off x="4559300" y="1143000"/>
            <a:ext cx="6350" cy="2901950"/>
            <a:chOff x="2872" y="780"/>
            <a:chExt cx="4" cy="1828"/>
          </a:xfrm>
        </p:grpSpPr>
        <p:sp>
          <p:nvSpPr>
            <p:cNvPr id="144430" name="Line 46"/>
            <p:cNvSpPr>
              <a:spLocks noChangeShapeType="1"/>
            </p:cNvSpPr>
            <p:nvPr/>
          </p:nvSpPr>
          <p:spPr bwMode="auto">
            <a:xfrm flipV="1">
              <a:off x="2872" y="2320"/>
              <a:ext cx="0" cy="288"/>
            </a:xfrm>
            <a:prstGeom prst="line">
              <a:avLst/>
            </a:prstGeom>
            <a:noFill/>
            <a:ln w="12700">
              <a:solidFill>
                <a:schemeClr val="tx1"/>
              </a:solidFill>
              <a:prstDash val="dash"/>
              <a:round/>
              <a:headEnd/>
              <a:tailEnd/>
            </a:ln>
            <a:effectLst>
              <a:outerShdw dist="17961" dir="2700000" algn="ctr" rotWithShape="0">
                <a:srgbClr val="000000"/>
              </a:outerShdw>
            </a:effectLst>
          </p:spPr>
          <p:txBody>
            <a:bodyPr/>
            <a:lstStyle/>
            <a:p>
              <a:endParaRPr lang="en-US"/>
            </a:p>
          </p:txBody>
        </p:sp>
        <p:sp>
          <p:nvSpPr>
            <p:cNvPr id="144431" name="Line 47"/>
            <p:cNvSpPr>
              <a:spLocks noChangeShapeType="1"/>
            </p:cNvSpPr>
            <p:nvPr/>
          </p:nvSpPr>
          <p:spPr bwMode="auto">
            <a:xfrm flipH="1" flipV="1">
              <a:off x="2876" y="780"/>
              <a:ext cx="0" cy="1044"/>
            </a:xfrm>
            <a:prstGeom prst="line">
              <a:avLst/>
            </a:prstGeom>
            <a:noFill/>
            <a:ln w="12700">
              <a:solidFill>
                <a:schemeClr val="tx1"/>
              </a:solidFill>
              <a:prstDash val="dash"/>
              <a:round/>
              <a:headEnd/>
              <a:tailEnd/>
            </a:ln>
            <a:effectLst>
              <a:outerShdw dist="17961" dir="2700000" algn="ctr" rotWithShape="0">
                <a:srgbClr val="000000"/>
              </a:outerShdw>
            </a:effectLst>
          </p:spPr>
          <p:txBody>
            <a:bodyPr/>
            <a:lstStyle/>
            <a:p>
              <a:endParaRPr lang="en-US"/>
            </a:p>
          </p:txBody>
        </p:sp>
      </p:grpSp>
      <p:sp>
        <p:nvSpPr>
          <p:cNvPr id="144432" name="Line 48"/>
          <p:cNvSpPr>
            <a:spLocks noChangeShapeType="1"/>
          </p:cNvSpPr>
          <p:nvPr/>
        </p:nvSpPr>
        <p:spPr bwMode="auto">
          <a:xfrm>
            <a:off x="4559300" y="4660900"/>
            <a:ext cx="0" cy="1441450"/>
          </a:xfrm>
          <a:prstGeom prst="line">
            <a:avLst/>
          </a:prstGeom>
          <a:noFill/>
          <a:ln w="12700">
            <a:solidFill>
              <a:schemeClr val="tx1"/>
            </a:solidFill>
            <a:prstDash val="dash"/>
            <a:round/>
            <a:headEnd/>
            <a:tailEnd/>
          </a:ln>
          <a:effectLst>
            <a:outerShdw dist="17961" dir="2700000" algn="ctr" rotWithShape="0">
              <a:srgbClr val="000000"/>
            </a:outerShdw>
          </a:effectLst>
        </p:spPr>
        <p:txBody>
          <a:bodyPr/>
          <a:lstStyle/>
          <a:p>
            <a:endParaRPr lang="en-US"/>
          </a:p>
        </p:txBody>
      </p:sp>
      <p:sp>
        <p:nvSpPr>
          <p:cNvPr id="144433" name="AutoShape 49"/>
          <p:cNvSpPr>
            <a:spLocks noChangeArrowheads="1"/>
          </p:cNvSpPr>
          <p:nvPr/>
        </p:nvSpPr>
        <p:spPr bwMode="auto">
          <a:xfrm>
            <a:off x="328995" y="3638550"/>
            <a:ext cx="1504950" cy="1219200"/>
          </a:xfrm>
          <a:prstGeom prst="wedgeRoundRectCallout">
            <a:avLst>
              <a:gd name="adj1" fmla="val 10919"/>
              <a:gd name="adj2" fmla="val 130000"/>
              <a:gd name="adj3" fmla="val 16667"/>
            </a:avLst>
          </a:prstGeom>
          <a:gradFill rotWithShape="0">
            <a:gsLst>
              <a:gs pos="0">
                <a:srgbClr val="006699"/>
              </a:gs>
              <a:gs pos="100000">
                <a:srgbClr val="006699">
                  <a:gamma/>
                  <a:shade val="46275"/>
                  <a:invGamma/>
                </a:srgbClr>
              </a:gs>
            </a:gsLst>
            <a:path path="rect">
              <a:fillToRect l="50000" t="50000" r="50000" b="50000"/>
            </a:path>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a:effectLst>
                  <a:outerShdw blurRad="38100" dist="38100" dir="2700000" algn="tl">
                    <a:srgbClr val="000000"/>
                  </a:outerShdw>
                </a:effectLst>
                <a:latin typeface="Book Antiqua" pitchFamily="18" charset="0"/>
              </a:rPr>
              <a:t>interval</a:t>
            </a:r>
          </a:p>
          <a:p>
            <a:r>
              <a:rPr lang="en-US">
                <a:effectLst>
                  <a:outerShdw blurRad="38100" dist="38100" dir="2700000" algn="tl">
                    <a:srgbClr val="000000"/>
                  </a:outerShdw>
                </a:effectLst>
                <a:latin typeface="Book Antiqua" pitchFamily="18" charset="0"/>
              </a:rPr>
              <a:t>does not</a:t>
            </a:r>
          </a:p>
          <a:p>
            <a:r>
              <a:rPr lang="en-US">
                <a:effectLst>
                  <a:outerShdw blurRad="38100" dist="38100" dir="2700000" algn="tl">
                    <a:srgbClr val="000000"/>
                  </a:outerShdw>
                </a:effectLst>
                <a:latin typeface="Book Antiqua" pitchFamily="18" charset="0"/>
              </a:rPr>
              <a:t>include </a:t>
            </a:r>
            <a:r>
              <a:rPr lang="en-US" i="1">
                <a:effectLst>
                  <a:outerShdw blurRad="38100" dist="38100" dir="2700000" algn="tl">
                    <a:srgbClr val="000000"/>
                  </a:outerShdw>
                </a:effectLst>
                <a:latin typeface="Symbol" pitchFamily="18" charset="2"/>
              </a:rPr>
              <a:t>m</a:t>
            </a:r>
          </a:p>
        </p:txBody>
      </p:sp>
      <p:sp>
        <p:nvSpPr>
          <p:cNvPr id="144434" name="AutoShape 50"/>
          <p:cNvSpPr>
            <a:spLocks noChangeArrowheads="1"/>
          </p:cNvSpPr>
          <p:nvPr/>
        </p:nvSpPr>
        <p:spPr bwMode="auto">
          <a:xfrm rot="5400000">
            <a:off x="534988" y="50879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4435" name="AutoShape 51"/>
          <p:cNvSpPr>
            <a:spLocks noChangeArrowheads="1"/>
          </p:cNvSpPr>
          <p:nvPr/>
        </p:nvSpPr>
        <p:spPr bwMode="auto">
          <a:xfrm rot="5400000">
            <a:off x="534988" y="54498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4436" name="AutoShape 52"/>
          <p:cNvSpPr>
            <a:spLocks noChangeArrowheads="1"/>
          </p:cNvSpPr>
          <p:nvPr/>
        </p:nvSpPr>
        <p:spPr bwMode="auto">
          <a:xfrm rot="5400000">
            <a:off x="534988" y="57927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4437" name="Line 53"/>
          <p:cNvSpPr>
            <a:spLocks noChangeShapeType="1"/>
          </p:cNvSpPr>
          <p:nvPr/>
        </p:nvSpPr>
        <p:spPr bwMode="auto">
          <a:xfrm>
            <a:off x="2968625" y="3678238"/>
            <a:ext cx="0" cy="1174750"/>
          </a:xfrm>
          <a:prstGeom prst="line">
            <a:avLst/>
          </a:prstGeom>
          <a:noFill/>
          <a:ln w="12700">
            <a:solidFill>
              <a:schemeClr val="tx1"/>
            </a:solidFill>
            <a:round/>
            <a:headEnd/>
            <a:tailEnd/>
          </a:ln>
          <a:effectLst/>
        </p:spPr>
        <p:txBody>
          <a:bodyPr wrap="none" anchor="ctr"/>
          <a:lstStyle/>
          <a:p>
            <a:endParaRPr lang="en-US"/>
          </a:p>
        </p:txBody>
      </p:sp>
      <p:sp>
        <p:nvSpPr>
          <p:cNvPr id="144438" name="Line 54"/>
          <p:cNvSpPr>
            <a:spLocks noChangeShapeType="1"/>
          </p:cNvSpPr>
          <p:nvPr/>
        </p:nvSpPr>
        <p:spPr bwMode="auto">
          <a:xfrm>
            <a:off x="6164263" y="3678238"/>
            <a:ext cx="0" cy="117475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44439" name="Freeform 55"/>
          <p:cNvSpPr>
            <a:spLocks noChangeArrowheads="1"/>
          </p:cNvSpPr>
          <p:nvPr/>
        </p:nvSpPr>
        <p:spPr bwMode="auto">
          <a:xfrm>
            <a:off x="4557713" y="4643438"/>
            <a:ext cx="1587" cy="190500"/>
          </a:xfrm>
          <a:custGeom>
            <a:avLst/>
            <a:gdLst/>
            <a:ahLst/>
            <a:cxnLst>
              <a:cxn ang="0">
                <a:pos x="0" y="0"/>
              </a:cxn>
              <a:cxn ang="0">
                <a:pos x="0" y="120"/>
              </a:cxn>
            </a:cxnLst>
            <a:rect l="0" t="0" r="r" b="b"/>
            <a:pathLst>
              <a:path w="1" h="120">
                <a:moveTo>
                  <a:pt x="0" y="0"/>
                </a:moveTo>
                <a:lnTo>
                  <a:pt x="0" y="120"/>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44441" name="AutoShape 57"/>
          <p:cNvSpPr>
            <a:spLocks noChangeArrowheads="1"/>
          </p:cNvSpPr>
          <p:nvPr/>
        </p:nvSpPr>
        <p:spPr bwMode="auto">
          <a:xfrm rot="5400000">
            <a:off x="534988" y="30876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4442" name="AutoShape 58"/>
          <p:cNvSpPr>
            <a:spLocks noChangeArrowheads="1"/>
          </p:cNvSpPr>
          <p:nvPr/>
        </p:nvSpPr>
        <p:spPr bwMode="auto">
          <a:xfrm>
            <a:off x="7296150" y="4324350"/>
            <a:ext cx="1638300" cy="857250"/>
          </a:xfrm>
          <a:prstGeom prst="wedgeRoundRectCallout">
            <a:avLst>
              <a:gd name="adj1" fmla="val -49789"/>
              <a:gd name="adj2" fmla="val 29064"/>
              <a:gd name="adj3" fmla="val 16667"/>
            </a:avLst>
          </a:prstGeom>
          <a:gradFill rotWithShape="0">
            <a:gsLst>
              <a:gs pos="0">
                <a:srgbClr val="006699"/>
              </a:gs>
              <a:gs pos="100000">
                <a:srgbClr val="006699">
                  <a:gamma/>
                  <a:shade val="46275"/>
                  <a:invGamma/>
                </a:srgbClr>
              </a:gs>
            </a:gsLst>
            <a:path path="rect">
              <a:fillToRect l="50000" t="50000" r="50000" b="50000"/>
            </a:path>
          </a:gradFill>
          <a:ln w="12700">
            <a:solidFill>
              <a:schemeClr val="tx1"/>
            </a:solidFill>
            <a:miter lim="800000"/>
            <a:headEnd/>
            <a:tailEnd/>
          </a:ln>
          <a:effectLst/>
        </p:spPr>
        <p:txBody>
          <a:bodyPr/>
          <a:lstStyle/>
          <a:p>
            <a:r>
              <a:rPr lang="en-US">
                <a:effectLst>
                  <a:outerShdw blurRad="38100" dist="38100" dir="2700000" algn="tl">
                    <a:srgbClr val="000000"/>
                  </a:outerShdw>
                </a:effectLst>
                <a:latin typeface="Book Antiqua" pitchFamily="18" charset="0"/>
              </a:rPr>
              <a:t>interval</a:t>
            </a:r>
          </a:p>
          <a:p>
            <a:r>
              <a:rPr lang="en-US">
                <a:effectLst>
                  <a:outerShdw blurRad="38100" dist="38100" dir="2700000" algn="tl">
                    <a:srgbClr val="000000"/>
                  </a:outerShdw>
                </a:effectLst>
                <a:latin typeface="Book Antiqua" pitchFamily="18" charset="0"/>
              </a:rPr>
              <a:t>includes </a:t>
            </a:r>
            <a:r>
              <a:rPr lang="en-US" i="1">
                <a:effectLst>
                  <a:outerShdw blurRad="38100" dist="38100" dir="2700000" algn="tl">
                    <a:srgbClr val="000000"/>
                  </a:outerShdw>
                </a:effectLst>
                <a:latin typeface="Symbol" pitchFamily="18" charset="2"/>
              </a:rPr>
              <a:t>m</a:t>
            </a:r>
          </a:p>
        </p:txBody>
      </p:sp>
      <p:sp>
        <p:nvSpPr>
          <p:cNvPr id="144444" name="AutoShape 60"/>
          <p:cNvSpPr>
            <a:spLocks noChangeArrowheads="1"/>
          </p:cNvSpPr>
          <p:nvPr/>
        </p:nvSpPr>
        <p:spPr bwMode="auto">
          <a:xfrm>
            <a:off x="7296150" y="4324350"/>
            <a:ext cx="1638300" cy="857250"/>
          </a:xfrm>
          <a:prstGeom prst="wedgeRoundRectCallout">
            <a:avLst>
              <a:gd name="adj1" fmla="val -58655"/>
              <a:gd name="adj2" fmla="val 86782"/>
              <a:gd name="adj3" fmla="val 16667"/>
            </a:avLst>
          </a:prstGeom>
          <a:gradFill rotWithShape="0">
            <a:gsLst>
              <a:gs pos="0">
                <a:srgbClr val="006699"/>
              </a:gs>
              <a:gs pos="100000">
                <a:srgbClr val="006699">
                  <a:gamma/>
                  <a:shade val="46275"/>
                  <a:invGamma/>
                </a:srgbClr>
              </a:gs>
            </a:gsLst>
            <a:path path="rect">
              <a:fillToRect l="50000" t="50000" r="50000" b="50000"/>
            </a:path>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a:effectLst>
                  <a:outerShdw blurRad="38100" dist="38100" dir="2700000" algn="tl">
                    <a:srgbClr val="000000"/>
                  </a:outerShdw>
                </a:effectLst>
                <a:latin typeface="Book Antiqua" pitchFamily="18" charset="0"/>
              </a:rPr>
              <a:t>interval</a:t>
            </a:r>
          </a:p>
          <a:p>
            <a:r>
              <a:rPr lang="en-US">
                <a:effectLst>
                  <a:outerShdw blurRad="38100" dist="38100" dir="2700000" algn="tl">
                    <a:srgbClr val="000000"/>
                  </a:outerShdw>
                </a:effectLst>
                <a:latin typeface="Book Antiqua" pitchFamily="18" charset="0"/>
              </a:rPr>
              <a:t>includes </a:t>
            </a:r>
            <a:r>
              <a:rPr lang="en-US" i="1">
                <a:effectLst>
                  <a:outerShdw blurRad="38100" dist="38100" dir="2700000" algn="tl">
                    <a:srgbClr val="000000"/>
                  </a:outerShdw>
                </a:effectLst>
                <a:latin typeface="Symbol" pitchFamily="18" charset="2"/>
              </a:rPr>
              <a:t>m</a:t>
            </a:r>
          </a:p>
        </p:txBody>
      </p:sp>
      <p:sp>
        <p:nvSpPr>
          <p:cNvPr id="144445" name="Rectangle 61"/>
          <p:cNvSpPr>
            <a:spLocks noChangeArrowheads="1"/>
          </p:cNvSpPr>
          <p:nvPr/>
        </p:nvSpPr>
        <p:spPr bwMode="auto">
          <a:xfrm>
            <a:off x="685800" y="16033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Interval Estimate of a Population Mean:</a:t>
            </a:r>
            <a:br>
              <a:rPr lang="en-US" sz="2800">
                <a:solidFill>
                  <a:srgbClr val="66FFFF"/>
                </a:solidFill>
                <a:effectLst>
                  <a:outerShdw blurRad="38100" dist="38100" dir="2700000" algn="tl">
                    <a:srgbClr val="000000"/>
                  </a:outerShdw>
                </a:effectLst>
                <a:latin typeface="Book Antiqua" pitchFamily="18" charset="0"/>
              </a:rPr>
            </a:br>
            <a:r>
              <a:rPr lang="en-US" sz="2800" i="1">
                <a:solidFill>
                  <a:srgbClr val="66FFFF"/>
                </a:solidFill>
                <a:effectLst>
                  <a:outerShdw blurRad="38100" dist="38100" dir="2700000" algn="tl">
                    <a:srgbClr val="000000"/>
                  </a:outerShdw>
                </a:effectLst>
                <a:latin typeface="Symbol" pitchFamily="18" charset="2"/>
              </a:rPr>
              <a:t>s</a:t>
            </a:r>
            <a:r>
              <a:rPr lang="en-US" sz="2800">
                <a:solidFill>
                  <a:srgbClr val="66FFFF"/>
                </a:solidFill>
                <a:effectLst>
                  <a:outerShdw blurRad="38100" dist="38100" dir="2700000" algn="tl">
                    <a:srgbClr val="000000"/>
                  </a:outerShdw>
                </a:effectLst>
                <a:latin typeface="Book Antiqua" pitchFamily="18" charset="0"/>
              </a:rPr>
              <a:t>  Known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2000"/>
                                  </p:stCondLst>
                                  <p:childTnLst>
                                    <p:set>
                                      <p:cBhvr>
                                        <p:cTn id="6" dur="1" fill="hold">
                                          <p:stCondLst>
                                            <p:cond delay="0"/>
                                          </p:stCondLst>
                                        </p:cTn>
                                        <p:tgtEl>
                                          <p:spTgt spid="144441"/>
                                        </p:tgtEl>
                                        <p:attrNameLst>
                                          <p:attrName>style.visibility</p:attrName>
                                        </p:attrNameLst>
                                      </p:cBhvr>
                                      <p:to>
                                        <p:strVal val="visible"/>
                                      </p:to>
                                    </p:set>
                                    <p:animEffect transition="in" filter="slide(fromLeft)">
                                      <p:cBhvr>
                                        <p:cTn id="7" dur="500"/>
                                        <p:tgtEl>
                                          <p:spTgt spid="144441"/>
                                        </p:tgtEl>
                                      </p:cBhvr>
                                    </p:animEffect>
                                  </p:childTnLst>
                                  <p:subTnLst>
                                    <p:set>
                                      <p:cBhvr override="childStyle">
                                        <p:cTn dur="1" fill="hold" display="0" masterRel="nextClick" afterEffect="1"/>
                                        <p:tgtEl>
                                          <p:spTgt spid="14444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144440"/>
                                        </p:tgtEl>
                                        <p:attrNameLst>
                                          <p:attrName>style.visibility</p:attrName>
                                        </p:attrNameLst>
                                      </p:cBhvr>
                                      <p:to>
                                        <p:strVal val="visible"/>
                                      </p:to>
                                    </p:set>
                                    <p:animEffect transition="in" filter="slide(fromBottom)">
                                      <p:cBhvr>
                                        <p:cTn id="12" dur="500"/>
                                        <p:tgtEl>
                                          <p:spTgt spid="144440"/>
                                        </p:tgtEl>
                                      </p:cBhvr>
                                    </p:animEffect>
                                  </p:childTnLst>
                                </p:cTn>
                              </p:par>
                            </p:childTnLst>
                          </p:cTn>
                        </p:par>
                        <p:par>
                          <p:cTn id="13" fill="hold">
                            <p:stCondLst>
                              <p:cond delay="500"/>
                            </p:stCondLst>
                            <p:childTnLst>
                              <p:par>
                                <p:cTn id="14" presetID="12" presetClass="entr" presetSubtype="1" fill="hold" grpId="0" nodeType="afterEffect">
                                  <p:stCondLst>
                                    <p:cond delay="1000"/>
                                  </p:stCondLst>
                                  <p:childTnLst>
                                    <p:set>
                                      <p:cBhvr>
                                        <p:cTn id="15" dur="1" fill="hold">
                                          <p:stCondLst>
                                            <p:cond delay="0"/>
                                          </p:stCondLst>
                                        </p:cTn>
                                        <p:tgtEl>
                                          <p:spTgt spid="144432"/>
                                        </p:tgtEl>
                                        <p:attrNameLst>
                                          <p:attrName>style.visibility</p:attrName>
                                        </p:attrNameLst>
                                      </p:cBhvr>
                                      <p:to>
                                        <p:strVal val="visible"/>
                                      </p:to>
                                    </p:set>
                                    <p:animEffect transition="in" filter="slide(fromTop)">
                                      <p:cBhvr>
                                        <p:cTn id="16" dur="500"/>
                                        <p:tgtEl>
                                          <p:spTgt spid="144432"/>
                                        </p:tgtEl>
                                      </p:cBhvr>
                                    </p:animEffect>
                                  </p:childTnLst>
                                </p:cTn>
                              </p:par>
                            </p:childTnLst>
                          </p:cTn>
                        </p:par>
                        <p:par>
                          <p:cTn id="17" fill="hold">
                            <p:stCondLst>
                              <p:cond delay="2000"/>
                            </p:stCondLst>
                            <p:childTnLst>
                              <p:par>
                                <p:cTn id="18" presetID="12" presetClass="entr" presetSubtype="1" fill="hold" grpId="0" nodeType="afterEffect">
                                  <p:stCondLst>
                                    <p:cond delay="1000"/>
                                  </p:stCondLst>
                                  <p:childTnLst>
                                    <p:set>
                                      <p:cBhvr>
                                        <p:cTn id="19" dur="1" fill="hold">
                                          <p:stCondLst>
                                            <p:cond delay="0"/>
                                          </p:stCondLst>
                                        </p:cTn>
                                        <p:tgtEl>
                                          <p:spTgt spid="144402"/>
                                        </p:tgtEl>
                                        <p:attrNameLst>
                                          <p:attrName>style.visibility</p:attrName>
                                        </p:attrNameLst>
                                      </p:cBhvr>
                                      <p:to>
                                        <p:strVal val="visible"/>
                                      </p:to>
                                    </p:set>
                                    <p:animEffect transition="in" filter="slide(fromTop)">
                                      <p:cBhvr>
                                        <p:cTn id="20" dur="500"/>
                                        <p:tgtEl>
                                          <p:spTgt spid="144402"/>
                                        </p:tgtEl>
                                      </p:cBhvr>
                                    </p:animEffect>
                                  </p:childTnLst>
                                </p:cTn>
                              </p:par>
                            </p:childTnLst>
                          </p:cTn>
                        </p:par>
                        <p:par>
                          <p:cTn id="21" fill="hold">
                            <p:stCondLst>
                              <p:cond delay="3500"/>
                            </p:stCondLst>
                            <p:childTnLst>
                              <p:par>
                                <p:cTn id="22" presetID="12" presetClass="entr" presetSubtype="1" fill="hold" grpId="0" nodeType="afterEffect">
                                  <p:stCondLst>
                                    <p:cond delay="1000"/>
                                  </p:stCondLst>
                                  <p:childTnLst>
                                    <p:set>
                                      <p:cBhvr>
                                        <p:cTn id="23" dur="1" fill="hold">
                                          <p:stCondLst>
                                            <p:cond delay="0"/>
                                          </p:stCondLst>
                                        </p:cTn>
                                        <p:tgtEl>
                                          <p:spTgt spid="144403"/>
                                        </p:tgtEl>
                                        <p:attrNameLst>
                                          <p:attrName>style.visibility</p:attrName>
                                        </p:attrNameLst>
                                      </p:cBhvr>
                                      <p:to>
                                        <p:strVal val="visible"/>
                                      </p:to>
                                    </p:set>
                                    <p:animEffect transition="in" filter="slide(fromTop)">
                                      <p:cBhvr>
                                        <p:cTn id="24" dur="500"/>
                                        <p:tgtEl>
                                          <p:spTgt spid="144403"/>
                                        </p:tgtEl>
                                      </p:cBhvr>
                                    </p:animEffect>
                                  </p:childTnLst>
                                </p:cTn>
                              </p:par>
                            </p:childTnLst>
                          </p:cTn>
                        </p:par>
                        <p:par>
                          <p:cTn id="25" fill="hold">
                            <p:stCondLst>
                              <p:cond delay="5000"/>
                            </p:stCondLst>
                            <p:childTnLst>
                              <p:par>
                                <p:cTn id="26" presetID="12" presetClass="entr" presetSubtype="8" fill="hold" grpId="0" nodeType="afterEffect">
                                  <p:stCondLst>
                                    <p:cond delay="2000"/>
                                  </p:stCondLst>
                                  <p:childTnLst>
                                    <p:set>
                                      <p:cBhvr>
                                        <p:cTn id="27" dur="1" fill="hold">
                                          <p:stCondLst>
                                            <p:cond delay="0"/>
                                          </p:stCondLst>
                                        </p:cTn>
                                        <p:tgtEl>
                                          <p:spTgt spid="144434"/>
                                        </p:tgtEl>
                                        <p:attrNameLst>
                                          <p:attrName>style.visibility</p:attrName>
                                        </p:attrNameLst>
                                      </p:cBhvr>
                                      <p:to>
                                        <p:strVal val="visible"/>
                                      </p:to>
                                    </p:set>
                                    <p:animEffect transition="in" filter="slide(fromLeft)">
                                      <p:cBhvr>
                                        <p:cTn id="28" dur="500"/>
                                        <p:tgtEl>
                                          <p:spTgt spid="144434"/>
                                        </p:tgtEl>
                                      </p:cBhvr>
                                    </p:animEffect>
                                  </p:childTnLst>
                                  <p:subTnLst>
                                    <p:set>
                                      <p:cBhvr override="childStyle">
                                        <p:cTn dur="1" fill="hold" display="0" masterRel="nextClick" afterEffect="1"/>
                                        <p:tgtEl>
                                          <p:spTgt spid="144434"/>
                                        </p:tgtEl>
                                        <p:attrNameLst>
                                          <p:attrName>style.visibility</p:attrName>
                                        </p:attrNameLst>
                                      </p:cBhvr>
                                      <p:to>
                                        <p:strVal val="hidden"/>
                                      </p:to>
                                    </p:set>
                                  </p:subTnLst>
                                </p:cTn>
                              </p:par>
                            </p:childTnLst>
                          </p:cTn>
                        </p:par>
                      </p:childTnLst>
                    </p:cTn>
                  </p:par>
                  <p:par>
                    <p:cTn id="29" fill="hold">
                      <p:stCondLst>
                        <p:cond delay="indefinite"/>
                      </p:stCondLst>
                      <p:childTnLst>
                        <p:par>
                          <p:cTn id="30" fill="hold">
                            <p:stCondLst>
                              <p:cond delay="0"/>
                            </p:stCondLst>
                            <p:childTnLst>
                              <p:par>
                                <p:cTn id="31" presetID="12" presetClass="entr" presetSubtype="1" fill="hold" nodeType="clickEffect">
                                  <p:stCondLst>
                                    <p:cond delay="0"/>
                                  </p:stCondLst>
                                  <p:childTnLst>
                                    <p:set>
                                      <p:cBhvr>
                                        <p:cTn id="32" dur="1" fill="hold">
                                          <p:stCondLst>
                                            <p:cond delay="0"/>
                                          </p:stCondLst>
                                        </p:cTn>
                                        <p:tgtEl>
                                          <p:spTgt spid="144427"/>
                                        </p:tgtEl>
                                        <p:attrNameLst>
                                          <p:attrName>style.visibility</p:attrName>
                                        </p:attrNameLst>
                                      </p:cBhvr>
                                      <p:to>
                                        <p:strVal val="visible"/>
                                      </p:to>
                                    </p:set>
                                    <p:animEffect transition="in" filter="slide(fromTop)">
                                      <p:cBhvr>
                                        <p:cTn id="33" dur="500"/>
                                        <p:tgtEl>
                                          <p:spTgt spid="144427"/>
                                        </p:tgtEl>
                                      </p:cBhvr>
                                    </p:animEffect>
                                  </p:childTnLst>
                                </p:cTn>
                              </p:par>
                            </p:childTnLst>
                          </p:cTn>
                        </p:par>
                        <p:par>
                          <p:cTn id="34" fill="hold">
                            <p:stCondLst>
                              <p:cond delay="500"/>
                            </p:stCondLst>
                            <p:childTnLst>
                              <p:par>
                                <p:cTn id="35" presetID="16" presetClass="entr" presetSubtype="37" fill="hold" grpId="0" nodeType="afterEffect">
                                  <p:stCondLst>
                                    <p:cond delay="1000"/>
                                  </p:stCondLst>
                                  <p:childTnLst>
                                    <p:set>
                                      <p:cBhvr>
                                        <p:cTn id="36" dur="1" fill="hold">
                                          <p:stCondLst>
                                            <p:cond delay="0"/>
                                          </p:stCondLst>
                                        </p:cTn>
                                        <p:tgtEl>
                                          <p:spTgt spid="144424"/>
                                        </p:tgtEl>
                                        <p:attrNameLst>
                                          <p:attrName>style.visibility</p:attrName>
                                        </p:attrNameLst>
                                      </p:cBhvr>
                                      <p:to>
                                        <p:strVal val="visible"/>
                                      </p:to>
                                    </p:set>
                                    <p:animEffect transition="in" filter="barn(outVertical)">
                                      <p:cBhvr>
                                        <p:cTn id="37" dur="500"/>
                                        <p:tgtEl>
                                          <p:spTgt spid="144424"/>
                                        </p:tgtEl>
                                      </p:cBhvr>
                                    </p:animEffect>
                                  </p:childTnLst>
                                </p:cTn>
                              </p:par>
                            </p:childTnLst>
                          </p:cTn>
                        </p:par>
                        <p:par>
                          <p:cTn id="38" fill="hold">
                            <p:stCondLst>
                              <p:cond delay="2000"/>
                            </p:stCondLst>
                            <p:childTnLst>
                              <p:par>
                                <p:cTn id="39" presetID="23" presetClass="entr" presetSubtype="16" fill="hold" grpId="0" nodeType="afterEffect">
                                  <p:stCondLst>
                                    <p:cond delay="2000"/>
                                  </p:stCondLst>
                                  <p:childTnLst>
                                    <p:set>
                                      <p:cBhvr>
                                        <p:cTn id="40" dur="1" fill="hold">
                                          <p:stCondLst>
                                            <p:cond delay="0"/>
                                          </p:stCondLst>
                                        </p:cTn>
                                        <p:tgtEl>
                                          <p:spTgt spid="144442"/>
                                        </p:tgtEl>
                                        <p:attrNameLst>
                                          <p:attrName>style.visibility</p:attrName>
                                        </p:attrNameLst>
                                      </p:cBhvr>
                                      <p:to>
                                        <p:strVal val="visible"/>
                                      </p:to>
                                    </p:set>
                                    <p:anim calcmode="lin" valueType="num">
                                      <p:cBhvr>
                                        <p:cTn id="41" dur="500" fill="hold"/>
                                        <p:tgtEl>
                                          <p:spTgt spid="144442"/>
                                        </p:tgtEl>
                                        <p:attrNameLst>
                                          <p:attrName>ppt_w</p:attrName>
                                        </p:attrNameLst>
                                      </p:cBhvr>
                                      <p:tavLst>
                                        <p:tav tm="0">
                                          <p:val>
                                            <p:fltVal val="0"/>
                                          </p:val>
                                        </p:tav>
                                        <p:tav tm="100000">
                                          <p:val>
                                            <p:strVal val="#ppt_w"/>
                                          </p:val>
                                        </p:tav>
                                      </p:tavLst>
                                    </p:anim>
                                    <p:anim calcmode="lin" valueType="num">
                                      <p:cBhvr>
                                        <p:cTn id="42" dur="500" fill="hold"/>
                                        <p:tgtEl>
                                          <p:spTgt spid="144442"/>
                                        </p:tgtEl>
                                        <p:attrNameLst>
                                          <p:attrName>ppt_h</p:attrName>
                                        </p:attrNameLst>
                                      </p:cBhvr>
                                      <p:tavLst>
                                        <p:tav tm="0">
                                          <p:val>
                                            <p:fltVal val="0"/>
                                          </p:val>
                                        </p:tav>
                                        <p:tav tm="100000">
                                          <p:val>
                                            <p:strVal val="#ppt_h"/>
                                          </p:val>
                                        </p:tav>
                                      </p:tavLst>
                                    </p:anim>
                                  </p:childTnLst>
                                  <p:subTnLst>
                                    <p:set>
                                      <p:cBhvr override="childStyle">
                                        <p:cTn dur="1" fill="hold" display="0" masterRel="nextClick" afterEffect="1"/>
                                        <p:tgtEl>
                                          <p:spTgt spid="144442"/>
                                        </p:tgtEl>
                                        <p:attrNameLst>
                                          <p:attrName>style.visibility</p:attrName>
                                        </p:attrNameLst>
                                      </p:cBhvr>
                                      <p:to>
                                        <p:strVal val="hidden"/>
                                      </p:to>
                                    </p:set>
                                  </p:subTnLst>
                                </p:cTn>
                              </p:par>
                            </p:childTnLst>
                          </p:cTn>
                        </p:par>
                        <p:par>
                          <p:cTn id="43" fill="hold">
                            <p:stCondLst>
                              <p:cond delay="4500"/>
                            </p:stCondLst>
                            <p:childTnLst>
                              <p:par>
                                <p:cTn id="44" presetID="12" presetClass="entr" presetSubtype="8" fill="hold" grpId="0" nodeType="afterEffect">
                                  <p:stCondLst>
                                    <p:cond delay="4000"/>
                                  </p:stCondLst>
                                  <p:childTnLst>
                                    <p:set>
                                      <p:cBhvr>
                                        <p:cTn id="45" dur="1" fill="hold">
                                          <p:stCondLst>
                                            <p:cond delay="0"/>
                                          </p:stCondLst>
                                        </p:cTn>
                                        <p:tgtEl>
                                          <p:spTgt spid="144435"/>
                                        </p:tgtEl>
                                        <p:attrNameLst>
                                          <p:attrName>style.visibility</p:attrName>
                                        </p:attrNameLst>
                                      </p:cBhvr>
                                      <p:to>
                                        <p:strVal val="visible"/>
                                      </p:to>
                                    </p:set>
                                    <p:animEffect transition="in" filter="slide(fromLeft)">
                                      <p:cBhvr>
                                        <p:cTn id="46" dur="500"/>
                                        <p:tgtEl>
                                          <p:spTgt spid="144435"/>
                                        </p:tgtEl>
                                      </p:cBhvr>
                                    </p:animEffect>
                                  </p:childTnLst>
                                  <p:subTnLst>
                                    <p:set>
                                      <p:cBhvr override="childStyle">
                                        <p:cTn dur="1" fill="hold" display="0" masterRel="nextClick" afterEffect="1"/>
                                        <p:tgtEl>
                                          <p:spTgt spid="144435"/>
                                        </p:tgtEl>
                                        <p:attrNameLst>
                                          <p:attrName>style.visibility</p:attrName>
                                        </p:attrNameLst>
                                      </p:cBhvr>
                                      <p:to>
                                        <p:strVal val="hidden"/>
                                      </p:to>
                                    </p:set>
                                  </p:subTnLst>
                                </p:cTn>
                              </p:par>
                            </p:childTnLst>
                          </p:cTn>
                        </p:par>
                      </p:childTnLst>
                    </p:cTn>
                  </p:par>
                  <p:par>
                    <p:cTn id="47" fill="hold">
                      <p:stCondLst>
                        <p:cond delay="indefinite"/>
                      </p:stCondLst>
                      <p:childTnLst>
                        <p:par>
                          <p:cTn id="48" fill="hold">
                            <p:stCondLst>
                              <p:cond delay="0"/>
                            </p:stCondLst>
                            <p:childTnLst>
                              <p:par>
                                <p:cTn id="49" presetID="12" presetClass="entr" presetSubtype="1" fill="hold" nodeType="clickEffect">
                                  <p:stCondLst>
                                    <p:cond delay="0"/>
                                  </p:stCondLst>
                                  <p:childTnLst>
                                    <p:set>
                                      <p:cBhvr>
                                        <p:cTn id="50" dur="1" fill="hold">
                                          <p:stCondLst>
                                            <p:cond delay="0"/>
                                          </p:stCondLst>
                                        </p:cTn>
                                        <p:tgtEl>
                                          <p:spTgt spid="144428"/>
                                        </p:tgtEl>
                                        <p:attrNameLst>
                                          <p:attrName>style.visibility</p:attrName>
                                        </p:attrNameLst>
                                      </p:cBhvr>
                                      <p:to>
                                        <p:strVal val="visible"/>
                                      </p:to>
                                    </p:set>
                                    <p:animEffect transition="in" filter="slide(fromTop)">
                                      <p:cBhvr>
                                        <p:cTn id="51" dur="500"/>
                                        <p:tgtEl>
                                          <p:spTgt spid="144428"/>
                                        </p:tgtEl>
                                      </p:cBhvr>
                                    </p:animEffect>
                                  </p:childTnLst>
                                </p:cTn>
                              </p:par>
                            </p:childTnLst>
                          </p:cTn>
                        </p:par>
                        <p:par>
                          <p:cTn id="52" fill="hold">
                            <p:stCondLst>
                              <p:cond delay="500"/>
                            </p:stCondLst>
                            <p:childTnLst>
                              <p:par>
                                <p:cTn id="53" presetID="16" presetClass="entr" presetSubtype="37" fill="hold" grpId="0" nodeType="afterEffect">
                                  <p:stCondLst>
                                    <p:cond delay="1000"/>
                                  </p:stCondLst>
                                  <p:childTnLst>
                                    <p:set>
                                      <p:cBhvr>
                                        <p:cTn id="54" dur="1" fill="hold">
                                          <p:stCondLst>
                                            <p:cond delay="0"/>
                                          </p:stCondLst>
                                        </p:cTn>
                                        <p:tgtEl>
                                          <p:spTgt spid="144425"/>
                                        </p:tgtEl>
                                        <p:attrNameLst>
                                          <p:attrName>style.visibility</p:attrName>
                                        </p:attrNameLst>
                                      </p:cBhvr>
                                      <p:to>
                                        <p:strVal val="visible"/>
                                      </p:to>
                                    </p:set>
                                    <p:animEffect transition="in" filter="barn(outVertical)">
                                      <p:cBhvr>
                                        <p:cTn id="55" dur="500"/>
                                        <p:tgtEl>
                                          <p:spTgt spid="144425"/>
                                        </p:tgtEl>
                                      </p:cBhvr>
                                    </p:animEffect>
                                  </p:childTnLst>
                                </p:cTn>
                              </p:par>
                            </p:childTnLst>
                          </p:cTn>
                        </p:par>
                        <p:par>
                          <p:cTn id="56" fill="hold">
                            <p:stCondLst>
                              <p:cond delay="2000"/>
                            </p:stCondLst>
                            <p:childTnLst>
                              <p:par>
                                <p:cTn id="57" presetID="23" presetClass="entr" presetSubtype="16" fill="hold" grpId="0" nodeType="afterEffect">
                                  <p:stCondLst>
                                    <p:cond delay="2000"/>
                                  </p:stCondLst>
                                  <p:childTnLst>
                                    <p:set>
                                      <p:cBhvr>
                                        <p:cTn id="58" dur="1" fill="hold">
                                          <p:stCondLst>
                                            <p:cond delay="0"/>
                                          </p:stCondLst>
                                        </p:cTn>
                                        <p:tgtEl>
                                          <p:spTgt spid="144444"/>
                                        </p:tgtEl>
                                        <p:attrNameLst>
                                          <p:attrName>style.visibility</p:attrName>
                                        </p:attrNameLst>
                                      </p:cBhvr>
                                      <p:to>
                                        <p:strVal val="visible"/>
                                      </p:to>
                                    </p:set>
                                    <p:anim calcmode="lin" valueType="num">
                                      <p:cBhvr>
                                        <p:cTn id="59" dur="500" fill="hold"/>
                                        <p:tgtEl>
                                          <p:spTgt spid="144444"/>
                                        </p:tgtEl>
                                        <p:attrNameLst>
                                          <p:attrName>ppt_w</p:attrName>
                                        </p:attrNameLst>
                                      </p:cBhvr>
                                      <p:tavLst>
                                        <p:tav tm="0">
                                          <p:val>
                                            <p:fltVal val="0"/>
                                          </p:val>
                                        </p:tav>
                                        <p:tav tm="100000">
                                          <p:val>
                                            <p:strVal val="#ppt_w"/>
                                          </p:val>
                                        </p:tav>
                                      </p:tavLst>
                                    </p:anim>
                                    <p:anim calcmode="lin" valueType="num">
                                      <p:cBhvr>
                                        <p:cTn id="60" dur="500" fill="hold"/>
                                        <p:tgtEl>
                                          <p:spTgt spid="144444"/>
                                        </p:tgtEl>
                                        <p:attrNameLst>
                                          <p:attrName>ppt_h</p:attrName>
                                        </p:attrNameLst>
                                      </p:cBhvr>
                                      <p:tavLst>
                                        <p:tav tm="0">
                                          <p:val>
                                            <p:fltVal val="0"/>
                                          </p:val>
                                        </p:tav>
                                        <p:tav tm="100000">
                                          <p:val>
                                            <p:strVal val="#ppt_h"/>
                                          </p:val>
                                        </p:tav>
                                      </p:tavLst>
                                    </p:anim>
                                  </p:childTnLst>
                                  <p:subTnLst>
                                    <p:set>
                                      <p:cBhvr override="childStyle">
                                        <p:cTn dur="1" fill="hold" display="0" masterRel="nextClick" afterEffect="1"/>
                                        <p:tgtEl>
                                          <p:spTgt spid="144444"/>
                                        </p:tgtEl>
                                        <p:attrNameLst>
                                          <p:attrName>style.visibility</p:attrName>
                                        </p:attrNameLst>
                                      </p:cBhvr>
                                      <p:to>
                                        <p:strVal val="hidden"/>
                                      </p:to>
                                    </p:set>
                                  </p:subTnLst>
                                </p:cTn>
                              </p:par>
                            </p:childTnLst>
                          </p:cTn>
                        </p:par>
                        <p:par>
                          <p:cTn id="61" fill="hold">
                            <p:stCondLst>
                              <p:cond delay="4500"/>
                            </p:stCondLst>
                            <p:childTnLst>
                              <p:par>
                                <p:cTn id="62" presetID="12" presetClass="entr" presetSubtype="8" fill="hold" grpId="0" nodeType="afterEffect">
                                  <p:stCondLst>
                                    <p:cond delay="4000"/>
                                  </p:stCondLst>
                                  <p:childTnLst>
                                    <p:set>
                                      <p:cBhvr>
                                        <p:cTn id="63" dur="1" fill="hold">
                                          <p:stCondLst>
                                            <p:cond delay="0"/>
                                          </p:stCondLst>
                                        </p:cTn>
                                        <p:tgtEl>
                                          <p:spTgt spid="144436"/>
                                        </p:tgtEl>
                                        <p:attrNameLst>
                                          <p:attrName>style.visibility</p:attrName>
                                        </p:attrNameLst>
                                      </p:cBhvr>
                                      <p:to>
                                        <p:strVal val="visible"/>
                                      </p:to>
                                    </p:set>
                                    <p:animEffect transition="in" filter="slide(fromLeft)">
                                      <p:cBhvr>
                                        <p:cTn id="64" dur="500"/>
                                        <p:tgtEl>
                                          <p:spTgt spid="144436"/>
                                        </p:tgtEl>
                                      </p:cBhvr>
                                    </p:animEffect>
                                  </p:childTnLst>
                                  <p:subTnLst>
                                    <p:set>
                                      <p:cBhvr override="childStyle">
                                        <p:cTn dur="1" fill="hold" display="0" masterRel="nextClick" afterEffect="1"/>
                                        <p:tgtEl>
                                          <p:spTgt spid="144436"/>
                                        </p:tgtEl>
                                        <p:attrNameLst>
                                          <p:attrName>style.visibility</p:attrName>
                                        </p:attrNameLst>
                                      </p:cBhvr>
                                      <p:to>
                                        <p:strVal val="hidden"/>
                                      </p:to>
                                    </p:set>
                                  </p:subTnLst>
                                </p:cTn>
                              </p:par>
                            </p:childTnLst>
                          </p:cTn>
                        </p:par>
                      </p:childTnLst>
                    </p:cTn>
                  </p:par>
                  <p:par>
                    <p:cTn id="65" fill="hold">
                      <p:stCondLst>
                        <p:cond delay="indefinite"/>
                      </p:stCondLst>
                      <p:childTnLst>
                        <p:par>
                          <p:cTn id="66" fill="hold">
                            <p:stCondLst>
                              <p:cond delay="0"/>
                            </p:stCondLst>
                            <p:childTnLst>
                              <p:par>
                                <p:cTn id="67" presetID="12" presetClass="entr" presetSubtype="1" fill="hold" nodeType="clickEffect">
                                  <p:stCondLst>
                                    <p:cond delay="0"/>
                                  </p:stCondLst>
                                  <p:childTnLst>
                                    <p:set>
                                      <p:cBhvr>
                                        <p:cTn id="68" dur="1" fill="hold">
                                          <p:stCondLst>
                                            <p:cond delay="0"/>
                                          </p:stCondLst>
                                        </p:cTn>
                                        <p:tgtEl>
                                          <p:spTgt spid="144429"/>
                                        </p:tgtEl>
                                        <p:attrNameLst>
                                          <p:attrName>style.visibility</p:attrName>
                                        </p:attrNameLst>
                                      </p:cBhvr>
                                      <p:to>
                                        <p:strVal val="visible"/>
                                      </p:to>
                                    </p:set>
                                    <p:animEffect transition="in" filter="slide(fromTop)">
                                      <p:cBhvr>
                                        <p:cTn id="69" dur="500"/>
                                        <p:tgtEl>
                                          <p:spTgt spid="144429"/>
                                        </p:tgtEl>
                                      </p:cBhvr>
                                    </p:animEffect>
                                  </p:childTnLst>
                                </p:cTn>
                              </p:par>
                            </p:childTnLst>
                          </p:cTn>
                        </p:par>
                        <p:par>
                          <p:cTn id="70" fill="hold">
                            <p:stCondLst>
                              <p:cond delay="500"/>
                            </p:stCondLst>
                            <p:childTnLst>
                              <p:par>
                                <p:cTn id="71" presetID="16" presetClass="entr" presetSubtype="37" fill="hold" grpId="0" nodeType="afterEffect">
                                  <p:stCondLst>
                                    <p:cond delay="1000"/>
                                  </p:stCondLst>
                                  <p:childTnLst>
                                    <p:set>
                                      <p:cBhvr>
                                        <p:cTn id="72" dur="1" fill="hold">
                                          <p:stCondLst>
                                            <p:cond delay="0"/>
                                          </p:stCondLst>
                                        </p:cTn>
                                        <p:tgtEl>
                                          <p:spTgt spid="144426"/>
                                        </p:tgtEl>
                                        <p:attrNameLst>
                                          <p:attrName>style.visibility</p:attrName>
                                        </p:attrNameLst>
                                      </p:cBhvr>
                                      <p:to>
                                        <p:strVal val="visible"/>
                                      </p:to>
                                    </p:set>
                                    <p:animEffect transition="in" filter="barn(outVertical)">
                                      <p:cBhvr>
                                        <p:cTn id="73" dur="500"/>
                                        <p:tgtEl>
                                          <p:spTgt spid="144426"/>
                                        </p:tgtEl>
                                      </p:cBhvr>
                                    </p:animEffect>
                                  </p:childTnLst>
                                </p:cTn>
                              </p:par>
                            </p:childTnLst>
                          </p:cTn>
                        </p:par>
                        <p:par>
                          <p:cTn id="74" fill="hold">
                            <p:stCondLst>
                              <p:cond delay="2000"/>
                            </p:stCondLst>
                            <p:childTnLst>
                              <p:par>
                                <p:cTn id="75" presetID="23" presetClass="entr" presetSubtype="16" fill="hold" grpId="0" nodeType="afterEffect">
                                  <p:stCondLst>
                                    <p:cond delay="2000"/>
                                  </p:stCondLst>
                                  <p:childTnLst>
                                    <p:set>
                                      <p:cBhvr>
                                        <p:cTn id="76" dur="1" fill="hold">
                                          <p:stCondLst>
                                            <p:cond delay="0"/>
                                          </p:stCondLst>
                                        </p:cTn>
                                        <p:tgtEl>
                                          <p:spTgt spid="144433"/>
                                        </p:tgtEl>
                                        <p:attrNameLst>
                                          <p:attrName>style.visibility</p:attrName>
                                        </p:attrNameLst>
                                      </p:cBhvr>
                                      <p:to>
                                        <p:strVal val="visible"/>
                                      </p:to>
                                    </p:set>
                                    <p:anim calcmode="lin" valueType="num">
                                      <p:cBhvr>
                                        <p:cTn id="77" dur="500" fill="hold"/>
                                        <p:tgtEl>
                                          <p:spTgt spid="144433"/>
                                        </p:tgtEl>
                                        <p:attrNameLst>
                                          <p:attrName>ppt_w</p:attrName>
                                        </p:attrNameLst>
                                      </p:cBhvr>
                                      <p:tavLst>
                                        <p:tav tm="0">
                                          <p:val>
                                            <p:fltVal val="0"/>
                                          </p:val>
                                        </p:tav>
                                        <p:tav tm="100000">
                                          <p:val>
                                            <p:strVal val="#ppt_w"/>
                                          </p:val>
                                        </p:tav>
                                      </p:tavLst>
                                    </p:anim>
                                    <p:anim calcmode="lin" valueType="num">
                                      <p:cBhvr>
                                        <p:cTn id="78" dur="500" fill="hold"/>
                                        <p:tgtEl>
                                          <p:spTgt spid="14443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402" grpId="0" animBg="1"/>
      <p:bldP spid="144403" grpId="0" animBg="1"/>
      <p:bldP spid="144424" grpId="0" autoUpdateAnimBg="0"/>
      <p:bldP spid="144425" grpId="0" autoUpdateAnimBg="0"/>
      <p:bldP spid="144426" grpId="0" autoUpdateAnimBg="0"/>
      <p:bldP spid="144432" grpId="0" animBg="1"/>
      <p:bldP spid="144433" grpId="0" animBg="1" autoUpdateAnimBg="0"/>
      <p:bldP spid="144434" grpId="0" animBg="1"/>
      <p:bldP spid="144435" grpId="0" animBg="1"/>
      <p:bldP spid="144436" grpId="0" animBg="1"/>
      <p:bldP spid="144441" grpId="0" animBg="1"/>
      <p:bldP spid="144442" grpId="0" animBg="1" autoUpdateAnimBg="0"/>
      <p:bldP spid="144444"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703263" y="1101725"/>
            <a:ext cx="7905750" cy="615950"/>
          </a:xfrm>
          <a:noFill/>
          <a:ln/>
        </p:spPr>
        <p:txBody>
          <a:bodyPr/>
          <a:lstStyle/>
          <a:p>
            <a:r>
              <a:rPr lang="en-US">
                <a:solidFill>
                  <a:srgbClr val="66FFFF"/>
                </a:solidFill>
              </a:rPr>
              <a:t>Interval Estimate of</a:t>
            </a:r>
            <a:r>
              <a:rPr lang="en-US" i="1">
                <a:solidFill>
                  <a:srgbClr val="66FFFF"/>
                </a:solidFill>
                <a:latin typeface="Symbol" pitchFamily="18" charset="2"/>
              </a:rPr>
              <a:t> m</a:t>
            </a:r>
            <a:endParaRPr lang="en-US"/>
          </a:p>
        </p:txBody>
      </p:sp>
      <p:sp>
        <p:nvSpPr>
          <p:cNvPr id="12295" name="Rectangle 7"/>
          <p:cNvSpPr>
            <a:spLocks noChangeArrowheads="1"/>
          </p:cNvSpPr>
          <p:nvPr/>
        </p:nvSpPr>
        <p:spPr bwMode="auto">
          <a:xfrm>
            <a:off x="3671888" y="1719263"/>
            <a:ext cx="1943100" cy="103663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2290" name="Rectangle 2"/>
          <p:cNvSpPr>
            <a:spLocks noGrp="1" noChangeArrowheads="1"/>
          </p:cNvSpPr>
          <p:nvPr>
            <p:ph type="title"/>
          </p:nvPr>
        </p:nvSpPr>
        <p:spPr>
          <a:xfrm>
            <a:off x="685800" y="160338"/>
            <a:ext cx="7772400" cy="814387"/>
          </a:xfrm>
          <a:noFill/>
          <a:ln/>
        </p:spPr>
        <p:txBody>
          <a:bodyPr/>
          <a:lstStyle/>
          <a:p>
            <a:r>
              <a:rPr lang="en-US" dirty="0"/>
              <a:t>Interval Estimate of a Population Mean:</a:t>
            </a:r>
            <a:br>
              <a:rPr lang="en-US" dirty="0"/>
            </a:br>
            <a:r>
              <a:rPr lang="en-US" i="1" dirty="0">
                <a:latin typeface="Symbol" pitchFamily="18" charset="2"/>
              </a:rPr>
              <a:t>s</a:t>
            </a:r>
            <a:r>
              <a:rPr lang="en-US" dirty="0"/>
              <a:t>  Known</a:t>
            </a:r>
          </a:p>
        </p:txBody>
      </p:sp>
      <p:graphicFrame>
        <p:nvGraphicFramePr>
          <p:cNvPr id="12292" name="Object 4">
            <a:hlinkClick r:id="" action="ppaction://ole?verb=0"/>
          </p:cNvPr>
          <p:cNvGraphicFramePr>
            <a:graphicFrameLocks/>
          </p:cNvGraphicFramePr>
          <p:nvPr/>
        </p:nvGraphicFramePr>
        <p:xfrm>
          <a:off x="3871913" y="1789113"/>
          <a:ext cx="1514475" cy="757237"/>
        </p:xfrm>
        <a:graphic>
          <a:graphicData uri="http://schemas.openxmlformats.org/presentationml/2006/ole">
            <mc:AlternateContent xmlns:mc="http://schemas.openxmlformats.org/markup-compatibility/2006">
              <mc:Choice xmlns:v="urn:schemas-microsoft-com:vml" Requires="v">
                <p:oleObj spid="_x0000_s12349" name="Equation" r:id="rId4" imgW="1371600" imgH="709560" progId="Equation">
                  <p:embed/>
                </p:oleObj>
              </mc:Choice>
              <mc:Fallback>
                <p:oleObj name="Equation" r:id="rId4" imgW="1371600" imgH="709560" progId="Equation">
                  <p:embed/>
                  <p:pic>
                    <p:nvPicPr>
                      <p:cNvPr id="0"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71913" y="1789113"/>
                        <a:ext cx="1514475" cy="75723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nvGrpSpPr>
          <p:cNvPr id="12299" name="Group 11"/>
          <p:cNvGrpSpPr>
            <a:grpSpLocks/>
          </p:cNvGrpSpPr>
          <p:nvPr/>
        </p:nvGrpSpPr>
        <p:grpSpPr bwMode="auto">
          <a:xfrm>
            <a:off x="1314450" y="2724150"/>
            <a:ext cx="7296150" cy="3048000"/>
            <a:chOff x="828" y="1716"/>
            <a:chExt cx="4596" cy="1920"/>
          </a:xfrm>
        </p:grpSpPr>
        <p:sp>
          <p:nvSpPr>
            <p:cNvPr id="12296" name="Rectangle 8"/>
            <p:cNvSpPr>
              <a:spLocks noChangeArrowheads="1"/>
            </p:cNvSpPr>
            <p:nvPr/>
          </p:nvSpPr>
          <p:spPr bwMode="auto">
            <a:xfrm>
              <a:off x="828" y="1716"/>
              <a:ext cx="4596" cy="1920"/>
            </a:xfrm>
            <a:prstGeom prst="rect">
              <a:avLst/>
            </a:prstGeom>
            <a:noFill/>
            <a:ln w="12700">
              <a:noFill/>
              <a:miter lim="800000"/>
              <a:headEnd/>
              <a:tailEnd/>
            </a:ln>
            <a:effectLst/>
          </p:spPr>
          <p:txBody>
            <a:bodyPr wrap="none" anchor="ctr"/>
            <a:lstStyle/>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where:           is the sample mean</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1 -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   is the confidence coefficient</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z</a:t>
              </a:r>
              <a:r>
                <a:rPr lang="en-US" sz="2400" i="1" baseline="-25000">
                  <a:effectLst>
                    <a:outerShdw blurRad="38100" dist="38100" dir="2700000" algn="tl">
                      <a:srgbClr val="000000"/>
                    </a:outerShdw>
                  </a:effectLst>
                  <a:latin typeface="Symbol" pitchFamily="18" charset="2"/>
                </a:rPr>
                <a:t></a:t>
              </a:r>
              <a:r>
                <a:rPr lang="en-US" sz="2400" i="1" baseline="-25000">
                  <a:effectLst>
                    <a:outerShdw blurRad="38100" dist="38100" dir="2700000" algn="tl">
                      <a:srgbClr val="000000"/>
                    </a:outerShdw>
                  </a:effectLst>
                  <a:latin typeface="Book Antiqua" pitchFamily="18" charset="0"/>
                </a:rPr>
                <a:t>/2     </a:t>
              </a:r>
              <a:r>
                <a:rPr lang="en-US" sz="2400">
                  <a:effectLst>
                    <a:outerShdw blurRad="38100" dist="38100" dir="2700000" algn="tl">
                      <a:srgbClr val="000000"/>
                    </a:outerShdw>
                  </a:effectLst>
                  <a:latin typeface="Book Antiqua" pitchFamily="18" charset="0"/>
                </a:rPr>
                <a:t>is the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value providing an area of</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/2 in the upper tail of the standard </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normal probability distribution</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Symbol" pitchFamily="18" charset="2"/>
                </a:rPr>
                <a:t>s</a:t>
              </a:r>
              <a:r>
                <a:rPr lang="en-US" sz="2400">
                  <a:effectLst>
                    <a:outerShdw blurRad="38100" dist="38100" dir="2700000" algn="tl">
                      <a:srgbClr val="000000"/>
                    </a:outerShdw>
                  </a:effectLst>
                  <a:latin typeface="Book Antiqua" pitchFamily="18" charset="0"/>
                </a:rPr>
                <a:t>    is the population standard deviation</a:t>
              </a:r>
            </a:p>
            <a:p>
              <a:pPr algn="l">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is the sample size</a:t>
              </a:r>
            </a:p>
          </p:txBody>
        </p:sp>
        <p:graphicFrame>
          <p:nvGraphicFramePr>
            <p:cNvPr id="12294" name="Object 6"/>
            <p:cNvGraphicFramePr>
              <a:graphicFrameLocks noChangeAspect="1"/>
            </p:cNvGraphicFramePr>
            <p:nvPr/>
          </p:nvGraphicFramePr>
          <p:xfrm>
            <a:off x="1750" y="1861"/>
            <a:ext cx="196" cy="232"/>
          </p:xfrm>
          <a:graphic>
            <a:graphicData uri="http://schemas.openxmlformats.org/presentationml/2006/ole">
              <mc:AlternateContent xmlns:mc="http://schemas.openxmlformats.org/markup-compatibility/2006">
                <mc:Choice xmlns:v="urn:schemas-microsoft-com:vml" Requires="v">
                  <p:oleObj spid="_x0000_s12350" name="Equation" r:id="rId6" imgW="139680" imgH="164880" progId="Equation.3">
                    <p:embed/>
                  </p:oleObj>
                </mc:Choice>
                <mc:Fallback>
                  <p:oleObj name="Equation" r:id="rId6" imgW="139680" imgH="164880" progId="Equation.3">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0" y="1861"/>
                          <a:ext cx="196" cy="232"/>
                        </a:xfrm>
                        <a:prstGeom prst="rect">
                          <a:avLst/>
                        </a:prstGeom>
                        <a:noFill/>
                        <a:effectLst>
                          <a:outerShdw dist="17961" dir="2700000" algn="ctr" rotWithShape="0">
                            <a:schemeClr val="bg2"/>
                          </a:outerShdw>
                        </a:effectLst>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
        <p:nvSpPr>
          <p:cNvPr id="12298" name="AutoShape 10"/>
          <p:cNvSpPr>
            <a:spLocks noChangeArrowheads="1"/>
          </p:cNvSpPr>
          <p:nvPr/>
        </p:nvSpPr>
        <p:spPr bwMode="auto">
          <a:xfrm rot="5400000">
            <a:off x="3373438" y="21351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2298"/>
                                        </p:tgtEl>
                                        <p:attrNameLst>
                                          <p:attrName>style.visibility</p:attrName>
                                        </p:attrNameLst>
                                      </p:cBhvr>
                                      <p:to>
                                        <p:strVal val="visible"/>
                                      </p:to>
                                    </p:set>
                                    <p:animEffect transition="in" filter="slide(fromLeft)">
                                      <p:cBhvr>
                                        <p:cTn id="7" dur="500"/>
                                        <p:tgtEl>
                                          <p:spTgt spid="12298"/>
                                        </p:tgtEl>
                                      </p:cBhvr>
                                    </p:animEffect>
                                  </p:childTnLst>
                                  <p:subTnLst>
                                    <p:set>
                                      <p:cBhvr override="childStyle">
                                        <p:cTn dur="1" fill="hold" display="0" masterRel="nextClick" afterEffect="1"/>
                                        <p:tgtEl>
                                          <p:spTgt spid="1229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295"/>
                                        </p:tgtEl>
                                        <p:attrNameLst>
                                          <p:attrName>style.visibility</p:attrName>
                                        </p:attrNameLst>
                                      </p:cBhvr>
                                      <p:to>
                                        <p:strVal val="visible"/>
                                      </p:to>
                                    </p:set>
                                    <p:animEffect transition="in" filter="dissolve">
                                      <p:cBhvr>
                                        <p:cTn id="12" dur="500"/>
                                        <p:tgtEl>
                                          <p:spTgt spid="12295"/>
                                        </p:tgtEl>
                                      </p:cBhvr>
                                    </p:animEffect>
                                  </p:childTnLst>
                                </p:cTn>
                              </p:par>
                            </p:childTnLst>
                          </p:cTn>
                        </p:par>
                        <p:par>
                          <p:cTn id="13" fill="hold">
                            <p:stCondLst>
                              <p:cond delay="500"/>
                            </p:stCondLst>
                            <p:childTnLst>
                              <p:par>
                                <p:cTn id="14" presetID="23" presetClass="entr" presetSubtype="272" fill="hold" nodeType="afterEffect">
                                  <p:stCondLst>
                                    <p:cond delay="1000"/>
                                  </p:stCondLst>
                                  <p:childTnLst>
                                    <p:set>
                                      <p:cBhvr>
                                        <p:cTn id="15" dur="1" fill="hold">
                                          <p:stCondLst>
                                            <p:cond delay="0"/>
                                          </p:stCondLst>
                                        </p:cTn>
                                        <p:tgtEl>
                                          <p:spTgt spid="12292"/>
                                        </p:tgtEl>
                                        <p:attrNameLst>
                                          <p:attrName>style.visibility</p:attrName>
                                        </p:attrNameLst>
                                      </p:cBhvr>
                                      <p:to>
                                        <p:strVal val="visible"/>
                                      </p:to>
                                    </p:set>
                                    <p:anim calcmode="lin" valueType="num">
                                      <p:cBhvr>
                                        <p:cTn id="16" dur="500" fill="hold"/>
                                        <p:tgtEl>
                                          <p:spTgt spid="12292"/>
                                        </p:tgtEl>
                                        <p:attrNameLst>
                                          <p:attrName>ppt_w</p:attrName>
                                        </p:attrNameLst>
                                      </p:cBhvr>
                                      <p:tavLst>
                                        <p:tav tm="0">
                                          <p:val>
                                            <p:strVal val="2/3*#ppt_w"/>
                                          </p:val>
                                        </p:tav>
                                        <p:tav tm="100000">
                                          <p:val>
                                            <p:strVal val="#ppt_w"/>
                                          </p:val>
                                        </p:tav>
                                      </p:tavLst>
                                    </p:anim>
                                    <p:anim calcmode="lin" valueType="num">
                                      <p:cBhvr>
                                        <p:cTn id="17" dur="500" fill="hold"/>
                                        <p:tgtEl>
                                          <p:spTgt spid="12292"/>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3" presetClass="entr" presetSubtype="10" fill="hold" nodeType="afterEffect">
                                  <p:stCondLst>
                                    <p:cond delay="1000"/>
                                  </p:stCondLst>
                                  <p:childTnLst>
                                    <p:set>
                                      <p:cBhvr>
                                        <p:cTn id="20" dur="1" fill="hold">
                                          <p:stCondLst>
                                            <p:cond delay="0"/>
                                          </p:stCondLst>
                                        </p:cTn>
                                        <p:tgtEl>
                                          <p:spTgt spid="12299"/>
                                        </p:tgtEl>
                                        <p:attrNameLst>
                                          <p:attrName>style.visibility</p:attrName>
                                        </p:attrNameLst>
                                      </p:cBhvr>
                                      <p:to>
                                        <p:strVal val="visible"/>
                                      </p:to>
                                    </p:set>
                                    <p:animEffect transition="in" filter="blinds(horizontal)">
                                      <p:cBhvr>
                                        <p:cTn id="21" dur="500"/>
                                        <p:tgtEl>
                                          <p:spTgt spid="12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5" grpId="0" animBg="1"/>
      <p:bldP spid="1229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bwMode="auto">
          <a:xfrm>
            <a:off x="1155700" y="2159000"/>
            <a:ext cx="7429500" cy="2286000"/>
          </a:xfrm>
          <a:prstGeom prst="rect">
            <a:avLst/>
          </a:prstGeom>
          <a:gradFill flip="none" rotWithShape="1">
            <a:gsLst>
              <a:gs pos="0">
                <a:schemeClr val="tx1">
                  <a:lumMod val="50000"/>
                  <a:shade val="30000"/>
                  <a:satMod val="115000"/>
                </a:schemeClr>
              </a:gs>
              <a:gs pos="50000">
                <a:schemeClr val="tx1">
                  <a:lumMod val="50000"/>
                  <a:shade val="67500"/>
                  <a:satMod val="115000"/>
                </a:schemeClr>
              </a:gs>
              <a:gs pos="100000">
                <a:schemeClr val="tx1">
                  <a:lumMod val="50000"/>
                  <a:shade val="100000"/>
                  <a:satMod val="115000"/>
                </a:schemeClr>
              </a:gs>
            </a:gsLst>
            <a:lin ang="2700000" scaled="1"/>
            <a:tileRect/>
          </a:gradFill>
          <a:ln w="12700"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marL="457200" marR="0" indent="-457200" algn="ctr" defTabSz="914400" rtl="0" eaLnBrk="0" fontAlgn="base" latinLnBrk="0" hangingPunct="0">
              <a:lnSpc>
                <a:spcPct val="100000"/>
              </a:lnSpc>
              <a:spcBef>
                <a:spcPct val="0"/>
              </a:spcBef>
              <a:spcAft>
                <a:spcPct val="0"/>
              </a:spcAft>
              <a:buClrTx/>
              <a:buSzTx/>
              <a:buFontTx/>
              <a:buNone/>
              <a:tabLst/>
            </a:pPr>
            <a:endParaRPr kumimoji="0" lang="en-US" sz="2200" b="0" i="0" u="none" strike="noStrike" cap="none" normalizeH="0" baseline="0">
              <a:ln>
                <a:noFill/>
              </a:ln>
              <a:solidFill>
                <a:schemeClr val="tx1"/>
              </a:solidFill>
              <a:effectLst>
                <a:outerShdw blurRad="38100" dist="38100" dir="2700000" algn="tl">
                  <a:srgbClr val="000000">
                    <a:alpha val="43137"/>
                  </a:srgbClr>
                </a:outerShdw>
              </a:effectLst>
              <a:latin typeface="MS Reference Serif" pitchFamily="18" charset="0"/>
            </a:endParaRPr>
          </a:p>
        </p:txBody>
      </p:sp>
      <p:sp>
        <p:nvSpPr>
          <p:cNvPr id="4" name="Rectangle 2"/>
          <p:cNvSpPr>
            <a:spLocks noGrp="1" noChangeArrowheads="1"/>
          </p:cNvSpPr>
          <p:nvPr>
            <p:ph type="title"/>
          </p:nvPr>
        </p:nvSpPr>
        <p:spPr>
          <a:xfrm>
            <a:off x="685800" y="160338"/>
            <a:ext cx="7772400" cy="814387"/>
          </a:xfrm>
          <a:noFill/>
          <a:ln/>
        </p:spPr>
        <p:txBody>
          <a:bodyPr/>
          <a:lstStyle/>
          <a:p>
            <a:r>
              <a:rPr lang="en-US" dirty="0"/>
              <a:t>Interval Estimate of a Population Mean:</a:t>
            </a:r>
            <a:br>
              <a:rPr lang="en-US" dirty="0"/>
            </a:br>
            <a:r>
              <a:rPr lang="en-US" i="1" dirty="0">
                <a:latin typeface="Symbol" pitchFamily="18" charset="2"/>
              </a:rPr>
              <a:t>s</a:t>
            </a:r>
            <a:r>
              <a:rPr lang="en-US" dirty="0"/>
              <a:t>  Known</a:t>
            </a:r>
          </a:p>
        </p:txBody>
      </p:sp>
      <p:sp>
        <p:nvSpPr>
          <p:cNvPr id="5" name="Rectangle 31"/>
          <p:cNvSpPr>
            <a:spLocks noChangeArrowheads="1"/>
          </p:cNvSpPr>
          <p:nvPr/>
        </p:nvSpPr>
        <p:spPr bwMode="auto">
          <a:xfrm>
            <a:off x="714374" y="1117600"/>
            <a:ext cx="6689725" cy="9398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dirty="0">
                <a:solidFill>
                  <a:srgbClr val="66FFFF"/>
                </a:solidFill>
                <a:effectLst>
                  <a:outerShdw blurRad="38100" dist="38100" dir="2700000" algn="tl">
                    <a:srgbClr val="000000"/>
                  </a:outerShdw>
                </a:effectLst>
                <a:latin typeface="Book Antiqua" pitchFamily="18" charset="0"/>
              </a:rPr>
              <a:t>Values of </a:t>
            </a:r>
            <a:r>
              <a:rPr lang="en-US" sz="2400" i="1" dirty="0" err="1">
                <a:solidFill>
                  <a:srgbClr val="66FFFF"/>
                </a:solidFill>
                <a:effectLst>
                  <a:outerShdw blurRad="38100" dist="38100" dir="2700000" algn="tl">
                    <a:srgbClr val="000000"/>
                  </a:outerShdw>
                </a:effectLst>
                <a:latin typeface="Book Antiqua" pitchFamily="18" charset="0"/>
              </a:rPr>
              <a:t>z</a:t>
            </a:r>
            <a:r>
              <a:rPr lang="en-US" sz="2400" i="1" baseline="-25000" dirty="0" err="1">
                <a:solidFill>
                  <a:srgbClr val="66FFFF"/>
                </a:solidFill>
                <a:effectLst>
                  <a:outerShdw blurRad="38100" dist="38100" dir="2700000" algn="tl">
                    <a:srgbClr val="000000"/>
                  </a:outerShdw>
                </a:effectLst>
                <a:latin typeface="Symbol" pitchFamily="18" charset="2"/>
              </a:rPr>
              <a:t>a</a:t>
            </a:r>
            <a:r>
              <a:rPr lang="en-US" sz="2400" baseline="-25000" dirty="0">
                <a:solidFill>
                  <a:srgbClr val="66FFFF"/>
                </a:solidFill>
                <a:effectLst>
                  <a:outerShdw blurRad="38100" dist="38100" dir="2700000" algn="tl">
                    <a:srgbClr val="000000"/>
                  </a:outerShdw>
                </a:effectLst>
                <a:latin typeface="Book Antiqua" pitchFamily="18" charset="0"/>
              </a:rPr>
              <a:t>/2</a:t>
            </a:r>
            <a:r>
              <a:rPr lang="en-US" sz="2400" dirty="0">
                <a:solidFill>
                  <a:srgbClr val="66FFFF"/>
                </a:solidFill>
                <a:effectLst>
                  <a:outerShdw blurRad="38100" dist="38100" dir="2700000" algn="tl">
                    <a:srgbClr val="000000"/>
                  </a:outerShdw>
                </a:effectLst>
                <a:latin typeface="Book Antiqua" pitchFamily="18" charset="0"/>
              </a:rPr>
              <a:t> for the Most Commonly Used Confidence Levels</a:t>
            </a:r>
          </a:p>
        </p:txBody>
      </p:sp>
      <p:sp>
        <p:nvSpPr>
          <p:cNvPr id="6" name="TextBox 5"/>
          <p:cNvSpPr txBox="1"/>
          <p:nvPr/>
        </p:nvSpPr>
        <p:spPr>
          <a:xfrm>
            <a:off x="1333500" y="3175000"/>
            <a:ext cx="7277100" cy="461665"/>
          </a:xfrm>
          <a:prstGeom prst="rect">
            <a:avLst/>
          </a:prstGeom>
          <a:noFill/>
        </p:spPr>
        <p:txBody>
          <a:bodyPr wrap="square" rtlCol="0">
            <a:spAutoFit/>
          </a:bodyPr>
          <a:lstStyle/>
          <a:p>
            <a:pPr algn="l"/>
            <a:r>
              <a:rPr lang="en-US" sz="2400" dirty="0">
                <a:latin typeface="+mn-lt"/>
              </a:rPr>
              <a:t>       90%        .10        .05                 .9500               1.645</a:t>
            </a:r>
            <a:endParaRPr lang="en-US" dirty="0"/>
          </a:p>
        </p:txBody>
      </p:sp>
      <p:sp>
        <p:nvSpPr>
          <p:cNvPr id="7" name="TextBox 6"/>
          <p:cNvSpPr txBox="1"/>
          <p:nvPr/>
        </p:nvSpPr>
        <p:spPr>
          <a:xfrm>
            <a:off x="1282700" y="2247901"/>
            <a:ext cx="7683500" cy="830997"/>
          </a:xfrm>
          <a:prstGeom prst="rect">
            <a:avLst/>
          </a:prstGeom>
          <a:noFill/>
        </p:spPr>
        <p:txBody>
          <a:bodyPr wrap="square" rtlCol="0">
            <a:spAutoFit/>
          </a:bodyPr>
          <a:lstStyle/>
          <a:p>
            <a:pPr algn="l"/>
            <a:r>
              <a:rPr lang="en-US" sz="2400" dirty="0">
                <a:latin typeface="+mn-lt"/>
              </a:rPr>
              <a:t>Confidence                                     Table</a:t>
            </a:r>
          </a:p>
          <a:p>
            <a:pPr algn="l"/>
            <a:r>
              <a:rPr lang="en-US" sz="2400" dirty="0">
                <a:latin typeface="+mn-lt"/>
              </a:rPr>
              <a:t>      Level         </a:t>
            </a:r>
            <a:r>
              <a:rPr lang="en-US" sz="2400" i="1" dirty="0">
                <a:latin typeface="Symbol" pitchFamily="18" charset="2"/>
              </a:rPr>
              <a:t>a</a:t>
            </a:r>
            <a:r>
              <a:rPr lang="en-US" sz="2400" dirty="0">
                <a:latin typeface="+mn-lt"/>
              </a:rPr>
              <a:t>         </a:t>
            </a:r>
            <a:r>
              <a:rPr lang="en-US" sz="2400" i="1" dirty="0" err="1">
                <a:latin typeface="Symbol" pitchFamily="18" charset="2"/>
              </a:rPr>
              <a:t>a</a:t>
            </a:r>
            <a:r>
              <a:rPr lang="en-US" sz="2400" dirty="0">
                <a:latin typeface="+mn-lt"/>
              </a:rPr>
              <a:t>/2       Look-up Area        </a:t>
            </a:r>
            <a:r>
              <a:rPr lang="en-US" sz="2400" dirty="0" err="1">
                <a:latin typeface="+mn-lt"/>
              </a:rPr>
              <a:t>z</a:t>
            </a:r>
            <a:r>
              <a:rPr lang="en-US" sz="2400" i="1" baseline="-25000" dirty="0" err="1">
                <a:latin typeface="Symbol" pitchFamily="18" charset="2"/>
              </a:rPr>
              <a:t>a</a:t>
            </a:r>
            <a:r>
              <a:rPr lang="en-US" sz="2400" baseline="-25000" dirty="0">
                <a:latin typeface="+mn-lt"/>
              </a:rPr>
              <a:t>/2</a:t>
            </a:r>
            <a:r>
              <a:rPr lang="en-US" sz="2400" dirty="0">
                <a:latin typeface="+mn-lt"/>
              </a:rPr>
              <a:t> </a:t>
            </a:r>
            <a:endParaRPr lang="en-US" dirty="0"/>
          </a:p>
        </p:txBody>
      </p:sp>
      <p:cxnSp>
        <p:nvCxnSpPr>
          <p:cNvPr id="10" name="Straight Connector 9"/>
          <p:cNvCxnSpPr/>
          <p:nvPr/>
        </p:nvCxnSpPr>
        <p:spPr bwMode="auto">
          <a:xfrm>
            <a:off x="1447800" y="3111500"/>
            <a:ext cx="6858000" cy="1588"/>
          </a:xfrm>
          <a:prstGeom prst="line">
            <a:avLst/>
          </a:prstGeom>
          <a:solidFill>
            <a:schemeClr val="accent1"/>
          </a:solidFill>
          <a:ln w="12700" cap="flat" cmpd="sng" algn="ctr">
            <a:solidFill>
              <a:schemeClr val="tx1"/>
            </a:solidFill>
            <a:prstDash val="solid"/>
            <a:round/>
            <a:headEnd type="none" w="med" len="med"/>
            <a:tailEnd type="none" w="med" len="med"/>
          </a:ln>
          <a:effectLst/>
        </p:spPr>
      </p:cxnSp>
      <p:sp>
        <p:nvSpPr>
          <p:cNvPr id="11" name="TextBox 10"/>
          <p:cNvSpPr txBox="1"/>
          <p:nvPr/>
        </p:nvSpPr>
        <p:spPr>
          <a:xfrm>
            <a:off x="1333500" y="3543300"/>
            <a:ext cx="7277100" cy="461665"/>
          </a:xfrm>
          <a:prstGeom prst="rect">
            <a:avLst/>
          </a:prstGeom>
          <a:noFill/>
        </p:spPr>
        <p:txBody>
          <a:bodyPr wrap="square" rtlCol="0">
            <a:spAutoFit/>
          </a:bodyPr>
          <a:lstStyle/>
          <a:p>
            <a:pPr algn="l"/>
            <a:r>
              <a:rPr lang="en-US" sz="2400" dirty="0">
                <a:latin typeface="+mn-lt"/>
              </a:rPr>
              <a:t>       95%        .05        .025               .9750               1.960</a:t>
            </a:r>
            <a:endParaRPr lang="en-US" dirty="0"/>
          </a:p>
        </p:txBody>
      </p:sp>
      <p:sp>
        <p:nvSpPr>
          <p:cNvPr id="12" name="TextBox 11"/>
          <p:cNvSpPr txBox="1"/>
          <p:nvPr/>
        </p:nvSpPr>
        <p:spPr>
          <a:xfrm>
            <a:off x="1333500" y="3911600"/>
            <a:ext cx="7277100" cy="461665"/>
          </a:xfrm>
          <a:prstGeom prst="rect">
            <a:avLst/>
          </a:prstGeom>
          <a:noFill/>
        </p:spPr>
        <p:txBody>
          <a:bodyPr wrap="square" rtlCol="0">
            <a:spAutoFit/>
          </a:bodyPr>
          <a:lstStyle/>
          <a:p>
            <a:pPr algn="l"/>
            <a:r>
              <a:rPr lang="en-US" sz="2400" dirty="0">
                <a:latin typeface="+mn-lt"/>
              </a:rPr>
              <a:t>       99%        .01        .005               .9950               2.576</a:t>
            </a:r>
            <a:endParaRPr lang="en-US" dirty="0"/>
          </a:p>
        </p:txBody>
      </p:sp>
      <p:sp>
        <p:nvSpPr>
          <p:cNvPr id="13" name="AutoShape 10"/>
          <p:cNvSpPr>
            <a:spLocks noChangeArrowheads="1"/>
          </p:cNvSpPr>
          <p:nvPr/>
        </p:nvSpPr>
        <p:spPr bwMode="auto">
          <a:xfrm rot="5400000">
            <a:off x="846138" y="30241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3"/>
                                        </p:tgtEl>
                                        <p:attrNameLst>
                                          <p:attrName>style.visibility</p:attrName>
                                        </p:attrNameLst>
                                      </p:cBhvr>
                                      <p:to>
                                        <p:strVal val="visible"/>
                                      </p:to>
                                    </p:set>
                                    <p:animEffect transition="in" filter="slide(fromLeft)">
                                      <p:cBhvr>
                                        <p:cTn id="7" dur="500"/>
                                        <p:tgtEl>
                                          <p:spTgt spid="13"/>
                                        </p:tgtEl>
                                      </p:cBhvr>
                                    </p:animEffect>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Horizontal)">
                                      <p:cBhvr>
                                        <p:cTn id="12" dur="500"/>
                                        <p:tgtEl>
                                          <p:spTgt spid="8"/>
                                        </p:tgtEl>
                                      </p:cBhvr>
                                    </p:animEffect>
                                  </p:childTnLst>
                                </p:cTn>
                              </p:par>
                              <p:par>
                                <p:cTn id="13" presetID="3" presetClass="entr" presetSubtype="10" fill="hold" grpId="0" nodeType="withEffect">
                                  <p:stCondLst>
                                    <p:cond delay="500"/>
                                  </p:stCondLst>
                                  <p:childTnLst>
                                    <p:set>
                                      <p:cBhvr>
                                        <p:cTn id="14" dur="1" fill="hold">
                                          <p:stCondLst>
                                            <p:cond delay="0"/>
                                          </p:stCondLst>
                                        </p:cTn>
                                        <p:tgtEl>
                                          <p:spTgt spid="7"/>
                                        </p:tgtEl>
                                        <p:attrNameLst>
                                          <p:attrName>style.visibility</p:attrName>
                                        </p:attrNameLst>
                                      </p:cBhvr>
                                      <p:to>
                                        <p:strVal val="visible"/>
                                      </p:to>
                                    </p:set>
                                    <p:animEffect transition="in" filter="blinds(horizontal)">
                                      <p:cBhvr>
                                        <p:cTn id="15" dur="500"/>
                                        <p:tgtEl>
                                          <p:spTgt spid="7"/>
                                        </p:tgtEl>
                                      </p:cBhvr>
                                    </p:animEffect>
                                  </p:childTnLst>
                                </p:cTn>
                              </p:par>
                            </p:childTnLst>
                          </p:cTn>
                        </p:par>
                        <p:par>
                          <p:cTn id="16" fill="hold">
                            <p:stCondLst>
                              <p:cond delay="1000"/>
                            </p:stCondLst>
                            <p:childTnLst>
                              <p:par>
                                <p:cTn id="17" presetID="16" presetClass="entr" presetSubtype="26" fill="hold" nodeType="afterEffect">
                                  <p:stCondLst>
                                    <p:cond delay="2000"/>
                                  </p:stCondLst>
                                  <p:childTnLst>
                                    <p:set>
                                      <p:cBhvr>
                                        <p:cTn id="18" dur="1" fill="hold">
                                          <p:stCondLst>
                                            <p:cond delay="0"/>
                                          </p:stCondLst>
                                        </p:cTn>
                                        <p:tgtEl>
                                          <p:spTgt spid="10"/>
                                        </p:tgtEl>
                                        <p:attrNameLst>
                                          <p:attrName>style.visibility</p:attrName>
                                        </p:attrNameLst>
                                      </p:cBhvr>
                                      <p:to>
                                        <p:strVal val="visible"/>
                                      </p:to>
                                    </p:set>
                                    <p:animEffect transition="in" filter="barn(inHorizontal)">
                                      <p:cBhvr>
                                        <p:cTn id="19" dur="500"/>
                                        <p:tgtEl>
                                          <p:spTgt spid="10"/>
                                        </p:tgtEl>
                                      </p:cBhvr>
                                    </p:animEffect>
                                  </p:childTnLst>
                                </p:cTn>
                              </p:par>
                            </p:childTnLst>
                          </p:cTn>
                        </p:par>
                        <p:par>
                          <p:cTn id="20" fill="hold">
                            <p:stCondLst>
                              <p:cond delay="3500"/>
                            </p:stCondLst>
                            <p:childTnLst>
                              <p:par>
                                <p:cTn id="21" presetID="3" presetClass="entr" presetSubtype="10" fill="hold" grpId="0" nodeType="afterEffect">
                                  <p:stCondLst>
                                    <p:cond delay="1000"/>
                                  </p:stCondLst>
                                  <p:childTnLst>
                                    <p:set>
                                      <p:cBhvr>
                                        <p:cTn id="22" dur="1" fill="hold">
                                          <p:stCondLst>
                                            <p:cond delay="0"/>
                                          </p:stCondLst>
                                        </p:cTn>
                                        <p:tgtEl>
                                          <p:spTgt spid="6"/>
                                        </p:tgtEl>
                                        <p:attrNameLst>
                                          <p:attrName>style.visibility</p:attrName>
                                        </p:attrNameLst>
                                      </p:cBhvr>
                                      <p:to>
                                        <p:strVal val="visible"/>
                                      </p:to>
                                    </p:set>
                                    <p:animEffect transition="in" filter="blinds(horizontal)">
                                      <p:cBhvr>
                                        <p:cTn id="23" dur="500"/>
                                        <p:tgtEl>
                                          <p:spTgt spid="6"/>
                                        </p:tgtEl>
                                      </p:cBhvr>
                                    </p:animEffect>
                                  </p:childTnLst>
                                </p:cTn>
                              </p:par>
                            </p:childTnLst>
                          </p:cTn>
                        </p:par>
                        <p:par>
                          <p:cTn id="24" fill="hold">
                            <p:stCondLst>
                              <p:cond delay="5000"/>
                            </p:stCondLst>
                            <p:childTnLst>
                              <p:par>
                                <p:cTn id="25" presetID="3" presetClass="entr" presetSubtype="10" fill="hold" grpId="0" nodeType="afterEffect">
                                  <p:stCondLst>
                                    <p:cond delay="150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childTnLst>
                          </p:cTn>
                        </p:par>
                        <p:par>
                          <p:cTn id="28" fill="hold">
                            <p:stCondLst>
                              <p:cond delay="7000"/>
                            </p:stCondLst>
                            <p:childTnLst>
                              <p:par>
                                <p:cTn id="29" presetID="3" presetClass="entr" presetSubtype="10" fill="hold" grpId="0" nodeType="afterEffect">
                                  <p:stCondLst>
                                    <p:cond delay="1000"/>
                                  </p:stCondLst>
                                  <p:childTnLst>
                                    <p:set>
                                      <p:cBhvr>
                                        <p:cTn id="30" dur="1" fill="hold">
                                          <p:stCondLst>
                                            <p:cond delay="0"/>
                                          </p:stCondLst>
                                        </p:cTn>
                                        <p:tgtEl>
                                          <p:spTgt spid="12"/>
                                        </p:tgtEl>
                                        <p:attrNameLst>
                                          <p:attrName>style.visibility</p:attrName>
                                        </p:attrNameLst>
                                      </p:cBhvr>
                                      <p:to>
                                        <p:strVal val="visible"/>
                                      </p:to>
                                    </p:set>
                                    <p:animEffect transition="in" filter="blinds(horizontal)">
                                      <p:cBhvr>
                                        <p:cTn id="3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p:bldP spid="7" grpId="0"/>
      <p:bldP spid="11" grpId="0"/>
      <p:bldP spid="12" grpId="0"/>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685800" y="155575"/>
            <a:ext cx="7772400" cy="604838"/>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Meaning of Confidence</a:t>
            </a:r>
          </a:p>
        </p:txBody>
      </p:sp>
      <p:grpSp>
        <p:nvGrpSpPr>
          <p:cNvPr id="2" name="Group 1"/>
          <p:cNvGrpSpPr/>
          <p:nvPr/>
        </p:nvGrpSpPr>
        <p:grpSpPr>
          <a:xfrm>
            <a:off x="838200" y="1219200"/>
            <a:ext cx="7505700" cy="2057400"/>
            <a:chOff x="838200" y="1219200"/>
            <a:chExt cx="7505700" cy="2057400"/>
          </a:xfrm>
        </p:grpSpPr>
        <p:sp>
          <p:nvSpPr>
            <p:cNvPr id="7" name="Rectangle 4"/>
            <p:cNvSpPr>
              <a:spLocks noChangeArrowheads="1"/>
            </p:cNvSpPr>
            <p:nvPr/>
          </p:nvSpPr>
          <p:spPr bwMode="auto">
            <a:xfrm>
              <a:off x="838200" y="1219200"/>
              <a:ext cx="7505700" cy="20574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marL="342900" indent="-342900"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a:t>
              </a:r>
            </a:p>
            <a:p>
              <a:pPr marL="342900" indent="-342900"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Because 90% of all the intervals constructed using</a:t>
              </a:r>
            </a:p>
            <a:p>
              <a:pPr marL="342900" indent="-342900"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will contain the population mean,</a:t>
              </a:r>
            </a:p>
            <a:p>
              <a:pPr marL="342900" indent="-342900"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we say we are 90% confident that the interval      </a:t>
              </a:r>
            </a:p>
            <a:p>
              <a:pPr marL="342900" indent="-342900"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includes the population mean </a:t>
              </a:r>
              <a:r>
                <a:rPr lang="en-US" sz="2400" i="1" dirty="0">
                  <a:effectLst>
                    <a:outerShdw blurRad="38100" dist="38100" dir="2700000" algn="tl">
                      <a:srgbClr val="000000"/>
                    </a:outerShdw>
                  </a:effectLst>
                  <a:latin typeface="Symbol" pitchFamily="18" charset="2"/>
                </a:rPr>
                <a:t>m</a:t>
              </a:r>
              <a:r>
                <a:rPr lang="en-US" sz="2400" dirty="0">
                  <a:effectLst>
                    <a:outerShdw blurRad="38100" dist="38100" dir="2700000" algn="tl">
                      <a:srgbClr val="000000"/>
                    </a:outerShdw>
                  </a:effectLst>
                  <a:latin typeface="Book Antiqua" pitchFamily="18" charset="0"/>
                </a:rPr>
                <a:t>.  </a:t>
              </a:r>
            </a:p>
            <a:p>
              <a:pPr algn="l"/>
              <a:endParaRPr lang="en-US" sz="2400" dirty="0">
                <a:effectLst>
                  <a:outerShdw blurRad="38100" dist="38100" dir="2700000" algn="tl">
                    <a:srgbClr val="000000"/>
                  </a:outerShdw>
                </a:effectLst>
                <a:latin typeface="Book Antiqua" pitchFamily="18" charset="0"/>
              </a:endParaRPr>
            </a:p>
          </p:txBody>
        </p:sp>
        <p:graphicFrame>
          <p:nvGraphicFramePr>
            <p:cNvPr id="262146" name="Object 2">
              <a:hlinkClick r:id="" action="ppaction://ole?verb=0"/>
            </p:cNvPr>
            <p:cNvGraphicFramePr>
              <a:graphicFrameLocks/>
            </p:cNvGraphicFramePr>
            <p:nvPr>
              <p:extLst>
                <p:ext uri="{D42A27DB-BD31-4B8C-83A1-F6EECF244321}">
                  <p14:modId xmlns:p14="http://schemas.microsoft.com/office/powerpoint/2010/main" val="1370802417"/>
                </p:ext>
              </p:extLst>
            </p:nvPr>
          </p:nvGraphicFramePr>
          <p:xfrm>
            <a:off x="1041400" y="1828800"/>
            <a:ext cx="1651000" cy="508000"/>
          </p:xfrm>
          <a:graphic>
            <a:graphicData uri="http://schemas.openxmlformats.org/presentationml/2006/ole">
              <mc:AlternateContent xmlns:mc="http://schemas.openxmlformats.org/markup-compatibility/2006">
                <mc:Choice xmlns:v="urn:schemas-microsoft-com:vml" Requires="v">
                  <p:oleObj spid="_x0000_s262202" name="Equation" r:id="rId3" imgW="749160" imgH="228600" progId="Equation.DSMT4">
                    <p:embed/>
                  </p:oleObj>
                </mc:Choice>
                <mc:Fallback>
                  <p:oleObj name="Equation" r:id="rId3" imgW="749160" imgH="228600" progId="Equation.DSMT4">
                    <p:embed/>
                    <p:pic>
                      <p:nvPicPr>
                        <p:cNvPr id="0" name="Picture 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1400" y="1828800"/>
                          <a:ext cx="1651000" cy="50800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262147" name="Object 3">
              <a:hlinkClick r:id="" action="ppaction://ole?verb=0"/>
            </p:cNvPr>
            <p:cNvGraphicFramePr>
              <a:graphicFrameLocks/>
            </p:cNvGraphicFramePr>
            <p:nvPr>
              <p:extLst>
                <p:ext uri="{D42A27DB-BD31-4B8C-83A1-F6EECF244321}">
                  <p14:modId xmlns:p14="http://schemas.microsoft.com/office/powerpoint/2010/main" val="180579803"/>
                </p:ext>
              </p:extLst>
            </p:nvPr>
          </p:nvGraphicFramePr>
          <p:xfrm>
            <a:off x="1054100" y="2717800"/>
            <a:ext cx="1651000" cy="508000"/>
          </p:xfrm>
          <a:graphic>
            <a:graphicData uri="http://schemas.openxmlformats.org/presentationml/2006/ole">
              <mc:AlternateContent xmlns:mc="http://schemas.openxmlformats.org/markup-compatibility/2006">
                <mc:Choice xmlns:v="urn:schemas-microsoft-com:vml" Requires="v">
                  <p:oleObj spid="_x0000_s262203" name="Equation" r:id="rId5" imgW="749160" imgH="228600" progId="Equation.3">
                    <p:embed/>
                  </p:oleObj>
                </mc:Choice>
                <mc:Fallback>
                  <p:oleObj name="Equation" r:id="rId5" imgW="749160" imgH="228600" progId="Equation.3">
                    <p:embed/>
                    <p:pic>
                      <p:nvPicPr>
                        <p:cNvPr id="0" name="Picture 3"/>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54100" y="2717800"/>
                          <a:ext cx="1651000" cy="50800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8" name="AutoShape 8"/>
          <p:cNvSpPr>
            <a:spLocks noChangeArrowheads="1"/>
          </p:cNvSpPr>
          <p:nvPr/>
        </p:nvSpPr>
        <p:spPr bwMode="auto">
          <a:xfrm rot="5400000">
            <a:off x="496888" y="22002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 name="Rectangle 4"/>
          <p:cNvSpPr>
            <a:spLocks noChangeArrowheads="1"/>
          </p:cNvSpPr>
          <p:nvPr/>
        </p:nvSpPr>
        <p:spPr bwMode="auto">
          <a:xfrm>
            <a:off x="838200" y="3365500"/>
            <a:ext cx="7505700" cy="11176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marL="342900" indent="-342900"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We say that this interval has been established at the</a:t>
            </a:r>
          </a:p>
          <a:p>
            <a:pPr marL="342900" indent="-342900"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90% </a:t>
            </a:r>
            <a:r>
              <a:rPr lang="en-US" sz="2400" u="sng" dirty="0">
                <a:effectLst>
                  <a:outerShdw blurRad="38100" dist="38100" dir="2700000" algn="tl">
                    <a:srgbClr val="000000"/>
                  </a:outerShdw>
                </a:effectLst>
                <a:latin typeface="Book Antiqua" pitchFamily="18" charset="0"/>
              </a:rPr>
              <a:t>confidence level</a:t>
            </a:r>
            <a:r>
              <a:rPr lang="en-US" sz="2400" dirty="0">
                <a:effectLst>
                  <a:outerShdw blurRad="38100" dist="38100" dir="2700000" algn="tl">
                    <a:srgbClr val="000000"/>
                  </a:outerShdw>
                </a:effectLst>
                <a:latin typeface="Book Antiqua" pitchFamily="18" charset="0"/>
              </a:rPr>
              <a:t>.</a:t>
            </a:r>
          </a:p>
        </p:txBody>
      </p:sp>
      <p:sp>
        <p:nvSpPr>
          <p:cNvPr id="10" name="Rectangle 4"/>
          <p:cNvSpPr>
            <a:spLocks noChangeArrowheads="1"/>
          </p:cNvSpPr>
          <p:nvPr/>
        </p:nvSpPr>
        <p:spPr bwMode="auto">
          <a:xfrm>
            <a:off x="838200" y="4597400"/>
            <a:ext cx="7505700" cy="111760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marL="342900" indent="-342900"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The value .90 is referred to as the </a:t>
            </a:r>
            <a:r>
              <a:rPr lang="en-US" sz="2400" u="sng" dirty="0">
                <a:effectLst>
                  <a:outerShdw blurRad="38100" dist="38100" dir="2700000" algn="tl">
                    <a:srgbClr val="000000"/>
                  </a:outerShdw>
                </a:effectLst>
                <a:latin typeface="Book Antiqua" pitchFamily="18" charset="0"/>
              </a:rPr>
              <a:t>confidence</a:t>
            </a:r>
          </a:p>
          <a:p>
            <a:pPr marL="342900" indent="-342900"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coefficient</a:t>
            </a:r>
            <a:r>
              <a:rPr lang="en-US" sz="2400" dirty="0">
                <a:effectLst>
                  <a:outerShdw blurRad="38100" dist="38100" dir="2700000" algn="tl">
                    <a:srgbClr val="000000"/>
                  </a:outerShdw>
                </a:effectLst>
                <a:latin typeface="Book Antiqua" pitchFamily="18" charset="0"/>
              </a:rPr>
              <a:t>.</a:t>
            </a:r>
            <a:endParaRPr lang="en-US" sz="2400" u="sng" dirty="0">
              <a:effectLst>
                <a:outerShdw blurRad="38100" dist="38100" dir="2700000" algn="tl">
                  <a:srgbClr val="000000"/>
                </a:outerShdw>
              </a:effectLst>
              <a:latin typeface="Book Antiqua" pitchFamily="18" charset="0"/>
            </a:endParaRPr>
          </a:p>
        </p:txBody>
      </p:sp>
      <p:sp>
        <p:nvSpPr>
          <p:cNvPr id="12" name="AutoShape 8"/>
          <p:cNvSpPr>
            <a:spLocks noChangeArrowheads="1"/>
          </p:cNvSpPr>
          <p:nvPr/>
        </p:nvSpPr>
        <p:spPr bwMode="auto">
          <a:xfrm rot="5400000">
            <a:off x="509588" y="38258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 name="AutoShape 8"/>
          <p:cNvSpPr>
            <a:spLocks noChangeArrowheads="1"/>
          </p:cNvSpPr>
          <p:nvPr/>
        </p:nvSpPr>
        <p:spPr bwMode="auto">
          <a:xfrm rot="5400000">
            <a:off x="509588" y="50831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lide(fromLeft)">
                                      <p:cBhvr>
                                        <p:cTn id="7" dur="500"/>
                                        <p:tgtEl>
                                          <p:spTgt spid="8"/>
                                        </p:tgtEl>
                                      </p:cBhvr>
                                    </p:animEffec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3000"/>
                                  </p:stCondLst>
                                  <p:childTnLst>
                                    <p:set>
                                      <p:cBhvr>
                                        <p:cTn id="16" dur="1" fill="hold">
                                          <p:stCondLst>
                                            <p:cond delay="0"/>
                                          </p:stCondLst>
                                        </p:cTn>
                                        <p:tgtEl>
                                          <p:spTgt spid="12"/>
                                        </p:tgtEl>
                                        <p:attrNameLst>
                                          <p:attrName>style.visibility</p:attrName>
                                        </p:attrNameLst>
                                      </p:cBhvr>
                                      <p:to>
                                        <p:strVal val="visible"/>
                                      </p:to>
                                    </p:set>
                                    <p:animEffect transition="in" filter="slide(fromLeft)">
                                      <p:cBhvr>
                                        <p:cTn id="17" dur="500"/>
                                        <p:tgtEl>
                                          <p:spTgt spid="12"/>
                                        </p:tgtEl>
                                      </p:cBhvr>
                                    </p:animEffect>
                                  </p:childTnLst>
                                  <p:subTnLst>
                                    <p:set>
                                      <p:cBhvr override="childStyle">
                                        <p:cTn dur="1" fill="hold" display="0" masterRel="nextClick" afterEffect="1"/>
                                        <p:tgtEl>
                                          <p:spTgt spid="12"/>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p:cTn id="22" dur="500" fill="hold"/>
                                        <p:tgtEl>
                                          <p:spTgt spid="9"/>
                                        </p:tgtEl>
                                        <p:attrNameLst>
                                          <p:attrName>ppt_w</p:attrName>
                                        </p:attrNameLst>
                                      </p:cBhvr>
                                      <p:tavLst>
                                        <p:tav tm="0">
                                          <p:val>
                                            <p:strVal val="2/3*#ppt_w"/>
                                          </p:val>
                                        </p:tav>
                                        <p:tav tm="100000">
                                          <p:val>
                                            <p:strVal val="#ppt_w"/>
                                          </p:val>
                                        </p:tav>
                                      </p:tavLst>
                                    </p:anim>
                                    <p:anim calcmode="lin" valueType="num">
                                      <p:cBhvr>
                                        <p:cTn id="23" dur="500" fill="hold"/>
                                        <p:tgtEl>
                                          <p:spTgt spid="9"/>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13"/>
                                        </p:tgtEl>
                                        <p:attrNameLst>
                                          <p:attrName>style.visibility</p:attrName>
                                        </p:attrNameLst>
                                      </p:cBhvr>
                                      <p:to>
                                        <p:strVal val="visible"/>
                                      </p:to>
                                    </p:set>
                                    <p:animEffect transition="in" filter="slide(fromLeft)">
                                      <p:cBhvr>
                                        <p:cTn id="27" dur="500"/>
                                        <p:tgtEl>
                                          <p:spTgt spid="13"/>
                                        </p:tgtEl>
                                      </p:cBhvr>
                                    </p:animEffect>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p:cTn id="32" dur="500" fill="hold"/>
                                        <p:tgtEl>
                                          <p:spTgt spid="10"/>
                                        </p:tgtEl>
                                        <p:attrNameLst>
                                          <p:attrName>ppt_w</p:attrName>
                                        </p:attrNameLst>
                                      </p:cBhvr>
                                      <p:tavLst>
                                        <p:tav tm="0">
                                          <p:val>
                                            <p:strVal val="2/3*#ppt_w"/>
                                          </p:val>
                                        </p:tav>
                                        <p:tav tm="100000">
                                          <p:val>
                                            <p:strVal val="#ppt_w"/>
                                          </p:val>
                                        </p:tav>
                                      </p:tavLst>
                                    </p:anim>
                                    <p:anim calcmode="lin" valueType="num">
                                      <p:cBhvr>
                                        <p:cTn id="33" dur="500" fill="hold"/>
                                        <p:tgtEl>
                                          <p:spTgt spid="10"/>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autoUpdateAnimBg="0"/>
      <p:bldP spid="10" grpId="0" animBg="1" autoUpdateAnimBg="0"/>
      <p:bldP spid="12" grpId="0" animBg="1"/>
      <p:bldP spid="13" grpId="0" animBg="1"/>
    </p:bldLst>
  </p:timing>
</p:sld>
</file>

<file path=ppt/theme/theme1.xml><?xml version="1.0" encoding="utf-8"?>
<a:theme xmlns:a="http://schemas.openxmlformats.org/drawingml/2006/main" name="SBE9ch01">
  <a:themeElements>
    <a:clrScheme name="">
      <a:dk1>
        <a:srgbClr val="3C0023"/>
      </a:dk1>
      <a:lt1>
        <a:srgbClr val="FFFFFF"/>
      </a:lt1>
      <a:dk2>
        <a:srgbClr val="300153"/>
      </a:dk2>
      <a:lt2>
        <a:srgbClr val="F6BF69"/>
      </a:lt2>
      <a:accent1>
        <a:srgbClr val="618FFD"/>
      </a:accent1>
      <a:accent2>
        <a:srgbClr val="B760F9"/>
      </a:accent2>
      <a:accent3>
        <a:srgbClr val="ADAAB3"/>
      </a:accent3>
      <a:accent4>
        <a:srgbClr val="DADADA"/>
      </a:accent4>
      <a:accent5>
        <a:srgbClr val="B7C6FE"/>
      </a:accent5>
      <a:accent6>
        <a:srgbClr val="A656E2"/>
      </a:accent6>
      <a:hlink>
        <a:srgbClr val="919191"/>
      </a:hlink>
      <a:folHlink>
        <a:srgbClr val="B50069"/>
      </a:folHlink>
    </a:clrScheme>
    <a:fontScheme name="SBE9ch01">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MS Reference Serif"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MS Reference Serif" pitchFamily="18" charset="0"/>
          </a:defRPr>
        </a:defPPr>
      </a:lstStyle>
    </a:lnDef>
  </a:objectDefaults>
  <a:extraClrSchemeLst>
    <a:extraClrScheme>
      <a:clrScheme name="SBE9ch0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BE9ch0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BE9ch0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BE9ch0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BE9ch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BE9ch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BE9ch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C:\Slides\SBE9ppt\SBE9ch01.PPT</Template>
  <TotalTime>7871</TotalTime>
  <Pages>26</Pages>
  <Words>2633</Words>
  <Application>Microsoft Macintosh PowerPoint</Application>
  <PresentationFormat>On-screen Show (4:3)</PresentationFormat>
  <Paragraphs>395</Paragraphs>
  <Slides>50</Slides>
  <Notes>39</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50</vt:i4>
      </vt:variant>
    </vt:vector>
  </HeadingPairs>
  <TitlesOfParts>
    <vt:vector size="61" baseType="lpstr">
      <vt:lpstr>Cambria Math</vt:lpstr>
      <vt:lpstr>Monotype Sorts</vt:lpstr>
      <vt:lpstr>MT Symbol</vt:lpstr>
      <vt:lpstr>Symbol</vt:lpstr>
      <vt:lpstr>MS Reference 1</vt:lpstr>
      <vt:lpstr>Arial Narrow</vt:lpstr>
      <vt:lpstr>Times New Roman</vt:lpstr>
      <vt:lpstr>Book Antiqua</vt:lpstr>
      <vt:lpstr>MS Reference Serif</vt:lpstr>
      <vt:lpstr>SBE9ch01</vt:lpstr>
      <vt:lpstr>Equation</vt:lpstr>
      <vt:lpstr> Interval Estimation</vt:lpstr>
      <vt:lpstr>PowerPoint Presentation</vt:lpstr>
      <vt:lpstr>PowerPoint Presentation</vt:lpstr>
      <vt:lpstr>PowerPoint Presentation</vt:lpstr>
      <vt:lpstr>PowerPoint Presentation</vt:lpstr>
      <vt:lpstr>PowerPoint Presentation</vt:lpstr>
      <vt:lpstr>Interval Estimate of a Population Mean: s  Known</vt:lpstr>
      <vt:lpstr>Interval Estimate of a Population Mean: s  Known</vt:lpstr>
      <vt:lpstr>PowerPoint Presentation</vt:lpstr>
      <vt:lpstr>PowerPoint Presentation</vt:lpstr>
      <vt:lpstr>PowerPoint Presentation</vt:lpstr>
      <vt:lpstr>Interval Estimate of a Population Mean:   Known</vt:lpstr>
      <vt:lpstr>Interval Estimate of a Population Mean:   Known</vt:lpstr>
      <vt:lpstr>Interval Estimate of a Population Mean:   Known</vt:lpstr>
      <vt:lpstr>PowerPoint Presentation</vt:lpstr>
      <vt:lpstr>PowerPoint Presentation</vt:lpstr>
      <vt:lpstr>PowerPoint Presentation</vt:lpstr>
      <vt:lpstr>PowerPoint Presentation</vt:lpstr>
      <vt:lpstr>PowerPoint Presentation</vt:lpstr>
      <vt:lpstr>PowerPoint Presentation</vt:lpstr>
      <vt:lpstr>t  Distribution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Interval Estimate of a Population Proportion</vt:lpstr>
      <vt:lpstr>PowerPoint Presentation</vt:lpstr>
      <vt:lpstr>PowerPoint Presentation</vt:lpstr>
      <vt:lpstr>PowerPoint Presentation</vt:lpstr>
      <vt:lpstr>PowerPoint Presentation</vt:lpstr>
      <vt:lpstr>PowerPoint Presentation</vt:lpstr>
      <vt:lpstr>Sample Size for an Interval Estimate of a Population Proportion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 8 Interval Estimation</dc:title>
  <cp:lastModifiedBy>Anirban Ghatak</cp:lastModifiedBy>
  <cp:revision>258</cp:revision>
  <cp:lastPrinted>1601-01-01T00:00:00Z</cp:lastPrinted>
  <dcterms:created xsi:type="dcterms:W3CDTF">1996-08-26T14:52:34Z</dcterms:created>
  <dcterms:modified xsi:type="dcterms:W3CDTF">2019-08-01T00:56:06Z</dcterms:modified>
</cp:coreProperties>
</file>